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01"/>
  </p:notesMasterIdLst>
  <p:handoutMasterIdLst>
    <p:handoutMasterId r:id="rId102"/>
  </p:handoutMasterIdLst>
  <p:sldIdLst>
    <p:sldId id="1105" r:id="rId8"/>
    <p:sldId id="1302" r:id="rId9"/>
    <p:sldId id="721" r:id="rId10"/>
    <p:sldId id="841" r:id="rId11"/>
    <p:sldId id="842" r:id="rId12"/>
    <p:sldId id="451" r:id="rId13"/>
    <p:sldId id="1378" r:id="rId14"/>
    <p:sldId id="834" r:id="rId15"/>
    <p:sldId id="846" r:id="rId16"/>
    <p:sldId id="755" r:id="rId17"/>
    <p:sldId id="845" r:id="rId18"/>
    <p:sldId id="848" r:id="rId19"/>
    <p:sldId id="849" r:id="rId20"/>
    <p:sldId id="1371" r:id="rId21"/>
    <p:sldId id="779" r:id="rId22"/>
    <p:sldId id="1372" r:id="rId23"/>
    <p:sldId id="781" r:id="rId24"/>
    <p:sldId id="895" r:id="rId25"/>
    <p:sldId id="894" r:id="rId26"/>
    <p:sldId id="1379" r:id="rId27"/>
    <p:sldId id="776" r:id="rId28"/>
    <p:sldId id="460" r:id="rId29"/>
    <p:sldId id="896" r:id="rId30"/>
    <p:sldId id="1380" r:id="rId31"/>
    <p:sldId id="852" r:id="rId32"/>
    <p:sldId id="1384" r:id="rId33"/>
    <p:sldId id="1385" r:id="rId34"/>
    <p:sldId id="1381" r:id="rId35"/>
    <p:sldId id="684" r:id="rId36"/>
    <p:sldId id="1373" r:id="rId37"/>
    <p:sldId id="702" r:id="rId38"/>
    <p:sldId id="866" r:id="rId39"/>
    <p:sldId id="898" r:id="rId40"/>
    <p:sldId id="461" r:id="rId41"/>
    <p:sldId id="1382" r:id="rId42"/>
    <p:sldId id="900" r:id="rId43"/>
    <p:sldId id="1383" r:id="rId44"/>
    <p:sldId id="901" r:id="rId45"/>
    <p:sldId id="858" r:id="rId46"/>
    <p:sldId id="1386" r:id="rId47"/>
    <p:sldId id="861" r:id="rId48"/>
    <p:sldId id="862" r:id="rId49"/>
    <p:sldId id="423" r:id="rId50"/>
    <p:sldId id="1387" r:id="rId51"/>
    <p:sldId id="908" r:id="rId52"/>
    <p:sldId id="1389" r:id="rId53"/>
    <p:sldId id="620" r:id="rId54"/>
    <p:sldId id="624" r:id="rId55"/>
    <p:sldId id="865" r:id="rId56"/>
    <p:sldId id="902" r:id="rId57"/>
    <p:sldId id="1391" r:id="rId58"/>
    <p:sldId id="868" r:id="rId59"/>
    <p:sldId id="870" r:id="rId60"/>
    <p:sldId id="869" r:id="rId61"/>
    <p:sldId id="903" r:id="rId62"/>
    <p:sldId id="1392" r:id="rId63"/>
    <p:sldId id="540" r:id="rId64"/>
    <p:sldId id="1393" r:id="rId65"/>
    <p:sldId id="600" r:id="rId66"/>
    <p:sldId id="625" r:id="rId67"/>
    <p:sldId id="873" r:id="rId68"/>
    <p:sldId id="1394" r:id="rId69"/>
    <p:sldId id="630" r:id="rId70"/>
    <p:sldId id="631" r:id="rId71"/>
    <p:sldId id="876" r:id="rId72"/>
    <p:sldId id="1395" r:id="rId73"/>
    <p:sldId id="693" r:id="rId74"/>
    <p:sldId id="1402" r:id="rId75"/>
    <p:sldId id="1396" r:id="rId76"/>
    <p:sldId id="904" r:id="rId77"/>
    <p:sldId id="1374" r:id="rId78"/>
    <p:sldId id="635" r:id="rId79"/>
    <p:sldId id="636" r:id="rId80"/>
    <p:sldId id="637" r:id="rId81"/>
    <p:sldId id="638" r:id="rId82"/>
    <p:sldId id="639" r:id="rId83"/>
    <p:sldId id="814" r:id="rId84"/>
    <p:sldId id="1375" r:id="rId85"/>
    <p:sldId id="1397" r:id="rId86"/>
    <p:sldId id="905" r:id="rId87"/>
    <p:sldId id="887" r:id="rId88"/>
    <p:sldId id="1398" r:id="rId89"/>
    <p:sldId id="892" r:id="rId90"/>
    <p:sldId id="1401" r:id="rId91"/>
    <p:sldId id="909" r:id="rId92"/>
    <p:sldId id="1376" r:id="rId93"/>
    <p:sldId id="644" r:id="rId94"/>
    <p:sldId id="661" r:id="rId95"/>
    <p:sldId id="662" r:id="rId96"/>
    <p:sldId id="1399" r:id="rId97"/>
    <p:sldId id="1403" r:id="rId98"/>
    <p:sldId id="355" r:id="rId99"/>
    <p:sldId id="264"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852" autoAdjust="0"/>
  </p:normalViewPr>
  <p:slideViewPr>
    <p:cSldViewPr snapToGrid="0">
      <p:cViewPr varScale="1">
        <p:scale>
          <a:sx n="98" d="100"/>
          <a:sy n="98" d="100"/>
        </p:scale>
        <p:origin x="96" y="106"/>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2021/10/10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4</a:t>
            </a:fld>
            <a:endParaRPr lang="zh-CN" altLang="en-US"/>
          </a:p>
        </p:txBody>
      </p:sp>
    </p:spTree>
    <p:extLst>
      <p:ext uri="{BB962C8B-B14F-4D97-AF65-F5344CB8AC3E}">
        <p14:creationId xmlns:p14="http://schemas.microsoft.com/office/powerpoint/2010/main" val="19808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a:extLst>
              <a:ext uri="{FF2B5EF4-FFF2-40B4-BE49-F238E27FC236}">
                <a16:creationId xmlns:a16="http://schemas.microsoft.com/office/drawing/2014/main" id="{801504BF-845B-4FD6-95BF-CE6EF9A60A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备注占位符 2">
            <a:extLst>
              <a:ext uri="{FF2B5EF4-FFF2-40B4-BE49-F238E27FC236}">
                <a16:creationId xmlns:a16="http://schemas.microsoft.com/office/drawing/2014/main" id="{958EC237-886D-42AE-9A69-5487240AAD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764" name="灯片编号占位符 3">
            <a:extLst>
              <a:ext uri="{FF2B5EF4-FFF2-40B4-BE49-F238E27FC236}">
                <a16:creationId xmlns:a16="http://schemas.microsoft.com/office/drawing/2014/main" id="{3837714E-A0CB-4BBE-9C05-D8ACD35211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B64B7F-C978-40B6-BBBD-2843FBE41232}" type="slidenum">
              <a:rPr lang="zh-CN" altLang="en-US"/>
              <a:pPr/>
              <a:t>17</a:t>
            </a:fld>
            <a:endParaRPr lang="zh-CN" altLang="en-US"/>
          </a:p>
        </p:txBody>
      </p:sp>
    </p:spTree>
    <p:extLst>
      <p:ext uri="{BB962C8B-B14F-4D97-AF65-F5344CB8AC3E}">
        <p14:creationId xmlns:p14="http://schemas.microsoft.com/office/powerpoint/2010/main" val="268013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a:extLst>
              <a:ext uri="{FF2B5EF4-FFF2-40B4-BE49-F238E27FC236}">
                <a16:creationId xmlns:a16="http://schemas.microsoft.com/office/drawing/2014/main" id="{41C480D9-4733-446C-8711-94EBC7783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备注占位符 2">
            <a:extLst>
              <a:ext uri="{FF2B5EF4-FFF2-40B4-BE49-F238E27FC236}">
                <a16:creationId xmlns:a16="http://schemas.microsoft.com/office/drawing/2014/main" id="{33CB5D25-E5FD-4A26-A734-15E7BF98A2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7572" name="灯片编号占位符 3">
            <a:extLst>
              <a:ext uri="{FF2B5EF4-FFF2-40B4-BE49-F238E27FC236}">
                <a16:creationId xmlns:a16="http://schemas.microsoft.com/office/drawing/2014/main" id="{EE9BE140-FE74-4B99-904C-49A1CAB26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4BAAAB-2B65-4F10-94DF-1D748659E7F3}" type="slidenum">
              <a:rPr lang="zh-CN" altLang="en-US"/>
              <a:pPr/>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25</a:t>
            </a:fld>
            <a:endParaRPr lang="zh-CN" altLang="en-US"/>
          </a:p>
        </p:txBody>
      </p:sp>
    </p:spTree>
    <p:extLst>
      <p:ext uri="{BB962C8B-B14F-4D97-AF65-F5344CB8AC3E}">
        <p14:creationId xmlns:p14="http://schemas.microsoft.com/office/powerpoint/2010/main" val="348228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a:extLst>
              <a:ext uri="{FF2B5EF4-FFF2-40B4-BE49-F238E27FC236}">
                <a16:creationId xmlns:a16="http://schemas.microsoft.com/office/drawing/2014/main" id="{C015032D-DAC6-4FE3-A68B-66DA37BE6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E8BBD02-186C-48FC-8762-F5BB1025F3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第二个简单来说，怎么存的，不一定是怎么取出来</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5044" name="灯片编号占位符 3">
            <a:extLst>
              <a:ext uri="{FF2B5EF4-FFF2-40B4-BE49-F238E27FC236}">
                <a16:creationId xmlns:a16="http://schemas.microsoft.com/office/drawing/2014/main" id="{ECDEFE82-45A2-4B47-8CB9-04E3D9D59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161A7C-A6F0-4350-A43E-3DA6CD186131}" type="slidenum">
              <a:rPr lang="zh-CN" altLang="en-US"/>
              <a:pPr/>
              <a:t>26</a:t>
            </a:fld>
            <a:endParaRPr lang="zh-CN" altLang="en-US"/>
          </a:p>
        </p:txBody>
      </p:sp>
    </p:spTree>
    <p:extLst>
      <p:ext uri="{BB962C8B-B14F-4D97-AF65-F5344CB8AC3E}">
        <p14:creationId xmlns:p14="http://schemas.microsoft.com/office/powerpoint/2010/main" val="150084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A6A629-C907-4A9A-B459-76E7EF7BF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AA57B2-1CAC-4F4C-850A-4C78006145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6" name="灯片编号占位符 3">
            <a:extLst>
              <a:ext uri="{FF2B5EF4-FFF2-40B4-BE49-F238E27FC236}">
                <a16:creationId xmlns:a16="http://schemas.microsoft.com/office/drawing/2014/main" id="{E6A3AD30-D592-49DE-8BEC-00F0746356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6BFD3B-744E-453A-AC74-76CA00748BD5}" type="slidenum">
              <a:rPr lang="zh-CN" altLang="en-US"/>
              <a:pPr/>
              <a:t>29</a:t>
            </a:fld>
            <a:endParaRPr lang="zh-CN" altLang="en-US"/>
          </a:p>
        </p:txBody>
      </p:sp>
    </p:spTree>
    <p:extLst>
      <p:ext uri="{BB962C8B-B14F-4D97-AF65-F5344CB8AC3E}">
        <p14:creationId xmlns:p14="http://schemas.microsoft.com/office/powerpoint/2010/main" val="322904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46CCDDEB-D64C-4237-9B9F-3A93393CFB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D29B6CE-5351-46A1-A373-4410F26B79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484" name="灯片编号占位符 3">
            <a:extLst>
              <a:ext uri="{FF2B5EF4-FFF2-40B4-BE49-F238E27FC236}">
                <a16:creationId xmlns:a16="http://schemas.microsoft.com/office/drawing/2014/main" id="{5A8CC3BC-8395-45A8-9A3F-FAF75D8D40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90350BC-A88A-4BD7-BF2A-183C1D5A49EE}" type="slidenum">
              <a:rPr lang="zh-CN" altLang="en-US"/>
              <a:pPr/>
              <a:t>30</a:t>
            </a:fld>
            <a:endParaRPr lang="zh-CN" altLang="en-US"/>
          </a:p>
        </p:txBody>
      </p:sp>
    </p:spTree>
    <p:extLst>
      <p:ext uri="{BB962C8B-B14F-4D97-AF65-F5344CB8AC3E}">
        <p14:creationId xmlns:p14="http://schemas.microsoft.com/office/powerpoint/2010/main" val="2685973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78E5671-D020-43FF-9F5B-E185C8B038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78A900D-7A44-4EE5-8784-5A98EF66C7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让</a:t>
            </a:r>
            <a:r>
              <a:rPr lang="en-US" altLang="zh-CN" dirty="0">
                <a:solidFill>
                  <a:schemeClr val="tx1">
                    <a:lumMod val="85000"/>
                    <a:lumOff val="15000"/>
                  </a:schemeClr>
                </a:solidFill>
                <a:latin typeface="微软雅黑" pitchFamily="34" charset="-122"/>
                <a:ea typeface="微软雅黑" pitchFamily="34" charset="-122"/>
              </a:rPr>
              <a:t>Student</a:t>
            </a:r>
            <a:r>
              <a:rPr lang="zh-CN" altLang="en-US" dirty="0">
                <a:solidFill>
                  <a:schemeClr val="tx1">
                    <a:lumMod val="85000"/>
                    <a:lumOff val="15000"/>
                  </a:schemeClr>
                </a:solidFill>
                <a:latin typeface="微软雅黑" pitchFamily="34" charset="-122"/>
                <a:ea typeface="微软雅黑" pitchFamily="34" charset="-122"/>
              </a:rPr>
              <a:t>类实现自然排序</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那么我们存</a:t>
            </a:r>
            <a:r>
              <a:rPr lang="zh-CN" altLang="en-US">
                <a:solidFill>
                  <a:schemeClr val="tx1">
                    <a:lumMod val="85000"/>
                    <a:lumOff val="15000"/>
                  </a:schemeClr>
                </a:solidFill>
                <a:latin typeface="微软雅黑" pitchFamily="34" charset="-122"/>
                <a:ea typeface="微软雅黑" pitchFamily="34" charset="-122"/>
              </a:rPr>
              <a:t>一个元素</a:t>
            </a:r>
            <a:r>
              <a:rPr lang="en-US" altLang="zh-CN">
                <a:solidFill>
                  <a:schemeClr val="tx1">
                    <a:lumMod val="85000"/>
                    <a:lumOff val="15000"/>
                  </a:schemeClr>
                </a:solidFill>
                <a:latin typeface="微软雅黑" pitchFamily="34" charset="-122"/>
                <a:ea typeface="微软雅黑" pitchFamily="34" charset="-122"/>
              </a:rPr>
              <a:t>,</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怎么就知道</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谁大谁小呢</a:t>
            </a:r>
            <a:r>
              <a:rPr lang="en-US" altLang="zh-CN" dirty="0">
                <a:solidFill>
                  <a:schemeClr val="tx1">
                    <a:lumMod val="85000"/>
                    <a:lumOff val="15000"/>
                  </a:schemeClr>
                </a:solidFill>
                <a:latin typeface="微软雅黑" pitchFamily="34" charset="-122"/>
                <a:ea typeface="微软雅黑" pitchFamily="34" charset="-122"/>
              </a:rPr>
              <a:t>?</a:t>
            </a: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引申出自然排序</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然后给出一个字符串长度排序的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当自然排序无法满足我们要求的时候采取比较器排序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4580" name="灯片编号占位符 3">
            <a:extLst>
              <a:ext uri="{FF2B5EF4-FFF2-40B4-BE49-F238E27FC236}">
                <a16:creationId xmlns:a16="http://schemas.microsoft.com/office/drawing/2014/main" id="{FFEE061D-00B2-488B-B523-774BA4FE9C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D67226-1423-4B99-B503-64E21BB71D8F}" type="slidenum">
              <a:rPr lang="zh-CN" altLang="en-US"/>
              <a:pPr/>
              <a:t>31</a:t>
            </a:fld>
            <a:endParaRPr lang="zh-CN" altLang="en-US"/>
          </a:p>
        </p:txBody>
      </p:sp>
    </p:spTree>
    <p:extLst>
      <p:ext uri="{BB962C8B-B14F-4D97-AF65-F5344CB8AC3E}">
        <p14:creationId xmlns:p14="http://schemas.microsoft.com/office/powerpoint/2010/main" val="562980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EB27234A-531B-4E76-A75E-0422938A4C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B96C3A8-F9C8-464D-860C-C053793B06E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4932" name="灯片编号占位符 3">
            <a:extLst>
              <a:ext uri="{FF2B5EF4-FFF2-40B4-BE49-F238E27FC236}">
                <a16:creationId xmlns:a16="http://schemas.microsoft.com/office/drawing/2014/main" id="{F0B92B8B-A081-4059-B9D0-E82F9C7686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D47B8B-489A-4FF6-AE0C-61511C0F10D6}" type="slidenum">
              <a:rPr lang="zh-CN" altLang="en-US"/>
              <a:pPr/>
              <a:t>39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850224E-B815-45EE-A9B3-57FFB9A63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D98A484-09C2-45E2-A613-0A75FB0CF15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0660" name="灯片编号占位符 3">
            <a:extLst>
              <a:ext uri="{FF2B5EF4-FFF2-40B4-BE49-F238E27FC236}">
                <a16:creationId xmlns:a16="http://schemas.microsoft.com/office/drawing/2014/main" id="{D7F847F2-0802-429F-88B3-5F38A355D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026BC4-84FF-43D9-A9DC-10473B90C30A}" type="slidenum">
              <a:rPr lang="zh-CN" altLang="en-US"/>
              <a:pPr/>
              <a:t>47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7FD337D-2D53-49A8-BFE2-D68E0D2CF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ED06806-B871-4513-B534-B0D05213105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6804" name="灯片编号占位符 3">
            <a:extLst>
              <a:ext uri="{FF2B5EF4-FFF2-40B4-BE49-F238E27FC236}">
                <a16:creationId xmlns:a16="http://schemas.microsoft.com/office/drawing/2014/main" id="{AED328BB-FD1E-4FA0-BF4A-2FEBA8E3F6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6A8C06A-48D9-45F3-8ABA-51E322EC3D76}" type="slidenum">
              <a:rPr lang="zh-CN" altLang="en-US"/>
              <a:pPr/>
              <a:t>48</a:t>
            </a:fld>
            <a:endParaRPr lang="zh-CN" altLang="en-US"/>
          </a:p>
        </p:txBody>
      </p:sp>
    </p:spTree>
    <p:extLst>
      <p:ext uri="{BB962C8B-B14F-4D97-AF65-F5344CB8AC3E}">
        <p14:creationId xmlns:p14="http://schemas.microsoft.com/office/powerpoint/2010/main" val="106498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a:extLst>
              <a:ext uri="{FF2B5EF4-FFF2-40B4-BE49-F238E27FC236}">
                <a16:creationId xmlns:a16="http://schemas.microsoft.com/office/drawing/2014/main" id="{3D214466-5D33-42CA-9565-C471A4510B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F8FCB46-F6A4-42D2-8E5B-9287B191FC2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9140" name="灯片编号占位符 3">
            <a:extLst>
              <a:ext uri="{FF2B5EF4-FFF2-40B4-BE49-F238E27FC236}">
                <a16:creationId xmlns:a16="http://schemas.microsoft.com/office/drawing/2014/main" id="{2F3604A6-234C-4BD3-B57F-CC2DE0A52A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C7AFF4-7C12-4B99-B41B-CB64B466C0E3}" type="slidenum">
              <a:rPr lang="zh-CN" altLang="en-US"/>
              <a:pPr/>
              <a:t>8</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850224E-B815-45EE-A9B3-57FFB9A63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D98A484-09C2-45E2-A613-0A75FB0CF15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0660" name="灯片编号占位符 3">
            <a:extLst>
              <a:ext uri="{FF2B5EF4-FFF2-40B4-BE49-F238E27FC236}">
                <a16:creationId xmlns:a16="http://schemas.microsoft.com/office/drawing/2014/main" id="{D7F847F2-0802-429F-88B3-5F38A355D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026BC4-84FF-43D9-A9DC-10473B90C30A}" type="slidenum">
              <a:rPr lang="zh-CN" altLang="en-US"/>
              <a:pPr/>
              <a:t>49</a:t>
            </a:fld>
            <a:endParaRPr lang="zh-CN" altLang="en-US"/>
          </a:p>
        </p:txBody>
      </p:sp>
    </p:spTree>
    <p:extLst>
      <p:ext uri="{BB962C8B-B14F-4D97-AF65-F5344CB8AC3E}">
        <p14:creationId xmlns:p14="http://schemas.microsoft.com/office/powerpoint/2010/main" val="33822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52</a:t>
            </a:fld>
            <a:endParaRPr lang="zh-CN" altLang="en-US"/>
          </a:p>
        </p:txBody>
      </p:sp>
    </p:spTree>
    <p:extLst>
      <p:ext uri="{BB962C8B-B14F-4D97-AF65-F5344CB8AC3E}">
        <p14:creationId xmlns:p14="http://schemas.microsoft.com/office/powerpoint/2010/main" val="14901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7FD337D-2D53-49A8-BFE2-D68E0D2CF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ED06806-B871-4513-B534-B0D05213105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6804" name="灯片编号占位符 3">
            <a:extLst>
              <a:ext uri="{FF2B5EF4-FFF2-40B4-BE49-F238E27FC236}">
                <a16:creationId xmlns:a16="http://schemas.microsoft.com/office/drawing/2014/main" id="{AED328BB-FD1E-4FA0-BF4A-2FEBA8E3F6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6A8C06A-48D9-45F3-8ABA-51E322EC3D76}" type="slidenum">
              <a:rPr lang="zh-CN" altLang="en-US"/>
              <a:pPr/>
              <a:t>53</a:t>
            </a:fld>
            <a:endParaRPr lang="zh-CN" altLang="en-US"/>
          </a:p>
        </p:txBody>
      </p:sp>
    </p:spTree>
    <p:extLst>
      <p:ext uri="{BB962C8B-B14F-4D97-AF65-F5344CB8AC3E}">
        <p14:creationId xmlns:p14="http://schemas.microsoft.com/office/powerpoint/2010/main" val="6152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F84E25D-ECDA-4422-848E-ACAB63353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2341695-0BDE-4514-BD4E-77F051EAF6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先到集合中使用，在回来总结</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8676" name="灯片编号占位符 3">
            <a:extLst>
              <a:ext uri="{FF2B5EF4-FFF2-40B4-BE49-F238E27FC236}">
                <a16:creationId xmlns:a16="http://schemas.microsoft.com/office/drawing/2014/main" id="{1BB40E08-1A74-41D0-8BC8-4F86FFE1C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4CF625-E9C9-4A17-8B84-5F91B85C712A}" type="slidenum">
              <a:rPr lang="zh-CN" altLang="en-US"/>
              <a:pPr/>
              <a:t>57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C1738F84-15B2-4DC7-8E36-6072EB6121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58478D2-FFCB-476B-B4DE-B40F7A7721B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9876" name="灯片编号占位符 3">
            <a:extLst>
              <a:ext uri="{FF2B5EF4-FFF2-40B4-BE49-F238E27FC236}">
                <a16:creationId xmlns:a16="http://schemas.microsoft.com/office/drawing/2014/main" id="{FA32B4E8-4C0F-4C85-8A31-EDE414474F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FDA9D22-FB1D-4986-A6E1-1B4D88849891}" type="slidenum">
              <a:rPr lang="zh-CN" altLang="en-US"/>
              <a:pPr/>
              <a:t>59</a:t>
            </a:fld>
            <a:endParaRPr lang="zh-CN" altLang="en-US"/>
          </a:p>
        </p:txBody>
      </p:sp>
    </p:spTree>
    <p:extLst>
      <p:ext uri="{BB962C8B-B14F-4D97-AF65-F5344CB8AC3E}">
        <p14:creationId xmlns:p14="http://schemas.microsoft.com/office/powerpoint/2010/main" val="3430653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E35B041F-13BF-48DE-9F40-3B4B4A3C0D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6FA24DC-F80D-46CA-B487-C2BF3F3DA31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C4662AE8-4352-4E8A-8DB9-DCDE82463C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94FC2D-7969-44F7-89B4-05917B0C4E17}" type="slidenum">
              <a:rPr lang="zh-CN" altLang="en-US"/>
              <a:pPr/>
              <a:t>60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DD841E98-06F2-4D79-BC70-E4C45BAA22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AE22B42-7004-4EE0-B497-F0D726F3688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2948" name="灯片编号占位符 3">
            <a:extLst>
              <a:ext uri="{FF2B5EF4-FFF2-40B4-BE49-F238E27FC236}">
                <a16:creationId xmlns:a16="http://schemas.microsoft.com/office/drawing/2014/main" id="{546DEFE5-C099-4AB7-BCC7-A84C5F7DF2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A3E479-3F37-4718-A340-C2AA227587FA}" type="slidenum">
              <a:rPr lang="zh-CN" altLang="en-US"/>
              <a:pPr/>
              <a:t>63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127BBFEA-C7F2-4752-8A56-18E660ED7F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6BB75C-89DF-4ABC-8D04-BEADFAA95D0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3972" name="灯片编号占位符 3">
            <a:extLst>
              <a:ext uri="{FF2B5EF4-FFF2-40B4-BE49-F238E27FC236}">
                <a16:creationId xmlns:a16="http://schemas.microsoft.com/office/drawing/2014/main" id="{E57A3E1D-4A8C-4131-99A1-1EB3D80988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36D3BC9-513E-45F3-A1BC-01931AFD957A}" type="slidenum">
              <a:rPr lang="zh-CN" altLang="en-US"/>
              <a:pPr/>
              <a:t>64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73810F21-4981-4909-936A-03C603358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DF3F89-3331-4193-A473-0F2618815A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2B5B05C5-9F77-47CC-A164-EC31732A2B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F9E848-7746-4E71-AEFE-337816F8FFCC}" type="slidenum">
              <a:rPr lang="zh-CN" altLang="en-US"/>
              <a:pPr/>
              <a:t>67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68</a:t>
            </a:fld>
            <a:endParaRPr lang="zh-CN" altLang="en-US"/>
          </a:p>
        </p:txBody>
      </p:sp>
    </p:spTree>
    <p:extLst>
      <p:ext uri="{BB962C8B-B14F-4D97-AF65-F5344CB8AC3E}">
        <p14:creationId xmlns:p14="http://schemas.microsoft.com/office/powerpoint/2010/main" val="134652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10</a:t>
            </a:fld>
            <a:endParaRPr lang="zh-CN" altLang="en-US"/>
          </a:p>
        </p:txBody>
      </p:sp>
    </p:spTree>
    <p:extLst>
      <p:ext uri="{BB962C8B-B14F-4D97-AF65-F5344CB8AC3E}">
        <p14:creationId xmlns:p14="http://schemas.microsoft.com/office/powerpoint/2010/main" val="525483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70</a:t>
            </a:fld>
            <a:endParaRPr lang="zh-CN" altLang="en-US"/>
          </a:p>
        </p:txBody>
      </p:sp>
    </p:spTree>
    <p:extLst>
      <p:ext uri="{BB962C8B-B14F-4D97-AF65-F5344CB8AC3E}">
        <p14:creationId xmlns:p14="http://schemas.microsoft.com/office/powerpoint/2010/main" val="343893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F1764494-7911-4ED3-88BC-1ECCDCC1C0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1DA6F30-6DA8-4504-8D21-8E1DA0D9F0B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8068" name="灯片编号占位符 3">
            <a:extLst>
              <a:ext uri="{FF2B5EF4-FFF2-40B4-BE49-F238E27FC236}">
                <a16:creationId xmlns:a16="http://schemas.microsoft.com/office/drawing/2014/main" id="{D45F68C5-4953-4558-AA7B-74DD61BAEE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FF179F-64FC-4D98-A733-9DF41BDB148E}" type="slidenum">
              <a:rPr lang="zh-CN" altLang="en-US"/>
              <a:pPr/>
              <a:t>71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5607BD2C-7121-4E9A-86ED-CAABF14662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199342A3-C33F-496D-A716-7555FB46E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9092" name="灯片编号占位符 3">
            <a:extLst>
              <a:ext uri="{FF2B5EF4-FFF2-40B4-BE49-F238E27FC236}">
                <a16:creationId xmlns:a16="http://schemas.microsoft.com/office/drawing/2014/main" id="{051979DA-B88F-4747-B346-09B8523B19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E794833-7FC8-4FE3-A88B-ECD732D922E7}" type="slidenum">
              <a:rPr lang="zh-CN" altLang="en-US"/>
              <a:pPr/>
              <a:t>72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11923207-122A-407E-8F68-5BB960048B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8DE4F0FD-1BC6-444A-BE04-E7F1AAA853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0116" name="灯片编号占位符 3">
            <a:extLst>
              <a:ext uri="{FF2B5EF4-FFF2-40B4-BE49-F238E27FC236}">
                <a16:creationId xmlns:a16="http://schemas.microsoft.com/office/drawing/2014/main" id="{00459226-E080-4ECD-9622-4752B3942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194A83-3EDA-4BCE-A34F-871F1C649E87}" type="slidenum">
              <a:rPr lang="zh-CN" altLang="en-US"/>
              <a:pPr/>
              <a:t>73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8F859DA-4491-4425-9CEB-CEDB36385B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20D10175-35CA-4AB0-BE53-395CB855D4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1140" name="灯片编号占位符 3">
            <a:extLst>
              <a:ext uri="{FF2B5EF4-FFF2-40B4-BE49-F238E27FC236}">
                <a16:creationId xmlns:a16="http://schemas.microsoft.com/office/drawing/2014/main" id="{27BAED93-46EC-4948-8725-212408D503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E612D5-E25C-4D7D-961F-3C6C2722581D}" type="slidenum">
              <a:rPr lang="zh-CN" altLang="en-US"/>
              <a:pPr/>
              <a:t>74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DF08AC1D-B3FD-4CED-B8BD-B7D664E22C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a:extLst>
              <a:ext uri="{FF2B5EF4-FFF2-40B4-BE49-F238E27FC236}">
                <a16:creationId xmlns:a16="http://schemas.microsoft.com/office/drawing/2014/main" id="{B60F9F34-B6FB-46A9-A347-F705E84370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164" name="灯片编号占位符 3">
            <a:extLst>
              <a:ext uri="{FF2B5EF4-FFF2-40B4-BE49-F238E27FC236}">
                <a16:creationId xmlns:a16="http://schemas.microsoft.com/office/drawing/2014/main" id="{36584C06-AA25-4DB1-A08E-280B6A69C9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BF7AFF8-BD32-443D-B288-3BE7B6E87EF4}" type="slidenum">
              <a:rPr lang="zh-CN" altLang="en-US"/>
              <a:pPr/>
              <a:t>75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BB6C8CC7-BFF8-483C-8D8F-04655B852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CF96515C-7A6B-4D6D-A2FA-EFA67AFFEE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a:extLst>
              <a:ext uri="{FF2B5EF4-FFF2-40B4-BE49-F238E27FC236}">
                <a16:creationId xmlns:a16="http://schemas.microsoft.com/office/drawing/2014/main" id="{73E2F65B-B54E-4B92-8506-4CE2E8D655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1351E4F-95CD-4323-9730-8042808E40A6}" type="slidenum">
              <a:rPr lang="zh-CN" altLang="en-US"/>
              <a:pPr/>
              <a:t>76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1E172EE8-AB9D-4B20-9A33-5B03A61AB3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ACF3445-D9AA-47B5-BDC5-1D460B0E641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95236" name="灯片编号占位符 3">
            <a:extLst>
              <a:ext uri="{FF2B5EF4-FFF2-40B4-BE49-F238E27FC236}">
                <a16:creationId xmlns:a16="http://schemas.microsoft.com/office/drawing/2014/main" id="{28034ED7-C355-477C-8D94-E538D1FC50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9DF075-BEB8-4F85-8FF2-086390D2B815}" type="slidenum">
              <a:rPr lang="zh-CN" altLang="en-US"/>
              <a:pPr/>
              <a:t>78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80</a:t>
            </a:fld>
            <a:endParaRPr lang="zh-CN" altLang="en-US"/>
          </a:p>
        </p:txBody>
      </p:sp>
    </p:spTree>
    <p:extLst>
      <p:ext uri="{BB962C8B-B14F-4D97-AF65-F5344CB8AC3E}">
        <p14:creationId xmlns:p14="http://schemas.microsoft.com/office/powerpoint/2010/main" val="3525564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a:extLst>
              <a:ext uri="{FF2B5EF4-FFF2-40B4-BE49-F238E27FC236}">
                <a16:creationId xmlns:a16="http://schemas.microsoft.com/office/drawing/2014/main" id="{C015032D-DAC6-4FE3-A68B-66DA37BE6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E8BBD02-186C-48FC-8762-F5BB1025F3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第二个简单来说，怎么存的，不一定是怎么取出来</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15044" name="灯片编号占位符 3">
            <a:extLst>
              <a:ext uri="{FF2B5EF4-FFF2-40B4-BE49-F238E27FC236}">
                <a16:creationId xmlns:a16="http://schemas.microsoft.com/office/drawing/2014/main" id="{ECDEFE82-45A2-4B47-8CB9-04E3D9D59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161A7C-A6F0-4350-A43E-3DA6CD186131}" type="slidenum">
              <a:rPr lang="zh-CN" altLang="en-US"/>
              <a:pPr/>
              <a:t>81</a:t>
            </a:fld>
            <a:endParaRPr lang="zh-CN" altLang="en-US"/>
          </a:p>
        </p:txBody>
      </p:sp>
    </p:spTree>
    <p:extLst>
      <p:ext uri="{BB962C8B-B14F-4D97-AF65-F5344CB8AC3E}">
        <p14:creationId xmlns:p14="http://schemas.microsoft.com/office/powerpoint/2010/main" val="175199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11</a:t>
            </a:fld>
            <a:endParaRPr lang="zh-CN" altLang="en-US"/>
          </a:p>
        </p:txBody>
      </p:sp>
    </p:spTree>
    <p:extLst>
      <p:ext uri="{BB962C8B-B14F-4D97-AF65-F5344CB8AC3E}">
        <p14:creationId xmlns:p14="http://schemas.microsoft.com/office/powerpoint/2010/main" val="26909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A6A629-C907-4A9A-B459-76E7EF7BF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AA57B2-1CAC-4F4C-850A-4C78006145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通过自定学生对象类存入到</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之后会报错</a:t>
            </a: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正式引出</a:t>
            </a:r>
            <a:r>
              <a:rPr lang="en-US" altLang="zh-CN" dirty="0">
                <a:solidFill>
                  <a:schemeClr val="tx1">
                    <a:lumMod val="85000"/>
                    <a:lumOff val="15000"/>
                  </a:schemeClr>
                </a:solidFill>
                <a:latin typeface="微软雅黑" pitchFamily="34" charset="-122"/>
                <a:ea typeface="微软雅黑" pitchFamily="34" charset="-122"/>
              </a:rPr>
              <a:t>TreeSet</a:t>
            </a:r>
            <a:r>
              <a:rPr lang="zh-CN" altLang="en-US" dirty="0">
                <a:solidFill>
                  <a:schemeClr val="tx1">
                    <a:lumMod val="85000"/>
                    <a:lumOff val="15000"/>
                  </a:schemeClr>
                </a:solidFill>
                <a:latin typeface="微软雅黑" pitchFamily="34" charset="-122"/>
                <a:ea typeface="微软雅黑" pitchFamily="34" charset="-122"/>
              </a:rPr>
              <a:t>的学习</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自定义学生对象没有指定排序的规则。引出自然排序和比较器排序</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6" name="灯片编号占位符 3">
            <a:extLst>
              <a:ext uri="{FF2B5EF4-FFF2-40B4-BE49-F238E27FC236}">
                <a16:creationId xmlns:a16="http://schemas.microsoft.com/office/drawing/2014/main" id="{E6A3AD30-D592-49DE-8BEC-00F0746356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6BFD3B-744E-453A-AC74-76CA00748BD5}" type="slidenum">
              <a:rPr lang="zh-CN" altLang="en-US"/>
              <a:pPr/>
              <a:t>83</a:t>
            </a:fld>
            <a:endParaRPr lang="zh-CN" altLang="en-US"/>
          </a:p>
        </p:txBody>
      </p:sp>
    </p:spTree>
    <p:extLst>
      <p:ext uri="{BB962C8B-B14F-4D97-AF65-F5344CB8AC3E}">
        <p14:creationId xmlns:p14="http://schemas.microsoft.com/office/powerpoint/2010/main" val="1867824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63A25A12-1FF6-4DE0-AC3F-55482D37B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377373-E30D-414E-A805-351CB7AC656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2404" name="灯片编号占位符 3">
            <a:extLst>
              <a:ext uri="{FF2B5EF4-FFF2-40B4-BE49-F238E27FC236}">
                <a16:creationId xmlns:a16="http://schemas.microsoft.com/office/drawing/2014/main" id="{64F90E4E-56D3-4BCB-860C-02D90557C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18DB046-604A-40F0-A564-40330306D9D6}" type="slidenum">
              <a:rPr lang="zh-CN" altLang="en-US"/>
              <a:pPr/>
              <a:t>86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1DD0D9C-9595-4681-BBFC-B0A008D668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BF6B7BA-E32A-45E1-8B40-A680C6E17EA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3428" name="灯片编号占位符 3">
            <a:extLst>
              <a:ext uri="{FF2B5EF4-FFF2-40B4-BE49-F238E27FC236}">
                <a16:creationId xmlns:a16="http://schemas.microsoft.com/office/drawing/2014/main" id="{CEBEB0A1-D122-49DB-96AC-C944BFE75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8222DE-BCDF-42C2-AB34-2DF028AE4525}" type="slidenum">
              <a:rPr lang="zh-CN" altLang="en-US"/>
              <a:pPr/>
              <a:t>87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8339BDAE-EB17-43A3-AE2F-48D000BAE1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F079E22-582E-4B67-80FC-7581B6E256E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0836" name="灯片编号占位符 3">
            <a:extLst>
              <a:ext uri="{FF2B5EF4-FFF2-40B4-BE49-F238E27FC236}">
                <a16:creationId xmlns:a16="http://schemas.microsoft.com/office/drawing/2014/main" id="{1FC46088-70BA-4A09-A676-90B04DB5B2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77ED0C5-DFE6-4A38-AC80-423B8DEBC704}" type="slidenum">
              <a:rPr lang="zh-CN" altLang="en-US"/>
              <a:pPr/>
              <a:t>88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89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411A5F0F-F2A5-4F38-815F-8770C54A61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0354A1E-2CD8-4D7D-8368-671139A6AD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1860" name="灯片编号占位符 3">
            <a:extLst>
              <a:ext uri="{FF2B5EF4-FFF2-40B4-BE49-F238E27FC236}">
                <a16:creationId xmlns:a16="http://schemas.microsoft.com/office/drawing/2014/main" id="{CAF72E62-51BB-4686-A13F-602F2CE94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BFAFC4-38D2-487A-816D-EB342FC46C98}" type="slidenum">
              <a:rPr lang="zh-CN" altLang="en-US"/>
              <a:pPr/>
              <a:t>91</a:t>
            </a:fld>
            <a:endParaRPr lang="zh-CN" altLang="en-US"/>
          </a:p>
        </p:txBody>
      </p:sp>
    </p:spTree>
    <p:extLst>
      <p:ext uri="{BB962C8B-B14F-4D97-AF65-F5344CB8AC3E}">
        <p14:creationId xmlns:p14="http://schemas.microsoft.com/office/powerpoint/2010/main" val="177409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12</a:t>
            </a:fld>
            <a:endParaRPr lang="zh-CN" altLang="en-US"/>
          </a:p>
        </p:txBody>
      </p:sp>
    </p:spTree>
    <p:extLst>
      <p:ext uri="{BB962C8B-B14F-4D97-AF65-F5344CB8AC3E}">
        <p14:creationId xmlns:p14="http://schemas.microsoft.com/office/powerpoint/2010/main" val="180164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1798803B-80BD-49DA-9D70-0956A16E9F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a:extLst>
              <a:ext uri="{FF2B5EF4-FFF2-40B4-BE49-F238E27FC236}">
                <a16:creationId xmlns:a16="http://schemas.microsoft.com/office/drawing/2014/main" id="{72AABF78-E8C8-4D15-99C0-1D188DFAA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1188" name="灯片编号占位符 3">
            <a:extLst>
              <a:ext uri="{FF2B5EF4-FFF2-40B4-BE49-F238E27FC236}">
                <a16:creationId xmlns:a16="http://schemas.microsoft.com/office/drawing/2014/main" id="{43917C43-6998-48D1-8EAC-1887120BE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DC01C2-74AB-43B8-AE2B-B76AF1B9CF80}" type="slidenum">
              <a:rPr lang="zh-CN" altLang="en-US"/>
              <a:pPr/>
              <a:t>13</a:t>
            </a:fld>
            <a:endParaRPr lang="zh-CN" altLang="en-US"/>
          </a:p>
        </p:txBody>
      </p:sp>
    </p:spTree>
    <p:extLst>
      <p:ext uri="{BB962C8B-B14F-4D97-AF65-F5344CB8AC3E}">
        <p14:creationId xmlns:p14="http://schemas.microsoft.com/office/powerpoint/2010/main" val="360480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a:extLst>
              <a:ext uri="{FF2B5EF4-FFF2-40B4-BE49-F238E27FC236}">
                <a16:creationId xmlns:a16="http://schemas.microsoft.com/office/drawing/2014/main" id="{C3317825-81F3-4B59-A4B2-E2C25C3093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备注占位符 2">
            <a:extLst>
              <a:ext uri="{FF2B5EF4-FFF2-40B4-BE49-F238E27FC236}">
                <a16:creationId xmlns:a16="http://schemas.microsoft.com/office/drawing/2014/main" id="{FF5C58F3-8CC9-476D-9641-5C87CC0AAF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9620" name="灯片编号占位符 3">
            <a:extLst>
              <a:ext uri="{FF2B5EF4-FFF2-40B4-BE49-F238E27FC236}">
                <a16:creationId xmlns:a16="http://schemas.microsoft.com/office/drawing/2014/main" id="{63A68A3E-4CF9-486F-BC06-ED57563B6D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36D040-6432-455B-9FAF-6CBEE119DA1D}" type="slidenum">
              <a:rPr lang="zh-CN" altLang="en-US"/>
              <a:pPr/>
              <a:t>14</a:t>
            </a:fld>
            <a:endParaRPr lang="zh-CN" altLang="en-US"/>
          </a:p>
        </p:txBody>
      </p:sp>
    </p:spTree>
    <p:extLst>
      <p:ext uri="{BB962C8B-B14F-4D97-AF65-F5344CB8AC3E}">
        <p14:creationId xmlns:p14="http://schemas.microsoft.com/office/powerpoint/2010/main" val="174084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a:extLst>
              <a:ext uri="{FF2B5EF4-FFF2-40B4-BE49-F238E27FC236}">
                <a16:creationId xmlns:a16="http://schemas.microsoft.com/office/drawing/2014/main" id="{BA2DE4C4-3FE9-49D9-A266-BB60C7A4E5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备注占位符 2">
            <a:extLst>
              <a:ext uri="{FF2B5EF4-FFF2-40B4-BE49-F238E27FC236}">
                <a16:creationId xmlns:a16="http://schemas.microsoft.com/office/drawing/2014/main" id="{F1CB1931-E572-491D-A27F-0744780236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1668" name="灯片编号占位符 3">
            <a:extLst>
              <a:ext uri="{FF2B5EF4-FFF2-40B4-BE49-F238E27FC236}">
                <a16:creationId xmlns:a16="http://schemas.microsoft.com/office/drawing/2014/main" id="{0C62377C-DE99-4080-BE8B-880407037C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9F48B6-1A03-494E-B823-DC32C404FE74}" type="slidenum">
              <a:rPr lang="zh-CN" altLang="en-US"/>
              <a:pPr/>
              <a:t>15</a:t>
            </a:fld>
            <a:endParaRPr lang="zh-CN" altLang="en-US"/>
          </a:p>
        </p:txBody>
      </p:sp>
    </p:spTree>
    <p:extLst>
      <p:ext uri="{BB962C8B-B14F-4D97-AF65-F5344CB8AC3E}">
        <p14:creationId xmlns:p14="http://schemas.microsoft.com/office/powerpoint/2010/main" val="2116938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a:extLst>
              <a:ext uri="{FF2B5EF4-FFF2-40B4-BE49-F238E27FC236}">
                <a16:creationId xmlns:a16="http://schemas.microsoft.com/office/drawing/2014/main" id="{772043B0-2A38-4424-B4A4-31C6AFA67B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备注占位符 2">
            <a:extLst>
              <a:ext uri="{FF2B5EF4-FFF2-40B4-BE49-F238E27FC236}">
                <a16:creationId xmlns:a16="http://schemas.microsoft.com/office/drawing/2014/main" id="{65B6E671-7A64-49BE-A89F-32E1E20D4F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3716" name="灯片编号占位符 3">
            <a:extLst>
              <a:ext uri="{FF2B5EF4-FFF2-40B4-BE49-F238E27FC236}">
                <a16:creationId xmlns:a16="http://schemas.microsoft.com/office/drawing/2014/main" id="{CC1A380A-8AA2-4A5F-96D8-FF12D48556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C4066E1-133D-4CD9-89AB-D5A8DC0BA7A1}" type="slidenum">
              <a:rPr lang="zh-CN" altLang="en-US"/>
              <a:pPr/>
              <a:t>16</a:t>
            </a:fld>
            <a:endParaRPr lang="zh-CN" altLang="en-US"/>
          </a:p>
        </p:txBody>
      </p:sp>
    </p:spTree>
    <p:extLst>
      <p:ext uri="{BB962C8B-B14F-4D97-AF65-F5344CB8AC3E}">
        <p14:creationId xmlns:p14="http://schemas.microsoft.com/office/powerpoint/2010/main" val="40617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907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43547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4.pn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6.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28" r:id="rId19"/>
    <p:sldLayoutId id="2147483732" r:id="rId20"/>
    <p:sldLayoutId id="2147483734" r:id="rId21"/>
    <p:sldLayoutId id="2147483737" r:id="rId2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9.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9.jpeg"/></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en-US" altLang="zh-CN" sz="6000" dirty="0"/>
              <a:t>Set</a:t>
            </a:r>
            <a:r>
              <a:rPr kumimoji="1" lang="zh-CN" altLang="en-US" sz="6000" dirty="0"/>
              <a:t>系列集合、</a:t>
            </a:r>
            <a:r>
              <a:rPr kumimoji="1" lang="en-US" altLang="zh-CN" sz="6000" dirty="0"/>
              <a:t>Map</a:t>
            </a:r>
            <a:r>
              <a:rPr kumimoji="1" lang="zh-CN" altLang="en-US" sz="6000" dirty="0"/>
              <a:t>集合体系</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7E9294EB-7ADF-4BFE-920D-914A2694854E}"/>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3103FC64-A467-49F3-A6B4-BD7BD47B71DD}"/>
              </a:ext>
            </a:extLst>
          </p:cNvPr>
          <p:cNvSpPr/>
          <p:nvPr/>
        </p:nvSpPr>
        <p:spPr>
          <a:xfrm>
            <a:off x="28841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1">
            <a:extLst>
              <a:ext uri="{FF2B5EF4-FFF2-40B4-BE49-F238E27FC236}">
                <a16:creationId xmlns:a16="http://schemas.microsoft.com/office/drawing/2014/main" id="{CB51D82D-6BC6-43E7-B61D-0E42A9ED4A81}"/>
              </a:ext>
            </a:extLst>
          </p:cNvPr>
          <p:cNvSpPr>
            <a:spLocks noChangeArrowheads="1"/>
          </p:cNvSpPr>
          <p:nvPr/>
        </p:nvSpPr>
        <p:spPr bwMode="auto">
          <a:xfrm>
            <a:off x="769617" y="2946398"/>
            <a:ext cx="4048034"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solidFill>
                  <a:srgbClr val="000000"/>
                </a:solidFill>
                <a:latin typeface="Consolas" panose="020B0609020204030204" pitchFamily="49" charset="0"/>
                <a:ea typeface="Alibaba PuHuiTi R"/>
              </a:rPr>
              <a:t>Set</a:t>
            </a:r>
            <a:r>
              <a:rPr lang="zh-CN" altLang="zh-CN" sz="1600" dirty="0">
                <a:solidFill>
                  <a:srgbClr val="000000"/>
                </a:solidFill>
                <a:latin typeface="Consolas" panose="020B0609020204030204" pitchFamily="49" charset="0"/>
                <a:ea typeface="Alibaba PuHuiTi R"/>
              </a:rPr>
              <a:t>&lt;String&gt; </a:t>
            </a:r>
            <a:r>
              <a:rPr lang="en-US" altLang="zh-CN" sz="1600" dirty="0">
                <a:solidFill>
                  <a:srgbClr val="000000"/>
                </a:solidFill>
                <a:latin typeface="Consolas" panose="020B0609020204030204" pitchFamily="49" charset="0"/>
                <a:ea typeface="Alibaba PuHuiTi R"/>
              </a:rPr>
              <a:t>sets</a:t>
            </a:r>
            <a:r>
              <a:rPr lang="zh-CN" altLang="zh-CN" sz="1600" dirty="0">
                <a:solidFill>
                  <a:srgbClr val="000000"/>
                </a:solidFill>
                <a:latin typeface="Consolas" panose="020B0609020204030204" pitchFamily="49" charset="0"/>
                <a:ea typeface="Alibaba PuHuiTi R"/>
              </a:rPr>
              <a:t> = </a:t>
            </a:r>
            <a:r>
              <a:rPr lang="zh-CN" altLang="zh-CN" sz="1600" b="1" dirty="0">
                <a:solidFill>
                  <a:srgbClr val="000080"/>
                </a:solidFill>
                <a:latin typeface="Consolas" panose="020B0609020204030204" pitchFamily="49" charset="0"/>
                <a:ea typeface="Alibaba PuHuiTi R"/>
              </a:rPr>
              <a:t>new </a:t>
            </a:r>
            <a:r>
              <a:rPr lang="zh-CN" altLang="zh-CN" sz="1600" dirty="0">
                <a:solidFill>
                  <a:srgbClr val="000000"/>
                </a:solidFill>
                <a:latin typeface="Consolas" panose="020B0609020204030204" pitchFamily="49" charset="0"/>
                <a:ea typeface="Alibaba PuHuiTi R"/>
              </a:rPr>
              <a:t>Hash</a:t>
            </a:r>
            <a:r>
              <a:rPr lang="en-US" altLang="zh-CN" sz="1600" dirty="0">
                <a:solidFill>
                  <a:srgbClr val="000000"/>
                </a:solidFill>
                <a:latin typeface="Consolas" panose="020B0609020204030204" pitchFamily="49" charset="0"/>
                <a:ea typeface="Alibaba PuHuiTi R"/>
              </a:rPr>
              <a:t>Set</a:t>
            </a:r>
            <a:r>
              <a:rPr lang="zh-CN" altLang="zh-CN" sz="1600" dirty="0">
                <a:solidFill>
                  <a:srgbClr val="000000"/>
                </a:solidFill>
                <a:latin typeface="Consolas" panose="020B0609020204030204" pitchFamily="49" charset="0"/>
                <a:ea typeface="Alibaba PuHuiTi R"/>
              </a:rPr>
              <a:t>&lt;&gt;();</a:t>
            </a:r>
            <a:endParaRPr lang="zh-CN" altLang="zh-CN" sz="1600" dirty="0">
              <a:latin typeface="Consolas" panose="020B0609020204030204" pitchFamily="49" charset="0"/>
              <a:ea typeface="Alibaba PuHuiTi R"/>
            </a:endParaRPr>
          </a:p>
        </p:txBody>
      </p:sp>
      <p:sp>
        <p:nvSpPr>
          <p:cNvPr id="136" name="矩形 135">
            <a:extLst>
              <a:ext uri="{FF2B5EF4-FFF2-40B4-BE49-F238E27FC236}">
                <a16:creationId xmlns:a16="http://schemas.microsoft.com/office/drawing/2014/main" id="{471461B2-1613-4751-A9C7-033F98C0B75F}"/>
              </a:ext>
            </a:extLst>
          </p:cNvPr>
          <p:cNvSpPr/>
          <p:nvPr/>
        </p:nvSpPr>
        <p:spPr>
          <a:xfrm>
            <a:off x="5409012" y="2814631"/>
            <a:ext cx="6889663" cy="418191"/>
          </a:xfrm>
          <a:prstGeom prst="rect">
            <a:avLst/>
          </a:prstGeom>
        </p:spPr>
        <p:txBody>
          <a:bodyPr wrap="square">
            <a:spAutoFit/>
          </a:bodyPr>
          <a:lstStyle/>
          <a:p>
            <a:pPr marL="342900" indent="-342900">
              <a:lnSpc>
                <a:spcPct val="150000"/>
              </a:lnSpc>
              <a:buFont typeface="+mj-ea"/>
              <a:buAutoNum type="circleNumDbPlain"/>
              <a:defRPr/>
            </a:pPr>
            <a:r>
              <a:rPr lang="zh-CN" altLang="en-US" sz="1600" dirty="0">
                <a:latin typeface="微软雅黑" panose="020B0503020204020204" pitchFamily="34" charset="-122"/>
                <a:ea typeface="Alibaba PuHuiTi R"/>
              </a:rPr>
              <a:t>创建一个默认长度</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的数组，数组名</a:t>
            </a:r>
            <a:r>
              <a:rPr lang="en-US" altLang="zh-CN" sz="1600" dirty="0">
                <a:solidFill>
                  <a:srgbClr val="333333"/>
                </a:solidFill>
                <a:latin typeface="微软雅黑" pitchFamily="34" charset="-122"/>
                <a:ea typeface="Alibaba PuHuiTi R"/>
              </a:rPr>
              <a:t>table</a:t>
            </a:r>
            <a:r>
              <a:rPr lang="en-US" altLang="zh-CN" sz="1600" b="1" dirty="0">
                <a:solidFill>
                  <a:srgbClr val="C00000"/>
                </a:solidFill>
                <a:latin typeface="微软雅黑" pitchFamily="34" charset="-122"/>
                <a:ea typeface="Alibaba PuHuiTi R"/>
              </a:rPr>
              <a:t>	</a:t>
            </a:r>
          </a:p>
        </p:txBody>
      </p:sp>
    </p:spTree>
    <p:extLst>
      <p:ext uri="{BB962C8B-B14F-4D97-AF65-F5344CB8AC3E}">
        <p14:creationId xmlns:p14="http://schemas.microsoft.com/office/powerpoint/2010/main" val="3883377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6">
                                            <p:txEl>
                                              <p:pRg st="0" end="0"/>
                                            </p:txEl>
                                          </p:spTgt>
                                        </p:tgtEl>
                                        <p:attrNameLst>
                                          <p:attrName>style.visibility</p:attrName>
                                        </p:attrNameLst>
                                      </p:cBhvr>
                                      <p:to>
                                        <p:strVal val="visible"/>
                                      </p:to>
                                    </p:set>
                                    <p:animEffect transition="in" filter="wipe(left)">
                                      <p:cBhvr>
                                        <p:cTn id="11" dur="500"/>
                                        <p:tgtEl>
                                          <p:spTgt spid="13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par>
                                <p:cTn id="47" presetID="22" presetClass="entr" presetSubtype="1"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up)">
                                      <p:cBhvr>
                                        <p:cTn id="49" dur="500"/>
                                        <p:tgtEl>
                                          <p:spTgt spid="19"/>
                                        </p:tgtEl>
                                      </p:cBhvr>
                                    </p:animEffect>
                                  </p:childTnLst>
                                </p:cTn>
                              </p:par>
                              <p:par>
                                <p:cTn id="50" presetID="22" presetClass="entr" presetSubtype="4"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1"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par>
                                <p:cTn id="56" presetID="2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1"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up)">
                                      <p:cBhvr>
                                        <p:cTn id="61" dur="500"/>
                                        <p:tgtEl>
                                          <p:spTgt spid="23"/>
                                        </p:tgtEl>
                                      </p:cBhvr>
                                    </p:animEffect>
                                  </p:childTnLst>
                                </p:cTn>
                              </p:par>
                              <p:par>
                                <p:cTn id="62" presetID="22" presetClass="entr" presetSubtype="4"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par>
                                <p:cTn id="65" presetID="22" presetClass="entr" presetSubtype="1"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up)">
                                      <p:cBhvr>
                                        <p:cTn id="67" dur="500"/>
                                        <p:tgtEl>
                                          <p:spTgt spid="25"/>
                                        </p:tgtEl>
                                      </p:cBhvr>
                                    </p:animEffect>
                                  </p:childTnLst>
                                </p:cTn>
                              </p:par>
                              <p:par>
                                <p:cTn id="68" presetID="22" presetClass="entr" presetSubtype="4"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par>
                          <p:cTn id="71" fill="hold" nodeType="afterGroup">
                            <p:stCondLst>
                              <p:cond delay="500"/>
                            </p:stCondLst>
                            <p:childTnLst>
                              <p:par>
                                <p:cTn id="72" presetID="1" presetClass="entr" presetSubtype="0" fill="hold" grpId="0" nodeType="afterEffect">
                                  <p:stCondLst>
                                    <p:cond delay="100"/>
                                  </p:stCondLst>
                                  <p:childTnLst>
                                    <p:set>
                                      <p:cBhvr>
                                        <p:cTn id="73" dur="1" fill="hold">
                                          <p:stCondLst>
                                            <p:cond delay="0"/>
                                          </p:stCondLst>
                                        </p:cTn>
                                        <p:tgtEl>
                                          <p:spTgt spid="10"/>
                                        </p:tgtEl>
                                        <p:attrNameLst>
                                          <p:attrName>style.visibility</p:attrName>
                                        </p:attrNameLst>
                                      </p:cBhvr>
                                      <p:to>
                                        <p:strVal val="visible"/>
                                      </p:to>
                                    </p:set>
                                  </p:childTnLst>
                                </p:cTn>
                              </p:par>
                            </p:childTnLst>
                          </p:cTn>
                        </p:par>
                        <p:par>
                          <p:cTn id="74" fill="hold" nodeType="afterGroup">
                            <p:stCondLst>
                              <p:cond delay="600"/>
                            </p:stCondLst>
                            <p:childTnLst>
                              <p:par>
                                <p:cTn id="75" presetID="1" presetClass="entr" presetSubtype="0" fill="hold" grpId="0" nodeType="afterEffect">
                                  <p:stCondLst>
                                    <p:cond delay="100"/>
                                  </p:stCondLst>
                                  <p:childTnLst>
                                    <p:set>
                                      <p:cBhvr>
                                        <p:cTn id="76" dur="1" fill="hold">
                                          <p:stCondLst>
                                            <p:cond delay="0"/>
                                          </p:stCondLst>
                                        </p:cTn>
                                        <p:tgtEl>
                                          <p:spTgt spid="12"/>
                                        </p:tgtEl>
                                        <p:attrNameLst>
                                          <p:attrName>style.visibility</p:attrName>
                                        </p:attrNameLst>
                                      </p:cBhvr>
                                      <p:to>
                                        <p:strVal val="visible"/>
                                      </p:to>
                                    </p:set>
                                  </p:childTnLst>
                                </p:cTn>
                              </p:par>
                            </p:childTnLst>
                          </p:cTn>
                        </p:par>
                        <p:par>
                          <p:cTn id="77" fill="hold" nodeType="afterGroup">
                            <p:stCondLst>
                              <p:cond delay="700"/>
                            </p:stCondLst>
                            <p:childTnLst>
                              <p:par>
                                <p:cTn id="78" presetID="1" presetClass="entr" presetSubtype="0" fill="hold" grpId="0" nodeType="afterEffect">
                                  <p:stCondLst>
                                    <p:cond delay="100"/>
                                  </p:stCondLst>
                                  <p:childTnLst>
                                    <p:set>
                                      <p:cBhvr>
                                        <p:cTn id="79" dur="1" fill="hold">
                                          <p:stCondLst>
                                            <p:cond delay="0"/>
                                          </p:stCondLst>
                                        </p:cTn>
                                        <p:tgtEl>
                                          <p:spTgt spid="27"/>
                                        </p:tgtEl>
                                        <p:attrNameLst>
                                          <p:attrName>style.visibility</p:attrName>
                                        </p:attrNameLst>
                                      </p:cBhvr>
                                      <p:to>
                                        <p:strVal val="visible"/>
                                      </p:to>
                                    </p:set>
                                  </p:childTnLst>
                                </p:cTn>
                              </p:par>
                            </p:childTnLst>
                          </p:cTn>
                        </p:par>
                        <p:par>
                          <p:cTn id="80" fill="hold" nodeType="afterGroup">
                            <p:stCondLst>
                              <p:cond delay="800"/>
                            </p:stCondLst>
                            <p:childTnLst>
                              <p:par>
                                <p:cTn id="81" presetID="1" presetClass="entr" presetSubtype="0" fill="hold" grpId="0" nodeType="afterEffect">
                                  <p:stCondLst>
                                    <p:cond delay="100"/>
                                  </p:stCondLst>
                                  <p:childTnLst>
                                    <p:set>
                                      <p:cBhvr>
                                        <p:cTn id="82" dur="1" fill="hold">
                                          <p:stCondLst>
                                            <p:cond delay="0"/>
                                          </p:stCondLst>
                                        </p:cTn>
                                        <p:tgtEl>
                                          <p:spTgt spid="28"/>
                                        </p:tgtEl>
                                        <p:attrNameLst>
                                          <p:attrName>style.visibility</p:attrName>
                                        </p:attrNameLst>
                                      </p:cBhvr>
                                      <p:to>
                                        <p:strVal val="visible"/>
                                      </p:to>
                                    </p:set>
                                  </p:childTnLst>
                                </p:cTn>
                              </p:par>
                            </p:childTnLst>
                          </p:cTn>
                        </p:par>
                        <p:par>
                          <p:cTn id="83" fill="hold" nodeType="afterGroup">
                            <p:stCondLst>
                              <p:cond delay="900"/>
                            </p:stCondLst>
                            <p:childTnLst>
                              <p:par>
                                <p:cTn id="84" presetID="1" presetClass="entr" presetSubtype="0" fill="hold" grpId="0" nodeType="afterEffect">
                                  <p:stCondLst>
                                    <p:cond delay="100"/>
                                  </p:stCondLst>
                                  <p:childTnLst>
                                    <p:set>
                                      <p:cBhvr>
                                        <p:cTn id="85" dur="1" fill="hold">
                                          <p:stCondLst>
                                            <p:cond delay="0"/>
                                          </p:stCondLst>
                                        </p:cTn>
                                        <p:tgtEl>
                                          <p:spTgt spid="29"/>
                                        </p:tgtEl>
                                        <p:attrNameLst>
                                          <p:attrName>style.visibility</p:attrName>
                                        </p:attrNameLst>
                                      </p:cBhvr>
                                      <p:to>
                                        <p:strVal val="visible"/>
                                      </p:to>
                                    </p:set>
                                  </p:childTnLst>
                                </p:cTn>
                              </p:par>
                            </p:childTnLst>
                          </p:cTn>
                        </p:par>
                        <p:par>
                          <p:cTn id="86" fill="hold" nodeType="afterGroup">
                            <p:stCondLst>
                              <p:cond delay="1000"/>
                            </p:stCondLst>
                            <p:childTnLst>
                              <p:par>
                                <p:cTn id="87" presetID="1" presetClass="entr" presetSubtype="0" fill="hold" grpId="0" nodeType="afterEffect">
                                  <p:stCondLst>
                                    <p:cond delay="100"/>
                                  </p:stCondLst>
                                  <p:childTnLst>
                                    <p:set>
                                      <p:cBhvr>
                                        <p:cTn id="88" dur="1" fill="hold">
                                          <p:stCondLst>
                                            <p:cond delay="0"/>
                                          </p:stCondLst>
                                        </p:cTn>
                                        <p:tgtEl>
                                          <p:spTgt spid="30"/>
                                        </p:tgtEl>
                                        <p:attrNameLst>
                                          <p:attrName>style.visibility</p:attrName>
                                        </p:attrNameLst>
                                      </p:cBhvr>
                                      <p:to>
                                        <p:strVal val="visible"/>
                                      </p:to>
                                    </p:set>
                                  </p:childTnLst>
                                </p:cTn>
                              </p:par>
                            </p:childTnLst>
                          </p:cTn>
                        </p:par>
                        <p:par>
                          <p:cTn id="89" fill="hold" nodeType="afterGroup">
                            <p:stCondLst>
                              <p:cond delay="1100"/>
                            </p:stCondLst>
                            <p:childTnLst>
                              <p:par>
                                <p:cTn id="90" presetID="1" presetClass="entr" presetSubtype="0" fill="hold" grpId="0" nodeType="afterEffect">
                                  <p:stCondLst>
                                    <p:cond delay="100"/>
                                  </p:stCondLst>
                                  <p:childTnLst>
                                    <p:set>
                                      <p:cBhvr>
                                        <p:cTn id="91" dur="1" fill="hold">
                                          <p:stCondLst>
                                            <p:cond delay="0"/>
                                          </p:stCondLst>
                                        </p:cTn>
                                        <p:tgtEl>
                                          <p:spTgt spid="31"/>
                                        </p:tgtEl>
                                        <p:attrNameLst>
                                          <p:attrName>style.visibility</p:attrName>
                                        </p:attrNameLst>
                                      </p:cBhvr>
                                      <p:to>
                                        <p:strVal val="visible"/>
                                      </p:to>
                                    </p:set>
                                  </p:childTnLst>
                                </p:cTn>
                              </p:par>
                            </p:childTnLst>
                          </p:cTn>
                        </p:par>
                        <p:par>
                          <p:cTn id="92" fill="hold" nodeType="afterGroup">
                            <p:stCondLst>
                              <p:cond delay="1200"/>
                            </p:stCondLst>
                            <p:childTnLst>
                              <p:par>
                                <p:cTn id="93" presetID="1" presetClass="entr" presetSubtype="0" fill="hold" grpId="0" nodeType="afterEffect">
                                  <p:stCondLst>
                                    <p:cond delay="100"/>
                                  </p:stCondLst>
                                  <p:childTnLst>
                                    <p:set>
                                      <p:cBhvr>
                                        <p:cTn id="94" dur="1" fill="hold">
                                          <p:stCondLst>
                                            <p:cond delay="0"/>
                                          </p:stCondLst>
                                        </p:cTn>
                                        <p:tgtEl>
                                          <p:spTgt spid="32"/>
                                        </p:tgtEl>
                                        <p:attrNameLst>
                                          <p:attrName>style.visibility</p:attrName>
                                        </p:attrNameLst>
                                      </p:cBhvr>
                                      <p:to>
                                        <p:strVal val="visible"/>
                                      </p:to>
                                    </p:set>
                                  </p:childTnLst>
                                </p:cTn>
                              </p:par>
                            </p:childTnLst>
                          </p:cTn>
                        </p:par>
                        <p:par>
                          <p:cTn id="95" fill="hold" nodeType="afterGroup">
                            <p:stCondLst>
                              <p:cond delay="1300"/>
                            </p:stCondLst>
                            <p:childTnLst>
                              <p:par>
                                <p:cTn id="96" presetID="1" presetClass="entr" presetSubtype="0" fill="hold" grpId="0" nodeType="afterEffect">
                                  <p:stCondLst>
                                    <p:cond delay="100"/>
                                  </p:stCondLst>
                                  <p:childTnLst>
                                    <p:set>
                                      <p:cBhvr>
                                        <p:cTn id="97" dur="1" fill="hold">
                                          <p:stCondLst>
                                            <p:cond delay="0"/>
                                          </p:stCondLst>
                                        </p:cTn>
                                        <p:tgtEl>
                                          <p:spTgt spid="33"/>
                                        </p:tgtEl>
                                        <p:attrNameLst>
                                          <p:attrName>style.visibility</p:attrName>
                                        </p:attrNameLst>
                                      </p:cBhvr>
                                      <p:to>
                                        <p:strVal val="visible"/>
                                      </p:to>
                                    </p:set>
                                  </p:childTnLst>
                                </p:cTn>
                              </p:par>
                            </p:childTnLst>
                          </p:cTn>
                        </p:par>
                        <p:par>
                          <p:cTn id="98" fill="hold" nodeType="afterGroup">
                            <p:stCondLst>
                              <p:cond delay="1400"/>
                            </p:stCondLst>
                            <p:childTnLst>
                              <p:par>
                                <p:cTn id="99" presetID="1" presetClass="entr" presetSubtype="0" fill="hold" grpId="0" nodeType="afterEffect">
                                  <p:stCondLst>
                                    <p:cond delay="100"/>
                                  </p:stCondLst>
                                  <p:childTnLst>
                                    <p:set>
                                      <p:cBhvr>
                                        <p:cTn id="100" dur="1" fill="hold">
                                          <p:stCondLst>
                                            <p:cond delay="0"/>
                                          </p:stCondLst>
                                        </p:cTn>
                                        <p:tgtEl>
                                          <p:spTgt spid="34"/>
                                        </p:tgtEl>
                                        <p:attrNameLst>
                                          <p:attrName>style.visibility</p:attrName>
                                        </p:attrNameLst>
                                      </p:cBhvr>
                                      <p:to>
                                        <p:strVal val="visible"/>
                                      </p:to>
                                    </p:set>
                                  </p:childTnLst>
                                </p:cTn>
                              </p:par>
                            </p:childTnLst>
                          </p:cTn>
                        </p:par>
                        <p:par>
                          <p:cTn id="101" fill="hold" nodeType="afterGroup">
                            <p:stCondLst>
                              <p:cond delay="1500"/>
                            </p:stCondLst>
                            <p:childTnLst>
                              <p:par>
                                <p:cTn id="102" presetID="1" presetClass="entr" presetSubtype="0" fill="hold" grpId="0" nodeType="afterEffect">
                                  <p:stCondLst>
                                    <p:cond delay="100"/>
                                  </p:stCondLst>
                                  <p:childTnLst>
                                    <p:set>
                                      <p:cBhvr>
                                        <p:cTn id="103" dur="1" fill="hold">
                                          <p:stCondLst>
                                            <p:cond delay="0"/>
                                          </p:stCondLst>
                                        </p:cTn>
                                        <p:tgtEl>
                                          <p:spTgt spid="35"/>
                                        </p:tgtEl>
                                        <p:attrNameLst>
                                          <p:attrName>style.visibility</p:attrName>
                                        </p:attrNameLst>
                                      </p:cBhvr>
                                      <p:to>
                                        <p:strVal val="visible"/>
                                      </p:to>
                                    </p:set>
                                  </p:childTnLst>
                                </p:cTn>
                              </p:par>
                            </p:childTnLst>
                          </p:cTn>
                        </p:par>
                        <p:par>
                          <p:cTn id="104" fill="hold" nodeType="afterGroup">
                            <p:stCondLst>
                              <p:cond delay="1600"/>
                            </p:stCondLst>
                            <p:childTnLst>
                              <p:par>
                                <p:cTn id="105" presetID="1" presetClass="entr" presetSubtype="0" fill="hold" grpId="0" nodeType="afterEffect">
                                  <p:stCondLst>
                                    <p:cond delay="100"/>
                                  </p:stCondLst>
                                  <p:childTnLst>
                                    <p:set>
                                      <p:cBhvr>
                                        <p:cTn id="106" dur="1" fill="hold">
                                          <p:stCondLst>
                                            <p:cond delay="0"/>
                                          </p:stCondLst>
                                        </p:cTn>
                                        <p:tgtEl>
                                          <p:spTgt spid="36"/>
                                        </p:tgtEl>
                                        <p:attrNameLst>
                                          <p:attrName>style.visibility</p:attrName>
                                        </p:attrNameLst>
                                      </p:cBhvr>
                                      <p:to>
                                        <p:strVal val="visible"/>
                                      </p:to>
                                    </p:set>
                                  </p:childTnLst>
                                </p:cTn>
                              </p:par>
                            </p:childTnLst>
                          </p:cTn>
                        </p:par>
                        <p:par>
                          <p:cTn id="107" fill="hold" nodeType="afterGroup">
                            <p:stCondLst>
                              <p:cond delay="1700"/>
                            </p:stCondLst>
                            <p:childTnLst>
                              <p:par>
                                <p:cTn id="108" presetID="1" presetClass="entr" presetSubtype="0" fill="hold" grpId="0" nodeType="afterEffect">
                                  <p:stCondLst>
                                    <p:cond delay="100"/>
                                  </p:stCondLst>
                                  <p:childTnLst>
                                    <p:set>
                                      <p:cBhvr>
                                        <p:cTn id="109" dur="1" fill="hold">
                                          <p:stCondLst>
                                            <p:cond delay="0"/>
                                          </p:stCondLst>
                                        </p:cTn>
                                        <p:tgtEl>
                                          <p:spTgt spid="37"/>
                                        </p:tgtEl>
                                        <p:attrNameLst>
                                          <p:attrName>style.visibility</p:attrName>
                                        </p:attrNameLst>
                                      </p:cBhvr>
                                      <p:to>
                                        <p:strVal val="visible"/>
                                      </p:to>
                                    </p:set>
                                  </p:childTnLst>
                                </p:cTn>
                              </p:par>
                            </p:childTnLst>
                          </p:cTn>
                        </p:par>
                        <p:par>
                          <p:cTn id="110" fill="hold" nodeType="afterGroup">
                            <p:stCondLst>
                              <p:cond delay="1800"/>
                            </p:stCondLst>
                            <p:childTnLst>
                              <p:par>
                                <p:cTn id="111" presetID="1" presetClass="entr" presetSubtype="0" fill="hold" grpId="0" nodeType="afterEffect">
                                  <p:stCondLst>
                                    <p:cond delay="100"/>
                                  </p:stCondLst>
                                  <p:childTnLst>
                                    <p:set>
                                      <p:cBhvr>
                                        <p:cTn id="112" dur="1" fill="hold">
                                          <p:stCondLst>
                                            <p:cond delay="0"/>
                                          </p:stCondLst>
                                        </p:cTn>
                                        <p:tgtEl>
                                          <p:spTgt spid="38"/>
                                        </p:tgtEl>
                                        <p:attrNameLst>
                                          <p:attrName>style.visibility</p:attrName>
                                        </p:attrNameLst>
                                      </p:cBhvr>
                                      <p:to>
                                        <p:strVal val="visible"/>
                                      </p:to>
                                    </p:set>
                                  </p:childTnLst>
                                </p:cTn>
                              </p:par>
                            </p:childTnLst>
                          </p:cTn>
                        </p:par>
                        <p:par>
                          <p:cTn id="113" fill="hold" nodeType="afterGroup">
                            <p:stCondLst>
                              <p:cond delay="1900"/>
                            </p:stCondLst>
                            <p:childTnLst>
                              <p:par>
                                <p:cTn id="114" presetID="1" presetClass="entr" presetSubtype="0" fill="hold" grpId="0" nodeType="afterEffect">
                                  <p:stCondLst>
                                    <p:cond delay="100"/>
                                  </p:stCondLst>
                                  <p:childTnLst>
                                    <p:set>
                                      <p:cBhvr>
                                        <p:cTn id="115" dur="1" fill="hold">
                                          <p:stCondLst>
                                            <p:cond delay="0"/>
                                          </p:stCondLst>
                                        </p:cTn>
                                        <p:tgtEl>
                                          <p:spTgt spid="39"/>
                                        </p:tgtEl>
                                        <p:attrNameLst>
                                          <p:attrName>style.visibility</p:attrName>
                                        </p:attrNameLst>
                                      </p:cBhvr>
                                      <p:to>
                                        <p:strVal val="visible"/>
                                      </p:to>
                                    </p:set>
                                  </p:childTnLst>
                                </p:cTn>
                              </p:par>
                            </p:childTnLst>
                          </p:cTn>
                        </p:par>
                        <p:par>
                          <p:cTn id="116" fill="hold" nodeType="afterGroup">
                            <p:stCondLst>
                              <p:cond delay="2000"/>
                            </p:stCondLst>
                            <p:childTnLst>
                              <p:par>
                                <p:cTn id="117" presetID="1" presetClass="entr" presetSubtype="0" fill="hold" grpId="0" nodeType="afterEffect">
                                  <p:stCondLst>
                                    <p:cond delay="100"/>
                                  </p:stCondLst>
                                  <p:childTnLst>
                                    <p:set>
                                      <p:cBhvr>
                                        <p:cTn id="118" dur="1" fill="hold">
                                          <p:stCondLst>
                                            <p:cond delay="0"/>
                                          </p:stCondLst>
                                        </p:cTn>
                                        <p:tgtEl>
                                          <p:spTgt spid="40"/>
                                        </p:tgtEl>
                                        <p:attrNameLst>
                                          <p:attrName>style.visibility</p:attrName>
                                        </p:attrNameLst>
                                      </p:cBhvr>
                                      <p:to>
                                        <p:strVal val="visible"/>
                                      </p:to>
                                    </p:set>
                                  </p:childTnLst>
                                </p:cTn>
                              </p:par>
                            </p:childTnLst>
                          </p:cTn>
                        </p:par>
                        <p:par>
                          <p:cTn id="119" fill="hold" nodeType="afterGroup">
                            <p:stCondLst>
                              <p:cond delay="2100"/>
                            </p:stCondLst>
                            <p:childTnLst>
                              <p:par>
                                <p:cTn id="120" presetID="1" presetClass="entr" presetSubtype="0" fill="hold" grpId="0" nodeType="afterEffect">
                                  <p:stCondLst>
                                    <p:cond delay="100"/>
                                  </p:stCondLst>
                                  <p:childTnLst>
                                    <p:set>
                                      <p:cBhvr>
                                        <p:cTn id="121" dur="1" fill="hold">
                                          <p:stCondLst>
                                            <p:cond delay="0"/>
                                          </p:stCondLst>
                                        </p:cTn>
                                        <p:tgtEl>
                                          <p:spTgt spid="41"/>
                                        </p:tgtEl>
                                        <p:attrNameLst>
                                          <p:attrName>style.visibility</p:attrName>
                                        </p:attrNameLst>
                                      </p:cBhvr>
                                      <p:to>
                                        <p:strVal val="visible"/>
                                      </p:to>
                                    </p:set>
                                  </p:childTnLst>
                                </p:cTn>
                              </p:par>
                            </p:childTnLst>
                          </p:cTn>
                        </p:par>
                        <p:par>
                          <p:cTn id="122" fill="hold" nodeType="afterGroup">
                            <p:stCondLst>
                              <p:cond delay="2200"/>
                            </p:stCondLst>
                            <p:childTnLst>
                              <p:par>
                                <p:cTn id="123" presetID="1" presetClass="entr" presetSubtype="0" fill="hold" grpId="0" nodeType="afterEffect">
                                  <p:stCondLst>
                                    <p:cond delay="100"/>
                                  </p:stCondLst>
                                  <p:childTnLst>
                                    <p:set>
                                      <p:cBhvr>
                                        <p:cTn id="124" dur="1" fill="hold">
                                          <p:stCondLst>
                                            <p:cond delay="0"/>
                                          </p:stCondLst>
                                        </p:cTn>
                                        <p:tgtEl>
                                          <p:spTgt spid="42"/>
                                        </p:tgtEl>
                                        <p:attrNameLst>
                                          <p:attrName>style.visibility</p:attrName>
                                        </p:attrNameLst>
                                      </p:cBhvr>
                                      <p:to>
                                        <p:strVal val="visible"/>
                                      </p:to>
                                    </p:set>
                                  </p:childTnLst>
                                </p:cTn>
                              </p:par>
                            </p:childTnLst>
                          </p:cTn>
                        </p:par>
                        <p:par>
                          <p:cTn id="125" fill="hold" nodeType="afterGroup">
                            <p:stCondLst>
                              <p:cond delay="2300"/>
                            </p:stCondLst>
                            <p:childTnLst>
                              <p:par>
                                <p:cTn id="126" presetID="1" presetClass="entr" presetSubtype="0" fill="hold" grpId="0" nodeType="afterEffect">
                                  <p:stCondLst>
                                    <p:cond delay="100"/>
                                  </p:stCondLst>
                                  <p:childTnLst>
                                    <p:set>
                                      <p:cBhvr>
                                        <p:cTn id="127" dur="1" fill="hold">
                                          <p:stCondLst>
                                            <p:cond delay="0"/>
                                          </p:stCondLst>
                                        </p:cTn>
                                        <p:tgtEl>
                                          <p:spTgt spid="43"/>
                                        </p:tgtEl>
                                        <p:attrNameLst>
                                          <p:attrName>style.visibility</p:attrName>
                                        </p:attrNameLst>
                                      </p:cBhvr>
                                      <p:to>
                                        <p:strVal val="visible"/>
                                      </p:to>
                                    </p:set>
                                  </p:childTnLst>
                                </p:cTn>
                              </p:par>
                            </p:childTnLst>
                          </p:cTn>
                        </p:par>
                        <p:par>
                          <p:cTn id="128" fill="hold" nodeType="afterGroup">
                            <p:stCondLst>
                              <p:cond delay="2400"/>
                            </p:stCondLst>
                            <p:childTnLst>
                              <p:par>
                                <p:cTn id="129" presetID="1" presetClass="entr" presetSubtype="0" fill="hold" grpId="0" nodeType="afterEffect">
                                  <p:stCondLst>
                                    <p:cond delay="100"/>
                                  </p:stCondLst>
                                  <p:childTnLst>
                                    <p:set>
                                      <p:cBhvr>
                                        <p:cTn id="130" dur="1" fill="hold">
                                          <p:stCondLst>
                                            <p:cond delay="0"/>
                                          </p:stCondLst>
                                        </p:cTn>
                                        <p:tgtEl>
                                          <p:spTgt spid="44"/>
                                        </p:tgtEl>
                                        <p:attrNameLst>
                                          <p:attrName>style.visibility</p:attrName>
                                        </p:attrNameLst>
                                      </p:cBhvr>
                                      <p:to>
                                        <p:strVal val="visible"/>
                                      </p:to>
                                    </p:set>
                                  </p:childTnLst>
                                </p:cTn>
                              </p:par>
                            </p:childTnLst>
                          </p:cTn>
                        </p:par>
                        <p:par>
                          <p:cTn id="131" fill="hold" nodeType="afterGroup">
                            <p:stCondLst>
                              <p:cond delay="2500"/>
                            </p:stCondLst>
                            <p:childTnLst>
                              <p:par>
                                <p:cTn id="132" presetID="1" presetClass="entr" presetSubtype="0" fill="hold" grpId="0" nodeType="afterEffect">
                                  <p:stCondLst>
                                    <p:cond delay="100"/>
                                  </p:stCondLst>
                                  <p:childTnLst>
                                    <p:set>
                                      <p:cBhvr>
                                        <p:cTn id="133" dur="1" fill="hold">
                                          <p:stCondLst>
                                            <p:cond delay="0"/>
                                          </p:stCondLst>
                                        </p:cTn>
                                        <p:tgtEl>
                                          <p:spTgt spid="45"/>
                                        </p:tgtEl>
                                        <p:attrNameLst>
                                          <p:attrName>style.visibility</p:attrName>
                                        </p:attrNameLst>
                                      </p:cBhvr>
                                      <p:to>
                                        <p:strVal val="visible"/>
                                      </p:to>
                                    </p:set>
                                  </p:childTnLst>
                                </p:cTn>
                              </p:par>
                            </p:childTnLst>
                          </p:cTn>
                        </p:par>
                        <p:par>
                          <p:cTn id="134" fill="hold" nodeType="afterGroup">
                            <p:stCondLst>
                              <p:cond delay="2600"/>
                            </p:stCondLst>
                            <p:childTnLst>
                              <p:par>
                                <p:cTn id="135" presetID="1" presetClass="entr" presetSubtype="0" fill="hold" grpId="0" nodeType="afterEffect">
                                  <p:stCondLst>
                                    <p:cond delay="100"/>
                                  </p:stCondLst>
                                  <p:childTnLst>
                                    <p:set>
                                      <p:cBhvr>
                                        <p:cTn id="136" dur="1" fill="hold">
                                          <p:stCondLst>
                                            <p:cond delay="0"/>
                                          </p:stCondLst>
                                        </p:cTn>
                                        <p:tgtEl>
                                          <p:spTgt spid="46"/>
                                        </p:tgtEl>
                                        <p:attrNameLst>
                                          <p:attrName>style.visibility</p:attrName>
                                        </p:attrNameLst>
                                      </p:cBhvr>
                                      <p:to>
                                        <p:strVal val="visible"/>
                                      </p:to>
                                    </p:set>
                                  </p:childTnLst>
                                </p:cTn>
                              </p:par>
                            </p:childTnLst>
                          </p:cTn>
                        </p:par>
                        <p:par>
                          <p:cTn id="137" fill="hold" nodeType="afterGroup">
                            <p:stCondLst>
                              <p:cond delay="2700"/>
                            </p:stCondLst>
                            <p:childTnLst>
                              <p:par>
                                <p:cTn id="138" presetID="1" presetClass="entr" presetSubtype="0" fill="hold" grpId="0" nodeType="afterEffect">
                                  <p:stCondLst>
                                    <p:cond delay="100"/>
                                  </p:stCondLst>
                                  <p:childTnLst>
                                    <p:set>
                                      <p:cBhvr>
                                        <p:cTn id="139" dur="1" fill="hold">
                                          <p:stCondLst>
                                            <p:cond delay="0"/>
                                          </p:stCondLst>
                                        </p:cTn>
                                        <p:tgtEl>
                                          <p:spTgt spid="47"/>
                                        </p:tgtEl>
                                        <p:attrNameLst>
                                          <p:attrName>style.visibility</p:attrName>
                                        </p:attrNameLst>
                                      </p:cBhvr>
                                      <p:to>
                                        <p:strVal val="visible"/>
                                      </p:to>
                                    </p:set>
                                  </p:childTnLst>
                                </p:cTn>
                              </p:par>
                            </p:childTnLst>
                          </p:cTn>
                        </p:par>
                        <p:par>
                          <p:cTn id="140" fill="hold" nodeType="afterGroup">
                            <p:stCondLst>
                              <p:cond delay="2800"/>
                            </p:stCondLst>
                            <p:childTnLst>
                              <p:par>
                                <p:cTn id="141" presetID="1" presetClass="entr" presetSubtype="0" fill="hold" grpId="0" nodeType="afterEffect">
                                  <p:stCondLst>
                                    <p:cond delay="100"/>
                                  </p:stCondLst>
                                  <p:childTnLst>
                                    <p:set>
                                      <p:cBhvr>
                                        <p:cTn id="142" dur="1" fill="hold">
                                          <p:stCondLst>
                                            <p:cond delay="0"/>
                                          </p:stCondLst>
                                        </p:cTn>
                                        <p:tgtEl>
                                          <p:spTgt spid="48"/>
                                        </p:tgtEl>
                                        <p:attrNameLst>
                                          <p:attrName>style.visibility</p:attrName>
                                        </p:attrNameLst>
                                      </p:cBhvr>
                                      <p:to>
                                        <p:strVal val="visible"/>
                                      </p:to>
                                    </p:set>
                                  </p:childTnLst>
                                </p:cTn>
                              </p:par>
                            </p:childTnLst>
                          </p:cTn>
                        </p:par>
                        <p:par>
                          <p:cTn id="143" fill="hold" nodeType="afterGroup">
                            <p:stCondLst>
                              <p:cond delay="2900"/>
                            </p:stCondLst>
                            <p:childTnLst>
                              <p:par>
                                <p:cTn id="144" presetID="1" presetClass="entr" presetSubtype="0" fill="hold" grpId="0" nodeType="afterEffect">
                                  <p:stCondLst>
                                    <p:cond delay="100"/>
                                  </p:stCondLst>
                                  <p:childTnLst>
                                    <p:set>
                                      <p:cBhvr>
                                        <p:cTn id="145" dur="1" fill="hold">
                                          <p:stCondLst>
                                            <p:cond delay="0"/>
                                          </p:stCondLst>
                                        </p:cTn>
                                        <p:tgtEl>
                                          <p:spTgt spid="49"/>
                                        </p:tgtEl>
                                        <p:attrNameLst>
                                          <p:attrName>style.visibility</p:attrName>
                                        </p:attrNameLst>
                                      </p:cBhvr>
                                      <p:to>
                                        <p:strVal val="visible"/>
                                      </p:to>
                                    </p:set>
                                  </p:childTnLst>
                                </p:cTn>
                              </p:par>
                            </p:childTnLst>
                          </p:cTn>
                        </p:par>
                        <p:par>
                          <p:cTn id="146" fill="hold" nodeType="afterGroup">
                            <p:stCondLst>
                              <p:cond delay="3000"/>
                            </p:stCondLst>
                            <p:childTnLst>
                              <p:par>
                                <p:cTn id="147" presetID="1" presetClass="entr" presetSubtype="0" fill="hold" grpId="0" nodeType="afterEffect">
                                  <p:stCondLst>
                                    <p:cond delay="100"/>
                                  </p:stCondLst>
                                  <p:childTnLst>
                                    <p:set>
                                      <p:cBhvr>
                                        <p:cTn id="148" dur="1" fill="hold">
                                          <p:stCondLst>
                                            <p:cond delay="0"/>
                                          </p:stCondLst>
                                        </p:cTn>
                                        <p:tgtEl>
                                          <p:spTgt spid="50"/>
                                        </p:tgtEl>
                                        <p:attrNameLst>
                                          <p:attrName>style.visibility</p:attrName>
                                        </p:attrNameLst>
                                      </p:cBhvr>
                                      <p:to>
                                        <p:strVal val="visible"/>
                                      </p:to>
                                    </p:set>
                                  </p:childTnLst>
                                </p:cTn>
                              </p:par>
                            </p:childTnLst>
                          </p:cTn>
                        </p:par>
                        <p:par>
                          <p:cTn id="149" fill="hold" nodeType="afterGroup">
                            <p:stCondLst>
                              <p:cond delay="3100"/>
                            </p:stCondLst>
                            <p:childTnLst>
                              <p:par>
                                <p:cTn id="150" presetID="1" presetClass="entr" presetSubtype="0" fill="hold" grpId="0" nodeType="afterEffect">
                                  <p:stCondLst>
                                    <p:cond delay="100"/>
                                  </p:stCondLst>
                                  <p:childTnLst>
                                    <p:set>
                                      <p:cBhvr>
                                        <p:cTn id="151" dur="1" fill="hold">
                                          <p:stCondLst>
                                            <p:cond delay="0"/>
                                          </p:stCondLst>
                                        </p:cTn>
                                        <p:tgtEl>
                                          <p:spTgt spid="51"/>
                                        </p:tgtEl>
                                        <p:attrNameLst>
                                          <p:attrName>style.visibility</p:attrName>
                                        </p:attrNameLst>
                                      </p:cBhvr>
                                      <p:to>
                                        <p:strVal val="visible"/>
                                      </p:to>
                                    </p:set>
                                  </p:childTnLst>
                                </p:cTn>
                              </p:par>
                            </p:childTnLst>
                          </p:cTn>
                        </p:par>
                        <p:par>
                          <p:cTn id="152" fill="hold" nodeType="afterGroup">
                            <p:stCondLst>
                              <p:cond delay="3200"/>
                            </p:stCondLst>
                            <p:childTnLst>
                              <p:par>
                                <p:cTn id="153" presetID="1" presetClass="entr" presetSubtype="0" fill="hold" grpId="0" nodeType="afterEffect">
                                  <p:stCondLst>
                                    <p:cond delay="100"/>
                                  </p:stCondLst>
                                  <p:childTnLst>
                                    <p:set>
                                      <p:cBhvr>
                                        <p:cTn id="154" dur="1" fill="hold">
                                          <p:stCondLst>
                                            <p:cond delay="0"/>
                                          </p:stCondLst>
                                        </p:cTn>
                                        <p:tgtEl>
                                          <p:spTgt spid="52"/>
                                        </p:tgtEl>
                                        <p:attrNameLst>
                                          <p:attrName>style.visibility</p:attrName>
                                        </p:attrNameLst>
                                      </p:cBhvr>
                                      <p:to>
                                        <p:strVal val="visible"/>
                                      </p:to>
                                    </p:set>
                                  </p:childTnLst>
                                </p:cTn>
                              </p:par>
                            </p:childTnLst>
                          </p:cTn>
                        </p:par>
                        <p:par>
                          <p:cTn id="155" fill="hold" nodeType="afterGroup">
                            <p:stCondLst>
                              <p:cond delay="3300"/>
                            </p:stCondLst>
                            <p:childTnLst>
                              <p:par>
                                <p:cTn id="156" presetID="1" presetClass="entr" presetSubtype="0" fill="hold" grpId="0" nodeType="afterEffect">
                                  <p:stCondLst>
                                    <p:cond delay="100"/>
                                  </p:stCondLst>
                                  <p:childTnLst>
                                    <p:set>
                                      <p:cBhvr>
                                        <p:cTn id="157" dur="1" fill="hold">
                                          <p:stCondLst>
                                            <p:cond delay="0"/>
                                          </p:stCondLst>
                                        </p:cTn>
                                        <p:tgtEl>
                                          <p:spTgt spid="53"/>
                                        </p:tgtEl>
                                        <p:attrNameLst>
                                          <p:attrName>style.visibility</p:attrName>
                                        </p:attrNameLst>
                                      </p:cBhvr>
                                      <p:to>
                                        <p:strVal val="visible"/>
                                      </p:to>
                                    </p:set>
                                  </p:childTnLst>
                                </p:cTn>
                              </p:par>
                            </p:childTnLst>
                          </p:cTn>
                        </p:par>
                        <p:par>
                          <p:cTn id="158" fill="hold" nodeType="afterGroup">
                            <p:stCondLst>
                              <p:cond delay="3400"/>
                            </p:stCondLst>
                            <p:childTnLst>
                              <p:par>
                                <p:cTn id="159" presetID="1" presetClass="entr" presetSubtype="0" fill="hold" grpId="0" nodeType="afterEffect">
                                  <p:stCondLst>
                                    <p:cond delay="100"/>
                                  </p:stCondLst>
                                  <p:childTnLst>
                                    <p:set>
                                      <p:cBhvr>
                                        <p:cTn id="160" dur="1" fill="hold">
                                          <p:stCondLst>
                                            <p:cond delay="0"/>
                                          </p:stCondLst>
                                        </p:cTn>
                                        <p:tgtEl>
                                          <p:spTgt spid="54"/>
                                        </p:tgtEl>
                                        <p:attrNameLst>
                                          <p:attrName>style.visibility</p:attrName>
                                        </p:attrNameLst>
                                      </p:cBhvr>
                                      <p:to>
                                        <p:strVal val="visible"/>
                                      </p:to>
                                    </p:set>
                                  </p:childTnLst>
                                </p:cTn>
                              </p:par>
                            </p:childTnLst>
                          </p:cTn>
                        </p:par>
                        <p:par>
                          <p:cTn id="161" fill="hold" nodeType="afterGroup">
                            <p:stCondLst>
                              <p:cond delay="3500"/>
                            </p:stCondLst>
                            <p:childTnLst>
                              <p:par>
                                <p:cTn id="162" presetID="1" presetClass="entr" presetSubtype="0" fill="hold" grpId="0" nodeType="afterEffect">
                                  <p:stCondLst>
                                    <p:cond delay="100"/>
                                  </p:stCondLst>
                                  <p:childTnLst>
                                    <p:set>
                                      <p:cBhvr>
                                        <p:cTn id="163" dur="1" fill="hold">
                                          <p:stCondLst>
                                            <p:cond delay="0"/>
                                          </p:stCondLst>
                                        </p:cTn>
                                        <p:tgtEl>
                                          <p:spTgt spid="55"/>
                                        </p:tgtEl>
                                        <p:attrNameLst>
                                          <p:attrName>style.visibility</p:attrName>
                                        </p:attrNameLst>
                                      </p:cBhvr>
                                      <p:to>
                                        <p:strVal val="visible"/>
                                      </p:to>
                                    </p:set>
                                  </p:childTnLst>
                                </p:cTn>
                              </p:par>
                            </p:childTnLst>
                          </p:cTn>
                        </p:par>
                        <p:par>
                          <p:cTn id="164" fill="hold" nodeType="afterGroup">
                            <p:stCondLst>
                              <p:cond delay="3600"/>
                            </p:stCondLst>
                            <p:childTnLst>
                              <p:par>
                                <p:cTn id="165" presetID="1" presetClass="entr" presetSubtype="0" fill="hold" grpId="0" nodeType="afterEffect">
                                  <p:stCondLst>
                                    <p:cond delay="100"/>
                                  </p:stCondLst>
                                  <p:childTnLst>
                                    <p:set>
                                      <p:cBhvr>
                                        <p:cTn id="166" dur="1" fill="hold">
                                          <p:stCondLst>
                                            <p:cond delay="0"/>
                                          </p:stCondLst>
                                        </p:cTn>
                                        <p:tgtEl>
                                          <p:spTgt spid="56"/>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2" grpId="0"/>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3103FC64-A467-49F3-A6B4-BD7BD47B71DD}"/>
              </a:ext>
            </a:extLst>
          </p:cNvPr>
          <p:cNvSpPr/>
          <p:nvPr/>
        </p:nvSpPr>
        <p:spPr>
          <a:xfrm>
            <a:off x="28841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1996765"/>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数组的长度求余</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计算出应存入的位置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（哈希算法）</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9" name="椭圆 58">
            <a:extLst>
              <a:ext uri="{FF2B5EF4-FFF2-40B4-BE49-F238E27FC236}">
                <a16:creationId xmlns:a16="http://schemas.microsoft.com/office/drawing/2014/main" id="{2AB34BD7-EE35-479F-91DF-69B6E01DE61E}"/>
              </a:ext>
            </a:extLst>
          </p:cNvPr>
          <p:cNvSpPr/>
          <p:nvPr/>
        </p:nvSpPr>
        <p:spPr>
          <a:xfrm>
            <a:off x="726441" y="3120089"/>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0" name="直接箭头连接符 59">
            <a:extLst>
              <a:ext uri="{FF2B5EF4-FFF2-40B4-BE49-F238E27FC236}">
                <a16:creationId xmlns:a16="http://schemas.microsoft.com/office/drawing/2014/main" id="{8566AAEB-B478-492B-B2AC-72BE325959B3}"/>
              </a:ext>
            </a:extLst>
          </p:cNvPr>
          <p:cNvCxnSpPr>
            <a:cxnSpLocks/>
            <a:endCxn id="44" idx="1"/>
          </p:cNvCxnSpPr>
          <p:nvPr/>
        </p:nvCxnSpPr>
        <p:spPr>
          <a:xfrm flipV="1">
            <a:off x="1242062" y="2446810"/>
            <a:ext cx="1728889" cy="8595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70" name="椭圆 69">
            <a:extLst>
              <a:ext uri="{FF2B5EF4-FFF2-40B4-BE49-F238E27FC236}">
                <a16:creationId xmlns:a16="http://schemas.microsoft.com/office/drawing/2014/main" id="{2C79F28C-65A9-4EC3-9DDE-C60156CCEA2E}"/>
              </a:ext>
            </a:extLst>
          </p:cNvPr>
          <p:cNvSpPr/>
          <p:nvPr/>
        </p:nvSpPr>
        <p:spPr>
          <a:xfrm>
            <a:off x="726441" y="4104574"/>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71" name="直接箭头连接符 70">
            <a:extLst>
              <a:ext uri="{FF2B5EF4-FFF2-40B4-BE49-F238E27FC236}">
                <a16:creationId xmlns:a16="http://schemas.microsoft.com/office/drawing/2014/main" id="{CADCDFEF-4FD3-4E4E-A611-94D8E177301A}"/>
              </a:ext>
            </a:extLst>
          </p:cNvPr>
          <p:cNvCxnSpPr>
            <a:cxnSpLocks/>
            <a:stCxn id="70" idx="7"/>
            <a:endCxn id="41" idx="1"/>
          </p:cNvCxnSpPr>
          <p:nvPr/>
        </p:nvCxnSpPr>
        <p:spPr>
          <a:xfrm flipH="1" flipV="1">
            <a:off x="943184" y="2446810"/>
            <a:ext cx="193375" cy="17281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animEffect transition="in" filter="wipe(left)">
                                      <p:cBhvr>
                                        <p:cTn id="7" dur="500"/>
                                        <p:tgtEl>
                                          <p:spTgt spid="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
                                            <p:txEl>
                                              <p:pRg st="2" end="2"/>
                                            </p:txEl>
                                          </p:spTgt>
                                        </p:tgtEl>
                                        <p:attrNameLst>
                                          <p:attrName>style.visibility</p:attrName>
                                        </p:attrNameLst>
                                      </p:cBhvr>
                                      <p:to>
                                        <p:strVal val="visible"/>
                                      </p:to>
                                    </p:set>
                                    <p:animEffect transition="in" filter="wipe(left)">
                                      <p:cBhvr>
                                        <p:cTn id="22" dur="500"/>
                                        <p:tgtEl>
                                          <p:spTgt spid="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60"/>
                                        </p:tgtEl>
                                      </p:cBhvr>
                                    </p:animEffect>
                                    <p:set>
                                      <p:cBhvr>
                                        <p:cTn id="29" dur="1" fill="hold">
                                          <p:stCondLst>
                                            <p:cond delay="499"/>
                                          </p:stCondLst>
                                        </p:cTn>
                                        <p:tgtEl>
                                          <p:spTgt spid="60"/>
                                        </p:tgtEl>
                                        <p:attrNameLst>
                                          <p:attrName>style.visibility</p:attrName>
                                        </p:attrNameLst>
                                      </p:cBhvr>
                                      <p:to>
                                        <p:strVal val="hidden"/>
                                      </p:to>
                                    </p:set>
                                  </p:childTnLst>
                                </p:cTn>
                              </p:par>
                              <p:par>
                                <p:cTn id="30" presetID="42" presetClass="path" presetSubtype="0" accel="50000" decel="50000" fill="hold" grpId="1" nodeType="withEffect">
                                  <p:stCondLst>
                                    <p:cond delay="0"/>
                                  </p:stCondLst>
                                  <p:childTnLst>
                                    <p:animMotion origin="layout" path="M 3.125E-6 -4.81481E-6 L 0.17747 -0.21018 " pathEditMode="relative" rAng="0" ptsTypes="AA">
                                      <p:cBhvr>
                                        <p:cTn id="31" dur="2000" fill="hold"/>
                                        <p:tgtEl>
                                          <p:spTgt spid="59"/>
                                        </p:tgtEl>
                                        <p:attrNameLst>
                                          <p:attrName>ppt_x</p:attrName>
                                          <p:attrName>ppt_y</p:attrName>
                                        </p:attrNameLst>
                                      </p:cBhvr>
                                      <p:rCtr x="8867" y="-10509"/>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71"/>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hidden"/>
                                      </p:to>
                                    </p:set>
                                  </p:childTnLst>
                                </p:cTn>
                              </p:par>
                            </p:childTnLst>
                          </p:cTn>
                        </p:par>
                        <p:par>
                          <p:cTn id="48" fill="hold">
                            <p:stCondLst>
                              <p:cond delay="0"/>
                            </p:stCondLst>
                            <p:childTnLst>
                              <p:par>
                                <p:cTn id="49" presetID="42" presetClass="path" presetSubtype="0" accel="50000" decel="50000" fill="hold" grpId="1" nodeType="afterEffect">
                                  <p:stCondLst>
                                    <p:cond delay="0"/>
                                  </p:stCondLst>
                                  <p:childTnLst>
                                    <p:animMotion origin="layout" path="M 3.125E-6 -4.81481E-6 L 0.01198 -0.35277 " pathEditMode="relative" rAng="0" ptsTypes="AA">
                                      <p:cBhvr>
                                        <p:cTn id="50" dur="2000" fill="hold"/>
                                        <p:tgtEl>
                                          <p:spTgt spid="70"/>
                                        </p:tgtEl>
                                        <p:attrNameLst>
                                          <p:attrName>ppt_x</p:attrName>
                                          <p:attrName>ppt_y</p:attrName>
                                        </p:attrNameLst>
                                      </p:cBhvr>
                                      <p:rCtr x="599" y="-1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59" grpId="0" animBg="1"/>
      <p:bldP spid="59" grpId="1" animBg="1"/>
      <p:bldP spid="70" grpId="0" animBg="1"/>
      <p:bldP spid="7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椭圆 62">
            <a:extLst>
              <a:ext uri="{FF2B5EF4-FFF2-40B4-BE49-F238E27FC236}">
                <a16:creationId xmlns:a16="http://schemas.microsoft.com/office/drawing/2014/main" id="{7F6BE9D5-6E71-4F3C-B3A6-5D8661C9AEB9}"/>
              </a:ext>
            </a:extLst>
          </p:cNvPr>
          <p:cNvSpPr/>
          <p:nvPr/>
        </p:nvSpPr>
        <p:spPr>
          <a:xfrm>
            <a:off x="2898983" y="1678020"/>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3966535"/>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根据元素的哈希值跟数组的长度求余计算出应存入的位置（哈希算法）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新元素占老元素位置，指向老元素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中新元素挂在老元素下面</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64" name="椭圆 63">
            <a:extLst>
              <a:ext uri="{FF2B5EF4-FFF2-40B4-BE49-F238E27FC236}">
                <a16:creationId xmlns:a16="http://schemas.microsoft.com/office/drawing/2014/main" id="{81023B18-1DE5-420A-A677-29DEB93EFBD9}"/>
              </a:ext>
            </a:extLst>
          </p:cNvPr>
          <p:cNvSpPr/>
          <p:nvPr/>
        </p:nvSpPr>
        <p:spPr>
          <a:xfrm>
            <a:off x="879937" y="1664495"/>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65" name="椭圆 64">
            <a:extLst>
              <a:ext uri="{FF2B5EF4-FFF2-40B4-BE49-F238E27FC236}">
                <a16:creationId xmlns:a16="http://schemas.microsoft.com/office/drawing/2014/main" id="{A876341D-16F4-43BF-95F8-65CEDD582CA7}"/>
              </a:ext>
            </a:extLst>
          </p:cNvPr>
          <p:cNvSpPr/>
          <p:nvPr/>
        </p:nvSpPr>
        <p:spPr>
          <a:xfrm>
            <a:off x="1367875" y="3813273"/>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6" name="直接箭头连接符 65">
            <a:extLst>
              <a:ext uri="{FF2B5EF4-FFF2-40B4-BE49-F238E27FC236}">
                <a16:creationId xmlns:a16="http://schemas.microsoft.com/office/drawing/2014/main" id="{F2A15DBF-D58C-486E-82D1-CB2E0D7A7B3E}"/>
              </a:ext>
            </a:extLst>
          </p:cNvPr>
          <p:cNvCxnSpPr>
            <a:stCxn id="65" idx="7"/>
          </p:cNvCxnSpPr>
          <p:nvPr/>
        </p:nvCxnSpPr>
        <p:spPr>
          <a:xfrm flipV="1">
            <a:off x="1776187" y="2560207"/>
            <a:ext cx="1299019"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6C802B25-8977-48ED-9B8D-14FB81972CFF}"/>
              </a:ext>
            </a:extLst>
          </p:cNvPr>
          <p:cNvCxnSpPr>
            <a:cxnSpLocks/>
          </p:cNvCxnSpPr>
          <p:nvPr/>
        </p:nvCxnSpPr>
        <p:spPr>
          <a:xfrm>
            <a:off x="3075206" y="2144978"/>
            <a:ext cx="0" cy="8238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8337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8">
                                            <p:txEl>
                                              <p:pRg st="3" end="3"/>
                                            </p:txEl>
                                          </p:spTgt>
                                        </p:tgtEl>
                                        <p:attrNameLst>
                                          <p:attrName>style.visibility</p:attrName>
                                        </p:attrNameLst>
                                      </p:cBhvr>
                                      <p:to>
                                        <p:strVal val="visible"/>
                                      </p:to>
                                    </p:set>
                                    <p:animEffect transition="in" filter="wipe(left)">
                                      <p:cBhvr>
                                        <p:cTn id="16" dur="500"/>
                                        <p:tgtEl>
                                          <p:spTgt spid="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8">
                                            <p:txEl>
                                              <p:pRg st="4" end="4"/>
                                            </p:txEl>
                                          </p:spTgt>
                                        </p:tgtEl>
                                        <p:attrNameLst>
                                          <p:attrName>style.visibility</p:attrName>
                                        </p:attrNameLst>
                                      </p:cBhvr>
                                      <p:to>
                                        <p:strVal val="visible"/>
                                      </p:to>
                                    </p:set>
                                    <p:animEffect transition="in" filter="wipe(left)">
                                      <p:cBhvr>
                                        <p:cTn id="21" dur="500"/>
                                        <p:tgtEl>
                                          <p:spTgt spid="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8">
                                            <p:txEl>
                                              <p:pRg st="5" end="5"/>
                                            </p:txEl>
                                          </p:spTgt>
                                        </p:tgtEl>
                                        <p:attrNameLst>
                                          <p:attrName>style.visibility</p:attrName>
                                        </p:attrNameLst>
                                      </p:cBhvr>
                                      <p:to>
                                        <p:strVal val="visible"/>
                                      </p:to>
                                    </p:set>
                                    <p:animEffect transition="in" filter="wipe(left)">
                                      <p:cBhvr>
                                        <p:cTn id="26" dur="500"/>
                                        <p:tgtEl>
                                          <p:spTgt spid="7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animEffect transition="in" filter="wipe(left)">
                                      <p:cBhvr>
                                        <p:cTn id="31" dur="500"/>
                                        <p:tgtEl>
                                          <p:spTgt spid="7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1.875E-6 3.7037E-7 L -0.00338 0.19306 " pathEditMode="relative" rAng="0" ptsTypes="AA">
                                      <p:cBhvr>
                                        <p:cTn id="35" dur="2000" fill="hold"/>
                                        <p:tgtEl>
                                          <p:spTgt spid="63"/>
                                        </p:tgtEl>
                                        <p:attrNameLst>
                                          <p:attrName>ppt_x</p:attrName>
                                          <p:attrName>ppt_y</p:attrName>
                                        </p:attrNameLst>
                                      </p:cBhvr>
                                      <p:rCtr x="-169" y="9653"/>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8.33333E-7 -2.22222E-6 L 0.12566 -0.31134 " pathEditMode="relative" rAng="0" ptsTypes="AA">
                                      <p:cBhvr>
                                        <p:cTn id="39" dur="2000" fill="hold"/>
                                        <p:tgtEl>
                                          <p:spTgt spid="65"/>
                                        </p:tgtEl>
                                        <p:attrNameLst>
                                          <p:attrName>ppt_x</p:attrName>
                                          <p:attrName>ppt_y</p:attrName>
                                        </p:attrNameLst>
                                      </p:cBhvr>
                                      <p:rCtr x="6380" y="-15509"/>
                                    </p:animMotion>
                                  </p:childTnLst>
                                </p:cTn>
                              </p:par>
                              <p:par>
                                <p:cTn id="40" presetID="22" presetClass="exit" presetSubtype="4" fill="hold" nodeType="withEffect">
                                  <p:stCondLst>
                                    <p:cond delay="0"/>
                                  </p:stCondLst>
                                  <p:childTnLst>
                                    <p:animEffect transition="out" filter="wipe(down)">
                                      <p:cBhvr>
                                        <p:cTn id="41" dur="500"/>
                                        <p:tgtEl>
                                          <p:spTgt spid="66"/>
                                        </p:tgtEl>
                                      </p:cBhvr>
                                    </p:animEffect>
                                    <p:set>
                                      <p:cBhvr>
                                        <p:cTn id="42" dur="1" fill="hold">
                                          <p:stCondLst>
                                            <p:cond delay="499"/>
                                          </p:stCondLst>
                                        </p:cTn>
                                        <p:tgtEl>
                                          <p:spTgt spid="6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椭圆 64">
            <a:extLst>
              <a:ext uri="{FF2B5EF4-FFF2-40B4-BE49-F238E27FC236}">
                <a16:creationId xmlns:a16="http://schemas.microsoft.com/office/drawing/2014/main" id="{A876341D-16F4-43BF-95F8-65CEDD582CA7}"/>
              </a:ext>
            </a:extLst>
          </p:cNvPr>
          <p:cNvSpPr/>
          <p:nvPr/>
        </p:nvSpPr>
        <p:spPr>
          <a:xfrm>
            <a:off x="2900040" y="1676014"/>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5" name="直接连接符 4">
            <a:extLst>
              <a:ext uri="{FF2B5EF4-FFF2-40B4-BE49-F238E27FC236}">
                <a16:creationId xmlns:a16="http://schemas.microsoft.com/office/drawing/2014/main" id="{8DBC0FCA-5C40-4FCB-9AF6-A92162AB4D17}"/>
              </a:ext>
            </a:extLst>
          </p:cNvPr>
          <p:cNvCxnSpPr>
            <a:cxnSpLocks/>
          </p:cNvCxnSpPr>
          <p:nvPr/>
        </p:nvCxnSpPr>
        <p:spPr>
          <a:xfrm>
            <a:off x="769618" y="1604432"/>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7B8D306-7EE6-4EB6-8BA7-03C1450FB368}"/>
              </a:ext>
            </a:extLst>
          </p:cNvPr>
          <p:cNvCxnSpPr>
            <a:cxnSpLocks/>
          </p:cNvCxnSpPr>
          <p:nvPr/>
        </p:nvCxnSpPr>
        <p:spPr>
          <a:xfrm>
            <a:off x="769618" y="2275416"/>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4FA2C1-7860-479C-8B8B-6EA851A5765A}"/>
              </a:ext>
            </a:extLst>
          </p:cNvPr>
          <p:cNvSpPr/>
          <p:nvPr/>
        </p:nvSpPr>
        <p:spPr>
          <a:xfrm>
            <a:off x="8542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60FFFF4-97F8-4FBB-BB15-3AB60B9C1165}"/>
              </a:ext>
            </a:extLst>
          </p:cNvPr>
          <p:cNvCxnSpPr>
            <a:cxnSpLocks/>
          </p:cNvCxnSpPr>
          <p:nvPr/>
        </p:nvCxnSpPr>
        <p:spPr>
          <a:xfrm>
            <a:off x="2120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CF108A7-0299-4135-8F4D-B02F4D108F1D}"/>
              </a:ext>
            </a:extLst>
          </p:cNvPr>
          <p:cNvSpPr/>
          <p:nvPr/>
        </p:nvSpPr>
        <p:spPr>
          <a:xfrm>
            <a:off x="15210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1BADC812-4777-48E0-947B-95EE7BA02146}"/>
              </a:ext>
            </a:extLst>
          </p:cNvPr>
          <p:cNvCxnSpPr>
            <a:cxnSpLocks/>
          </p:cNvCxnSpPr>
          <p:nvPr/>
        </p:nvCxnSpPr>
        <p:spPr>
          <a:xfrm>
            <a:off x="2791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F86D06-59CB-42F0-9E70-67E4ADFC641F}"/>
              </a:ext>
            </a:extLst>
          </p:cNvPr>
          <p:cNvCxnSpPr>
            <a:cxnSpLocks/>
          </p:cNvCxnSpPr>
          <p:nvPr/>
        </p:nvCxnSpPr>
        <p:spPr>
          <a:xfrm>
            <a:off x="4806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9FC9901-59FE-4843-853D-AD43842D5443}"/>
              </a:ext>
            </a:extLst>
          </p:cNvPr>
          <p:cNvCxnSpPr>
            <a:cxnSpLocks/>
          </p:cNvCxnSpPr>
          <p:nvPr/>
        </p:nvCxnSpPr>
        <p:spPr>
          <a:xfrm>
            <a:off x="5479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C5E0CA6-D141-4B0E-A0C4-EFB5AFB4E3AF}"/>
              </a:ext>
            </a:extLst>
          </p:cNvPr>
          <p:cNvCxnSpPr>
            <a:cxnSpLocks/>
          </p:cNvCxnSpPr>
          <p:nvPr/>
        </p:nvCxnSpPr>
        <p:spPr>
          <a:xfrm>
            <a:off x="61988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095D976-BA5F-4898-87F2-A3BCABADC4A9}"/>
              </a:ext>
            </a:extLst>
          </p:cNvPr>
          <p:cNvCxnSpPr>
            <a:cxnSpLocks/>
          </p:cNvCxnSpPr>
          <p:nvPr/>
        </p:nvCxnSpPr>
        <p:spPr>
          <a:xfrm>
            <a:off x="6871966"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44381C-78BD-45AE-8954-913D4A975100}"/>
              </a:ext>
            </a:extLst>
          </p:cNvPr>
          <p:cNvCxnSpPr>
            <a:cxnSpLocks/>
          </p:cNvCxnSpPr>
          <p:nvPr/>
        </p:nvCxnSpPr>
        <p:spPr>
          <a:xfrm>
            <a:off x="7542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3A038D-AEF7-4E5D-B02E-D1644CBDD90E}"/>
              </a:ext>
            </a:extLst>
          </p:cNvPr>
          <p:cNvCxnSpPr>
            <a:cxnSpLocks/>
          </p:cNvCxnSpPr>
          <p:nvPr/>
        </p:nvCxnSpPr>
        <p:spPr>
          <a:xfrm>
            <a:off x="82160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0C2CF7-C9DD-460C-AE31-5CA65F00D200}"/>
              </a:ext>
            </a:extLst>
          </p:cNvPr>
          <p:cNvCxnSpPr>
            <a:cxnSpLocks/>
          </p:cNvCxnSpPr>
          <p:nvPr/>
        </p:nvCxnSpPr>
        <p:spPr>
          <a:xfrm>
            <a:off x="8887033"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2237A86-9C67-43F0-8DDF-D4EFA67C696B}"/>
              </a:ext>
            </a:extLst>
          </p:cNvPr>
          <p:cNvCxnSpPr>
            <a:cxnSpLocks/>
          </p:cNvCxnSpPr>
          <p:nvPr/>
        </p:nvCxnSpPr>
        <p:spPr>
          <a:xfrm>
            <a:off x="9558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439C95B-56C7-40E5-AFCA-F40D39C7DD15}"/>
              </a:ext>
            </a:extLst>
          </p:cNvPr>
          <p:cNvCxnSpPr>
            <a:cxnSpLocks/>
          </p:cNvCxnSpPr>
          <p:nvPr/>
        </p:nvCxnSpPr>
        <p:spPr>
          <a:xfrm>
            <a:off x="10231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7FC3D32-257C-4F4F-963F-4D70AE49618A}"/>
              </a:ext>
            </a:extLst>
          </p:cNvPr>
          <p:cNvCxnSpPr>
            <a:cxnSpLocks/>
          </p:cNvCxnSpPr>
          <p:nvPr/>
        </p:nvCxnSpPr>
        <p:spPr>
          <a:xfrm>
            <a:off x="109021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87988F8-E015-4735-87D5-4D316F3C76FE}"/>
              </a:ext>
            </a:extLst>
          </p:cNvPr>
          <p:cNvCxnSpPr>
            <a:cxnSpLocks/>
          </p:cNvCxnSpPr>
          <p:nvPr/>
        </p:nvCxnSpPr>
        <p:spPr>
          <a:xfrm>
            <a:off x="1157520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97D475A-9A47-49BA-8130-9AFBD511AF5B}"/>
              </a:ext>
            </a:extLst>
          </p:cNvPr>
          <p:cNvSpPr/>
          <p:nvPr/>
        </p:nvSpPr>
        <p:spPr>
          <a:xfrm>
            <a:off x="22174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5064CD42-8213-47F5-97C5-1C0FF815C725}"/>
              </a:ext>
            </a:extLst>
          </p:cNvPr>
          <p:cNvSpPr/>
          <p:nvPr/>
        </p:nvSpPr>
        <p:spPr>
          <a:xfrm>
            <a:off x="3523400" y="1775884"/>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A94079E-3238-40C9-ADA8-9EB79B434288}"/>
              </a:ext>
            </a:extLst>
          </p:cNvPr>
          <p:cNvSpPr/>
          <p:nvPr/>
        </p:nvSpPr>
        <p:spPr>
          <a:xfrm>
            <a:off x="42070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64352502-E2A2-403D-A840-ED54DE51F912}"/>
              </a:ext>
            </a:extLst>
          </p:cNvPr>
          <p:cNvSpPr/>
          <p:nvPr/>
        </p:nvSpPr>
        <p:spPr>
          <a:xfrm>
            <a:off x="49034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4C301F48-5583-493D-AB1D-1A109DB43325}"/>
              </a:ext>
            </a:extLst>
          </p:cNvPr>
          <p:cNvSpPr/>
          <p:nvPr/>
        </p:nvSpPr>
        <p:spPr>
          <a:xfrm>
            <a:off x="55702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9AA140A-8675-4DB5-AAFD-92B0877C1719}"/>
              </a:ext>
            </a:extLst>
          </p:cNvPr>
          <p:cNvSpPr/>
          <p:nvPr/>
        </p:nvSpPr>
        <p:spPr>
          <a:xfrm>
            <a:off x="628988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25458F7-75DA-4E7D-B3F7-E6F31000C97F}"/>
              </a:ext>
            </a:extLst>
          </p:cNvPr>
          <p:cNvSpPr/>
          <p:nvPr/>
        </p:nvSpPr>
        <p:spPr>
          <a:xfrm>
            <a:off x="69545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98DA4647-A9AA-41EA-9E54-84F7E5742A6A}"/>
              </a:ext>
            </a:extLst>
          </p:cNvPr>
          <p:cNvSpPr/>
          <p:nvPr/>
        </p:nvSpPr>
        <p:spPr>
          <a:xfrm>
            <a:off x="7653018"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7F418C73-1215-4BAF-9E38-DCEE2E86E16D}"/>
              </a:ext>
            </a:extLst>
          </p:cNvPr>
          <p:cNvSpPr/>
          <p:nvPr/>
        </p:nvSpPr>
        <p:spPr>
          <a:xfrm>
            <a:off x="8317651"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5193202D-B146-4F6C-BF8F-77D538E26E85}"/>
              </a:ext>
            </a:extLst>
          </p:cNvPr>
          <p:cNvSpPr/>
          <p:nvPr/>
        </p:nvSpPr>
        <p:spPr>
          <a:xfrm>
            <a:off x="8975934"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3D534AD-5842-4631-91EA-1F95E2AC7064}"/>
              </a:ext>
            </a:extLst>
          </p:cNvPr>
          <p:cNvSpPr/>
          <p:nvPr/>
        </p:nvSpPr>
        <p:spPr>
          <a:xfrm>
            <a:off x="96405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EF38C6F1-D43E-482A-9A16-7EEACBCAC72A}"/>
              </a:ext>
            </a:extLst>
          </p:cNvPr>
          <p:cNvSpPr/>
          <p:nvPr/>
        </p:nvSpPr>
        <p:spPr>
          <a:xfrm>
            <a:off x="10339067"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403079E0-AB2B-4FE1-8AE2-E5CD0EBE631B}"/>
              </a:ext>
            </a:extLst>
          </p:cNvPr>
          <p:cNvSpPr/>
          <p:nvPr/>
        </p:nvSpPr>
        <p:spPr>
          <a:xfrm>
            <a:off x="11003700" y="177588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A269F245-4005-4198-BC4F-9215E2BB440B}"/>
              </a:ext>
            </a:extLst>
          </p:cNvPr>
          <p:cNvSpPr/>
          <p:nvPr/>
        </p:nvSpPr>
        <p:spPr>
          <a:xfrm>
            <a:off x="943184"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66F71576-7715-4A8E-ABA3-BB090697A0E7}"/>
              </a:ext>
            </a:extLst>
          </p:cNvPr>
          <p:cNvSpPr/>
          <p:nvPr/>
        </p:nvSpPr>
        <p:spPr>
          <a:xfrm>
            <a:off x="16078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448B3C4-BC25-4FA2-93C8-33982661B21C}"/>
              </a:ext>
            </a:extLst>
          </p:cNvPr>
          <p:cNvSpPr/>
          <p:nvPr/>
        </p:nvSpPr>
        <p:spPr>
          <a:xfrm>
            <a:off x="23063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1D1B81D8-ACF6-418A-A318-D81BD890DC5D}"/>
              </a:ext>
            </a:extLst>
          </p:cNvPr>
          <p:cNvSpPr/>
          <p:nvPr/>
        </p:nvSpPr>
        <p:spPr>
          <a:xfrm>
            <a:off x="2970951"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189FBC6B-07F1-4D16-94BD-E4EDD8348CB8}"/>
              </a:ext>
            </a:extLst>
          </p:cNvPr>
          <p:cNvSpPr/>
          <p:nvPr/>
        </p:nvSpPr>
        <p:spPr>
          <a:xfrm>
            <a:off x="3629233"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E0A88931-CE51-4029-8A66-031F513F10AB}"/>
              </a:ext>
            </a:extLst>
          </p:cNvPr>
          <p:cNvSpPr/>
          <p:nvPr/>
        </p:nvSpPr>
        <p:spPr>
          <a:xfrm>
            <a:off x="42938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DCD3623-CA44-4CC2-9B40-11483CB4D8F1}"/>
              </a:ext>
            </a:extLst>
          </p:cNvPr>
          <p:cNvSpPr/>
          <p:nvPr/>
        </p:nvSpPr>
        <p:spPr>
          <a:xfrm>
            <a:off x="49923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05908F3-D2F6-4018-B6C7-2D6F2EA7B499}"/>
              </a:ext>
            </a:extLst>
          </p:cNvPr>
          <p:cNvSpPr/>
          <p:nvPr/>
        </p:nvSpPr>
        <p:spPr>
          <a:xfrm>
            <a:off x="5657000"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597FA6D2-2906-4390-95EA-73D862DC94FE}"/>
              </a:ext>
            </a:extLst>
          </p:cNvPr>
          <p:cNvSpPr/>
          <p:nvPr/>
        </p:nvSpPr>
        <p:spPr>
          <a:xfrm>
            <a:off x="637666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197A8F8-6FB5-4A1D-A672-61C46C6E3966}"/>
              </a:ext>
            </a:extLst>
          </p:cNvPr>
          <p:cNvSpPr/>
          <p:nvPr/>
        </p:nvSpPr>
        <p:spPr>
          <a:xfrm>
            <a:off x="7043417" y="2277533"/>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E4622E3-8BC2-4C10-A260-4B0B2BFBB1C5}"/>
              </a:ext>
            </a:extLst>
          </p:cNvPr>
          <p:cNvSpPr/>
          <p:nvPr/>
        </p:nvSpPr>
        <p:spPr>
          <a:xfrm>
            <a:off x="76614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5E7A2FA3-2070-487D-B70F-7B77E2ECA6CA}"/>
              </a:ext>
            </a:extLst>
          </p:cNvPr>
          <p:cNvSpPr/>
          <p:nvPr/>
        </p:nvSpPr>
        <p:spPr>
          <a:xfrm>
            <a:off x="8328233"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39391A35-CFD8-49AD-81D3-36472B9C4ED7}"/>
              </a:ext>
            </a:extLst>
          </p:cNvPr>
          <p:cNvSpPr/>
          <p:nvPr/>
        </p:nvSpPr>
        <p:spPr>
          <a:xfrm>
            <a:off x="8986517"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06CE39A7-A2B7-4174-A362-2B4DD47368C3}"/>
              </a:ext>
            </a:extLst>
          </p:cNvPr>
          <p:cNvSpPr/>
          <p:nvPr/>
        </p:nvSpPr>
        <p:spPr>
          <a:xfrm>
            <a:off x="96511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ACD3C91-D719-47AA-BE19-EE1069C67352}"/>
              </a:ext>
            </a:extLst>
          </p:cNvPr>
          <p:cNvSpPr/>
          <p:nvPr/>
        </p:nvSpPr>
        <p:spPr>
          <a:xfrm>
            <a:off x="10349651"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2993B67-AA05-4911-8E25-2158D6DF5F10}"/>
              </a:ext>
            </a:extLst>
          </p:cNvPr>
          <p:cNvSpPr/>
          <p:nvPr/>
        </p:nvSpPr>
        <p:spPr>
          <a:xfrm>
            <a:off x="11014284" y="2277533"/>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860589D5-1847-42D9-8DAE-F5A00A5BCE2A}"/>
              </a:ext>
            </a:extLst>
          </p:cNvPr>
          <p:cNvSpPr/>
          <p:nvPr/>
        </p:nvSpPr>
        <p:spPr>
          <a:xfrm>
            <a:off x="10576134" y="1079500"/>
            <a:ext cx="816249"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table[]</a:t>
            </a:r>
            <a:endParaRPr lang="zh-CN" altLang="en-US" sz="1600" dirty="0">
              <a:ea typeface="Alibaba PuHuiTi R"/>
            </a:endParaRPr>
          </a:p>
        </p:txBody>
      </p:sp>
      <p:cxnSp>
        <p:nvCxnSpPr>
          <p:cNvPr id="15" name="直接连接符 14">
            <a:extLst>
              <a:ext uri="{FF2B5EF4-FFF2-40B4-BE49-F238E27FC236}">
                <a16:creationId xmlns:a16="http://schemas.microsoft.com/office/drawing/2014/main" id="{D671929C-2148-49E8-A006-C260BCD403FD}"/>
              </a:ext>
            </a:extLst>
          </p:cNvPr>
          <p:cNvCxnSpPr>
            <a:cxnSpLocks/>
          </p:cNvCxnSpPr>
          <p:nvPr/>
        </p:nvCxnSpPr>
        <p:spPr>
          <a:xfrm>
            <a:off x="41351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DF6C1CE-FD63-4075-9399-FE636D792325}"/>
              </a:ext>
            </a:extLst>
          </p:cNvPr>
          <p:cNvCxnSpPr>
            <a:cxnSpLocks/>
          </p:cNvCxnSpPr>
          <p:nvPr/>
        </p:nvCxnSpPr>
        <p:spPr>
          <a:xfrm>
            <a:off x="34620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AF49D4C-23B2-49F7-88D1-1BD9681222EB}"/>
              </a:ext>
            </a:extLst>
          </p:cNvPr>
          <p:cNvCxnSpPr>
            <a:cxnSpLocks/>
          </p:cNvCxnSpPr>
          <p:nvPr/>
        </p:nvCxnSpPr>
        <p:spPr>
          <a:xfrm>
            <a:off x="769617"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D7D69A-1253-4BDF-B027-ACF7E4A1A313}"/>
              </a:ext>
            </a:extLst>
          </p:cNvPr>
          <p:cNvCxnSpPr>
            <a:cxnSpLocks/>
          </p:cNvCxnSpPr>
          <p:nvPr/>
        </p:nvCxnSpPr>
        <p:spPr>
          <a:xfrm>
            <a:off x="1446950" y="1610783"/>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3256291A-6447-4C28-90F2-B0D1AF805C66}"/>
              </a:ext>
            </a:extLst>
          </p:cNvPr>
          <p:cNvSpPr/>
          <p:nvPr/>
        </p:nvSpPr>
        <p:spPr>
          <a:xfrm>
            <a:off x="5409012" y="2814631"/>
            <a:ext cx="6889663" cy="5434949"/>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根据元素的哈希值跟数组的长度求余计算出应存入的位置（哈希算法）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新元素占老元素位置，指向老元素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中新元素挂在老元素下面</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69" name="TextBox 2">
            <a:extLst>
              <a:ext uri="{FF2B5EF4-FFF2-40B4-BE49-F238E27FC236}">
                <a16:creationId xmlns:a16="http://schemas.microsoft.com/office/drawing/2014/main" id="{17972C20-5260-48C9-A184-040B336042A1}"/>
              </a:ext>
            </a:extLst>
          </p:cNvPr>
          <p:cNvSpPr txBox="1"/>
          <p:nvPr/>
        </p:nvSpPr>
        <p:spPr>
          <a:xfrm>
            <a:off x="769618" y="934083"/>
            <a:ext cx="6731845" cy="466652"/>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HashSet1.7</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版本原理解析：数组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链表  </a:t>
            </a:r>
            <a:r>
              <a:rPr lang="en-US" altLang="zh-CN"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（结合哈希算法）</a:t>
            </a:r>
          </a:p>
        </p:txBody>
      </p:sp>
      <p:sp>
        <p:nvSpPr>
          <p:cNvPr id="64" name="椭圆 63">
            <a:extLst>
              <a:ext uri="{FF2B5EF4-FFF2-40B4-BE49-F238E27FC236}">
                <a16:creationId xmlns:a16="http://schemas.microsoft.com/office/drawing/2014/main" id="{81023B18-1DE5-420A-A677-29DEB93EFBD9}"/>
              </a:ext>
            </a:extLst>
          </p:cNvPr>
          <p:cNvSpPr/>
          <p:nvPr/>
        </p:nvSpPr>
        <p:spPr>
          <a:xfrm>
            <a:off x="879937" y="1664495"/>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4" name="直接箭头连接符 3">
            <a:extLst>
              <a:ext uri="{FF2B5EF4-FFF2-40B4-BE49-F238E27FC236}">
                <a16:creationId xmlns:a16="http://schemas.microsoft.com/office/drawing/2014/main" id="{6C802B25-8977-48ED-9B8D-14FB81972CFF}"/>
              </a:ext>
            </a:extLst>
          </p:cNvPr>
          <p:cNvCxnSpPr>
            <a:cxnSpLocks/>
          </p:cNvCxnSpPr>
          <p:nvPr/>
        </p:nvCxnSpPr>
        <p:spPr>
          <a:xfrm>
            <a:off x="3075206" y="2144978"/>
            <a:ext cx="0" cy="8238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1" name="直接箭头连接符 60">
            <a:extLst>
              <a:ext uri="{FF2B5EF4-FFF2-40B4-BE49-F238E27FC236}">
                <a16:creationId xmlns:a16="http://schemas.microsoft.com/office/drawing/2014/main" id="{F8EE1F10-ECD6-4226-9E3A-855A319826A8}"/>
              </a:ext>
            </a:extLst>
          </p:cNvPr>
          <p:cNvCxnSpPr>
            <a:cxnSpLocks/>
            <a:endCxn id="70" idx="2"/>
          </p:cNvCxnSpPr>
          <p:nvPr/>
        </p:nvCxnSpPr>
        <p:spPr>
          <a:xfrm flipV="1">
            <a:off x="1655981" y="3224114"/>
            <a:ext cx="1178983" cy="45528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E8F581AB-2BB6-46BA-9F79-3D678311FB13}"/>
              </a:ext>
            </a:extLst>
          </p:cNvPr>
          <p:cNvSpPr/>
          <p:nvPr/>
        </p:nvSpPr>
        <p:spPr>
          <a:xfrm>
            <a:off x="1241115" y="3618016"/>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cxnSp>
        <p:nvCxnSpPr>
          <p:cNvPr id="67" name="直接箭头连接符 66">
            <a:extLst>
              <a:ext uri="{FF2B5EF4-FFF2-40B4-BE49-F238E27FC236}">
                <a16:creationId xmlns:a16="http://schemas.microsoft.com/office/drawing/2014/main" id="{F0D3ECFF-D816-4480-AA5D-5F7032AD854C}"/>
              </a:ext>
            </a:extLst>
          </p:cNvPr>
          <p:cNvCxnSpPr>
            <a:cxnSpLocks/>
            <a:stCxn id="62" idx="7"/>
          </p:cNvCxnSpPr>
          <p:nvPr/>
        </p:nvCxnSpPr>
        <p:spPr>
          <a:xfrm flipV="1">
            <a:off x="1651233" y="2013583"/>
            <a:ext cx="1312848" cy="16747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4D266506-F9D9-4F66-9066-33E4E51E3F6D}"/>
              </a:ext>
            </a:extLst>
          </p:cNvPr>
          <p:cNvSpPr/>
          <p:nvPr/>
        </p:nvSpPr>
        <p:spPr>
          <a:xfrm>
            <a:off x="2834964" y="2983872"/>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75" name="直接箭头连接符 74">
            <a:extLst>
              <a:ext uri="{FF2B5EF4-FFF2-40B4-BE49-F238E27FC236}">
                <a16:creationId xmlns:a16="http://schemas.microsoft.com/office/drawing/2014/main" id="{42846E6B-CE31-4FB5-8AB5-4BA8F0FC9DAF}"/>
              </a:ext>
            </a:extLst>
          </p:cNvPr>
          <p:cNvCxnSpPr>
            <a:cxnSpLocks/>
          </p:cNvCxnSpPr>
          <p:nvPr/>
        </p:nvCxnSpPr>
        <p:spPr>
          <a:xfrm>
            <a:off x="3071938" y="2156498"/>
            <a:ext cx="38108" cy="1307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9" name="文本框 78">
            <a:extLst>
              <a:ext uri="{FF2B5EF4-FFF2-40B4-BE49-F238E27FC236}">
                <a16:creationId xmlns:a16="http://schemas.microsoft.com/office/drawing/2014/main" id="{33ED842D-57CB-49D8-BAC4-461081302909}"/>
              </a:ext>
            </a:extLst>
          </p:cNvPr>
          <p:cNvSpPr txBox="1"/>
          <p:nvPr/>
        </p:nvSpPr>
        <p:spPr>
          <a:xfrm>
            <a:off x="726440" y="5434750"/>
            <a:ext cx="3872319" cy="966547"/>
          </a:xfrm>
          <a:prstGeom prst="rect">
            <a:avLst/>
          </a:prstGeom>
          <a:noFill/>
        </p:spPr>
        <p:txBody>
          <a:bodyPr wrap="square">
            <a:spAutoFit/>
          </a:bodyPr>
          <a:lstStyle/>
          <a:p>
            <a:pPr fontAlgn="auto">
              <a:lnSpc>
                <a:spcPct val="150000"/>
              </a:lnSpc>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结论：哈希表是一种对于增删改查数据性能都较好的结构。</a:t>
            </a:r>
          </a:p>
        </p:txBody>
      </p:sp>
    </p:spTree>
    <p:extLst>
      <p:ext uri="{BB962C8B-B14F-4D97-AF65-F5344CB8AC3E}">
        <p14:creationId xmlns:p14="http://schemas.microsoft.com/office/powerpoint/2010/main" val="183136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down)">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par>
                                <p:cTn id="17" presetID="1" presetClass="exit" presetSubtype="0" fill="hold" nodeType="withEffect">
                                  <p:stCondLst>
                                    <p:cond delay="0"/>
                                  </p:stCondLst>
                                  <p:childTnLst>
                                    <p:set>
                                      <p:cBhvr>
                                        <p:cTn id="18" dur="1" fill="hold">
                                          <p:stCondLst>
                                            <p:cond delay="0"/>
                                          </p:stCondLst>
                                        </p:cTn>
                                        <p:tgtEl>
                                          <p:spTgt spid="6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61"/>
                                        </p:tgtEl>
                                      </p:cBhvr>
                                    </p:animEffect>
                                    <p:set>
                                      <p:cBhvr>
                                        <p:cTn id="23" dur="1" fill="hold">
                                          <p:stCondLst>
                                            <p:cond delay="499"/>
                                          </p:stCondLst>
                                        </p:cTn>
                                        <p:tgtEl>
                                          <p:spTgt spid="6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0 0 L 0 0.25 E" pathEditMode="relative" ptsTypes="">
                                      <p:cBhvr>
                                        <p:cTn id="27" dur="2000" fill="hold"/>
                                        <p:tgtEl>
                                          <p:spTgt spid="65"/>
                                        </p:tgtEl>
                                        <p:attrNameLst>
                                          <p:attrName>ppt_x</p:attrName>
                                          <p:attrName>ppt_y</p:attrName>
                                        </p:attrNameLst>
                                      </p:cBhvr>
                                    </p:animMotion>
                                  </p:childTnLst>
                                </p:cTn>
                              </p:par>
                              <p:par>
                                <p:cTn id="28" presetID="42" presetClass="path" presetSubtype="0" accel="50000" decel="50000" fill="hold" nodeType="withEffect">
                                  <p:stCondLst>
                                    <p:cond delay="0"/>
                                  </p:stCondLst>
                                  <p:childTnLst>
                                    <p:animMotion origin="layout" path="M 0 0 L 0 0.25 E" pathEditMode="relative" ptsTypes="">
                                      <p:cBhvr>
                                        <p:cTn id="29" dur="2000" fill="hold"/>
                                        <p:tgtEl>
                                          <p:spTgt spid="4"/>
                                        </p:tgtEl>
                                        <p:attrNameLst>
                                          <p:attrName>ppt_x</p:attrName>
                                          <p:attrName>ppt_y</p:attrName>
                                        </p:attrNameLst>
                                      </p:cBhvr>
                                    </p:animMotion>
                                  </p:childTnLst>
                                </p:cTn>
                              </p:par>
                              <p:par>
                                <p:cTn id="30" presetID="42" presetClass="path" presetSubtype="0" accel="50000" decel="50000" fill="hold" grpId="0" nodeType="withEffect">
                                  <p:stCondLst>
                                    <p:cond delay="0"/>
                                  </p:stCondLst>
                                  <p:childTnLst>
                                    <p:animMotion origin="layout" path="M -3.54167E-6 1.11111E-6 L -3.54167E-6 0.25 " pathEditMode="relative" rAng="0" ptsTypes="AA">
                                      <p:cBhvr>
                                        <p:cTn id="31" dur="2000" fill="hold"/>
                                        <p:tgtEl>
                                          <p:spTgt spid="70"/>
                                        </p:tgtEl>
                                        <p:attrNameLst>
                                          <p:attrName>ppt_x</p:attrName>
                                          <p:attrName>ppt_y</p:attrName>
                                        </p:attrNameLst>
                                      </p:cBhvr>
                                      <p:rCtr x="0" y="1250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4.375E-6 0 L 0.13594 -0.2831 " pathEditMode="relative" rAng="0" ptsTypes="AA">
                                      <p:cBhvr>
                                        <p:cTn id="35" dur="2000" fill="hold"/>
                                        <p:tgtEl>
                                          <p:spTgt spid="62"/>
                                        </p:tgtEl>
                                        <p:attrNameLst>
                                          <p:attrName>ppt_x</p:attrName>
                                          <p:attrName>ppt_y</p:attrName>
                                        </p:attrNameLst>
                                      </p:cBhvr>
                                      <p:rCtr x="6758" y="-14097"/>
                                    </p:animMotion>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left)">
                                      <p:cBhvr>
                                        <p:cTn id="4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2" grpId="0" animBg="1"/>
      <p:bldP spid="62" grpId="1" animBg="1"/>
      <p:bldP spid="70" grpId="0" animBg="1"/>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BC9015-5BBA-47FF-A2A2-1D5F0A7175A0}"/>
              </a:ext>
            </a:extLst>
          </p:cNvPr>
          <p:cNvSpPr/>
          <p:nvPr/>
        </p:nvSpPr>
        <p:spPr>
          <a:xfrm>
            <a:off x="813074" y="1627104"/>
            <a:ext cx="10409108" cy="1011880"/>
          </a:xfrm>
          <a:prstGeom prst="rect">
            <a:avLst/>
          </a:prstGeom>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底层结构：哈希表（</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数组、链表、红黑树的结合体</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当挂在元素下面的数据过多时，查询性能降低，从</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开始后，当链表长度超过</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的时候，自动转换为红黑树。</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2">
            <a:extLst>
              <a:ext uri="{FF2B5EF4-FFF2-40B4-BE49-F238E27FC236}">
                <a16:creationId xmlns:a16="http://schemas.microsoft.com/office/drawing/2014/main" id="{F53064D1-74B5-4299-9BCB-D2002A563653}"/>
              </a:ext>
            </a:extLst>
          </p:cNvPr>
          <p:cNvSpPr txBox="1"/>
          <p:nvPr/>
        </p:nvSpPr>
        <p:spPr>
          <a:xfrm>
            <a:off x="813074" y="1079500"/>
            <a:ext cx="5988051"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JDK1.8</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版本开始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原理解析</a:t>
            </a:r>
          </a:p>
        </p:txBody>
      </p:sp>
      <p:pic>
        <p:nvPicPr>
          <p:cNvPr id="7" name="图片 6">
            <a:extLst>
              <a:ext uri="{FF2B5EF4-FFF2-40B4-BE49-F238E27FC236}">
                <a16:creationId xmlns:a16="http://schemas.microsoft.com/office/drawing/2014/main" id="{6F816DB4-B5CF-4407-958D-22A517AEF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753" y="2862385"/>
            <a:ext cx="2286000" cy="2286000"/>
          </a:xfrm>
          <a:prstGeom prst="rect">
            <a:avLst/>
          </a:prstGeom>
        </p:spPr>
      </p:pic>
    </p:spTree>
    <p:extLst>
      <p:ext uri="{BB962C8B-B14F-4D97-AF65-F5344CB8AC3E}">
        <p14:creationId xmlns:p14="http://schemas.microsoft.com/office/powerpoint/2010/main" val="371821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01D7D9F-50EB-4D9D-9AE2-8A7FA9E3346E}"/>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AC05EE3-4F73-4EF8-960B-7269785906D6}"/>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37972FA-0BDE-4304-BAB5-AE19CD8E3F49}"/>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09B8B3F6-D031-42A1-A6B2-191E6AC3BCC0}"/>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328CA8F-E052-449F-A13A-F2171F40E9B2}"/>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3E7CDDE9-F70D-44EC-8170-06E64BE6B517}"/>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1C6C152-C297-4284-8C57-F73E87911577}"/>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9518740-244C-4F1B-A7E6-974C97EB3C84}"/>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3323605-7F49-42DF-A461-B1D0983AA0C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CA79713-3D1A-4B48-8E55-C4AAA50D3BA6}"/>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86AC149-7E95-4FDD-82B4-38B79D099671}"/>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7CB7109-3844-4E55-9630-50C4BDCD7533}"/>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1531274-E2D2-4153-8EBC-62B019F19B71}"/>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703A7C-CBFC-462E-96C1-CB3713D2A5D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7CB88F8-86BF-4E05-9CDA-E659033860DB}"/>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113361B-AE7C-4FF8-8C72-0870A5759A2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F915A44-30BB-4B57-AD83-C126FC6CECF1}"/>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0A31BB37-CE1E-4EBC-B16A-E638DBF0C4B8}"/>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2119BA76-7662-49C5-9B17-436F7C9B09DE}"/>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2BDF3838-B3EB-4F38-AF71-F4F3FC1D9ABE}"/>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DC3D77DD-736D-4B54-86FF-F02DD200022F}"/>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22C3580F-1B17-46C8-8020-9E5C01B20E90}"/>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E5F9F97A-80D9-434D-8903-BF22387457F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FACAE986-6643-434D-A873-83617E2D038F}"/>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A291CEE4-5203-4F95-A935-C4385C33E49C}"/>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6E46F46D-53B5-465C-ACB8-28C970B23CF4}"/>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5023BD89-AE4A-4465-AE8B-B16718FD3EA1}"/>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86B06177-6BA2-4AD0-ACF2-CCF99BC656AE}"/>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D234CB4B-117F-4D29-99B8-A1854E48B856}"/>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01579AD-0E9E-4976-8209-7BBAB77E683F}"/>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56DFCBA2-8C31-4574-8908-CF0304C915CD}"/>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0140C8C6-3516-4137-8199-87539089699A}"/>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E5BF7CE8-00CD-4165-A34D-1101AE6E1861}"/>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D589DA99-9793-44C1-BDDE-E01A952B8F9C}"/>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50A83862-EF8B-466C-961A-4BA89C506005}"/>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27CFE5AA-F68A-44AA-BD35-9A36A66061B0}"/>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435C2429-D942-4C83-941D-C720418A77C4}"/>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D6790824-99A4-48BF-A2E0-B01D459EBD7A}"/>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9A83DFDC-85DC-467F-86CB-E4B31677FD07}"/>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FAA711BB-B92F-4D59-9BE4-5C67A6502AFB}"/>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0BD56E17-25E5-4B30-AAAE-0FA8B2A7D676}"/>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E46F7D6-1E57-4ABF-8C5A-873BCA356F81}"/>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4A0CCC6B-24AF-4071-8EA3-FCA2D22A403E}"/>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B13E9ED9-6987-493A-91E8-AE26A51E971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B514DDC2-DA96-43C7-B879-4BD73A2CFB99}"/>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CE55003D-661F-46C0-A472-0DA27659EC34}"/>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BA298C77-E917-4B69-B036-5474A1F53E4C}"/>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21EF03A-D834-4391-93A8-6F93641950C7}"/>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E4096A4-E834-4366-8FDA-AC74C2E9283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9176D09-1D4F-4B31-A3D6-E2DBE6C54C41}"/>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3B8C701-760D-4631-96E2-1A53A94A0CD9}"/>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2DFF7AA3-9C56-4457-9362-A0482272FE81}"/>
              </a:ext>
            </a:extLst>
          </p:cNvPr>
          <p:cNvSpPr/>
          <p:nvPr/>
        </p:nvSpPr>
        <p:spPr>
          <a:xfrm>
            <a:off x="3718985" y="4624917"/>
            <a:ext cx="478367"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63" name="直接连接符 62">
            <a:extLst>
              <a:ext uri="{FF2B5EF4-FFF2-40B4-BE49-F238E27FC236}">
                <a16:creationId xmlns:a16="http://schemas.microsoft.com/office/drawing/2014/main" id="{9A207677-4015-4090-9B1A-631A864CF303}"/>
              </a:ext>
            </a:extLst>
          </p:cNvPr>
          <p:cNvCxnSpPr/>
          <p:nvPr/>
        </p:nvCxnSpPr>
        <p:spPr>
          <a:xfrm flipH="1">
            <a:off x="3937000" y="3494617"/>
            <a:ext cx="19051" cy="3280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BC94EA03-D451-47E0-A037-95379222ABB2}"/>
              </a:ext>
            </a:extLst>
          </p:cNvPr>
          <p:cNvSpPr/>
          <p:nvPr/>
        </p:nvSpPr>
        <p:spPr>
          <a:xfrm>
            <a:off x="3725334" y="3083984"/>
            <a:ext cx="480484" cy="480483"/>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6" name="直接箭头连接符 75">
            <a:extLst>
              <a:ext uri="{FF2B5EF4-FFF2-40B4-BE49-F238E27FC236}">
                <a16:creationId xmlns:a16="http://schemas.microsoft.com/office/drawing/2014/main" id="{431685CF-18CC-458C-8DEA-A34AA9E503F2}"/>
              </a:ext>
            </a:extLst>
          </p:cNvPr>
          <p:cNvCxnSpPr>
            <a:endCxn id="74" idx="0"/>
          </p:cNvCxnSpPr>
          <p:nvPr/>
        </p:nvCxnSpPr>
        <p:spPr>
          <a:xfrm>
            <a:off x="3956051" y="4262967"/>
            <a:ext cx="2116" cy="36195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E0965B5D-E045-4B5A-9311-DB0A2D425748}"/>
              </a:ext>
            </a:extLst>
          </p:cNvPr>
          <p:cNvSpPr/>
          <p:nvPr/>
        </p:nvSpPr>
        <p:spPr>
          <a:xfrm>
            <a:off x="3750734" y="2266951"/>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81" name="直接箭头连接符 80">
            <a:extLst>
              <a:ext uri="{FF2B5EF4-FFF2-40B4-BE49-F238E27FC236}">
                <a16:creationId xmlns:a16="http://schemas.microsoft.com/office/drawing/2014/main" id="{77D43B7B-5DC3-475B-82CE-2F8DB3563FDD}"/>
              </a:ext>
            </a:extLst>
          </p:cNvPr>
          <p:cNvCxnSpPr/>
          <p:nvPr/>
        </p:nvCxnSpPr>
        <p:spPr>
          <a:xfrm flipH="1">
            <a:off x="3956051" y="2736851"/>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D3A3B0F4-7FF5-425B-A566-704EDCC41216}"/>
              </a:ext>
            </a:extLst>
          </p:cNvPr>
          <p:cNvSpPr/>
          <p:nvPr/>
        </p:nvSpPr>
        <p:spPr>
          <a:xfrm>
            <a:off x="1524001" y="3956051"/>
            <a:ext cx="478367" cy="480483"/>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35" name="直接箭头连接符 34">
            <a:extLst>
              <a:ext uri="{FF2B5EF4-FFF2-40B4-BE49-F238E27FC236}">
                <a16:creationId xmlns:a16="http://schemas.microsoft.com/office/drawing/2014/main" id="{4C139D0D-C985-4D15-96CB-C72982B7F7D4}"/>
              </a:ext>
            </a:extLst>
          </p:cNvPr>
          <p:cNvCxnSpPr>
            <a:stCxn id="71" idx="7"/>
            <a:endCxn id="45" idx="0"/>
          </p:cNvCxnSpPr>
          <p:nvPr/>
        </p:nvCxnSpPr>
        <p:spPr>
          <a:xfrm flipV="1">
            <a:off x="1932313" y="2844801"/>
            <a:ext cx="2004733" cy="11816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2861217-D3D3-44A2-88D1-9086075E04B5}"/>
              </a:ext>
            </a:extLst>
          </p:cNvPr>
          <p:cNvCxnSpPr>
            <a:stCxn id="71" idx="7"/>
          </p:cNvCxnSpPr>
          <p:nvPr/>
        </p:nvCxnSpPr>
        <p:spPr>
          <a:xfrm flipV="1">
            <a:off x="1932517" y="2501900"/>
            <a:ext cx="2032000" cy="1526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2534D57-A79C-441A-986B-364C1AD543C9}"/>
              </a:ext>
            </a:extLst>
          </p:cNvPr>
          <p:cNvCxnSpPr>
            <a:stCxn id="71" idx="7"/>
          </p:cNvCxnSpPr>
          <p:nvPr/>
        </p:nvCxnSpPr>
        <p:spPr>
          <a:xfrm flipV="1">
            <a:off x="1932518" y="3304118"/>
            <a:ext cx="2059516" cy="723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21861B50-2AE7-49D1-8AEB-EF84CC73B416}"/>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240707" name="矩形 3">
            <a:extLst>
              <a:ext uri="{FF2B5EF4-FFF2-40B4-BE49-F238E27FC236}">
                <a16:creationId xmlns:a16="http://schemas.microsoft.com/office/drawing/2014/main" id="{5951610C-702A-4B58-A855-270856CAD0BB}"/>
              </a:ext>
            </a:extLst>
          </p:cNvPr>
          <p:cNvSpPr>
            <a:spLocks noChangeArrowheads="1"/>
          </p:cNvSpPr>
          <p:nvPr/>
        </p:nvSpPr>
        <p:spPr bwMode="auto">
          <a:xfrm>
            <a:off x="3689351" y="3829052"/>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7" name="右大括号 6">
            <a:extLst>
              <a:ext uri="{FF2B5EF4-FFF2-40B4-BE49-F238E27FC236}">
                <a16:creationId xmlns:a16="http://schemas.microsoft.com/office/drawing/2014/main" id="{60CD1A79-D355-4B5B-88C6-EFD82A61D4C4}"/>
              </a:ext>
            </a:extLst>
          </p:cNvPr>
          <p:cNvSpPr/>
          <p:nvPr/>
        </p:nvSpPr>
        <p:spPr>
          <a:xfrm>
            <a:off x="4231218" y="2501900"/>
            <a:ext cx="569383" cy="2364317"/>
          </a:xfrm>
          <a:prstGeom prst="rightBrac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ea typeface="Alibaba PuHuiTi R"/>
            </a:endParaRPr>
          </a:p>
        </p:txBody>
      </p:sp>
      <p:sp>
        <p:nvSpPr>
          <p:cNvPr id="77" name="矩形 76">
            <a:extLst>
              <a:ext uri="{FF2B5EF4-FFF2-40B4-BE49-F238E27FC236}">
                <a16:creationId xmlns:a16="http://schemas.microsoft.com/office/drawing/2014/main" id="{D3704EF5-FCEF-47DD-9EC9-262EB723BF92}"/>
              </a:ext>
            </a:extLst>
          </p:cNvPr>
          <p:cNvSpPr/>
          <p:nvPr/>
        </p:nvSpPr>
        <p:spPr>
          <a:xfrm>
            <a:off x="4773085" y="3462867"/>
            <a:ext cx="3177473"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长度为</a:t>
            </a:r>
            <a:r>
              <a:rPr lang="en-US" altLang="zh-CN" sz="1600" dirty="0">
                <a:latin typeface="微软雅黑" panose="020B0503020204020204" pitchFamily="34" charset="-122"/>
                <a:ea typeface="Alibaba PuHuiTi R"/>
              </a:rPr>
              <a:t>8</a:t>
            </a:r>
            <a:r>
              <a:rPr lang="zh-CN" altLang="en-US" sz="1600" dirty="0">
                <a:latin typeface="微软雅黑" panose="020B0503020204020204" pitchFamily="34" charset="-122"/>
                <a:ea typeface="Alibaba PuHuiTi R"/>
              </a:rPr>
              <a:t>，再添加自动转成红黑树</a:t>
            </a:r>
            <a:endParaRPr lang="en-US" altLang="zh-CN" sz="1600" dirty="0">
              <a:latin typeface="微软雅黑" panose="020B0503020204020204" pitchFamily="34" charset="-122"/>
              <a:ea typeface="Alibaba PuHuiTi R"/>
            </a:endParaRPr>
          </a:p>
        </p:txBody>
      </p:sp>
      <p:cxnSp>
        <p:nvCxnSpPr>
          <p:cNvPr id="57" name="直接箭头连接符 56">
            <a:extLst>
              <a:ext uri="{FF2B5EF4-FFF2-40B4-BE49-F238E27FC236}">
                <a16:creationId xmlns:a16="http://schemas.microsoft.com/office/drawing/2014/main" id="{91425582-2996-4B48-AE7B-1BEE52C18633}"/>
              </a:ext>
            </a:extLst>
          </p:cNvPr>
          <p:cNvCxnSpPr>
            <a:stCxn id="71" idx="7"/>
          </p:cNvCxnSpPr>
          <p:nvPr/>
        </p:nvCxnSpPr>
        <p:spPr>
          <a:xfrm>
            <a:off x="1932517" y="4028017"/>
            <a:ext cx="203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D4FE73F-4432-4B3C-9FDD-4C967FBD4811}"/>
              </a:ext>
            </a:extLst>
          </p:cNvPr>
          <p:cNvCxnSpPr>
            <a:stCxn id="71" idx="7"/>
          </p:cNvCxnSpPr>
          <p:nvPr/>
        </p:nvCxnSpPr>
        <p:spPr>
          <a:xfrm>
            <a:off x="1932518" y="4028017"/>
            <a:ext cx="2059516" cy="8382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955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35"/>
                                        </p:tgtEl>
                                        <p:attrNameLst>
                                          <p:attrName>style.visibility</p:attrName>
                                        </p:attrNameLst>
                                      </p:cBhvr>
                                      <p:to>
                                        <p:strVal val="hidden"/>
                                      </p:to>
                                    </p:set>
                                  </p:childTnLst>
                                </p:cTn>
                              </p:par>
                            </p:childTnLst>
                          </p:cTn>
                        </p:par>
                        <p:par>
                          <p:cTn id="16" fill="hold" nodeType="afterGroup">
                            <p:stCondLst>
                              <p:cond delay="0"/>
                            </p:stCondLst>
                            <p:childTnLst>
                              <p:par>
                                <p:cTn id="17" presetID="22" presetClass="entr" presetSubtype="4"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500"/>
                                        <p:tgtEl>
                                          <p:spTgt spid="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62"/>
                                        </p:tgtEl>
                                        <p:attrNameLst>
                                          <p:attrName>style.visibility</p:attrName>
                                        </p:attrNameLst>
                                      </p:cBhvr>
                                      <p:to>
                                        <p:strVal val="hidden"/>
                                      </p:to>
                                    </p:set>
                                  </p:childTnLst>
                                </p:cTn>
                              </p:par>
                            </p:childTnLst>
                          </p:cTn>
                        </p:par>
                        <p:par>
                          <p:cTn id="24" fill="hold" nodeType="afterGroup">
                            <p:stCondLst>
                              <p:cond delay="0"/>
                            </p:stCondLst>
                            <p:childTnLst>
                              <p:par>
                                <p:cTn id="25" presetID="22" presetClass="entr" presetSubtype="4"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66"/>
                                        </p:tgtEl>
                                        <p:attrNameLst>
                                          <p:attrName>style.visibility</p:attrName>
                                        </p:attrNameLst>
                                      </p:cBhvr>
                                      <p:to>
                                        <p:strVal val="hidden"/>
                                      </p:to>
                                    </p:set>
                                  </p:childTnLst>
                                </p:cTn>
                              </p:par>
                            </p:childTnLst>
                          </p:cTn>
                        </p:par>
                        <p:par>
                          <p:cTn id="32" fill="hold" nodeType="afterGroup">
                            <p:stCondLst>
                              <p:cond delay="0"/>
                            </p:stCondLst>
                            <p:childTnLst>
                              <p:par>
                                <p:cTn id="33" presetID="22" presetClass="entr" presetSubtype="8"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500"/>
                                        <p:tgtEl>
                                          <p:spTgt spid="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57"/>
                                        </p:tgtEl>
                                        <p:attrNameLst>
                                          <p:attrName>style.visibility</p:attrName>
                                        </p:attrNameLst>
                                      </p:cBhvr>
                                      <p:to>
                                        <p:strVal val="hidden"/>
                                      </p:to>
                                    </p:set>
                                  </p:childTnLst>
                                </p:cTn>
                              </p:par>
                            </p:childTnLst>
                          </p:cTn>
                        </p:par>
                        <p:par>
                          <p:cTn id="40" fill="hold" nodeType="afterGroup">
                            <p:stCondLst>
                              <p:cond delay="0"/>
                            </p:stCondLst>
                            <p:childTnLst>
                              <p:par>
                                <p:cTn id="41" presetID="22" presetClass="entr" presetSubtype="8"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59"/>
                                        </p:tgtEl>
                                        <p:attrNameLst>
                                          <p:attrName>style.visibility</p:attrName>
                                        </p:attrNameLst>
                                      </p:cBhvr>
                                      <p:to>
                                        <p:strVal val="hidden"/>
                                      </p:to>
                                    </p:set>
                                  </p:childTnLst>
                                </p:cTn>
                              </p:par>
                            </p:childTnLst>
                          </p:cTn>
                        </p:par>
                        <p:par>
                          <p:cTn id="48" fill="hold" nodeType="afterGroup">
                            <p:stCondLst>
                              <p:cond delay="0"/>
                            </p:stCondLst>
                            <p:childTnLst>
                              <p:par>
                                <p:cTn id="49" presetID="22" presetClass="entr" presetSubtype="4"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 grpId="0" animBg="1"/>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695B98-0B62-4520-A391-F4B60537EB0F}"/>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A865456-5317-4278-84DB-A7E240B9EDAB}"/>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87213BD-E15F-4993-B5B8-5DB76F63218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6D3BB44E-FE87-4359-B592-ECF916A13A77}"/>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BF6CA39-1D03-4314-B173-37D3A0546320}"/>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8FF00658-72A7-499C-B567-6912AB31A9F5}"/>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E870D7A-AC93-4B1B-A891-FC616F0F98AC}"/>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3426B52-A9BD-4479-9FED-06E3A8A7F0FC}"/>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84AAC2C-013E-4AD6-94D8-C1B0F4EA9138}"/>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37D703C-DD71-4991-A20C-E2848F4EF887}"/>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79D2C9-2458-46C4-ABD0-C3BCA7B5F753}"/>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B4F896B-F964-4F28-9572-1C023177610B}"/>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665970A-A20D-42B9-9A8C-F7669A2B7D72}"/>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1B4270-6C2B-44A0-944F-E6126B87414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B7048B9-AAB4-40CD-91F4-8B87DAED9F9C}"/>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5455048-33DC-4A70-9289-F1BD210F5B02}"/>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45A4DBA-6E67-4ED1-8978-34FF3E9D52A5}"/>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0B5E9DF9-C093-46E9-B331-C56EC2A3CE1C}"/>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FFC04276-B83B-4E7D-A5D4-319E79DDD85A}"/>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F08E7970-C1CC-41D4-9156-43873440208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77364BA-75B5-4962-A530-91B11E7AA1A2}"/>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C44F3BCA-CB3F-4FE8-ACEA-701277B94827}"/>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5BFB583E-8D71-4B66-887C-4DDFCFD8667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246E6595-B1A5-4CF4-9B8D-BEBB972F5AB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31F9DDE0-5A1F-4AE8-B1B3-4B6F0E48DEFF}"/>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350087D7-CF96-4462-94DB-1B9900A06871}"/>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42F9DEEE-E2B3-40F6-A527-F8E5C4F8A7CB}"/>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CBC8F77A-03BE-4C83-8D5F-A86991968F72}"/>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9A045F8A-14F6-45E4-90A3-040C72B191C6}"/>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B4F07D95-392F-40E1-B175-615525AF517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78EA1750-E3CC-4930-8F2A-69677862335A}"/>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39870592-9DCA-496C-A459-F0FF86EA221D}"/>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A04B1110-20C2-4668-B721-C0E33CD9A394}"/>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CE0EBB23-BC47-455A-8CCB-1FD2D1B5B90C}"/>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0C52EBBE-509F-4FC9-B58F-4EEFC08F87F3}"/>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201E5B27-E642-4D26-9148-33565C987094}"/>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6AA347E2-13CD-4C7F-B1F8-1903D4EC10F8}"/>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CF258A56-4997-40EB-9088-16850907283A}"/>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785319EC-2082-4B9F-BAF0-E5765C059C8C}"/>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B82CE676-74BF-4243-9B78-09C78E5B4936}"/>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BBDA2448-3A61-4033-842F-F8E13DFCC1ED}"/>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8B8668A0-E807-424A-AFFF-A72A722F824F}"/>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B682B874-4A0C-4197-87A6-C7A48AAB11F8}"/>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C8FBAE8F-86D4-434A-B4A1-27AA5F1005B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1E047462-7FBF-4A33-8D64-25EA67E62283}"/>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2A50CB25-B98B-4FC0-8B1F-36FE7CB1D9D3}"/>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9F728299-69EE-480D-9365-7871C51129E1}"/>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1857C5F-4540-4054-B953-888A17374A88}"/>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2B72989-AF64-41D0-A49A-33FD6B8FB17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038F903-B979-4902-B0F5-03A860DFB012}"/>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8D2E2E-EFB3-437E-820B-4538DD014EDC}"/>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974F127B-9846-4BE9-B4F5-F63DAEC47A96}"/>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72" name="椭圆 71">
            <a:extLst>
              <a:ext uri="{FF2B5EF4-FFF2-40B4-BE49-F238E27FC236}">
                <a16:creationId xmlns:a16="http://schemas.microsoft.com/office/drawing/2014/main" id="{339B4335-7A03-4D76-A766-586CE10AC594}"/>
              </a:ext>
            </a:extLst>
          </p:cNvPr>
          <p:cNvSpPr/>
          <p:nvPr/>
        </p:nvSpPr>
        <p:spPr>
          <a:xfrm>
            <a:off x="3619501" y="2171700"/>
            <a:ext cx="673100" cy="670984"/>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8" name="直接箭头连接符 77">
            <a:extLst>
              <a:ext uri="{FF2B5EF4-FFF2-40B4-BE49-F238E27FC236}">
                <a16:creationId xmlns:a16="http://schemas.microsoft.com/office/drawing/2014/main" id="{6DC76944-F062-4F11-8482-E96CC545FCF4}"/>
              </a:ext>
            </a:extLst>
          </p:cNvPr>
          <p:cNvCxnSpPr>
            <a:stCxn id="72" idx="3"/>
          </p:cNvCxnSpPr>
          <p:nvPr/>
        </p:nvCxnSpPr>
        <p:spPr>
          <a:xfrm flipH="1">
            <a:off x="3331634" y="2745317"/>
            <a:ext cx="387351" cy="345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92930922-1F72-4D1A-ACDC-03BE18179D6B}"/>
              </a:ext>
            </a:extLst>
          </p:cNvPr>
          <p:cNvSpPr/>
          <p:nvPr/>
        </p:nvSpPr>
        <p:spPr>
          <a:xfrm>
            <a:off x="2717800" y="2982385"/>
            <a:ext cx="670984"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0" name="椭圆 79">
            <a:extLst>
              <a:ext uri="{FF2B5EF4-FFF2-40B4-BE49-F238E27FC236}">
                <a16:creationId xmlns:a16="http://schemas.microsoft.com/office/drawing/2014/main" id="{1E64CD9D-D059-4424-AFE4-4DFFF4F4532C}"/>
              </a:ext>
            </a:extLst>
          </p:cNvPr>
          <p:cNvSpPr/>
          <p:nvPr/>
        </p:nvSpPr>
        <p:spPr>
          <a:xfrm>
            <a:off x="4483101" y="2982385"/>
            <a:ext cx="673100"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82" name="直接箭头连接符 81">
            <a:extLst>
              <a:ext uri="{FF2B5EF4-FFF2-40B4-BE49-F238E27FC236}">
                <a16:creationId xmlns:a16="http://schemas.microsoft.com/office/drawing/2014/main" id="{D6B8E5FA-4398-41CB-A7E9-E3E85ECD90DF}"/>
              </a:ext>
            </a:extLst>
          </p:cNvPr>
          <p:cNvCxnSpPr>
            <a:stCxn id="72" idx="5"/>
            <a:endCxn id="80" idx="1"/>
          </p:cNvCxnSpPr>
          <p:nvPr/>
        </p:nvCxnSpPr>
        <p:spPr>
          <a:xfrm>
            <a:off x="4193117" y="2745318"/>
            <a:ext cx="389467" cy="334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2750" name="矩形 84">
            <a:extLst>
              <a:ext uri="{FF2B5EF4-FFF2-40B4-BE49-F238E27FC236}">
                <a16:creationId xmlns:a16="http://schemas.microsoft.com/office/drawing/2014/main" id="{39FC172D-4597-4E51-9FCF-2C54DD3CB4E0}"/>
              </a:ext>
            </a:extLst>
          </p:cNvPr>
          <p:cNvSpPr>
            <a:spLocks noChangeArrowheads="1"/>
          </p:cNvSpPr>
          <p:nvPr/>
        </p:nvSpPr>
        <p:spPr bwMode="auto">
          <a:xfrm>
            <a:off x="21590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1" name="矩形 85">
            <a:extLst>
              <a:ext uri="{FF2B5EF4-FFF2-40B4-BE49-F238E27FC236}">
                <a16:creationId xmlns:a16="http://schemas.microsoft.com/office/drawing/2014/main" id="{49D77F68-16E3-4AED-BF2B-D59A4CD1D856}"/>
              </a:ext>
            </a:extLst>
          </p:cNvPr>
          <p:cNvSpPr>
            <a:spLocks noChangeArrowheads="1"/>
          </p:cNvSpPr>
          <p:nvPr/>
        </p:nvSpPr>
        <p:spPr bwMode="auto">
          <a:xfrm>
            <a:off x="30734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2" name="矩形 86">
            <a:extLst>
              <a:ext uri="{FF2B5EF4-FFF2-40B4-BE49-F238E27FC236}">
                <a16:creationId xmlns:a16="http://schemas.microsoft.com/office/drawing/2014/main" id="{E24446AC-4500-4C5E-A055-36DA6983E8EE}"/>
              </a:ext>
            </a:extLst>
          </p:cNvPr>
          <p:cNvSpPr>
            <a:spLocks noChangeArrowheads="1"/>
          </p:cNvSpPr>
          <p:nvPr/>
        </p:nvSpPr>
        <p:spPr bwMode="auto">
          <a:xfrm>
            <a:off x="4222751" y="3539068"/>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2753" name="矩形 87">
            <a:extLst>
              <a:ext uri="{FF2B5EF4-FFF2-40B4-BE49-F238E27FC236}">
                <a16:creationId xmlns:a16="http://schemas.microsoft.com/office/drawing/2014/main" id="{A9A8984E-FC71-4560-87CA-FD8BBA2010AA}"/>
              </a:ext>
            </a:extLst>
          </p:cNvPr>
          <p:cNvSpPr>
            <a:spLocks noChangeArrowheads="1"/>
          </p:cNvSpPr>
          <p:nvPr/>
        </p:nvSpPr>
        <p:spPr bwMode="auto">
          <a:xfrm>
            <a:off x="4972051"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Tree>
    <p:extLst>
      <p:ext uri="{BB962C8B-B14F-4D97-AF65-F5344CB8AC3E}">
        <p14:creationId xmlns:p14="http://schemas.microsoft.com/office/powerpoint/2010/main" val="248730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D74C98F6-A0A1-4293-A2C3-FF63CB018F53}"/>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0EB1DC7-1E52-478B-BC84-D5503722D5D7}"/>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F7A909F-E7C2-4BAD-A8B5-ECCDBC759584}"/>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CF8D3465-5F6C-4BC6-B989-B33C43CC9F9A}"/>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B53BC4A-5658-4C3E-9FCF-94685737C719}"/>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09FA65FB-5FA1-453B-9EA6-EC926D63C05D}"/>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8BA3726-E401-4232-A303-DB66CD08C8BE}"/>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DC8B6B5-F690-4019-9256-444E31C84F05}"/>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94A12D8-F682-42B0-8804-33FD4ACF839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30D672-BA3C-4891-9CCD-05CCF2B07802}"/>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72B8CAC-8C93-410B-BD1C-2549F4ECBEB0}"/>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8B82100-772A-408E-A3A9-660654028CEB}"/>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E2C7E-3E2A-4E5D-BC6B-E9D90225A268}"/>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3BD1DC6-BDC3-4C37-BF6D-B64DF3F39E54}"/>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A1A8E23-F261-44CC-9C75-A1BDB2A2C8AD}"/>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1F03878-62E1-4A94-AEF0-DCB956946E33}"/>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3C020C7-E37F-43B7-B104-65A27377A11A}"/>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8E73355F-F840-422B-BF15-FAA41F0E0356}"/>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74847BC9-E569-4234-A687-7C2082B3175D}"/>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412F2246-BF69-40DA-A51F-3683562E14D3}"/>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BB8928B8-93B1-4407-89FB-ADA38394F15A}"/>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46E66605-4076-4213-87B7-DC2601C62D11}"/>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B12C570-2973-4FFB-8E09-9079553968DA}"/>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6C7E1D8A-8C13-4903-B457-EF0357625E38}"/>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88A0F0DE-5F8F-4DD3-BB76-C8329C987947}"/>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49E8E32C-D645-4A91-8F0C-BFE01421C625}"/>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1ABA5B76-3AEB-480D-9924-BE475C97EF3F}"/>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C0CD3BF7-BCEF-44F6-B186-BAFD2625D0B4}"/>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020AC807-C5F6-478F-B360-CD6EA6DA229D}"/>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6D5E982-C304-4093-9ABE-271B65F11D5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33F731F1-C2C3-41E8-B0C8-743AC74082DC}"/>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3EDC3824-C70D-4292-9721-972D009409BB}"/>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DA499DB4-1621-4CE1-B0DB-8D0796AFB512}"/>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AB5372D8-BC29-4E64-9354-AFDA1CFF76E7}"/>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B776BF72-A83F-48CA-B168-A8BCC81307DC}"/>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C87588FA-8900-47B9-AD02-C5A4C384D853}"/>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8B86CB1F-469F-4FF2-930C-9A37373521FE}"/>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7D34D69-20EE-4762-A056-3BE57F3D186F}"/>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4F64E352-328D-4D76-B085-6155EFFEF542}"/>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4E2F11F7-CB1C-4443-995E-E5DB004FD5B5}"/>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7892046D-92CC-4DC6-BB40-3213191D623E}"/>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B80258F-3A53-4E3E-B949-E78CC4EFF789}"/>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630B5DBA-45C1-435A-A427-3FC6A24AA6A4}"/>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F72C5248-203B-45BC-8C79-8A3065F8EFE9}"/>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2" name="矩形 1">
            <a:extLst>
              <a:ext uri="{FF2B5EF4-FFF2-40B4-BE49-F238E27FC236}">
                <a16:creationId xmlns:a16="http://schemas.microsoft.com/office/drawing/2014/main" id="{19B3800E-3F79-4847-BCFD-5A46E7B8BA9F}"/>
              </a:ext>
            </a:extLst>
          </p:cNvPr>
          <p:cNvSpPr/>
          <p:nvPr/>
        </p:nvSpPr>
        <p:spPr>
          <a:xfrm>
            <a:off x="10731501" y="1646768"/>
            <a:ext cx="1202573"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Segment[]</a:t>
            </a:r>
            <a:endParaRPr lang="zh-CN" altLang="en-US" sz="1600" dirty="0">
              <a:ea typeface="Alibaba PuHuiTi R"/>
            </a:endParaRPr>
          </a:p>
        </p:txBody>
      </p:sp>
      <p:sp>
        <p:nvSpPr>
          <p:cNvPr id="75" name="椭圆 74">
            <a:extLst>
              <a:ext uri="{FF2B5EF4-FFF2-40B4-BE49-F238E27FC236}">
                <a16:creationId xmlns:a16="http://schemas.microsoft.com/office/drawing/2014/main" id="{895677C9-B1C6-4131-AB91-6108F185993C}"/>
              </a:ext>
            </a:extLst>
          </p:cNvPr>
          <p:cNvSpPr/>
          <p:nvPr/>
        </p:nvSpPr>
        <p:spPr>
          <a:xfrm>
            <a:off x="7814734" y="2260601"/>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601095CB-6DE4-4B2C-B6DB-990ABDC50519}"/>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FB0D50F-DB41-45E9-BDD3-9FC277C53C40}"/>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DDF4A7A-36BE-4105-A9A8-5CF751AACED7}"/>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91B55D7-316E-4B58-A773-0CAF6E40E29E}"/>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4624CDB-F958-40C0-9E9E-0CF0833BB61A}"/>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2">
            <a:extLst>
              <a:ext uri="{FF2B5EF4-FFF2-40B4-BE49-F238E27FC236}">
                <a16:creationId xmlns:a16="http://schemas.microsoft.com/office/drawing/2014/main" id="{721BF391-3337-4895-B35D-2D31DB89D0D8}"/>
              </a:ext>
            </a:extLst>
          </p:cNvPr>
          <p:cNvSpPr txBox="1"/>
          <p:nvPr/>
        </p:nvSpPr>
        <p:spPr>
          <a:xfrm>
            <a:off x="1121833" y="1509185"/>
            <a:ext cx="5988051"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HashSet1.8</a:t>
            </a:r>
            <a:r>
              <a:rPr lang="zh-CN" altLang="en-US" b="1" dirty="0">
                <a:solidFill>
                  <a:schemeClr val="tx1">
                    <a:lumMod val="75000"/>
                    <a:lumOff val="25000"/>
                  </a:schemeClr>
                </a:solidFill>
                <a:latin typeface="微软雅黑" pitchFamily="34" charset="-122"/>
                <a:ea typeface="Alibaba PuHuiTi B"/>
              </a:rPr>
              <a:t>版本原理解析</a:t>
            </a:r>
          </a:p>
        </p:txBody>
      </p:sp>
      <p:sp>
        <p:nvSpPr>
          <p:cNvPr id="72" name="椭圆 71">
            <a:extLst>
              <a:ext uri="{FF2B5EF4-FFF2-40B4-BE49-F238E27FC236}">
                <a16:creationId xmlns:a16="http://schemas.microsoft.com/office/drawing/2014/main" id="{F306D59B-96E5-42D9-A456-2A1350DB76C7}"/>
              </a:ext>
            </a:extLst>
          </p:cNvPr>
          <p:cNvSpPr/>
          <p:nvPr/>
        </p:nvSpPr>
        <p:spPr>
          <a:xfrm>
            <a:off x="3619501" y="2171700"/>
            <a:ext cx="673100" cy="670984"/>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8" name="直接箭头连接符 77">
            <a:extLst>
              <a:ext uri="{FF2B5EF4-FFF2-40B4-BE49-F238E27FC236}">
                <a16:creationId xmlns:a16="http://schemas.microsoft.com/office/drawing/2014/main" id="{D08350AF-E990-4A75-A9E3-8D170DCB8C39}"/>
              </a:ext>
            </a:extLst>
          </p:cNvPr>
          <p:cNvCxnSpPr>
            <a:stCxn id="72" idx="3"/>
          </p:cNvCxnSpPr>
          <p:nvPr/>
        </p:nvCxnSpPr>
        <p:spPr>
          <a:xfrm flipH="1">
            <a:off x="3331634" y="2745317"/>
            <a:ext cx="387351" cy="345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AB03023-FF96-4FF9-8A7E-AAD3D2312755}"/>
              </a:ext>
            </a:extLst>
          </p:cNvPr>
          <p:cNvSpPr/>
          <p:nvPr/>
        </p:nvSpPr>
        <p:spPr>
          <a:xfrm>
            <a:off x="2717800" y="2982385"/>
            <a:ext cx="670984"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0" name="椭圆 79">
            <a:extLst>
              <a:ext uri="{FF2B5EF4-FFF2-40B4-BE49-F238E27FC236}">
                <a16:creationId xmlns:a16="http://schemas.microsoft.com/office/drawing/2014/main" id="{CCCDC7B9-CD27-46C3-BB27-D946057897D5}"/>
              </a:ext>
            </a:extLst>
          </p:cNvPr>
          <p:cNvSpPr/>
          <p:nvPr/>
        </p:nvSpPr>
        <p:spPr>
          <a:xfrm>
            <a:off x="4483101" y="2982385"/>
            <a:ext cx="673100" cy="6709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82" name="直接箭头连接符 81">
            <a:extLst>
              <a:ext uri="{FF2B5EF4-FFF2-40B4-BE49-F238E27FC236}">
                <a16:creationId xmlns:a16="http://schemas.microsoft.com/office/drawing/2014/main" id="{DF9FB1B7-AE41-47D6-92CA-6D18FD61267B}"/>
              </a:ext>
            </a:extLst>
          </p:cNvPr>
          <p:cNvCxnSpPr>
            <a:stCxn id="72" idx="5"/>
            <a:endCxn id="80" idx="1"/>
          </p:cNvCxnSpPr>
          <p:nvPr/>
        </p:nvCxnSpPr>
        <p:spPr>
          <a:xfrm>
            <a:off x="4193117" y="2745318"/>
            <a:ext cx="389467" cy="334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798" name="矩形 84">
            <a:extLst>
              <a:ext uri="{FF2B5EF4-FFF2-40B4-BE49-F238E27FC236}">
                <a16:creationId xmlns:a16="http://schemas.microsoft.com/office/drawing/2014/main" id="{1FFBBDFC-F763-40E9-9794-45B9B55450E4}"/>
              </a:ext>
            </a:extLst>
          </p:cNvPr>
          <p:cNvSpPr>
            <a:spLocks noChangeArrowheads="1"/>
          </p:cNvSpPr>
          <p:nvPr/>
        </p:nvSpPr>
        <p:spPr bwMode="auto">
          <a:xfrm>
            <a:off x="21590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799" name="矩形 85">
            <a:extLst>
              <a:ext uri="{FF2B5EF4-FFF2-40B4-BE49-F238E27FC236}">
                <a16:creationId xmlns:a16="http://schemas.microsoft.com/office/drawing/2014/main" id="{A3847F54-0712-49CA-93B0-2A8A9589829D}"/>
              </a:ext>
            </a:extLst>
          </p:cNvPr>
          <p:cNvSpPr>
            <a:spLocks noChangeArrowheads="1"/>
          </p:cNvSpPr>
          <p:nvPr/>
        </p:nvSpPr>
        <p:spPr bwMode="auto">
          <a:xfrm>
            <a:off x="3073400"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800" name="矩形 86">
            <a:extLst>
              <a:ext uri="{FF2B5EF4-FFF2-40B4-BE49-F238E27FC236}">
                <a16:creationId xmlns:a16="http://schemas.microsoft.com/office/drawing/2014/main" id="{77159DDA-9476-4561-87D7-E4968D984674}"/>
              </a:ext>
            </a:extLst>
          </p:cNvPr>
          <p:cNvSpPr>
            <a:spLocks noChangeArrowheads="1"/>
          </p:cNvSpPr>
          <p:nvPr/>
        </p:nvSpPr>
        <p:spPr bwMode="auto">
          <a:xfrm>
            <a:off x="4222751" y="3539068"/>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244801" name="矩形 87">
            <a:extLst>
              <a:ext uri="{FF2B5EF4-FFF2-40B4-BE49-F238E27FC236}">
                <a16:creationId xmlns:a16="http://schemas.microsoft.com/office/drawing/2014/main" id="{914078B3-C74F-4BBE-9E29-C4F14881A153}"/>
              </a:ext>
            </a:extLst>
          </p:cNvPr>
          <p:cNvSpPr>
            <a:spLocks noChangeArrowheads="1"/>
          </p:cNvSpPr>
          <p:nvPr/>
        </p:nvSpPr>
        <p:spPr bwMode="auto">
          <a:xfrm>
            <a:off x="4972051" y="3528485"/>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66" name="椭圆 65">
            <a:extLst>
              <a:ext uri="{FF2B5EF4-FFF2-40B4-BE49-F238E27FC236}">
                <a16:creationId xmlns:a16="http://schemas.microsoft.com/office/drawing/2014/main" id="{8DA8194E-3B1B-4CE4-89BB-292BB1F53430}"/>
              </a:ext>
            </a:extLst>
          </p:cNvPr>
          <p:cNvSpPr/>
          <p:nvPr/>
        </p:nvSpPr>
        <p:spPr>
          <a:xfrm>
            <a:off x="7814734" y="2982384"/>
            <a:ext cx="480484" cy="480483"/>
          </a:xfrm>
          <a:prstGeom prst="ellipse">
            <a:avLst/>
          </a:pr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sp>
        <p:nvSpPr>
          <p:cNvPr id="67" name="椭圆 66">
            <a:extLst>
              <a:ext uri="{FF2B5EF4-FFF2-40B4-BE49-F238E27FC236}">
                <a16:creationId xmlns:a16="http://schemas.microsoft.com/office/drawing/2014/main" id="{4A578AEF-2AC6-480A-9D40-F88BB8690514}"/>
              </a:ext>
            </a:extLst>
          </p:cNvPr>
          <p:cNvSpPr/>
          <p:nvPr/>
        </p:nvSpPr>
        <p:spPr>
          <a:xfrm>
            <a:off x="7818967" y="3653367"/>
            <a:ext cx="480484" cy="480484"/>
          </a:xfrm>
          <a:prstGeom prst="ellipse">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4" name="直接连接符 3">
            <a:extLst>
              <a:ext uri="{FF2B5EF4-FFF2-40B4-BE49-F238E27FC236}">
                <a16:creationId xmlns:a16="http://schemas.microsoft.com/office/drawing/2014/main" id="{C7587A73-1DB3-4D67-8283-2775E9B4A128}"/>
              </a:ext>
            </a:extLst>
          </p:cNvPr>
          <p:cNvCxnSpPr>
            <a:stCxn id="75" idx="4"/>
            <a:endCxn id="66" idx="0"/>
          </p:cNvCxnSpPr>
          <p:nvPr/>
        </p:nvCxnSpPr>
        <p:spPr>
          <a:xfrm>
            <a:off x="8056033" y="2741085"/>
            <a:ext cx="0" cy="24130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CDA863C-67A1-422D-BF24-63ABBEB33DD4}"/>
              </a:ext>
            </a:extLst>
          </p:cNvPr>
          <p:cNvCxnSpPr/>
          <p:nvPr/>
        </p:nvCxnSpPr>
        <p:spPr>
          <a:xfrm>
            <a:off x="8070851" y="3462867"/>
            <a:ext cx="0" cy="24130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0D8F9184-2BE6-4487-B1A2-5AD3FF6AD8C0}"/>
              </a:ext>
            </a:extLst>
          </p:cNvPr>
          <p:cNvSpPr txBox="1"/>
          <p:nvPr/>
        </p:nvSpPr>
        <p:spPr>
          <a:xfrm>
            <a:off x="1041813" y="5096374"/>
            <a:ext cx="9069494" cy="504882"/>
          </a:xfrm>
          <a:prstGeom prst="rect">
            <a:avLst/>
          </a:prstGeom>
          <a:noFill/>
        </p:spPr>
        <p:txBody>
          <a:bodyPr wrap="square">
            <a:spAutoFit/>
          </a:bodyPr>
          <a:lstStyle/>
          <a:p>
            <a:pPr fontAlgn="auto">
              <a:lnSpc>
                <a:spcPct val="150000"/>
              </a:lnSpc>
              <a:spcBef>
                <a:spcPts val="0"/>
              </a:spcBef>
              <a:spcAft>
                <a:spcPts val="0"/>
              </a:spcAft>
            </a:pPr>
            <a:r>
              <a:rPr lang="zh-CN" altLang="en-US" sz="2000" b="1" dirty="0">
                <a:solidFill>
                  <a:srgbClr val="C00000"/>
                </a:solidFill>
                <a:ea typeface="Alibaba PuHuiTi R"/>
              </a:rPr>
              <a:t>结论：</a:t>
            </a:r>
            <a:r>
              <a:rPr lang="en-US" altLang="zh-CN" sz="2000" b="1" dirty="0">
                <a:solidFill>
                  <a:srgbClr val="C00000"/>
                </a:solidFill>
                <a:ea typeface="Alibaba PuHuiTi R"/>
              </a:rPr>
              <a:t>JDK8</a:t>
            </a:r>
            <a:r>
              <a:rPr lang="zh-CN" altLang="en-US" sz="2000" b="1" dirty="0">
                <a:solidFill>
                  <a:srgbClr val="C00000"/>
                </a:solidFill>
                <a:ea typeface="Alibaba PuHuiTi R"/>
              </a:rPr>
              <a:t>开始后，哈希表对于红黑树的引入进一步提高了操作数据的性能。</a:t>
            </a:r>
          </a:p>
        </p:txBody>
      </p:sp>
    </p:spTree>
    <p:extLst>
      <p:ext uri="{BB962C8B-B14F-4D97-AF65-F5344CB8AC3E}">
        <p14:creationId xmlns:p14="http://schemas.microsoft.com/office/powerpoint/2010/main" val="298114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4692" y="1173480"/>
            <a:ext cx="7295006" cy="4511040"/>
          </a:xfrm>
        </p:spPr>
        <p:txBody>
          <a:bodyPr/>
          <a:lstStyle/>
          <a:p>
            <a:r>
              <a:rPr lang="en-US" altLang="zh-CN" dirty="0"/>
              <a:t>Set</a:t>
            </a:r>
            <a:r>
              <a:rPr lang="zh-CN" altLang="en-US" dirty="0"/>
              <a:t>集合的底层原理是什么样的</a:t>
            </a:r>
            <a:endParaRPr lang="en-US" altLang="zh-CN" dirty="0"/>
          </a:p>
          <a:p>
            <a:pPr marL="624393" lvl="1" indent="-357708">
              <a:lnSpc>
                <a:spcPct val="200000"/>
              </a:lnSpc>
              <a:buFont typeface="Wingdings"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之前的，哈希表：底层使用</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4393" lvl="1" indent="-357708">
              <a:lnSpc>
                <a:spcPct val="200000"/>
              </a:lnSpc>
              <a:buFont typeface="Wingdings"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开始后，哈希表：底层采用</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p>
        </p:txBody>
      </p:sp>
    </p:spTree>
    <p:extLst>
      <p:ext uri="{BB962C8B-B14F-4D97-AF65-F5344CB8AC3E}">
        <p14:creationId xmlns:p14="http://schemas.microsoft.com/office/powerpoint/2010/main" val="9735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42812" y="1356163"/>
            <a:ext cx="7295006" cy="4511040"/>
          </a:xfrm>
        </p:spPr>
        <p:txBody>
          <a:bodyPr/>
          <a:lstStyle/>
          <a:p>
            <a:pPr marL="0" indent="0">
              <a:lnSpc>
                <a:spcPct val="150000"/>
              </a:lnSpc>
              <a:buNone/>
            </a:pPr>
            <a:r>
              <a:rPr lang="en-US" altLang="zh-CN" dirty="0">
                <a:latin typeface="Alibaba PuHuiTi R"/>
              </a:rPr>
              <a:t>2.. </a:t>
            </a:r>
            <a:r>
              <a:rPr lang="zh-CN" altLang="en-US" dirty="0">
                <a:latin typeface="Alibaba PuHuiTi R"/>
              </a:rPr>
              <a:t>哈希表的详细流程</a:t>
            </a:r>
            <a:endParaRPr lang="en-US" altLang="zh-CN" dirty="0">
              <a:latin typeface="Alibaba PuHuiTi R"/>
            </a:endParaRPr>
          </a:p>
          <a:p>
            <a:pPr lvl="1">
              <a:lnSpc>
                <a:spcPct val="200000"/>
              </a:lnSpc>
              <a:buFont typeface="+mj-ea"/>
              <a:buAutoNum type="circleNumDbPlain"/>
              <a:defRPr/>
            </a:pPr>
            <a:r>
              <a:rPr lang="zh-CN" altLang="en-US" sz="1600" b="1" dirty="0">
                <a:solidFill>
                  <a:schemeClr val="tx1">
                    <a:lumMod val="85000"/>
                    <a:lumOff val="15000"/>
                  </a:schemeClr>
                </a:solidFill>
                <a:latin typeface="Alibaba PuHuiTi R"/>
                <a:ea typeface="微软雅黑" pitchFamily="34" charset="-122"/>
              </a:rPr>
              <a:t> </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，默认加载因为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0.75</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根据元素的哈希值跟数组的长度计算出应存入的位置</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判断当前位置是否为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直接存入，如果位置不为</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则调用</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方法比较属性值，如果一样，则不存，如果不一样，则存入数组。</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当数组存满到</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16*0.75=12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时，就自动扩容，每次扩容原先的两倍</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pPr>
            <a:endParaRPr lang="en-US" altLang="zh-CN" dirty="0">
              <a:latin typeface="Alibaba PuHuiTi R"/>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053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306627" y="2162401"/>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集合工具类</a:t>
            </a: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系列集合的特点</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综合案例</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集合的嵌套</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053368" y="2916997"/>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把</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Collection</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家族的集合应用起来解决一些问题</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7281602" y="2891418"/>
            <a:ext cx="1885739" cy="1258093"/>
          </a:xfrm>
          <a:prstGeom prst="rect">
            <a:avLst/>
          </a:prstGeom>
          <a:noFill/>
        </p:spPr>
        <p:txBody>
          <a:bodyPr wrap="square" lIns="91435" tIns="45716" rIns="91435" bIns="45716" rtlCol="0">
            <a:spAutoFit/>
          </a:bodyPr>
          <a:lstStyle/>
          <a:p>
            <a:pPr algn="ct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Map</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体系的集合能解决什么问题，有哪些体系，各自的特点是什么样的</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167341" y="2916997"/>
            <a:ext cx="2517899" cy="1258093"/>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开发中集合中的元素可能又是一种集合形式，这种方式很常见，需要认识，并学会对其进行处理。</a:t>
            </a:r>
            <a:endParaRPr lang="zh-CN" altLang="en-US" b="1" dirty="0">
              <a:solidFill>
                <a:srgbClr val="AD2A26"/>
              </a:solidFill>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667162"/>
          </a:xfrm>
          <a:prstGeom prst="rect">
            <a:avLst/>
          </a:prstGeom>
          <a:noFill/>
        </p:spPr>
        <p:txBody>
          <a:bodyPr wrap="square" lIns="91435" tIns="45716" rIns="91435" bIns="45716" rtlCol="0">
            <a:spAutoFit/>
          </a:bodyPr>
          <a:lstStyle/>
          <a:p>
            <a:pP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Set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系列集合的特点和底层原理</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快速的对集合进行元素的添加，排序等操作</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3" grpId="0"/>
      <p:bldP spid="34" grpId="0"/>
      <p:bldP spid="35"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4123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3844D11-CD21-40DC-A232-7521EF40D452}"/>
              </a:ext>
            </a:extLst>
          </p:cNvPr>
          <p:cNvCxnSpPr/>
          <p:nvPr/>
        </p:nvCxnSpPr>
        <p:spPr>
          <a:xfrm>
            <a:off x="641353" y="1721043"/>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6152480-73DF-446D-937C-65BE68857607}"/>
              </a:ext>
            </a:extLst>
          </p:cNvPr>
          <p:cNvCxnSpPr/>
          <p:nvPr/>
        </p:nvCxnSpPr>
        <p:spPr>
          <a:xfrm>
            <a:off x="641353" y="2392027"/>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EB6613D-4EE4-4A0B-8EC5-595AEF885A9D}"/>
              </a:ext>
            </a:extLst>
          </p:cNvPr>
          <p:cNvSpPr/>
          <p:nvPr/>
        </p:nvSpPr>
        <p:spPr>
          <a:xfrm>
            <a:off x="7260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cxnSp>
        <p:nvCxnSpPr>
          <p:cNvPr id="11" name="直接连接符 10">
            <a:extLst>
              <a:ext uri="{FF2B5EF4-FFF2-40B4-BE49-F238E27FC236}">
                <a16:creationId xmlns:a16="http://schemas.microsoft.com/office/drawing/2014/main" id="{412FD319-90F5-45E1-866C-9E54465DD019}"/>
              </a:ext>
            </a:extLst>
          </p:cNvPr>
          <p:cNvCxnSpPr/>
          <p:nvPr/>
        </p:nvCxnSpPr>
        <p:spPr>
          <a:xfrm>
            <a:off x="19917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345D967-B243-425E-BD5A-36BB00EACF57}"/>
              </a:ext>
            </a:extLst>
          </p:cNvPr>
          <p:cNvSpPr/>
          <p:nvPr/>
        </p:nvSpPr>
        <p:spPr>
          <a:xfrm>
            <a:off x="139276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cxnSp>
        <p:nvCxnSpPr>
          <p:cNvPr id="13" name="直接连接符 12">
            <a:extLst>
              <a:ext uri="{FF2B5EF4-FFF2-40B4-BE49-F238E27FC236}">
                <a16:creationId xmlns:a16="http://schemas.microsoft.com/office/drawing/2014/main" id="{073884B4-0A14-49B3-AA8D-6030BFF58B44}"/>
              </a:ext>
            </a:extLst>
          </p:cNvPr>
          <p:cNvCxnSpPr/>
          <p:nvPr/>
        </p:nvCxnSpPr>
        <p:spPr>
          <a:xfrm>
            <a:off x="2662768"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38DA67F-2421-42B7-A761-A013FCBCE40A}"/>
              </a:ext>
            </a:extLst>
          </p:cNvPr>
          <p:cNvCxnSpPr/>
          <p:nvPr/>
        </p:nvCxnSpPr>
        <p:spPr>
          <a:xfrm>
            <a:off x="46778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C8A1473-0B51-4A96-A36E-002EBF632D50}"/>
              </a:ext>
            </a:extLst>
          </p:cNvPr>
          <p:cNvCxnSpPr/>
          <p:nvPr/>
        </p:nvCxnSpPr>
        <p:spPr>
          <a:xfrm>
            <a:off x="53509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9420293-C697-43FF-8C81-93836C081DBC}"/>
              </a:ext>
            </a:extLst>
          </p:cNvPr>
          <p:cNvCxnSpPr/>
          <p:nvPr/>
        </p:nvCxnSpPr>
        <p:spPr>
          <a:xfrm>
            <a:off x="6070601"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0816817-CBD0-45E6-90CA-E9EDDC8ACD29}"/>
              </a:ext>
            </a:extLst>
          </p:cNvPr>
          <p:cNvCxnSpPr/>
          <p:nvPr/>
        </p:nvCxnSpPr>
        <p:spPr>
          <a:xfrm>
            <a:off x="6743701"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567C4EA-209A-4AAA-8180-EB21D72EE7D3}"/>
              </a:ext>
            </a:extLst>
          </p:cNvPr>
          <p:cNvCxnSpPr/>
          <p:nvPr/>
        </p:nvCxnSpPr>
        <p:spPr>
          <a:xfrm>
            <a:off x="74146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5A9ACF8-B4EA-4FBE-840A-8E1725DA119F}"/>
              </a:ext>
            </a:extLst>
          </p:cNvPr>
          <p:cNvCxnSpPr/>
          <p:nvPr/>
        </p:nvCxnSpPr>
        <p:spPr>
          <a:xfrm>
            <a:off x="8758768"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2ED35FC-9D90-49EE-8B49-51D09DBB039E}"/>
              </a:ext>
            </a:extLst>
          </p:cNvPr>
          <p:cNvCxnSpPr/>
          <p:nvPr/>
        </p:nvCxnSpPr>
        <p:spPr>
          <a:xfrm>
            <a:off x="94297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944176E-0E3C-4BA3-9214-DA7CAEE32062}"/>
              </a:ext>
            </a:extLst>
          </p:cNvPr>
          <p:cNvCxnSpPr/>
          <p:nvPr/>
        </p:nvCxnSpPr>
        <p:spPr>
          <a:xfrm>
            <a:off x="101028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99055DF-353C-4B1A-AAA3-90708105C355}"/>
              </a:ext>
            </a:extLst>
          </p:cNvPr>
          <p:cNvCxnSpPr/>
          <p:nvPr/>
        </p:nvCxnSpPr>
        <p:spPr>
          <a:xfrm>
            <a:off x="107738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7A84E1-B89C-4BDC-AFE8-C48944FEA320}"/>
              </a:ext>
            </a:extLst>
          </p:cNvPr>
          <p:cNvCxnSpPr/>
          <p:nvPr/>
        </p:nvCxnSpPr>
        <p:spPr>
          <a:xfrm>
            <a:off x="1144693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8249C1C-018D-4EA8-9786-213D7BCF9636}"/>
              </a:ext>
            </a:extLst>
          </p:cNvPr>
          <p:cNvSpPr/>
          <p:nvPr/>
        </p:nvSpPr>
        <p:spPr>
          <a:xfrm>
            <a:off x="20891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28" name="矩形 27">
            <a:extLst>
              <a:ext uri="{FF2B5EF4-FFF2-40B4-BE49-F238E27FC236}">
                <a16:creationId xmlns:a16="http://schemas.microsoft.com/office/drawing/2014/main" id="{DE055E7E-56AB-49DD-80D2-A47C6785CC4C}"/>
              </a:ext>
            </a:extLst>
          </p:cNvPr>
          <p:cNvSpPr/>
          <p:nvPr/>
        </p:nvSpPr>
        <p:spPr>
          <a:xfrm>
            <a:off x="27559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0" name="矩形 29">
            <a:extLst>
              <a:ext uri="{FF2B5EF4-FFF2-40B4-BE49-F238E27FC236}">
                <a16:creationId xmlns:a16="http://schemas.microsoft.com/office/drawing/2014/main" id="{28D42AA0-2F40-4DD2-93FF-079F0CC40BF2}"/>
              </a:ext>
            </a:extLst>
          </p:cNvPr>
          <p:cNvSpPr/>
          <p:nvPr/>
        </p:nvSpPr>
        <p:spPr>
          <a:xfrm>
            <a:off x="40788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1" name="矩形 30">
            <a:extLst>
              <a:ext uri="{FF2B5EF4-FFF2-40B4-BE49-F238E27FC236}">
                <a16:creationId xmlns:a16="http://schemas.microsoft.com/office/drawing/2014/main" id="{557980FA-9814-478D-A26B-1270D2D330FD}"/>
              </a:ext>
            </a:extLst>
          </p:cNvPr>
          <p:cNvSpPr/>
          <p:nvPr/>
        </p:nvSpPr>
        <p:spPr>
          <a:xfrm>
            <a:off x="47752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2" name="矩形 31">
            <a:extLst>
              <a:ext uri="{FF2B5EF4-FFF2-40B4-BE49-F238E27FC236}">
                <a16:creationId xmlns:a16="http://schemas.microsoft.com/office/drawing/2014/main" id="{F2F7EB3A-AAE3-468A-B7D2-FE9717C884C9}"/>
              </a:ext>
            </a:extLst>
          </p:cNvPr>
          <p:cNvSpPr/>
          <p:nvPr/>
        </p:nvSpPr>
        <p:spPr>
          <a:xfrm>
            <a:off x="54419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3" name="矩形 32">
            <a:extLst>
              <a:ext uri="{FF2B5EF4-FFF2-40B4-BE49-F238E27FC236}">
                <a16:creationId xmlns:a16="http://schemas.microsoft.com/office/drawing/2014/main" id="{A7BDEDF8-9D10-4D3E-BA65-140D493D58A3}"/>
              </a:ext>
            </a:extLst>
          </p:cNvPr>
          <p:cNvSpPr/>
          <p:nvPr/>
        </p:nvSpPr>
        <p:spPr>
          <a:xfrm>
            <a:off x="616161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4" name="矩形 33">
            <a:extLst>
              <a:ext uri="{FF2B5EF4-FFF2-40B4-BE49-F238E27FC236}">
                <a16:creationId xmlns:a16="http://schemas.microsoft.com/office/drawing/2014/main" id="{7546F353-39A0-4C90-B4DD-C53D31A8BCA9}"/>
              </a:ext>
            </a:extLst>
          </p:cNvPr>
          <p:cNvSpPr/>
          <p:nvPr/>
        </p:nvSpPr>
        <p:spPr>
          <a:xfrm>
            <a:off x="6826253"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6" name="矩形 35">
            <a:extLst>
              <a:ext uri="{FF2B5EF4-FFF2-40B4-BE49-F238E27FC236}">
                <a16:creationId xmlns:a16="http://schemas.microsoft.com/office/drawing/2014/main" id="{62188FF8-A4AD-471D-B5CA-31BCA30BCFD3}"/>
              </a:ext>
            </a:extLst>
          </p:cNvPr>
          <p:cNvSpPr/>
          <p:nvPr/>
        </p:nvSpPr>
        <p:spPr>
          <a:xfrm>
            <a:off x="8189386"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7" name="矩形 36">
            <a:extLst>
              <a:ext uri="{FF2B5EF4-FFF2-40B4-BE49-F238E27FC236}">
                <a16:creationId xmlns:a16="http://schemas.microsoft.com/office/drawing/2014/main" id="{2895CA71-EAD7-4CDF-A7BB-1B65260B4F13}"/>
              </a:ext>
            </a:extLst>
          </p:cNvPr>
          <p:cNvSpPr/>
          <p:nvPr/>
        </p:nvSpPr>
        <p:spPr>
          <a:xfrm>
            <a:off x="8847669"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8" name="矩形 37">
            <a:extLst>
              <a:ext uri="{FF2B5EF4-FFF2-40B4-BE49-F238E27FC236}">
                <a16:creationId xmlns:a16="http://schemas.microsoft.com/office/drawing/2014/main" id="{7CD3035C-CAA6-4F80-94AA-3352A01CB9D1}"/>
              </a:ext>
            </a:extLst>
          </p:cNvPr>
          <p:cNvSpPr/>
          <p:nvPr/>
        </p:nvSpPr>
        <p:spPr>
          <a:xfrm>
            <a:off x="95123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39" name="矩形 38">
            <a:extLst>
              <a:ext uri="{FF2B5EF4-FFF2-40B4-BE49-F238E27FC236}">
                <a16:creationId xmlns:a16="http://schemas.microsoft.com/office/drawing/2014/main" id="{2953A844-064C-4D19-AA82-B9D02123B276}"/>
              </a:ext>
            </a:extLst>
          </p:cNvPr>
          <p:cNvSpPr/>
          <p:nvPr/>
        </p:nvSpPr>
        <p:spPr>
          <a:xfrm>
            <a:off x="10210802"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40" name="矩形 39">
            <a:extLst>
              <a:ext uri="{FF2B5EF4-FFF2-40B4-BE49-F238E27FC236}">
                <a16:creationId xmlns:a16="http://schemas.microsoft.com/office/drawing/2014/main" id="{65E1209B-C2E2-4419-A92D-85E9019FF6EF}"/>
              </a:ext>
            </a:extLst>
          </p:cNvPr>
          <p:cNvSpPr/>
          <p:nvPr/>
        </p:nvSpPr>
        <p:spPr>
          <a:xfrm>
            <a:off x="10875435" y="1892495"/>
            <a:ext cx="502061"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null</a:t>
            </a:r>
            <a:endParaRPr lang="zh-CN" altLang="en-US" sz="1400" dirty="0"/>
          </a:p>
        </p:txBody>
      </p:sp>
      <p:sp>
        <p:nvSpPr>
          <p:cNvPr id="41" name="矩形 40">
            <a:extLst>
              <a:ext uri="{FF2B5EF4-FFF2-40B4-BE49-F238E27FC236}">
                <a16:creationId xmlns:a16="http://schemas.microsoft.com/office/drawing/2014/main" id="{AB3C6DCC-763B-4C94-AD62-B49A567C51F0}"/>
              </a:ext>
            </a:extLst>
          </p:cNvPr>
          <p:cNvSpPr/>
          <p:nvPr/>
        </p:nvSpPr>
        <p:spPr>
          <a:xfrm>
            <a:off x="814919"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0</a:t>
            </a:r>
            <a:endParaRPr lang="zh-CN" altLang="en-US" sz="1400" dirty="0"/>
          </a:p>
        </p:txBody>
      </p:sp>
      <p:sp>
        <p:nvSpPr>
          <p:cNvPr id="42" name="矩形 41">
            <a:extLst>
              <a:ext uri="{FF2B5EF4-FFF2-40B4-BE49-F238E27FC236}">
                <a16:creationId xmlns:a16="http://schemas.microsoft.com/office/drawing/2014/main" id="{9C6A8929-9C74-4A1B-9CAF-33FC80E85418}"/>
              </a:ext>
            </a:extLst>
          </p:cNvPr>
          <p:cNvSpPr/>
          <p:nvPr/>
        </p:nvSpPr>
        <p:spPr>
          <a:xfrm>
            <a:off x="14795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a:t>
            </a:r>
            <a:endParaRPr lang="zh-CN" altLang="en-US" sz="1400" dirty="0"/>
          </a:p>
        </p:txBody>
      </p:sp>
      <p:sp>
        <p:nvSpPr>
          <p:cNvPr id="43" name="矩形 42">
            <a:extLst>
              <a:ext uri="{FF2B5EF4-FFF2-40B4-BE49-F238E27FC236}">
                <a16:creationId xmlns:a16="http://schemas.microsoft.com/office/drawing/2014/main" id="{2F2B9368-494B-4E18-98E8-3DF891699FE7}"/>
              </a:ext>
            </a:extLst>
          </p:cNvPr>
          <p:cNvSpPr/>
          <p:nvPr/>
        </p:nvSpPr>
        <p:spPr>
          <a:xfrm>
            <a:off x="21780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2</a:t>
            </a:r>
            <a:endParaRPr lang="zh-CN" altLang="en-US" sz="1400" dirty="0"/>
          </a:p>
        </p:txBody>
      </p:sp>
      <p:sp>
        <p:nvSpPr>
          <p:cNvPr id="44" name="矩形 43">
            <a:extLst>
              <a:ext uri="{FF2B5EF4-FFF2-40B4-BE49-F238E27FC236}">
                <a16:creationId xmlns:a16="http://schemas.microsoft.com/office/drawing/2014/main" id="{1C449244-8F49-4A7B-89EE-16E468CAACF3}"/>
              </a:ext>
            </a:extLst>
          </p:cNvPr>
          <p:cNvSpPr/>
          <p:nvPr/>
        </p:nvSpPr>
        <p:spPr>
          <a:xfrm>
            <a:off x="2842686"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3</a:t>
            </a:r>
            <a:endParaRPr lang="zh-CN" altLang="en-US" sz="1400" dirty="0"/>
          </a:p>
        </p:txBody>
      </p:sp>
      <p:sp>
        <p:nvSpPr>
          <p:cNvPr id="45" name="矩形 44">
            <a:extLst>
              <a:ext uri="{FF2B5EF4-FFF2-40B4-BE49-F238E27FC236}">
                <a16:creationId xmlns:a16="http://schemas.microsoft.com/office/drawing/2014/main" id="{F6F7BD65-FFE6-4B83-BB42-0255B98C4C4E}"/>
              </a:ext>
            </a:extLst>
          </p:cNvPr>
          <p:cNvSpPr/>
          <p:nvPr/>
        </p:nvSpPr>
        <p:spPr>
          <a:xfrm>
            <a:off x="3500968"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4</a:t>
            </a:r>
            <a:endParaRPr lang="zh-CN" altLang="en-US" sz="1400" dirty="0"/>
          </a:p>
        </p:txBody>
      </p:sp>
      <p:sp>
        <p:nvSpPr>
          <p:cNvPr id="46" name="矩形 45">
            <a:extLst>
              <a:ext uri="{FF2B5EF4-FFF2-40B4-BE49-F238E27FC236}">
                <a16:creationId xmlns:a16="http://schemas.microsoft.com/office/drawing/2014/main" id="{343C5616-6F77-4E8E-9C31-20E44FCB47EE}"/>
              </a:ext>
            </a:extLst>
          </p:cNvPr>
          <p:cNvSpPr/>
          <p:nvPr/>
        </p:nvSpPr>
        <p:spPr>
          <a:xfrm>
            <a:off x="41656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5</a:t>
            </a:r>
            <a:endParaRPr lang="zh-CN" altLang="en-US" sz="1400" dirty="0"/>
          </a:p>
        </p:txBody>
      </p:sp>
      <p:sp>
        <p:nvSpPr>
          <p:cNvPr id="47" name="矩形 46">
            <a:extLst>
              <a:ext uri="{FF2B5EF4-FFF2-40B4-BE49-F238E27FC236}">
                <a16:creationId xmlns:a16="http://schemas.microsoft.com/office/drawing/2014/main" id="{A1E2AFE9-8199-4367-8FEF-CA1E91290136}"/>
              </a:ext>
            </a:extLst>
          </p:cNvPr>
          <p:cNvSpPr/>
          <p:nvPr/>
        </p:nvSpPr>
        <p:spPr>
          <a:xfrm>
            <a:off x="48641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6</a:t>
            </a:r>
            <a:endParaRPr lang="zh-CN" altLang="en-US" sz="1400" dirty="0"/>
          </a:p>
        </p:txBody>
      </p:sp>
      <p:sp>
        <p:nvSpPr>
          <p:cNvPr id="48" name="矩形 47">
            <a:extLst>
              <a:ext uri="{FF2B5EF4-FFF2-40B4-BE49-F238E27FC236}">
                <a16:creationId xmlns:a16="http://schemas.microsoft.com/office/drawing/2014/main" id="{22D956C1-2575-4031-99AF-0E3B7E30CB56}"/>
              </a:ext>
            </a:extLst>
          </p:cNvPr>
          <p:cNvSpPr/>
          <p:nvPr/>
        </p:nvSpPr>
        <p:spPr>
          <a:xfrm>
            <a:off x="5528735"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7</a:t>
            </a:r>
            <a:endParaRPr lang="zh-CN" altLang="en-US" sz="1400" dirty="0"/>
          </a:p>
        </p:txBody>
      </p:sp>
      <p:sp>
        <p:nvSpPr>
          <p:cNvPr id="49" name="矩形 48">
            <a:extLst>
              <a:ext uri="{FF2B5EF4-FFF2-40B4-BE49-F238E27FC236}">
                <a16:creationId xmlns:a16="http://schemas.microsoft.com/office/drawing/2014/main" id="{FBC2715A-2915-49B5-BA82-DDE6079C8EA1}"/>
              </a:ext>
            </a:extLst>
          </p:cNvPr>
          <p:cNvSpPr/>
          <p:nvPr/>
        </p:nvSpPr>
        <p:spPr>
          <a:xfrm>
            <a:off x="624840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8</a:t>
            </a:r>
            <a:endParaRPr lang="zh-CN" altLang="en-US" sz="1400" dirty="0"/>
          </a:p>
        </p:txBody>
      </p:sp>
      <p:sp>
        <p:nvSpPr>
          <p:cNvPr id="50" name="矩形 49">
            <a:extLst>
              <a:ext uri="{FF2B5EF4-FFF2-40B4-BE49-F238E27FC236}">
                <a16:creationId xmlns:a16="http://schemas.microsoft.com/office/drawing/2014/main" id="{E56D7333-2036-4EC4-89FE-7DC087057527}"/>
              </a:ext>
            </a:extLst>
          </p:cNvPr>
          <p:cNvSpPr/>
          <p:nvPr/>
        </p:nvSpPr>
        <p:spPr>
          <a:xfrm>
            <a:off x="6915152" y="2394144"/>
            <a:ext cx="290464"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9</a:t>
            </a:r>
            <a:endParaRPr lang="zh-CN" altLang="en-US" sz="1400" dirty="0"/>
          </a:p>
        </p:txBody>
      </p:sp>
      <p:sp>
        <p:nvSpPr>
          <p:cNvPr id="51" name="矩形 50">
            <a:extLst>
              <a:ext uri="{FF2B5EF4-FFF2-40B4-BE49-F238E27FC236}">
                <a16:creationId xmlns:a16="http://schemas.microsoft.com/office/drawing/2014/main" id="{FFDF373D-FBBB-49CC-8AD2-C98AA7A9103B}"/>
              </a:ext>
            </a:extLst>
          </p:cNvPr>
          <p:cNvSpPr/>
          <p:nvPr/>
        </p:nvSpPr>
        <p:spPr>
          <a:xfrm>
            <a:off x="7533219"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10</a:t>
            </a:r>
            <a:endParaRPr lang="zh-CN" altLang="en-US" sz="1400" dirty="0"/>
          </a:p>
        </p:txBody>
      </p:sp>
      <p:sp>
        <p:nvSpPr>
          <p:cNvPr id="52" name="矩形 51">
            <a:extLst>
              <a:ext uri="{FF2B5EF4-FFF2-40B4-BE49-F238E27FC236}">
                <a16:creationId xmlns:a16="http://schemas.microsoft.com/office/drawing/2014/main" id="{B8BD1E57-C76C-43D7-BA15-43F38C6938FF}"/>
              </a:ext>
            </a:extLst>
          </p:cNvPr>
          <p:cNvSpPr/>
          <p:nvPr/>
        </p:nvSpPr>
        <p:spPr>
          <a:xfrm>
            <a:off x="8199968"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11</a:t>
            </a:r>
            <a:endParaRPr lang="zh-CN" altLang="en-US" sz="1400" dirty="0"/>
          </a:p>
        </p:txBody>
      </p:sp>
      <p:sp>
        <p:nvSpPr>
          <p:cNvPr id="53" name="矩形 52">
            <a:extLst>
              <a:ext uri="{FF2B5EF4-FFF2-40B4-BE49-F238E27FC236}">
                <a16:creationId xmlns:a16="http://schemas.microsoft.com/office/drawing/2014/main" id="{FE200ED4-D4AE-4008-9F40-73FB6CA7E627}"/>
              </a:ext>
            </a:extLst>
          </p:cNvPr>
          <p:cNvSpPr/>
          <p:nvPr/>
        </p:nvSpPr>
        <p:spPr>
          <a:xfrm>
            <a:off x="8858252"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12</a:t>
            </a:r>
            <a:endParaRPr lang="zh-CN" altLang="en-US" sz="1400" dirty="0"/>
          </a:p>
        </p:txBody>
      </p:sp>
      <p:sp>
        <p:nvSpPr>
          <p:cNvPr id="54" name="矩形 53">
            <a:extLst>
              <a:ext uri="{FF2B5EF4-FFF2-40B4-BE49-F238E27FC236}">
                <a16:creationId xmlns:a16="http://schemas.microsoft.com/office/drawing/2014/main" id="{A48FE060-076A-4850-8707-3FB7F35650FA}"/>
              </a:ext>
            </a:extLst>
          </p:cNvPr>
          <p:cNvSpPr/>
          <p:nvPr/>
        </p:nvSpPr>
        <p:spPr>
          <a:xfrm>
            <a:off x="9522886"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13</a:t>
            </a:r>
            <a:endParaRPr lang="zh-CN" altLang="en-US" sz="1400" dirty="0"/>
          </a:p>
        </p:txBody>
      </p:sp>
      <p:sp>
        <p:nvSpPr>
          <p:cNvPr id="55" name="矩形 54">
            <a:extLst>
              <a:ext uri="{FF2B5EF4-FFF2-40B4-BE49-F238E27FC236}">
                <a16:creationId xmlns:a16="http://schemas.microsoft.com/office/drawing/2014/main" id="{EB9A27C7-5266-4C0A-A71F-EE22D362D681}"/>
              </a:ext>
            </a:extLst>
          </p:cNvPr>
          <p:cNvSpPr/>
          <p:nvPr/>
        </p:nvSpPr>
        <p:spPr>
          <a:xfrm>
            <a:off x="10221386"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14</a:t>
            </a:r>
            <a:endParaRPr lang="zh-CN" altLang="en-US" sz="1400" dirty="0"/>
          </a:p>
        </p:txBody>
      </p:sp>
      <p:sp>
        <p:nvSpPr>
          <p:cNvPr id="56" name="矩形 55">
            <a:extLst>
              <a:ext uri="{FF2B5EF4-FFF2-40B4-BE49-F238E27FC236}">
                <a16:creationId xmlns:a16="http://schemas.microsoft.com/office/drawing/2014/main" id="{33090FD5-CCBC-42E2-9CF2-104357058C4A}"/>
              </a:ext>
            </a:extLst>
          </p:cNvPr>
          <p:cNvSpPr/>
          <p:nvPr/>
        </p:nvSpPr>
        <p:spPr>
          <a:xfrm>
            <a:off x="10886019" y="2394144"/>
            <a:ext cx="396262"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15</a:t>
            </a:r>
            <a:endParaRPr lang="zh-CN" altLang="en-US" sz="1400" dirty="0"/>
          </a:p>
        </p:txBody>
      </p:sp>
      <p:sp>
        <p:nvSpPr>
          <p:cNvPr id="2" name="矩形 1">
            <a:extLst>
              <a:ext uri="{FF2B5EF4-FFF2-40B4-BE49-F238E27FC236}">
                <a16:creationId xmlns:a16="http://schemas.microsoft.com/office/drawing/2014/main" id="{0C18592F-2701-4A71-A90B-88619DB6923E}"/>
              </a:ext>
            </a:extLst>
          </p:cNvPr>
          <p:cNvSpPr/>
          <p:nvPr/>
        </p:nvSpPr>
        <p:spPr>
          <a:xfrm>
            <a:off x="10447869" y="1196111"/>
            <a:ext cx="1074333" cy="307777"/>
          </a:xfrm>
          <a:prstGeom prst="rect">
            <a:avLst/>
          </a:prstGeom>
        </p:spPr>
        <p:txBody>
          <a:bodyPr wrap="none">
            <a:spAutoFit/>
          </a:bodyPr>
          <a:lstStyle/>
          <a:p>
            <a:pPr>
              <a:defRPr/>
            </a:pPr>
            <a:r>
              <a:rPr lang="en-US" altLang="zh-CN" sz="1400" dirty="0">
                <a:solidFill>
                  <a:srgbClr val="333333"/>
                </a:solidFill>
                <a:latin typeface="微软雅黑" pitchFamily="34" charset="-122"/>
                <a:ea typeface="微软雅黑" pitchFamily="34" charset="-122"/>
              </a:rPr>
              <a:t>Segment[]</a:t>
            </a:r>
            <a:endParaRPr lang="zh-CN" altLang="en-US" sz="1400" dirty="0"/>
          </a:p>
        </p:txBody>
      </p:sp>
      <p:sp>
        <p:nvSpPr>
          <p:cNvPr id="75" name="椭圆 74">
            <a:extLst>
              <a:ext uri="{FF2B5EF4-FFF2-40B4-BE49-F238E27FC236}">
                <a16:creationId xmlns:a16="http://schemas.microsoft.com/office/drawing/2014/main" id="{22AA3AE7-2F1B-424D-8ED4-8C9191E16117}"/>
              </a:ext>
            </a:extLst>
          </p:cNvPr>
          <p:cNvSpPr/>
          <p:nvPr/>
        </p:nvSpPr>
        <p:spPr>
          <a:xfrm>
            <a:off x="7531102" y="1809944"/>
            <a:ext cx="480484" cy="480484"/>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14" name="直接连接符 13">
            <a:extLst>
              <a:ext uri="{FF2B5EF4-FFF2-40B4-BE49-F238E27FC236}">
                <a16:creationId xmlns:a16="http://schemas.microsoft.com/office/drawing/2014/main" id="{361FF7CA-D8DC-45D5-841C-DCECE3651D58}"/>
              </a:ext>
            </a:extLst>
          </p:cNvPr>
          <p:cNvCxnSpPr/>
          <p:nvPr/>
        </p:nvCxnSpPr>
        <p:spPr>
          <a:xfrm>
            <a:off x="33337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BE263E1-38CD-4F0D-A6F7-0C1FFE03A95F}"/>
              </a:ext>
            </a:extLst>
          </p:cNvPr>
          <p:cNvCxnSpPr/>
          <p:nvPr/>
        </p:nvCxnSpPr>
        <p:spPr>
          <a:xfrm>
            <a:off x="40068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54413C4-5BF7-41DA-A4E7-9DB35BF4C766}"/>
              </a:ext>
            </a:extLst>
          </p:cNvPr>
          <p:cNvCxnSpPr/>
          <p:nvPr/>
        </p:nvCxnSpPr>
        <p:spPr>
          <a:xfrm>
            <a:off x="641352"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F666F51-437F-41FA-8C5F-116F7E8B3E8E}"/>
              </a:ext>
            </a:extLst>
          </p:cNvPr>
          <p:cNvCxnSpPr/>
          <p:nvPr/>
        </p:nvCxnSpPr>
        <p:spPr>
          <a:xfrm>
            <a:off x="13186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9A4A0E9-B479-4878-A2DF-FF282ADD8E53}"/>
              </a:ext>
            </a:extLst>
          </p:cNvPr>
          <p:cNvCxnSpPr/>
          <p:nvPr/>
        </p:nvCxnSpPr>
        <p:spPr>
          <a:xfrm>
            <a:off x="8087785" y="1727394"/>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6599" name="组合 81">
            <a:extLst>
              <a:ext uri="{FF2B5EF4-FFF2-40B4-BE49-F238E27FC236}">
                <a16:creationId xmlns:a16="http://schemas.microsoft.com/office/drawing/2014/main" id="{90E178A6-8928-4F28-9029-04A2832E4A5E}"/>
              </a:ext>
            </a:extLst>
          </p:cNvPr>
          <p:cNvGrpSpPr>
            <a:grpSpLocks/>
          </p:cNvGrpSpPr>
          <p:nvPr/>
        </p:nvGrpSpPr>
        <p:grpSpPr bwMode="auto">
          <a:xfrm>
            <a:off x="3414185" y="2633327"/>
            <a:ext cx="508000" cy="2021416"/>
            <a:chOff x="2773193" y="1702528"/>
            <a:chExt cx="381146" cy="1516671"/>
          </a:xfrm>
        </p:grpSpPr>
        <p:grpSp>
          <p:nvGrpSpPr>
            <p:cNvPr id="236610" name="组合 2">
              <a:extLst>
                <a:ext uri="{FF2B5EF4-FFF2-40B4-BE49-F238E27FC236}">
                  <a16:creationId xmlns:a16="http://schemas.microsoft.com/office/drawing/2014/main" id="{FD722476-319F-44E2-98B0-F6A4FE434EF8}"/>
                </a:ext>
              </a:extLst>
            </p:cNvPr>
            <p:cNvGrpSpPr>
              <a:grpSpLocks/>
            </p:cNvGrpSpPr>
            <p:nvPr/>
          </p:nvGrpSpPr>
          <p:grpSpPr bwMode="auto">
            <a:xfrm>
              <a:off x="2773193" y="1702528"/>
              <a:ext cx="381146" cy="1516671"/>
              <a:chOff x="2773193" y="1702528"/>
              <a:chExt cx="381146" cy="1516671"/>
            </a:xfrm>
          </p:grpSpPr>
          <p:grpSp>
            <p:nvGrpSpPr>
              <p:cNvPr id="236612" name="组合 69">
                <a:extLst>
                  <a:ext uri="{FF2B5EF4-FFF2-40B4-BE49-F238E27FC236}">
                    <a16:creationId xmlns:a16="http://schemas.microsoft.com/office/drawing/2014/main" id="{355B7C28-C85E-45B5-85DE-C2627CFFA336}"/>
                  </a:ext>
                </a:extLst>
              </p:cNvPr>
              <p:cNvGrpSpPr>
                <a:grpSpLocks/>
              </p:cNvGrpSpPr>
              <p:nvPr/>
            </p:nvGrpSpPr>
            <p:grpSpPr bwMode="auto">
              <a:xfrm>
                <a:off x="2773193" y="2011363"/>
                <a:ext cx="374353" cy="1207836"/>
                <a:chOff x="2774453" y="1456532"/>
                <a:chExt cx="374353" cy="1207836"/>
              </a:xfrm>
            </p:grpSpPr>
            <p:sp>
              <p:nvSpPr>
                <p:cNvPr id="74" name="椭圆 73">
                  <a:extLst>
                    <a:ext uri="{FF2B5EF4-FFF2-40B4-BE49-F238E27FC236}">
                      <a16:creationId xmlns:a16="http://schemas.microsoft.com/office/drawing/2014/main" id="{D588EAF4-A109-4739-ACC3-5F335EEC5CF0}"/>
                    </a:ext>
                  </a:extLst>
                </p:cNvPr>
                <p:cNvSpPr/>
                <p:nvPr/>
              </p:nvSpPr>
              <p:spPr>
                <a:xfrm>
                  <a:off x="2790334" y="2303861"/>
                  <a:ext cx="358912" cy="360507"/>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61" name="椭圆 60">
                  <a:extLst>
                    <a:ext uri="{FF2B5EF4-FFF2-40B4-BE49-F238E27FC236}">
                      <a16:creationId xmlns:a16="http://schemas.microsoft.com/office/drawing/2014/main" id="{0ECE8697-1DDF-471F-9D5E-626B5C76E0BA}"/>
                    </a:ext>
                  </a:extLst>
                </p:cNvPr>
                <p:cNvSpPr/>
                <p:nvPr/>
              </p:nvSpPr>
              <p:spPr>
                <a:xfrm>
                  <a:off x="2774453" y="1701957"/>
                  <a:ext cx="358912" cy="360508"/>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63" name="直接连接符 62">
                  <a:extLst>
                    <a:ext uri="{FF2B5EF4-FFF2-40B4-BE49-F238E27FC236}">
                      <a16:creationId xmlns:a16="http://schemas.microsoft.com/office/drawing/2014/main" id="{A1083C14-78A3-4B57-8066-A1629C5998A7}"/>
                    </a:ext>
                  </a:extLst>
                </p:cNvPr>
                <p:cNvCxnSpPr>
                  <a:endCxn id="61" idx="0"/>
                </p:cNvCxnSpPr>
                <p:nvPr/>
              </p:nvCxnSpPr>
              <p:spPr>
                <a:xfrm flipH="1">
                  <a:off x="2953909" y="1455796"/>
                  <a:ext cx="14293" cy="246161"/>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69" name="椭圆 68">
                <a:extLst>
                  <a:ext uri="{FF2B5EF4-FFF2-40B4-BE49-F238E27FC236}">
                    <a16:creationId xmlns:a16="http://schemas.microsoft.com/office/drawing/2014/main" id="{601AB4FD-F7DA-418C-A45B-36B79EFB0658}"/>
                  </a:ext>
                </a:extLst>
              </p:cNvPr>
              <p:cNvSpPr/>
              <p:nvPr/>
            </p:nvSpPr>
            <p:spPr>
              <a:xfrm>
                <a:off x="2793838" y="1702528"/>
                <a:ext cx="360501" cy="360507"/>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grpSp>
        <p:cxnSp>
          <p:nvCxnSpPr>
            <p:cNvPr id="76" name="直接箭头连接符 75">
              <a:extLst>
                <a:ext uri="{FF2B5EF4-FFF2-40B4-BE49-F238E27FC236}">
                  <a16:creationId xmlns:a16="http://schemas.microsoft.com/office/drawing/2014/main" id="{E291EF49-8862-49E0-B9E6-CC5F4FF94FB8}"/>
                </a:ext>
              </a:extLst>
            </p:cNvPr>
            <p:cNvCxnSpPr>
              <a:endCxn id="74" idx="0"/>
            </p:cNvCxnSpPr>
            <p:nvPr/>
          </p:nvCxnSpPr>
          <p:spPr>
            <a:xfrm>
              <a:off x="2966942" y="2587120"/>
              <a:ext cx="1588" cy="27157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椭圆 72">
            <a:extLst>
              <a:ext uri="{FF2B5EF4-FFF2-40B4-BE49-F238E27FC236}">
                <a16:creationId xmlns:a16="http://schemas.microsoft.com/office/drawing/2014/main" id="{1EA6CC6A-B19D-40F2-819C-EB1EBD8C94CD}"/>
              </a:ext>
            </a:extLst>
          </p:cNvPr>
          <p:cNvSpPr/>
          <p:nvPr/>
        </p:nvSpPr>
        <p:spPr>
          <a:xfrm>
            <a:off x="3467102" y="1816294"/>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81" name="直接箭头连接符 80">
            <a:extLst>
              <a:ext uri="{FF2B5EF4-FFF2-40B4-BE49-F238E27FC236}">
                <a16:creationId xmlns:a16="http://schemas.microsoft.com/office/drawing/2014/main" id="{EEDB2CD6-3D50-4CBC-9C05-47AC914D2AE7}"/>
              </a:ext>
            </a:extLst>
          </p:cNvPr>
          <p:cNvCxnSpPr/>
          <p:nvPr/>
        </p:nvCxnSpPr>
        <p:spPr>
          <a:xfrm flipH="1">
            <a:off x="3672419" y="2286194"/>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58902F38-86A1-465E-9075-75794BC837AF}"/>
              </a:ext>
            </a:extLst>
          </p:cNvPr>
          <p:cNvSpPr/>
          <p:nvPr/>
        </p:nvSpPr>
        <p:spPr>
          <a:xfrm>
            <a:off x="1240369" y="3505394"/>
            <a:ext cx="478367" cy="480483"/>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cxnSp>
        <p:nvCxnSpPr>
          <p:cNvPr id="35" name="直接箭头连接符 34">
            <a:extLst>
              <a:ext uri="{FF2B5EF4-FFF2-40B4-BE49-F238E27FC236}">
                <a16:creationId xmlns:a16="http://schemas.microsoft.com/office/drawing/2014/main" id="{04867DED-3BD7-4D5F-AADA-BE148F69AB31}"/>
              </a:ext>
            </a:extLst>
          </p:cNvPr>
          <p:cNvCxnSpPr>
            <a:stCxn id="71" idx="7"/>
            <a:endCxn id="45" idx="0"/>
          </p:cNvCxnSpPr>
          <p:nvPr/>
        </p:nvCxnSpPr>
        <p:spPr>
          <a:xfrm flipV="1">
            <a:off x="1648681" y="2394144"/>
            <a:ext cx="1997519" cy="11816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84BC2C25-5A1B-4536-9EE9-2B71A9A6D7D9}"/>
              </a:ext>
            </a:extLst>
          </p:cNvPr>
          <p:cNvCxnSpPr>
            <a:stCxn id="71" idx="7"/>
          </p:cNvCxnSpPr>
          <p:nvPr/>
        </p:nvCxnSpPr>
        <p:spPr>
          <a:xfrm flipV="1">
            <a:off x="1648885" y="2051243"/>
            <a:ext cx="2032000" cy="15261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A9389EC-95C3-4289-A6EF-6E05DE4B3B37}"/>
              </a:ext>
            </a:extLst>
          </p:cNvPr>
          <p:cNvCxnSpPr>
            <a:stCxn id="71" idx="7"/>
          </p:cNvCxnSpPr>
          <p:nvPr/>
        </p:nvCxnSpPr>
        <p:spPr>
          <a:xfrm flipV="1">
            <a:off x="1648886" y="2853461"/>
            <a:ext cx="2059516" cy="723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F6BE883-34B3-4D35-998B-56D7123CF6A6}"/>
              </a:ext>
            </a:extLst>
          </p:cNvPr>
          <p:cNvCxnSpPr>
            <a:stCxn id="71" idx="7"/>
          </p:cNvCxnSpPr>
          <p:nvPr/>
        </p:nvCxnSpPr>
        <p:spPr>
          <a:xfrm>
            <a:off x="1648885" y="3577361"/>
            <a:ext cx="2004483" cy="35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9B6A045C-F9BF-4950-847E-ACE44E1BC888}"/>
              </a:ext>
            </a:extLst>
          </p:cNvPr>
          <p:cNvSpPr/>
          <p:nvPr/>
        </p:nvSpPr>
        <p:spPr>
          <a:xfrm>
            <a:off x="2211920" y="3577361"/>
            <a:ext cx="543739" cy="307777"/>
          </a:xfrm>
          <a:prstGeom prst="rect">
            <a:avLst/>
          </a:prstGeom>
        </p:spPr>
        <p:txBody>
          <a:bodyPr wrap="none">
            <a:spAutoFit/>
          </a:bodyPr>
          <a:lstStyle/>
          <a:p>
            <a:pPr>
              <a:defRPr/>
            </a:pPr>
            <a:r>
              <a:rPr lang="zh-CN" altLang="en-US" sz="1400" dirty="0">
                <a:latin typeface="微软雅黑" panose="020B0503020204020204" pitchFamily="34" charset="-122"/>
                <a:ea typeface="微软雅黑" panose="020B0503020204020204" pitchFamily="34" charset="-122"/>
              </a:rPr>
              <a:t>一样</a:t>
            </a:r>
            <a:endParaRPr lang="zh-CN" altLang="en-US" sz="1400" dirty="0"/>
          </a:p>
        </p:txBody>
      </p:sp>
      <p:sp>
        <p:nvSpPr>
          <p:cNvPr id="83" name="TextBox 2">
            <a:extLst>
              <a:ext uri="{FF2B5EF4-FFF2-40B4-BE49-F238E27FC236}">
                <a16:creationId xmlns:a16="http://schemas.microsoft.com/office/drawing/2014/main" id="{00014FD9-F4FC-47BF-9BEE-576D41B1921C}"/>
              </a:ext>
            </a:extLst>
          </p:cNvPr>
          <p:cNvSpPr txBox="1"/>
          <p:nvPr/>
        </p:nvSpPr>
        <p:spPr>
          <a:xfrm>
            <a:off x="838201" y="1058528"/>
            <a:ext cx="5988051" cy="591444"/>
          </a:xfrm>
          <a:prstGeom prst="rect">
            <a:avLst/>
          </a:prstGeom>
          <a:noFill/>
        </p:spPr>
        <p:txBody>
          <a:bodyPr>
            <a:spAutoFit/>
          </a:bodyPr>
          <a:lstStyle/>
          <a:p>
            <a:pPr>
              <a:lnSpc>
                <a:spcPct val="150000"/>
              </a:lnSpc>
              <a:defRPr/>
            </a:pPr>
            <a:r>
              <a:rPr lang="en-US" altLang="zh-CN" sz="2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2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去重复原理解析</a:t>
            </a:r>
          </a:p>
        </p:txBody>
      </p:sp>
      <p:sp>
        <p:nvSpPr>
          <p:cNvPr id="77" name="矩形 76">
            <a:extLst>
              <a:ext uri="{FF2B5EF4-FFF2-40B4-BE49-F238E27FC236}">
                <a16:creationId xmlns:a16="http://schemas.microsoft.com/office/drawing/2014/main" id="{54BF6E1D-7D16-4096-B48A-93BDC78CBDC1}"/>
              </a:ext>
            </a:extLst>
          </p:cNvPr>
          <p:cNvSpPr/>
          <p:nvPr/>
        </p:nvSpPr>
        <p:spPr>
          <a:xfrm>
            <a:off x="4654019" y="2711263"/>
            <a:ext cx="6889663" cy="3474093"/>
          </a:xfrm>
          <a:prstGeom prst="rect">
            <a:avLst/>
          </a:prstGeom>
        </p:spPr>
        <p:txBody>
          <a:bodyPr wrap="square">
            <a:spAutoFit/>
          </a:bodyPr>
          <a:lstStyle/>
          <a:p>
            <a:pPr marL="342900" indent="-342900">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创建一个默认长度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的数组，数组名</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table</a:t>
            </a: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根据元素的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数组的长度求余</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计算出应存入的位置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（哈希算法）</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判断当前位置是否为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，如果是</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直接存入</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如果位置不为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，表示有元素，则调用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方法比较</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mj-ea"/>
              <a:buAutoNum type="circleNumDbPlai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如果一样，则不存，如果不一样，则存入数组，</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3" name="文本框 2">
            <a:extLst>
              <a:ext uri="{FF2B5EF4-FFF2-40B4-BE49-F238E27FC236}">
                <a16:creationId xmlns:a16="http://schemas.microsoft.com/office/drawing/2014/main" id="{DE32A811-D3BE-49E5-B304-524FC34871A3}"/>
              </a:ext>
            </a:extLst>
          </p:cNvPr>
          <p:cNvSpPr txBox="1"/>
          <p:nvPr/>
        </p:nvSpPr>
        <p:spPr>
          <a:xfrm>
            <a:off x="4632539" y="5456783"/>
            <a:ext cx="6889663" cy="796436"/>
          </a:xfrm>
          <a:prstGeom prst="rect">
            <a:avLst/>
          </a:prstGeom>
          <a:noFill/>
        </p:spPr>
        <p:txBody>
          <a:bodyPr wrap="square" rtlCol="0">
            <a:spAutoFit/>
          </a:bodyPr>
          <a:lstStyle/>
          <a:p>
            <a:pPr fontAlgn="auto">
              <a:lnSpc>
                <a:spcPct val="15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结论：如果希望</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集合认为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个内容一样的对象是重复的，</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必须重写对象的</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wipe(left)">
                                      <p:cBhvr>
                                        <p:cTn id="7" dur="500"/>
                                        <p:tgtEl>
                                          <p:spTgt spid="7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7">
                                            <p:txEl>
                                              <p:pRg st="1" end="1"/>
                                            </p:txEl>
                                          </p:spTgt>
                                        </p:tgtEl>
                                        <p:attrNameLst>
                                          <p:attrName>style.visibility</p:attrName>
                                        </p:attrNameLst>
                                      </p:cBhvr>
                                      <p:to>
                                        <p:strVal val="visible"/>
                                      </p:to>
                                    </p:set>
                                    <p:animEffect transition="in" filter="wipe(left)">
                                      <p:cBhvr>
                                        <p:cTn id="10" dur="500"/>
                                        <p:tgtEl>
                                          <p:spTgt spid="7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7">
                                            <p:txEl>
                                              <p:pRg st="2" end="2"/>
                                            </p:txEl>
                                          </p:spTgt>
                                        </p:tgtEl>
                                        <p:attrNameLst>
                                          <p:attrName>style.visibility</p:attrName>
                                        </p:attrNameLst>
                                      </p:cBhvr>
                                      <p:to>
                                        <p:strVal val="visible"/>
                                      </p:to>
                                    </p:set>
                                    <p:animEffect transition="in" filter="wipe(left)">
                                      <p:cBhvr>
                                        <p:cTn id="13" dur="500"/>
                                        <p:tgtEl>
                                          <p:spTgt spid="77">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77">
                                            <p:txEl>
                                              <p:pRg st="3" end="3"/>
                                            </p:txEl>
                                          </p:spTgt>
                                        </p:tgtEl>
                                        <p:attrNameLst>
                                          <p:attrName>style.visibility</p:attrName>
                                        </p:attrNameLst>
                                      </p:cBhvr>
                                      <p:to>
                                        <p:strVal val="visible"/>
                                      </p:to>
                                    </p:set>
                                    <p:animEffect transition="in" filter="wipe(left)">
                                      <p:cBhvr>
                                        <p:cTn id="16" dur="500"/>
                                        <p:tgtEl>
                                          <p:spTgt spid="77">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77">
                                            <p:txEl>
                                              <p:pRg st="4" end="4"/>
                                            </p:txEl>
                                          </p:spTgt>
                                        </p:tgtEl>
                                        <p:attrNameLst>
                                          <p:attrName>style.visibility</p:attrName>
                                        </p:attrNameLst>
                                      </p:cBhvr>
                                      <p:to>
                                        <p:strVal val="visible"/>
                                      </p:to>
                                    </p:set>
                                    <p:animEffect transition="in" filter="wipe(left)">
                                      <p:cBhvr>
                                        <p:cTn id="19" dur="500"/>
                                        <p:tgtEl>
                                          <p:spTgt spid="7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childTnLst>
                          </p:cTn>
                        </p:par>
                        <p:par>
                          <p:cTn id="29" fill="hold" nodeType="afterGroup">
                            <p:stCondLst>
                              <p:cond delay="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62"/>
                                        </p:tgtEl>
                                        <p:attrNameLst>
                                          <p:attrName>style.visibility</p:attrName>
                                        </p:attrNameLst>
                                      </p:cBhvr>
                                      <p:to>
                                        <p:strVal val="hidden"/>
                                      </p:to>
                                    </p:set>
                                  </p:childTnLst>
                                </p:cTn>
                              </p:par>
                            </p:childTnLst>
                          </p:cTn>
                        </p:par>
                        <p:par>
                          <p:cTn id="37" fill="hold" nodeType="afterGroup">
                            <p:stCondLst>
                              <p:cond delay="0"/>
                            </p:stCondLst>
                            <p:childTnLst>
                              <p:par>
                                <p:cTn id="38" presetID="22" presetClass="entr" presetSubtype="4" fill="hold"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66"/>
                                        </p:tgtEl>
                                        <p:attrNameLst>
                                          <p:attrName>style.visibility</p:attrName>
                                        </p:attrNameLst>
                                      </p:cBhvr>
                                      <p:to>
                                        <p:strVal val="hidden"/>
                                      </p:to>
                                    </p:set>
                                  </p:childTnLst>
                                </p:cTn>
                              </p:par>
                            </p:childTnLst>
                          </p:cTn>
                        </p:par>
                        <p:par>
                          <p:cTn id="45" fill="hold" nodeType="afterGroup">
                            <p:stCondLst>
                              <p:cond delay="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en-US" altLang="zh-CN" dirty="0"/>
              <a:t>Set</a:t>
            </a:r>
            <a:r>
              <a:rPr lang="zh-CN" altLang="en-US" dirty="0"/>
              <a:t>集合去重复</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3811980" y="1798291"/>
            <a:ext cx="7968342" cy="3598837"/>
          </a:xfrm>
        </p:spPr>
        <p:txBody>
          <a:bodyPr/>
          <a:lstStyle/>
          <a:p>
            <a:pPr>
              <a:lnSpc>
                <a:spcPct val="200000"/>
              </a:lnSpc>
              <a:defRPr/>
            </a:pPr>
            <a:r>
              <a:rPr lang="zh-CN" altLang="en-US" b="1" dirty="0"/>
              <a:t>需求：</a:t>
            </a:r>
            <a:endParaRPr lang="en-US" altLang="zh-CN" b="1" dirty="0"/>
          </a:p>
          <a:p>
            <a:pPr>
              <a:lnSpc>
                <a:spcPct val="200000"/>
              </a:lnSpc>
              <a:defRPr/>
            </a:pPr>
            <a:r>
              <a:rPr lang="zh-CN" altLang="en-US" dirty="0"/>
              <a:t>创建一个存储学生对象的集合，存储多个学生对象，使用程序实现在控制台遍历该集合，要求：学生对象的成员变量值相同，我们就认为是同一个对象</a:t>
            </a:r>
            <a:endParaRPr lang="en-US" altLang="zh-CN" dirty="0"/>
          </a:p>
          <a:p>
            <a:pPr>
              <a:lnSpc>
                <a:spcPct val="200000"/>
              </a:lnSpc>
            </a:pPr>
            <a:r>
              <a:rPr lang="zh-CN" altLang="en-US" b="1" dirty="0"/>
              <a:t>分析</a:t>
            </a:r>
            <a:endParaRPr lang="en-US" altLang="zh-CN" b="1" dirty="0"/>
          </a:p>
          <a:p>
            <a:pPr marL="304792" indent="-304792">
              <a:lnSpc>
                <a:spcPct val="200000"/>
              </a:lnSpc>
              <a:buFont typeface="+mj-ea"/>
              <a:buAutoNum type="circleNumDbPlain"/>
              <a:defRPr/>
            </a:pPr>
            <a:r>
              <a:rPr lang="zh-CN" altLang="en-US" dirty="0"/>
              <a:t>定义学生类，创建</a:t>
            </a:r>
            <a:r>
              <a:rPr lang="en-US" altLang="zh-CN" dirty="0"/>
              <a:t>HashSet</a:t>
            </a:r>
            <a:r>
              <a:rPr lang="zh-CN" altLang="en-US" dirty="0"/>
              <a:t>集合对象</a:t>
            </a:r>
            <a:r>
              <a:rPr lang="en-US" altLang="zh-CN" dirty="0"/>
              <a:t>, </a:t>
            </a:r>
            <a:r>
              <a:rPr lang="zh-CN" altLang="en-US" dirty="0"/>
              <a:t>创建学生对象</a:t>
            </a:r>
            <a:endParaRPr lang="en-US" altLang="zh-CN" dirty="0"/>
          </a:p>
          <a:p>
            <a:pPr marL="304792" indent="-304792">
              <a:lnSpc>
                <a:spcPct val="200000"/>
              </a:lnSpc>
              <a:buFont typeface="+mj-ea"/>
              <a:buAutoNum type="circleNumDbPlain"/>
              <a:defRPr/>
            </a:pPr>
            <a:r>
              <a:rPr lang="zh-CN" altLang="en-US" dirty="0"/>
              <a:t>把学生添加到集合</a:t>
            </a:r>
            <a:endParaRPr lang="en-US" altLang="zh-CN" dirty="0"/>
          </a:p>
          <a:p>
            <a:pPr marL="304792" indent="-304792">
              <a:lnSpc>
                <a:spcPct val="200000"/>
              </a:lnSpc>
              <a:buFont typeface="+mj-ea"/>
              <a:buAutoNum type="circleNumDbPlain"/>
              <a:defRPr/>
            </a:pPr>
            <a:r>
              <a:rPr lang="zh-CN" altLang="en-US" dirty="0">
                <a:solidFill>
                  <a:srgbClr val="C00000"/>
                </a:solidFill>
              </a:rPr>
              <a:t>在学生类中重写两个方法，</a:t>
            </a:r>
            <a:r>
              <a:rPr lang="en-US" altLang="zh-CN" dirty="0" err="1">
                <a:solidFill>
                  <a:srgbClr val="C00000"/>
                </a:solidFill>
              </a:rPr>
              <a:t>hashCode</a:t>
            </a:r>
            <a:r>
              <a:rPr lang="en-US" altLang="zh-CN" dirty="0">
                <a:solidFill>
                  <a:srgbClr val="C00000"/>
                </a:solidFill>
              </a:rPr>
              <a:t>()</a:t>
            </a:r>
            <a:r>
              <a:rPr lang="zh-CN" altLang="en-US" dirty="0">
                <a:solidFill>
                  <a:srgbClr val="C00000"/>
                </a:solidFill>
              </a:rPr>
              <a:t>和</a:t>
            </a:r>
            <a:r>
              <a:rPr lang="en-US" altLang="zh-CN" dirty="0">
                <a:solidFill>
                  <a:srgbClr val="C00000"/>
                </a:solidFill>
              </a:rPr>
              <a:t>equals()</a:t>
            </a:r>
            <a:r>
              <a:rPr lang="zh-CN" altLang="en-US" dirty="0">
                <a:solidFill>
                  <a:srgbClr val="C00000"/>
                </a:solidFill>
              </a:rPr>
              <a:t>，自动生成即可</a:t>
            </a:r>
            <a:endParaRPr lang="en-US" altLang="zh-CN" dirty="0">
              <a:solidFill>
                <a:srgbClr val="C00000"/>
              </a:solidFill>
            </a:endParaRPr>
          </a:p>
          <a:p>
            <a:pPr marL="304792" indent="-304792">
              <a:lnSpc>
                <a:spcPct val="200000"/>
              </a:lnSpc>
              <a:buFont typeface="+mj-ea"/>
              <a:buAutoNum type="circleNumDbPlain"/>
              <a:defRPr/>
            </a:pPr>
            <a:r>
              <a:rPr lang="zh-CN" altLang="en-US" dirty="0"/>
              <a:t>遍历集合</a:t>
            </a:r>
            <a:r>
              <a:rPr lang="en-US" altLang="zh-CN" dirty="0"/>
              <a:t>(</a:t>
            </a:r>
            <a:r>
              <a:rPr lang="zh-CN" altLang="en-US" dirty="0"/>
              <a:t>增强</a:t>
            </a:r>
            <a:r>
              <a:rPr lang="en-US" altLang="zh-CN" dirty="0"/>
              <a:t>for)</a:t>
            </a:r>
          </a:p>
        </p:txBody>
      </p:sp>
      <p:pic>
        <p:nvPicPr>
          <p:cNvPr id="7" name="Picture 8" descr="C:\Users\admin\Desktop\timg.jpg">
            <a:extLst>
              <a:ext uri="{FF2B5EF4-FFF2-40B4-BE49-F238E27FC236}">
                <a16:creationId xmlns:a16="http://schemas.microsoft.com/office/drawing/2014/main" id="{D3347901-0010-4207-A7A4-43E15C51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27" b="13921"/>
          <a:stretch>
            <a:fillRect/>
          </a:stretch>
        </p:blipFill>
        <p:spPr bwMode="auto">
          <a:xfrm>
            <a:off x="710880" y="1776397"/>
            <a:ext cx="3006097" cy="182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r>
              <a:rPr lang="zh-CN" altLang="en-US" dirty="0"/>
              <a:t>如果希望</a:t>
            </a:r>
            <a:r>
              <a:rPr lang="en-US" altLang="zh-CN" dirty="0"/>
              <a:t>Set</a:t>
            </a:r>
            <a:r>
              <a:rPr lang="zh-CN" altLang="en-US" dirty="0"/>
              <a:t>集合认为</a:t>
            </a:r>
            <a:r>
              <a:rPr lang="en-US" altLang="zh-CN" dirty="0"/>
              <a:t>2</a:t>
            </a:r>
            <a:r>
              <a:rPr lang="zh-CN" altLang="en-US" dirty="0"/>
              <a:t>个内容相同的对象是重复的应该怎么办？</a:t>
            </a:r>
            <a:endParaRPr lang="en-US" altLang="zh-CN" dirty="0"/>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重写对象的</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equals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225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9135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44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接箭头连接符 76">
            <a:extLst>
              <a:ext uri="{FF2B5EF4-FFF2-40B4-BE49-F238E27FC236}">
                <a16:creationId xmlns:a16="http://schemas.microsoft.com/office/drawing/2014/main" id="{323C89B5-6489-40F1-A1A6-5E82CE667180}"/>
              </a:ext>
            </a:extLst>
          </p:cNvPr>
          <p:cNvCxnSpPr/>
          <p:nvPr/>
        </p:nvCxnSpPr>
        <p:spPr>
          <a:xfrm>
            <a:off x="3501537" y="5081491"/>
            <a:ext cx="0" cy="974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直接箭头连接符 79">
            <a:extLst>
              <a:ext uri="{FF2B5EF4-FFF2-40B4-BE49-F238E27FC236}">
                <a16:creationId xmlns:a16="http://schemas.microsoft.com/office/drawing/2014/main" id="{CCB6997B-7737-497D-B2B5-DD46A2A528D9}"/>
              </a:ext>
            </a:extLst>
          </p:cNvPr>
          <p:cNvCxnSpPr>
            <a:cxnSpLocks/>
          </p:cNvCxnSpPr>
          <p:nvPr/>
        </p:nvCxnSpPr>
        <p:spPr>
          <a:xfrm flipH="1" flipV="1">
            <a:off x="3786718" y="4613404"/>
            <a:ext cx="2898108" cy="138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7" name="直接箭头连接符 86">
            <a:extLst>
              <a:ext uri="{FF2B5EF4-FFF2-40B4-BE49-F238E27FC236}">
                <a16:creationId xmlns:a16="http://schemas.microsoft.com/office/drawing/2014/main" id="{DB622566-B174-470E-B5A1-F94FE77AEC47}"/>
              </a:ext>
            </a:extLst>
          </p:cNvPr>
          <p:cNvCxnSpPr>
            <a:cxnSpLocks/>
          </p:cNvCxnSpPr>
          <p:nvPr/>
        </p:nvCxnSpPr>
        <p:spPr>
          <a:xfrm>
            <a:off x="3832790" y="4882309"/>
            <a:ext cx="2824240" cy="93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50959741-C1F3-4FA4-8FE2-3007221387FC}"/>
              </a:ext>
            </a:extLst>
          </p:cNvPr>
          <p:cNvSpPr txBox="1"/>
          <p:nvPr/>
        </p:nvSpPr>
        <p:spPr>
          <a:xfrm>
            <a:off x="991205" y="929678"/>
            <a:ext cx="7662333" cy="466666"/>
          </a:xfrm>
          <a:prstGeom prst="rect">
            <a:avLst/>
          </a:prstGeom>
          <a:noFill/>
        </p:spPr>
        <p:txBody>
          <a:bodyPr>
            <a:spAutoFit/>
          </a:bodyPr>
          <a:lstStyle/>
          <a:p>
            <a:pPr>
              <a:lnSpc>
                <a:spcPct val="150000"/>
              </a:lnSpc>
              <a:defRPr/>
            </a:pPr>
            <a:r>
              <a:rPr lang="en-US" altLang="zh-CN" b="1" dirty="0" err="1">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LinkedHashSet</a:t>
            </a: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08E8B0EB-E74B-41D3-89EC-E9409FB861A7}"/>
              </a:ext>
            </a:extLst>
          </p:cNvPr>
          <p:cNvSpPr txBox="1"/>
          <p:nvPr/>
        </p:nvSpPr>
        <p:spPr>
          <a:xfrm>
            <a:off x="1074332" y="1396344"/>
            <a:ext cx="9984316" cy="1996765"/>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这里的有序指的是保证存储和取出的元素顺序一致</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：底层数据结构是依然哈希表，只是每个元素又额外的多了一个双链表的机制记录存储的顺序。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a:extLst>
              <a:ext uri="{FF2B5EF4-FFF2-40B4-BE49-F238E27FC236}">
                <a16:creationId xmlns:a16="http://schemas.microsoft.com/office/drawing/2014/main" id="{A5A34D30-16B0-4B9B-8031-0465587F1DC7}"/>
              </a:ext>
            </a:extLst>
          </p:cNvPr>
          <p:cNvSpPr/>
          <p:nvPr/>
        </p:nvSpPr>
        <p:spPr>
          <a:xfrm>
            <a:off x="3354185"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cxnSp>
        <p:nvCxnSpPr>
          <p:cNvPr id="79" name="直接箭头连接符 78">
            <a:extLst>
              <a:ext uri="{FF2B5EF4-FFF2-40B4-BE49-F238E27FC236}">
                <a16:creationId xmlns:a16="http://schemas.microsoft.com/office/drawing/2014/main" id="{8BB3680F-39F4-4836-8F50-2C9EFD62814E}"/>
              </a:ext>
            </a:extLst>
          </p:cNvPr>
          <p:cNvCxnSpPr/>
          <p:nvPr/>
        </p:nvCxnSpPr>
        <p:spPr>
          <a:xfrm>
            <a:off x="6912347" y="3429000"/>
            <a:ext cx="0" cy="97515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37FBDDC5-84C0-46F4-BDEF-8B2DC00CF05D}"/>
              </a:ext>
            </a:extLst>
          </p:cNvPr>
          <p:cNvCxnSpPr>
            <a:cxnSpLocks/>
          </p:cNvCxnSpPr>
          <p:nvPr/>
        </p:nvCxnSpPr>
        <p:spPr>
          <a:xfrm>
            <a:off x="3317216" y="4758956"/>
            <a:ext cx="0" cy="129746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5" name="直接箭头连接符 84">
            <a:extLst>
              <a:ext uri="{FF2B5EF4-FFF2-40B4-BE49-F238E27FC236}">
                <a16:creationId xmlns:a16="http://schemas.microsoft.com/office/drawing/2014/main" id="{6237AB23-3780-40D0-B788-95CA6A785AAA}"/>
              </a:ext>
            </a:extLst>
          </p:cNvPr>
          <p:cNvCxnSpPr>
            <a:cxnSpLocks/>
          </p:cNvCxnSpPr>
          <p:nvPr/>
        </p:nvCxnSpPr>
        <p:spPr>
          <a:xfrm flipH="1" flipV="1">
            <a:off x="1631310" y="4987724"/>
            <a:ext cx="1632354" cy="10837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直接箭头连接符 89">
            <a:extLst>
              <a:ext uri="{FF2B5EF4-FFF2-40B4-BE49-F238E27FC236}">
                <a16:creationId xmlns:a16="http://schemas.microsoft.com/office/drawing/2014/main" id="{E6583116-0A44-494E-8CDB-E2493B2D0BC3}"/>
              </a:ext>
            </a:extLst>
          </p:cNvPr>
          <p:cNvCxnSpPr>
            <a:cxnSpLocks/>
          </p:cNvCxnSpPr>
          <p:nvPr/>
        </p:nvCxnSpPr>
        <p:spPr>
          <a:xfrm flipH="1" flipV="1">
            <a:off x="3702880" y="4824270"/>
            <a:ext cx="3010" cy="11668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C4B81B3A-6E44-46E7-ADFB-3C9EE68351BD}"/>
              </a:ext>
            </a:extLst>
          </p:cNvPr>
          <p:cNvCxnSpPr>
            <a:cxnSpLocks/>
          </p:cNvCxnSpPr>
          <p:nvPr/>
        </p:nvCxnSpPr>
        <p:spPr>
          <a:xfrm>
            <a:off x="1526440" y="5332394"/>
            <a:ext cx="1495411" cy="9323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8" name="直接箭头连接符 97">
            <a:extLst>
              <a:ext uri="{FF2B5EF4-FFF2-40B4-BE49-F238E27FC236}">
                <a16:creationId xmlns:a16="http://schemas.microsoft.com/office/drawing/2014/main" id="{B937CD04-C54F-40B6-AE46-7CEF8E67A806}"/>
              </a:ext>
            </a:extLst>
          </p:cNvPr>
          <p:cNvCxnSpPr>
            <a:cxnSpLocks/>
          </p:cNvCxnSpPr>
          <p:nvPr/>
        </p:nvCxnSpPr>
        <p:spPr>
          <a:xfrm>
            <a:off x="1393093" y="3693226"/>
            <a:ext cx="0" cy="7109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3" name="矩形 112">
            <a:extLst>
              <a:ext uri="{FF2B5EF4-FFF2-40B4-BE49-F238E27FC236}">
                <a16:creationId xmlns:a16="http://schemas.microsoft.com/office/drawing/2014/main" id="{30DFFFF9-3A43-460E-B17A-22B69B2436A6}"/>
              </a:ext>
            </a:extLst>
          </p:cNvPr>
          <p:cNvSpPr/>
          <p:nvPr/>
        </p:nvSpPr>
        <p:spPr>
          <a:xfrm>
            <a:off x="3228065" y="456175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4" name="直接连接符 113">
            <a:extLst>
              <a:ext uri="{FF2B5EF4-FFF2-40B4-BE49-F238E27FC236}">
                <a16:creationId xmlns:a16="http://schemas.microsoft.com/office/drawing/2014/main" id="{65A28AD9-7944-4AB1-866F-678C210A66BF}"/>
              </a:ext>
            </a:extLst>
          </p:cNvPr>
          <p:cNvCxnSpPr>
            <a:cxnSpLocks/>
          </p:cNvCxnSpPr>
          <p:nvPr/>
        </p:nvCxnSpPr>
        <p:spPr>
          <a:xfrm>
            <a:off x="1152852" y="4404157"/>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2D2DF3D7-F8AB-441B-B367-B4321AB673A7}"/>
              </a:ext>
            </a:extLst>
          </p:cNvPr>
          <p:cNvCxnSpPr>
            <a:cxnSpLocks/>
          </p:cNvCxnSpPr>
          <p:nvPr/>
        </p:nvCxnSpPr>
        <p:spPr>
          <a:xfrm>
            <a:off x="1152852" y="5075141"/>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12BDD088-4F1A-455A-A6FF-EB3158720342}"/>
              </a:ext>
            </a:extLst>
          </p:cNvPr>
          <p:cNvSpPr/>
          <p:nvPr/>
        </p:nvSpPr>
        <p:spPr>
          <a:xfrm>
            <a:off x="12375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7" name="直接连接符 116">
            <a:extLst>
              <a:ext uri="{FF2B5EF4-FFF2-40B4-BE49-F238E27FC236}">
                <a16:creationId xmlns:a16="http://schemas.microsoft.com/office/drawing/2014/main" id="{253D191C-C833-41E4-8E88-B82644FCBDB2}"/>
              </a:ext>
            </a:extLst>
          </p:cNvPr>
          <p:cNvCxnSpPr>
            <a:cxnSpLocks/>
          </p:cNvCxnSpPr>
          <p:nvPr/>
        </p:nvCxnSpPr>
        <p:spPr>
          <a:xfrm>
            <a:off x="2503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9395D352-6D09-4914-A4BF-3061AC035D36}"/>
              </a:ext>
            </a:extLst>
          </p:cNvPr>
          <p:cNvSpPr/>
          <p:nvPr/>
        </p:nvSpPr>
        <p:spPr>
          <a:xfrm>
            <a:off x="19042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9" name="直接连接符 118">
            <a:extLst>
              <a:ext uri="{FF2B5EF4-FFF2-40B4-BE49-F238E27FC236}">
                <a16:creationId xmlns:a16="http://schemas.microsoft.com/office/drawing/2014/main" id="{DB85CDFF-0C83-4121-B783-3757FD66F1BA}"/>
              </a:ext>
            </a:extLst>
          </p:cNvPr>
          <p:cNvCxnSpPr>
            <a:cxnSpLocks/>
          </p:cNvCxnSpPr>
          <p:nvPr/>
        </p:nvCxnSpPr>
        <p:spPr>
          <a:xfrm>
            <a:off x="3174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FA25EB9-81A1-477E-B478-AB09ED0807CD}"/>
              </a:ext>
            </a:extLst>
          </p:cNvPr>
          <p:cNvCxnSpPr>
            <a:cxnSpLocks/>
          </p:cNvCxnSpPr>
          <p:nvPr/>
        </p:nvCxnSpPr>
        <p:spPr>
          <a:xfrm>
            <a:off x="5189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DFA19D7-E971-4592-AC84-6FC195576654}"/>
              </a:ext>
            </a:extLst>
          </p:cNvPr>
          <p:cNvCxnSpPr>
            <a:cxnSpLocks/>
          </p:cNvCxnSpPr>
          <p:nvPr/>
        </p:nvCxnSpPr>
        <p:spPr>
          <a:xfrm>
            <a:off x="5862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06DCF000-E9FB-45CE-8DCD-92CB286A2092}"/>
              </a:ext>
            </a:extLst>
          </p:cNvPr>
          <p:cNvCxnSpPr>
            <a:cxnSpLocks/>
          </p:cNvCxnSpPr>
          <p:nvPr/>
        </p:nvCxnSpPr>
        <p:spPr>
          <a:xfrm>
            <a:off x="65821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87A6F8CB-8E19-4287-AE3F-5C9B0B324083}"/>
              </a:ext>
            </a:extLst>
          </p:cNvPr>
          <p:cNvCxnSpPr>
            <a:cxnSpLocks/>
          </p:cNvCxnSpPr>
          <p:nvPr/>
        </p:nvCxnSpPr>
        <p:spPr>
          <a:xfrm>
            <a:off x="72552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58307D71-0BA2-40EA-BEDE-22E3708CC7EC}"/>
              </a:ext>
            </a:extLst>
          </p:cNvPr>
          <p:cNvCxnSpPr>
            <a:cxnSpLocks/>
          </p:cNvCxnSpPr>
          <p:nvPr/>
        </p:nvCxnSpPr>
        <p:spPr>
          <a:xfrm>
            <a:off x="7926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DB9DCC9-3F56-4E56-8F65-84FA36753A1E}"/>
              </a:ext>
            </a:extLst>
          </p:cNvPr>
          <p:cNvCxnSpPr>
            <a:cxnSpLocks/>
          </p:cNvCxnSpPr>
          <p:nvPr/>
        </p:nvCxnSpPr>
        <p:spPr>
          <a:xfrm>
            <a:off x="8599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F08F7CB6-B858-473E-B9B1-1B5C01EF72D3}"/>
              </a:ext>
            </a:extLst>
          </p:cNvPr>
          <p:cNvCxnSpPr>
            <a:cxnSpLocks/>
          </p:cNvCxnSpPr>
          <p:nvPr/>
        </p:nvCxnSpPr>
        <p:spPr>
          <a:xfrm>
            <a:off x="9270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467F1391-BA54-4896-B9F0-21519D399100}"/>
              </a:ext>
            </a:extLst>
          </p:cNvPr>
          <p:cNvCxnSpPr>
            <a:cxnSpLocks/>
          </p:cNvCxnSpPr>
          <p:nvPr/>
        </p:nvCxnSpPr>
        <p:spPr>
          <a:xfrm>
            <a:off x="9941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E226752A-892E-4777-98AF-68431869ED63}"/>
              </a:ext>
            </a:extLst>
          </p:cNvPr>
          <p:cNvCxnSpPr>
            <a:cxnSpLocks/>
          </p:cNvCxnSpPr>
          <p:nvPr/>
        </p:nvCxnSpPr>
        <p:spPr>
          <a:xfrm>
            <a:off x="10614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C809A3D-F238-4171-871D-083E4EA3F576}"/>
              </a:ext>
            </a:extLst>
          </p:cNvPr>
          <p:cNvCxnSpPr>
            <a:cxnSpLocks/>
          </p:cNvCxnSpPr>
          <p:nvPr/>
        </p:nvCxnSpPr>
        <p:spPr>
          <a:xfrm>
            <a:off x="11285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956B8ED9-A8EC-4601-9245-449687ED8D3C}"/>
              </a:ext>
            </a:extLst>
          </p:cNvPr>
          <p:cNvCxnSpPr>
            <a:cxnSpLocks/>
          </p:cNvCxnSpPr>
          <p:nvPr/>
        </p:nvCxnSpPr>
        <p:spPr>
          <a:xfrm>
            <a:off x="11958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0B3919F1-F909-4D53-869B-06E7F34C959B}"/>
              </a:ext>
            </a:extLst>
          </p:cNvPr>
          <p:cNvSpPr/>
          <p:nvPr/>
        </p:nvSpPr>
        <p:spPr>
          <a:xfrm>
            <a:off x="26006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2" name="矩形 131">
            <a:extLst>
              <a:ext uri="{FF2B5EF4-FFF2-40B4-BE49-F238E27FC236}">
                <a16:creationId xmlns:a16="http://schemas.microsoft.com/office/drawing/2014/main" id="{BB1EBF68-A40A-48E5-B0C1-665D6B2F6559}"/>
              </a:ext>
            </a:extLst>
          </p:cNvPr>
          <p:cNvSpPr/>
          <p:nvPr/>
        </p:nvSpPr>
        <p:spPr>
          <a:xfrm>
            <a:off x="3906634" y="4575609"/>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133" name="矩形 132">
            <a:extLst>
              <a:ext uri="{FF2B5EF4-FFF2-40B4-BE49-F238E27FC236}">
                <a16:creationId xmlns:a16="http://schemas.microsoft.com/office/drawing/2014/main" id="{C49022A1-7A2A-4185-9764-7C01C0CCC681}"/>
              </a:ext>
            </a:extLst>
          </p:cNvPr>
          <p:cNvSpPr/>
          <p:nvPr/>
        </p:nvSpPr>
        <p:spPr>
          <a:xfrm>
            <a:off x="45903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4" name="矩形 133">
            <a:extLst>
              <a:ext uri="{FF2B5EF4-FFF2-40B4-BE49-F238E27FC236}">
                <a16:creationId xmlns:a16="http://schemas.microsoft.com/office/drawing/2014/main" id="{287B4A0D-B057-4F89-9FBF-FCFE022FC5FC}"/>
              </a:ext>
            </a:extLst>
          </p:cNvPr>
          <p:cNvSpPr/>
          <p:nvPr/>
        </p:nvSpPr>
        <p:spPr>
          <a:xfrm>
            <a:off x="52867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5" name="矩形 134">
            <a:extLst>
              <a:ext uri="{FF2B5EF4-FFF2-40B4-BE49-F238E27FC236}">
                <a16:creationId xmlns:a16="http://schemas.microsoft.com/office/drawing/2014/main" id="{A3D97DAC-F613-42E5-9A2D-83A0FD6ED522}"/>
              </a:ext>
            </a:extLst>
          </p:cNvPr>
          <p:cNvSpPr/>
          <p:nvPr/>
        </p:nvSpPr>
        <p:spPr>
          <a:xfrm>
            <a:off x="59534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6" name="矩形 135">
            <a:extLst>
              <a:ext uri="{FF2B5EF4-FFF2-40B4-BE49-F238E27FC236}">
                <a16:creationId xmlns:a16="http://schemas.microsoft.com/office/drawing/2014/main" id="{2CC29F5D-3CCE-47D3-A8C2-1786CCBB4AB4}"/>
              </a:ext>
            </a:extLst>
          </p:cNvPr>
          <p:cNvSpPr/>
          <p:nvPr/>
        </p:nvSpPr>
        <p:spPr>
          <a:xfrm>
            <a:off x="66731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7" name="矩形 136">
            <a:extLst>
              <a:ext uri="{FF2B5EF4-FFF2-40B4-BE49-F238E27FC236}">
                <a16:creationId xmlns:a16="http://schemas.microsoft.com/office/drawing/2014/main" id="{E29CFF6F-FDD1-4B4F-8016-F88196341A55}"/>
              </a:ext>
            </a:extLst>
          </p:cNvPr>
          <p:cNvSpPr/>
          <p:nvPr/>
        </p:nvSpPr>
        <p:spPr>
          <a:xfrm>
            <a:off x="73377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8" name="矩形 137">
            <a:extLst>
              <a:ext uri="{FF2B5EF4-FFF2-40B4-BE49-F238E27FC236}">
                <a16:creationId xmlns:a16="http://schemas.microsoft.com/office/drawing/2014/main" id="{55F5C248-6FF8-4568-857A-2D1124651B09}"/>
              </a:ext>
            </a:extLst>
          </p:cNvPr>
          <p:cNvSpPr/>
          <p:nvPr/>
        </p:nvSpPr>
        <p:spPr>
          <a:xfrm>
            <a:off x="80362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9" name="矩形 138">
            <a:extLst>
              <a:ext uri="{FF2B5EF4-FFF2-40B4-BE49-F238E27FC236}">
                <a16:creationId xmlns:a16="http://schemas.microsoft.com/office/drawing/2014/main" id="{A4FDEC8C-53B3-4668-9FDB-D976B2DC2CBD}"/>
              </a:ext>
            </a:extLst>
          </p:cNvPr>
          <p:cNvSpPr/>
          <p:nvPr/>
        </p:nvSpPr>
        <p:spPr>
          <a:xfrm>
            <a:off x="8700885"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0" name="矩形 139">
            <a:extLst>
              <a:ext uri="{FF2B5EF4-FFF2-40B4-BE49-F238E27FC236}">
                <a16:creationId xmlns:a16="http://schemas.microsoft.com/office/drawing/2014/main" id="{92575342-693E-43B6-B15E-42876E9EDD85}"/>
              </a:ext>
            </a:extLst>
          </p:cNvPr>
          <p:cNvSpPr/>
          <p:nvPr/>
        </p:nvSpPr>
        <p:spPr>
          <a:xfrm>
            <a:off x="93591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1" name="矩形 140">
            <a:extLst>
              <a:ext uri="{FF2B5EF4-FFF2-40B4-BE49-F238E27FC236}">
                <a16:creationId xmlns:a16="http://schemas.microsoft.com/office/drawing/2014/main" id="{04DF16C3-C6AB-417A-AC47-C630C0156578}"/>
              </a:ext>
            </a:extLst>
          </p:cNvPr>
          <p:cNvSpPr/>
          <p:nvPr/>
        </p:nvSpPr>
        <p:spPr>
          <a:xfrm>
            <a:off x="100238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2" name="矩形 141">
            <a:extLst>
              <a:ext uri="{FF2B5EF4-FFF2-40B4-BE49-F238E27FC236}">
                <a16:creationId xmlns:a16="http://schemas.microsoft.com/office/drawing/2014/main" id="{846339B1-F5E1-4DCD-B3C8-A8A4E263B5C5}"/>
              </a:ext>
            </a:extLst>
          </p:cNvPr>
          <p:cNvSpPr/>
          <p:nvPr/>
        </p:nvSpPr>
        <p:spPr>
          <a:xfrm>
            <a:off x="107223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3" name="矩形 142">
            <a:extLst>
              <a:ext uri="{FF2B5EF4-FFF2-40B4-BE49-F238E27FC236}">
                <a16:creationId xmlns:a16="http://schemas.microsoft.com/office/drawing/2014/main" id="{767122EA-FF2A-416E-BB38-898FB956BAA0}"/>
              </a:ext>
            </a:extLst>
          </p:cNvPr>
          <p:cNvSpPr/>
          <p:nvPr/>
        </p:nvSpPr>
        <p:spPr>
          <a:xfrm>
            <a:off x="11386934"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4" name="矩形 143">
            <a:extLst>
              <a:ext uri="{FF2B5EF4-FFF2-40B4-BE49-F238E27FC236}">
                <a16:creationId xmlns:a16="http://schemas.microsoft.com/office/drawing/2014/main" id="{0D1CAC23-4E38-4C22-AF0A-00D73B2A6DF2}"/>
              </a:ext>
            </a:extLst>
          </p:cNvPr>
          <p:cNvSpPr/>
          <p:nvPr/>
        </p:nvSpPr>
        <p:spPr>
          <a:xfrm>
            <a:off x="1326418"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145" name="矩形 144">
            <a:extLst>
              <a:ext uri="{FF2B5EF4-FFF2-40B4-BE49-F238E27FC236}">
                <a16:creationId xmlns:a16="http://schemas.microsoft.com/office/drawing/2014/main" id="{7B3D696B-9097-47E9-A991-7E11F6E0D4B6}"/>
              </a:ext>
            </a:extLst>
          </p:cNvPr>
          <p:cNvSpPr/>
          <p:nvPr/>
        </p:nvSpPr>
        <p:spPr>
          <a:xfrm>
            <a:off x="19910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146" name="矩形 145">
            <a:extLst>
              <a:ext uri="{FF2B5EF4-FFF2-40B4-BE49-F238E27FC236}">
                <a16:creationId xmlns:a16="http://schemas.microsoft.com/office/drawing/2014/main" id="{435FFD60-2AF1-4F77-87DB-D9551A5A6BC2}"/>
              </a:ext>
            </a:extLst>
          </p:cNvPr>
          <p:cNvSpPr/>
          <p:nvPr/>
        </p:nvSpPr>
        <p:spPr>
          <a:xfrm>
            <a:off x="26895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148" name="矩形 147">
            <a:extLst>
              <a:ext uri="{FF2B5EF4-FFF2-40B4-BE49-F238E27FC236}">
                <a16:creationId xmlns:a16="http://schemas.microsoft.com/office/drawing/2014/main" id="{E44619B5-6F64-48FC-84A7-9A02546113DB}"/>
              </a:ext>
            </a:extLst>
          </p:cNvPr>
          <p:cNvSpPr/>
          <p:nvPr/>
        </p:nvSpPr>
        <p:spPr>
          <a:xfrm>
            <a:off x="4012467"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149" name="矩形 148">
            <a:extLst>
              <a:ext uri="{FF2B5EF4-FFF2-40B4-BE49-F238E27FC236}">
                <a16:creationId xmlns:a16="http://schemas.microsoft.com/office/drawing/2014/main" id="{E5C942B6-FA3A-46D2-95FD-75F95E6A686A}"/>
              </a:ext>
            </a:extLst>
          </p:cNvPr>
          <p:cNvSpPr/>
          <p:nvPr/>
        </p:nvSpPr>
        <p:spPr>
          <a:xfrm>
            <a:off x="46771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150" name="矩形 149">
            <a:extLst>
              <a:ext uri="{FF2B5EF4-FFF2-40B4-BE49-F238E27FC236}">
                <a16:creationId xmlns:a16="http://schemas.microsoft.com/office/drawing/2014/main" id="{BD15B842-0FEE-412D-B409-FE1EFB298022}"/>
              </a:ext>
            </a:extLst>
          </p:cNvPr>
          <p:cNvSpPr/>
          <p:nvPr/>
        </p:nvSpPr>
        <p:spPr>
          <a:xfrm>
            <a:off x="53756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151" name="矩形 150">
            <a:extLst>
              <a:ext uri="{FF2B5EF4-FFF2-40B4-BE49-F238E27FC236}">
                <a16:creationId xmlns:a16="http://schemas.microsoft.com/office/drawing/2014/main" id="{07A4426D-6B12-480B-B04F-7AA2D0937A52}"/>
              </a:ext>
            </a:extLst>
          </p:cNvPr>
          <p:cNvSpPr/>
          <p:nvPr/>
        </p:nvSpPr>
        <p:spPr>
          <a:xfrm>
            <a:off x="6040234"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152" name="矩形 151">
            <a:extLst>
              <a:ext uri="{FF2B5EF4-FFF2-40B4-BE49-F238E27FC236}">
                <a16:creationId xmlns:a16="http://schemas.microsoft.com/office/drawing/2014/main" id="{D37C1094-A122-46B1-8EEF-E8A2A58819E9}"/>
              </a:ext>
            </a:extLst>
          </p:cNvPr>
          <p:cNvSpPr/>
          <p:nvPr/>
        </p:nvSpPr>
        <p:spPr>
          <a:xfrm>
            <a:off x="67599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153" name="矩形 152">
            <a:extLst>
              <a:ext uri="{FF2B5EF4-FFF2-40B4-BE49-F238E27FC236}">
                <a16:creationId xmlns:a16="http://schemas.microsoft.com/office/drawing/2014/main" id="{2A72C8A8-3156-4495-8F04-3DA369CFC618}"/>
              </a:ext>
            </a:extLst>
          </p:cNvPr>
          <p:cNvSpPr/>
          <p:nvPr/>
        </p:nvSpPr>
        <p:spPr>
          <a:xfrm>
            <a:off x="74266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154" name="矩形 153">
            <a:extLst>
              <a:ext uri="{FF2B5EF4-FFF2-40B4-BE49-F238E27FC236}">
                <a16:creationId xmlns:a16="http://schemas.microsoft.com/office/drawing/2014/main" id="{639EAE42-994D-40A0-A70A-3DF5720AFFF7}"/>
              </a:ext>
            </a:extLst>
          </p:cNvPr>
          <p:cNvSpPr/>
          <p:nvPr/>
        </p:nvSpPr>
        <p:spPr>
          <a:xfrm>
            <a:off x="80447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155" name="矩形 154">
            <a:extLst>
              <a:ext uri="{FF2B5EF4-FFF2-40B4-BE49-F238E27FC236}">
                <a16:creationId xmlns:a16="http://schemas.microsoft.com/office/drawing/2014/main" id="{9446B80D-48B4-40A9-8814-1A3CAD02E3D7}"/>
              </a:ext>
            </a:extLst>
          </p:cNvPr>
          <p:cNvSpPr/>
          <p:nvPr/>
        </p:nvSpPr>
        <p:spPr>
          <a:xfrm>
            <a:off x="8711467"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156" name="矩形 155">
            <a:extLst>
              <a:ext uri="{FF2B5EF4-FFF2-40B4-BE49-F238E27FC236}">
                <a16:creationId xmlns:a16="http://schemas.microsoft.com/office/drawing/2014/main" id="{64F1376A-2C88-4120-AC2C-AA149DC9FA0B}"/>
              </a:ext>
            </a:extLst>
          </p:cNvPr>
          <p:cNvSpPr/>
          <p:nvPr/>
        </p:nvSpPr>
        <p:spPr>
          <a:xfrm>
            <a:off x="9369751"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157" name="矩形 156">
            <a:extLst>
              <a:ext uri="{FF2B5EF4-FFF2-40B4-BE49-F238E27FC236}">
                <a16:creationId xmlns:a16="http://schemas.microsoft.com/office/drawing/2014/main" id="{2DFA0707-8F4C-4C0F-B097-AFD165280687}"/>
              </a:ext>
            </a:extLst>
          </p:cNvPr>
          <p:cNvSpPr/>
          <p:nvPr/>
        </p:nvSpPr>
        <p:spPr>
          <a:xfrm>
            <a:off x="100343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158" name="矩形 157">
            <a:extLst>
              <a:ext uri="{FF2B5EF4-FFF2-40B4-BE49-F238E27FC236}">
                <a16:creationId xmlns:a16="http://schemas.microsoft.com/office/drawing/2014/main" id="{698724A5-FF49-4F03-9FE8-2B0FCCC5B0E8}"/>
              </a:ext>
            </a:extLst>
          </p:cNvPr>
          <p:cNvSpPr/>
          <p:nvPr/>
        </p:nvSpPr>
        <p:spPr>
          <a:xfrm>
            <a:off x="107328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159" name="矩形 158">
            <a:extLst>
              <a:ext uri="{FF2B5EF4-FFF2-40B4-BE49-F238E27FC236}">
                <a16:creationId xmlns:a16="http://schemas.microsoft.com/office/drawing/2014/main" id="{B17D462F-7A3C-468B-B3AB-CA9CCFA869A4}"/>
              </a:ext>
            </a:extLst>
          </p:cNvPr>
          <p:cNvSpPr/>
          <p:nvPr/>
        </p:nvSpPr>
        <p:spPr>
          <a:xfrm>
            <a:off x="113975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60" name="直接连接符 159">
            <a:extLst>
              <a:ext uri="{FF2B5EF4-FFF2-40B4-BE49-F238E27FC236}">
                <a16:creationId xmlns:a16="http://schemas.microsoft.com/office/drawing/2014/main" id="{459ABEFD-9DF3-414D-B3BF-28356245C559}"/>
              </a:ext>
            </a:extLst>
          </p:cNvPr>
          <p:cNvCxnSpPr>
            <a:cxnSpLocks/>
          </p:cNvCxnSpPr>
          <p:nvPr/>
        </p:nvCxnSpPr>
        <p:spPr>
          <a:xfrm>
            <a:off x="4518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A0B2C883-030F-48C8-8637-D92F019726B4}"/>
              </a:ext>
            </a:extLst>
          </p:cNvPr>
          <p:cNvCxnSpPr>
            <a:cxnSpLocks/>
          </p:cNvCxnSpPr>
          <p:nvPr/>
        </p:nvCxnSpPr>
        <p:spPr>
          <a:xfrm>
            <a:off x="3845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8A271BF4-75B3-40C2-99EC-D640182DCEE7}"/>
              </a:ext>
            </a:extLst>
          </p:cNvPr>
          <p:cNvCxnSpPr>
            <a:cxnSpLocks/>
          </p:cNvCxnSpPr>
          <p:nvPr/>
        </p:nvCxnSpPr>
        <p:spPr>
          <a:xfrm>
            <a:off x="11528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C6D99721-700F-45C8-AFF5-3CED25A46B62}"/>
              </a:ext>
            </a:extLst>
          </p:cNvPr>
          <p:cNvCxnSpPr>
            <a:cxnSpLocks/>
          </p:cNvCxnSpPr>
          <p:nvPr/>
        </p:nvCxnSpPr>
        <p:spPr>
          <a:xfrm>
            <a:off x="1830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AC39B261-5720-4F9A-AC23-26930BC1AC3F}"/>
              </a:ext>
            </a:extLst>
          </p:cNvPr>
          <p:cNvSpPr/>
          <p:nvPr/>
        </p:nvSpPr>
        <p:spPr>
          <a:xfrm>
            <a:off x="3199226" y="3029155"/>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2" name="椭圆 71">
            <a:extLst>
              <a:ext uri="{FF2B5EF4-FFF2-40B4-BE49-F238E27FC236}">
                <a16:creationId xmlns:a16="http://schemas.microsoft.com/office/drawing/2014/main" id="{B2A5A704-2437-45FA-817B-097593288FD2}"/>
              </a:ext>
            </a:extLst>
          </p:cNvPr>
          <p:cNvSpPr/>
          <p:nvPr/>
        </p:nvSpPr>
        <p:spPr>
          <a:xfrm>
            <a:off x="1152852" y="3029157"/>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3" name="椭圆 72">
            <a:extLst>
              <a:ext uri="{FF2B5EF4-FFF2-40B4-BE49-F238E27FC236}">
                <a16:creationId xmlns:a16="http://schemas.microsoft.com/office/drawing/2014/main" id="{B4E976DC-3CCC-4ABC-BCBA-FEC9E50AA975}"/>
              </a:ext>
            </a:extLst>
          </p:cNvPr>
          <p:cNvSpPr/>
          <p:nvPr/>
        </p:nvSpPr>
        <p:spPr>
          <a:xfrm>
            <a:off x="4270544" y="3035567"/>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
        <p:nvSpPr>
          <p:cNvPr id="71" name="椭圆 70">
            <a:extLst>
              <a:ext uri="{FF2B5EF4-FFF2-40B4-BE49-F238E27FC236}">
                <a16:creationId xmlns:a16="http://schemas.microsoft.com/office/drawing/2014/main" id="{E230DC03-AE8B-4482-95AF-5FEE85BACA72}"/>
              </a:ext>
            </a:extLst>
          </p:cNvPr>
          <p:cNvSpPr/>
          <p:nvPr/>
        </p:nvSpPr>
        <p:spPr>
          <a:xfrm>
            <a:off x="2130548" y="3029156"/>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Tree>
    <p:extLst>
      <p:ext uri="{BB962C8B-B14F-4D97-AF65-F5344CB8AC3E}">
        <p14:creationId xmlns:p14="http://schemas.microsoft.com/office/powerpoint/2010/main" val="268730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childTnLst>
                          </p:cTn>
                        </p:par>
                        <p:par>
                          <p:cTn id="20" fill="hold">
                            <p:stCondLst>
                              <p:cond delay="500"/>
                            </p:stCondLst>
                            <p:childTnLst>
                              <p:par>
                                <p:cTn id="21" presetID="22" presetClass="entr" presetSubtype="8" fill="hold" grpId="1"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1000"/>
                            </p:stCondLst>
                            <p:childTnLst>
                              <p:par>
                                <p:cTn id="25" presetID="22" presetClass="entr" presetSubtype="8" fill="hold" grpId="1"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1500"/>
                            </p:stCondLst>
                            <p:childTnLst>
                              <p:par>
                                <p:cTn id="29" presetID="22" presetClass="entr" presetSubtype="8" fill="hold" grpId="1"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down)">
                                      <p:cBhvr>
                                        <p:cTn id="36" dur="500"/>
                                        <p:tgtEl>
                                          <p:spTgt spid="113"/>
                                        </p:tgtEl>
                                      </p:cBhvr>
                                    </p:animEffect>
                                  </p:childTnLst>
                                </p:cTn>
                              </p:par>
                              <p:par>
                                <p:cTn id="37" presetID="22" presetClass="entr" presetSubtype="4"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down)">
                                      <p:cBhvr>
                                        <p:cTn id="39" dur="500"/>
                                        <p:tgtEl>
                                          <p:spTgt spid="114"/>
                                        </p:tgtEl>
                                      </p:cBhvr>
                                    </p:animEffect>
                                  </p:childTnLst>
                                </p:cTn>
                              </p:par>
                              <p:par>
                                <p:cTn id="40" presetID="22" presetClass="entr" presetSubtype="4" fill="hold"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down)">
                                      <p:cBhvr>
                                        <p:cTn id="42" dur="500"/>
                                        <p:tgtEl>
                                          <p:spTgt spid="1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down)">
                                      <p:cBhvr>
                                        <p:cTn id="45" dur="500"/>
                                        <p:tgtEl>
                                          <p:spTgt spid="116"/>
                                        </p:tgtEl>
                                      </p:cBhvr>
                                    </p:animEffect>
                                  </p:childTnLst>
                                </p:cTn>
                              </p:par>
                              <p:par>
                                <p:cTn id="46" presetID="22" presetClass="entr" presetSubtype="4" fill="hold"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down)">
                                      <p:cBhvr>
                                        <p:cTn id="51" dur="500"/>
                                        <p:tgtEl>
                                          <p:spTgt spid="118"/>
                                        </p:tgtEl>
                                      </p:cBhvr>
                                    </p:animEffect>
                                  </p:childTnLst>
                                </p:cTn>
                              </p:par>
                              <p:par>
                                <p:cTn id="52" presetID="22" presetClass="entr" presetSubtype="4" fill="hold" nodeType="withEffect">
                                  <p:stCondLst>
                                    <p:cond delay="0"/>
                                  </p:stCondLst>
                                  <p:childTnLst>
                                    <p:set>
                                      <p:cBhvr>
                                        <p:cTn id="53" dur="1" fill="hold">
                                          <p:stCondLst>
                                            <p:cond delay="0"/>
                                          </p:stCondLst>
                                        </p:cTn>
                                        <p:tgtEl>
                                          <p:spTgt spid="119"/>
                                        </p:tgtEl>
                                        <p:attrNameLst>
                                          <p:attrName>style.visibility</p:attrName>
                                        </p:attrNameLst>
                                      </p:cBhvr>
                                      <p:to>
                                        <p:strVal val="visible"/>
                                      </p:to>
                                    </p:set>
                                    <p:animEffect transition="in" filter="wipe(down)">
                                      <p:cBhvr>
                                        <p:cTn id="54" dur="500"/>
                                        <p:tgtEl>
                                          <p:spTgt spid="119"/>
                                        </p:tgtEl>
                                      </p:cBhvr>
                                    </p:animEffect>
                                  </p:childTnLst>
                                </p:cTn>
                              </p:par>
                              <p:par>
                                <p:cTn id="55" presetID="22" presetClass="entr" presetSubtype="4"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wipe(down)">
                                      <p:cBhvr>
                                        <p:cTn id="57" dur="500"/>
                                        <p:tgtEl>
                                          <p:spTgt spid="120"/>
                                        </p:tgtEl>
                                      </p:cBhvr>
                                    </p:animEffect>
                                  </p:childTnLst>
                                </p:cTn>
                              </p:par>
                              <p:par>
                                <p:cTn id="58" presetID="22" presetClass="entr" presetSubtype="4" fill="hold" nodeType="with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wipe(down)">
                                      <p:cBhvr>
                                        <p:cTn id="60" dur="500"/>
                                        <p:tgtEl>
                                          <p:spTgt spid="121"/>
                                        </p:tgtEl>
                                      </p:cBhvr>
                                    </p:animEffect>
                                  </p:childTnLst>
                                </p:cTn>
                              </p:par>
                              <p:par>
                                <p:cTn id="61" presetID="22" presetClass="entr" presetSubtype="4"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wipe(down)">
                                      <p:cBhvr>
                                        <p:cTn id="63" dur="500"/>
                                        <p:tgtEl>
                                          <p:spTgt spid="122"/>
                                        </p:tgtEl>
                                      </p:cBhvr>
                                    </p:animEffect>
                                  </p:childTnLst>
                                </p:cTn>
                              </p:par>
                              <p:par>
                                <p:cTn id="64" presetID="22" presetClass="entr" presetSubtype="4" fill="hold"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wipe(down)">
                                      <p:cBhvr>
                                        <p:cTn id="66" dur="500"/>
                                        <p:tgtEl>
                                          <p:spTgt spid="123"/>
                                        </p:tgtEl>
                                      </p:cBhvr>
                                    </p:animEffect>
                                  </p:childTnLst>
                                </p:cTn>
                              </p:par>
                              <p:par>
                                <p:cTn id="67" presetID="22" presetClass="entr" presetSubtype="4" fill="hold"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wipe(down)">
                                      <p:cBhvr>
                                        <p:cTn id="69" dur="500"/>
                                        <p:tgtEl>
                                          <p:spTgt spid="124"/>
                                        </p:tgtEl>
                                      </p:cBhvr>
                                    </p:animEffect>
                                  </p:childTnLst>
                                </p:cTn>
                              </p:par>
                              <p:par>
                                <p:cTn id="70" presetID="22" presetClass="entr" presetSubtype="4" fill="hold" nodeType="with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wipe(down)">
                                      <p:cBhvr>
                                        <p:cTn id="72" dur="500"/>
                                        <p:tgtEl>
                                          <p:spTgt spid="125"/>
                                        </p:tgtEl>
                                      </p:cBhvr>
                                    </p:animEffect>
                                  </p:childTnLst>
                                </p:cTn>
                              </p:par>
                              <p:par>
                                <p:cTn id="73" presetID="22" presetClass="entr" presetSubtype="4" fill="hold" nodeType="with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par>
                                <p:cTn id="76" presetID="22" presetClass="entr" presetSubtype="4" fill="hold" nodeType="with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wipe(down)">
                                      <p:cBhvr>
                                        <p:cTn id="78" dur="500"/>
                                        <p:tgtEl>
                                          <p:spTgt spid="127"/>
                                        </p:tgtEl>
                                      </p:cBhvr>
                                    </p:animEffect>
                                  </p:childTnLst>
                                </p:cTn>
                              </p:par>
                              <p:par>
                                <p:cTn id="79" presetID="22" presetClass="entr" presetSubtype="4"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animEffect transition="in" filter="wipe(down)">
                                      <p:cBhvr>
                                        <p:cTn id="81" dur="500"/>
                                        <p:tgtEl>
                                          <p:spTgt spid="128"/>
                                        </p:tgtEl>
                                      </p:cBhvr>
                                    </p:animEffect>
                                  </p:childTnLst>
                                </p:cTn>
                              </p:par>
                              <p:par>
                                <p:cTn id="82" presetID="22" presetClass="entr" presetSubtype="4" fill="hold"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down)">
                                      <p:cBhvr>
                                        <p:cTn id="84" dur="500"/>
                                        <p:tgtEl>
                                          <p:spTgt spid="129"/>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wipe(down)">
                                      <p:cBhvr>
                                        <p:cTn id="90" dur="500"/>
                                        <p:tgtEl>
                                          <p:spTgt spid="13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32"/>
                                        </p:tgtEl>
                                        <p:attrNameLst>
                                          <p:attrName>style.visibility</p:attrName>
                                        </p:attrNameLst>
                                      </p:cBhvr>
                                      <p:to>
                                        <p:strVal val="visible"/>
                                      </p:to>
                                    </p:set>
                                    <p:animEffect transition="in" filter="wipe(down)">
                                      <p:cBhvr>
                                        <p:cTn id="93" dur="500"/>
                                        <p:tgtEl>
                                          <p:spTgt spid="13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down)">
                                      <p:cBhvr>
                                        <p:cTn id="96" dur="500"/>
                                        <p:tgtEl>
                                          <p:spTgt spid="133"/>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animEffect transition="in" filter="wipe(down)">
                                      <p:cBhvr>
                                        <p:cTn id="99" dur="500"/>
                                        <p:tgtEl>
                                          <p:spTgt spid="134"/>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wipe(down)">
                                      <p:cBhvr>
                                        <p:cTn id="102" dur="500"/>
                                        <p:tgtEl>
                                          <p:spTgt spid="1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36"/>
                                        </p:tgtEl>
                                        <p:attrNameLst>
                                          <p:attrName>style.visibility</p:attrName>
                                        </p:attrNameLst>
                                      </p:cBhvr>
                                      <p:to>
                                        <p:strVal val="visible"/>
                                      </p:to>
                                    </p:set>
                                    <p:animEffect transition="in" filter="wipe(down)">
                                      <p:cBhvr>
                                        <p:cTn id="105" dur="500"/>
                                        <p:tgtEl>
                                          <p:spTgt spid="13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down)">
                                      <p:cBhvr>
                                        <p:cTn id="108" dur="500"/>
                                        <p:tgtEl>
                                          <p:spTgt spid="137"/>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ipe(down)">
                                      <p:cBhvr>
                                        <p:cTn id="111" dur="500"/>
                                        <p:tgtEl>
                                          <p:spTgt spid="138"/>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39"/>
                                        </p:tgtEl>
                                        <p:attrNameLst>
                                          <p:attrName>style.visibility</p:attrName>
                                        </p:attrNameLst>
                                      </p:cBhvr>
                                      <p:to>
                                        <p:strVal val="visible"/>
                                      </p:to>
                                    </p:set>
                                    <p:animEffect transition="in" filter="wipe(down)">
                                      <p:cBhvr>
                                        <p:cTn id="114" dur="500"/>
                                        <p:tgtEl>
                                          <p:spTgt spid="139"/>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wipe(down)">
                                      <p:cBhvr>
                                        <p:cTn id="117" dur="500"/>
                                        <p:tgtEl>
                                          <p:spTgt spid="140"/>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41"/>
                                        </p:tgtEl>
                                        <p:attrNameLst>
                                          <p:attrName>style.visibility</p:attrName>
                                        </p:attrNameLst>
                                      </p:cBhvr>
                                      <p:to>
                                        <p:strVal val="visible"/>
                                      </p:to>
                                    </p:set>
                                    <p:animEffect transition="in" filter="wipe(down)">
                                      <p:cBhvr>
                                        <p:cTn id="120" dur="500"/>
                                        <p:tgtEl>
                                          <p:spTgt spid="141"/>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animEffect transition="in" filter="wipe(down)">
                                      <p:cBhvr>
                                        <p:cTn id="123" dur="500"/>
                                        <p:tgtEl>
                                          <p:spTgt spid="142"/>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wipe(down)">
                                      <p:cBhvr>
                                        <p:cTn id="126" dur="500"/>
                                        <p:tgtEl>
                                          <p:spTgt spid="143"/>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animEffect transition="in" filter="wipe(down)">
                                      <p:cBhvr>
                                        <p:cTn id="129" dur="500"/>
                                        <p:tgtEl>
                                          <p:spTgt spid="144"/>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5"/>
                                        </p:tgtEl>
                                        <p:attrNameLst>
                                          <p:attrName>style.visibility</p:attrName>
                                        </p:attrNameLst>
                                      </p:cBhvr>
                                      <p:to>
                                        <p:strVal val="visible"/>
                                      </p:to>
                                    </p:set>
                                    <p:animEffect transition="in" filter="wipe(down)">
                                      <p:cBhvr>
                                        <p:cTn id="132" dur="500"/>
                                        <p:tgtEl>
                                          <p:spTgt spid="14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46"/>
                                        </p:tgtEl>
                                        <p:attrNameLst>
                                          <p:attrName>style.visibility</p:attrName>
                                        </p:attrNameLst>
                                      </p:cBhvr>
                                      <p:to>
                                        <p:strVal val="visible"/>
                                      </p:to>
                                    </p:set>
                                    <p:animEffect transition="in" filter="wipe(down)">
                                      <p:cBhvr>
                                        <p:cTn id="135" dur="500"/>
                                        <p:tgtEl>
                                          <p:spTgt spid="146"/>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wipe(down)">
                                      <p:cBhvr>
                                        <p:cTn id="138" dur="500"/>
                                        <p:tgtEl>
                                          <p:spTgt spid="41"/>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48"/>
                                        </p:tgtEl>
                                        <p:attrNameLst>
                                          <p:attrName>style.visibility</p:attrName>
                                        </p:attrNameLst>
                                      </p:cBhvr>
                                      <p:to>
                                        <p:strVal val="visible"/>
                                      </p:to>
                                    </p:set>
                                    <p:animEffect transition="in" filter="wipe(down)">
                                      <p:cBhvr>
                                        <p:cTn id="141" dur="500"/>
                                        <p:tgtEl>
                                          <p:spTgt spid="14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animEffect transition="in" filter="wipe(down)">
                                      <p:cBhvr>
                                        <p:cTn id="144" dur="500"/>
                                        <p:tgtEl>
                                          <p:spTgt spid="149"/>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wipe(down)">
                                      <p:cBhvr>
                                        <p:cTn id="147" dur="500"/>
                                        <p:tgtEl>
                                          <p:spTgt spid="150"/>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1"/>
                                        </p:tgtEl>
                                        <p:attrNameLst>
                                          <p:attrName>style.visibility</p:attrName>
                                        </p:attrNameLst>
                                      </p:cBhvr>
                                      <p:to>
                                        <p:strVal val="visible"/>
                                      </p:to>
                                    </p:set>
                                    <p:animEffect transition="in" filter="wipe(down)">
                                      <p:cBhvr>
                                        <p:cTn id="150" dur="500"/>
                                        <p:tgtEl>
                                          <p:spTgt spid="151"/>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52"/>
                                        </p:tgtEl>
                                        <p:attrNameLst>
                                          <p:attrName>style.visibility</p:attrName>
                                        </p:attrNameLst>
                                      </p:cBhvr>
                                      <p:to>
                                        <p:strVal val="visible"/>
                                      </p:to>
                                    </p:set>
                                    <p:animEffect transition="in" filter="wipe(down)">
                                      <p:cBhvr>
                                        <p:cTn id="153" dur="500"/>
                                        <p:tgtEl>
                                          <p:spTgt spid="152"/>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53"/>
                                        </p:tgtEl>
                                        <p:attrNameLst>
                                          <p:attrName>style.visibility</p:attrName>
                                        </p:attrNameLst>
                                      </p:cBhvr>
                                      <p:to>
                                        <p:strVal val="visible"/>
                                      </p:to>
                                    </p:set>
                                    <p:animEffect transition="in" filter="wipe(down)">
                                      <p:cBhvr>
                                        <p:cTn id="156" dur="500"/>
                                        <p:tgtEl>
                                          <p:spTgt spid="153"/>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down)">
                                      <p:cBhvr>
                                        <p:cTn id="159" dur="500"/>
                                        <p:tgtEl>
                                          <p:spTgt spid="154"/>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55"/>
                                        </p:tgtEl>
                                        <p:attrNameLst>
                                          <p:attrName>style.visibility</p:attrName>
                                        </p:attrNameLst>
                                      </p:cBhvr>
                                      <p:to>
                                        <p:strVal val="visible"/>
                                      </p:to>
                                    </p:set>
                                    <p:animEffect transition="in" filter="wipe(down)">
                                      <p:cBhvr>
                                        <p:cTn id="162" dur="500"/>
                                        <p:tgtEl>
                                          <p:spTgt spid="155"/>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wipe(down)">
                                      <p:cBhvr>
                                        <p:cTn id="165" dur="500"/>
                                        <p:tgtEl>
                                          <p:spTgt spid="156"/>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wipe(down)">
                                      <p:cBhvr>
                                        <p:cTn id="168" dur="500"/>
                                        <p:tgtEl>
                                          <p:spTgt spid="157"/>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58"/>
                                        </p:tgtEl>
                                        <p:attrNameLst>
                                          <p:attrName>style.visibility</p:attrName>
                                        </p:attrNameLst>
                                      </p:cBhvr>
                                      <p:to>
                                        <p:strVal val="visible"/>
                                      </p:to>
                                    </p:set>
                                    <p:animEffect transition="in" filter="wipe(down)">
                                      <p:cBhvr>
                                        <p:cTn id="171" dur="500"/>
                                        <p:tgtEl>
                                          <p:spTgt spid="158"/>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59"/>
                                        </p:tgtEl>
                                        <p:attrNameLst>
                                          <p:attrName>style.visibility</p:attrName>
                                        </p:attrNameLst>
                                      </p:cBhvr>
                                      <p:to>
                                        <p:strVal val="visible"/>
                                      </p:to>
                                    </p:set>
                                    <p:animEffect transition="in" filter="wipe(down)">
                                      <p:cBhvr>
                                        <p:cTn id="174" dur="500"/>
                                        <p:tgtEl>
                                          <p:spTgt spid="159"/>
                                        </p:tgtEl>
                                      </p:cBhvr>
                                    </p:animEffect>
                                  </p:childTnLst>
                                </p:cTn>
                              </p:par>
                              <p:par>
                                <p:cTn id="175" presetID="22" presetClass="entr" presetSubtype="4" fill="hold" nodeType="withEffect">
                                  <p:stCondLst>
                                    <p:cond delay="0"/>
                                  </p:stCondLst>
                                  <p:childTnLst>
                                    <p:set>
                                      <p:cBhvr>
                                        <p:cTn id="176" dur="1" fill="hold">
                                          <p:stCondLst>
                                            <p:cond delay="0"/>
                                          </p:stCondLst>
                                        </p:cTn>
                                        <p:tgtEl>
                                          <p:spTgt spid="160"/>
                                        </p:tgtEl>
                                        <p:attrNameLst>
                                          <p:attrName>style.visibility</p:attrName>
                                        </p:attrNameLst>
                                      </p:cBhvr>
                                      <p:to>
                                        <p:strVal val="visible"/>
                                      </p:to>
                                    </p:set>
                                    <p:animEffect transition="in" filter="wipe(down)">
                                      <p:cBhvr>
                                        <p:cTn id="177" dur="500"/>
                                        <p:tgtEl>
                                          <p:spTgt spid="160"/>
                                        </p:tgtEl>
                                      </p:cBhvr>
                                    </p:animEffect>
                                  </p:childTnLst>
                                </p:cTn>
                              </p:par>
                              <p:par>
                                <p:cTn id="178" presetID="22" presetClass="entr" presetSubtype="4" fill="hold" nodeType="with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wipe(down)">
                                      <p:cBhvr>
                                        <p:cTn id="180" dur="500"/>
                                        <p:tgtEl>
                                          <p:spTgt spid="161"/>
                                        </p:tgtEl>
                                      </p:cBhvr>
                                    </p:animEffect>
                                  </p:childTnLst>
                                </p:cTn>
                              </p:par>
                              <p:par>
                                <p:cTn id="181" presetID="22" presetClass="entr" presetSubtype="4" fill="hold" nodeType="withEffect">
                                  <p:stCondLst>
                                    <p:cond delay="0"/>
                                  </p:stCondLst>
                                  <p:childTnLst>
                                    <p:set>
                                      <p:cBhvr>
                                        <p:cTn id="182" dur="1" fill="hold">
                                          <p:stCondLst>
                                            <p:cond delay="0"/>
                                          </p:stCondLst>
                                        </p:cTn>
                                        <p:tgtEl>
                                          <p:spTgt spid="162"/>
                                        </p:tgtEl>
                                        <p:attrNameLst>
                                          <p:attrName>style.visibility</p:attrName>
                                        </p:attrNameLst>
                                      </p:cBhvr>
                                      <p:to>
                                        <p:strVal val="visible"/>
                                      </p:to>
                                    </p:set>
                                    <p:animEffect transition="in" filter="wipe(down)">
                                      <p:cBhvr>
                                        <p:cTn id="183" dur="500"/>
                                        <p:tgtEl>
                                          <p:spTgt spid="162"/>
                                        </p:tgtEl>
                                      </p:cBhvr>
                                    </p:animEffect>
                                  </p:childTnLst>
                                </p:cTn>
                              </p:par>
                              <p:par>
                                <p:cTn id="184" presetID="22" presetClass="entr" presetSubtype="4" fill="hold" nodeType="with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grpId="0" nodeType="clickEffect">
                                  <p:stCondLst>
                                    <p:cond delay="0"/>
                                  </p:stCondLst>
                                  <p:childTnLst>
                                    <p:animMotion origin="layout" path="M -2.70833E-6 -3.7037E-7 L 0.45469 0.21366 " pathEditMode="relative" rAng="0" ptsTypes="AA">
                                      <p:cBhvr>
                                        <p:cTn id="190" dur="2000" fill="hold"/>
                                        <p:tgtEl>
                                          <p:spTgt spid="72"/>
                                        </p:tgtEl>
                                        <p:attrNameLst>
                                          <p:attrName>ppt_x</p:attrName>
                                          <p:attrName>ppt_y</p:attrName>
                                        </p:attrNameLst>
                                      </p:cBhvr>
                                      <p:rCtr x="22734" y="10671"/>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up)">
                                      <p:cBhvr>
                                        <p:cTn id="195" dur="500"/>
                                        <p:tgtEl>
                                          <p:spTgt spid="79"/>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grpId="0" nodeType="clickEffect">
                                  <p:stCondLst>
                                    <p:cond delay="0"/>
                                  </p:stCondLst>
                                  <p:childTnLst>
                                    <p:animMotion origin="layout" path="M -1.04167E-6 -3.7037E-7 L 0.0918 0.21366 " pathEditMode="relative" rAng="0" ptsTypes="AA">
                                      <p:cBhvr>
                                        <p:cTn id="199" dur="2000" fill="hold"/>
                                        <p:tgtEl>
                                          <p:spTgt spid="71"/>
                                        </p:tgtEl>
                                        <p:attrNameLst>
                                          <p:attrName>ppt_x</p:attrName>
                                          <p:attrName>ppt_y</p:attrName>
                                        </p:attrNameLst>
                                      </p:cBhvr>
                                      <p:rCtr x="4583" y="10671"/>
                                    </p:animMotion>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80"/>
                                        </p:tgtEl>
                                        <p:attrNameLst>
                                          <p:attrName>style.visibility</p:attrName>
                                        </p:attrNameLst>
                                      </p:cBhvr>
                                      <p:to>
                                        <p:strVal val="visible"/>
                                      </p:to>
                                    </p:set>
                                    <p:animEffect transition="in" filter="wipe(right)">
                                      <p:cBhvr>
                                        <p:cTn id="204" dur="500"/>
                                        <p:tgtEl>
                                          <p:spTgt spid="80"/>
                                        </p:tgtEl>
                                      </p:cBhvr>
                                    </p:animEffect>
                                  </p:childTnLst>
                                </p:cTn>
                              </p:par>
                            </p:childTnLst>
                          </p:cTn>
                        </p:par>
                        <p:par>
                          <p:cTn id="205" fill="hold">
                            <p:stCondLst>
                              <p:cond delay="500"/>
                            </p:stCondLst>
                            <p:childTnLst>
                              <p:par>
                                <p:cTn id="206" presetID="22" presetClass="entr" presetSubtype="8" fill="hold" nodeType="afterEffect">
                                  <p:stCondLst>
                                    <p:cond delay="0"/>
                                  </p:stCondLst>
                                  <p:childTnLst>
                                    <p:set>
                                      <p:cBhvr>
                                        <p:cTn id="207" dur="1" fill="hold">
                                          <p:stCondLst>
                                            <p:cond delay="0"/>
                                          </p:stCondLst>
                                        </p:cTn>
                                        <p:tgtEl>
                                          <p:spTgt spid="87"/>
                                        </p:tgtEl>
                                        <p:attrNameLst>
                                          <p:attrName>style.visibility</p:attrName>
                                        </p:attrNameLst>
                                      </p:cBhvr>
                                      <p:to>
                                        <p:strVal val="visible"/>
                                      </p:to>
                                    </p:set>
                                    <p:animEffect transition="in" filter="wipe(left)">
                                      <p:cBhvr>
                                        <p:cTn id="208" dur="500"/>
                                        <p:tgtEl>
                                          <p:spTgt spid="87"/>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0" nodeType="clickEffect">
                                  <p:stCondLst>
                                    <p:cond delay="0"/>
                                  </p:stCondLst>
                                  <p:childTnLst>
                                    <p:animMotion origin="layout" path="M -1.25E-6 -3.7037E-7 L 0.00404 0.43773 " pathEditMode="relative" rAng="0" ptsTypes="AA">
                                      <p:cBhvr>
                                        <p:cTn id="212" dur="2000" fill="hold"/>
                                        <p:tgtEl>
                                          <p:spTgt spid="70"/>
                                        </p:tgtEl>
                                        <p:attrNameLst>
                                          <p:attrName>ppt_x</p:attrName>
                                          <p:attrName>ppt_y</p:attrName>
                                        </p:attrNameLst>
                                      </p:cBhvr>
                                      <p:rCtr x="195" y="21875"/>
                                    </p:animMotion>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wipe(up)">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wipe(up)">
                                      <p:cBhvr>
                                        <p:cTn id="222" dur="500"/>
                                        <p:tgtEl>
                                          <p:spTgt spid="83"/>
                                        </p:tgtEl>
                                      </p:cBhvr>
                                    </p:animEffect>
                                  </p:childTnLst>
                                </p:cTn>
                              </p:par>
                            </p:childTnLst>
                          </p:cTn>
                        </p:par>
                        <p:par>
                          <p:cTn id="223" fill="hold">
                            <p:stCondLst>
                              <p:cond delay="500"/>
                            </p:stCondLst>
                            <p:childTnLst>
                              <p:par>
                                <p:cTn id="224" presetID="22" presetClass="entr" presetSubtype="4" fill="hold" nodeType="afterEffect">
                                  <p:stCondLst>
                                    <p:cond delay="0"/>
                                  </p:stCondLst>
                                  <p:childTnLst>
                                    <p:set>
                                      <p:cBhvr>
                                        <p:cTn id="225" dur="1" fill="hold">
                                          <p:stCondLst>
                                            <p:cond delay="0"/>
                                          </p:stCondLst>
                                        </p:cTn>
                                        <p:tgtEl>
                                          <p:spTgt spid="90"/>
                                        </p:tgtEl>
                                        <p:attrNameLst>
                                          <p:attrName>style.visibility</p:attrName>
                                        </p:attrNameLst>
                                      </p:cBhvr>
                                      <p:to>
                                        <p:strVal val="visible"/>
                                      </p:to>
                                    </p:set>
                                    <p:animEffect transition="in" filter="wipe(down)">
                                      <p:cBhvr>
                                        <p:cTn id="226" dur="500"/>
                                        <p:tgtEl>
                                          <p:spTgt spid="90"/>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grpId="0" nodeType="clickEffect">
                                  <p:stCondLst>
                                    <p:cond delay="0"/>
                                  </p:stCondLst>
                                  <p:childTnLst>
                                    <p:animMotion origin="layout" path="M -1.875E-6 3.7037E-6 L -0.24818 0.21365 " pathEditMode="relative" rAng="0" ptsTypes="AA">
                                      <p:cBhvr>
                                        <p:cTn id="230" dur="2000" fill="hold"/>
                                        <p:tgtEl>
                                          <p:spTgt spid="73"/>
                                        </p:tgtEl>
                                        <p:attrNameLst>
                                          <p:attrName>ppt_x</p:attrName>
                                          <p:attrName>ppt_y</p:attrName>
                                        </p:attrNameLst>
                                      </p:cBhvr>
                                      <p:rCtr x="-12409" y="10671"/>
                                    </p:animMotion>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85"/>
                                        </p:tgtEl>
                                        <p:attrNameLst>
                                          <p:attrName>style.visibility</p:attrName>
                                        </p:attrNameLst>
                                      </p:cBhvr>
                                      <p:to>
                                        <p:strVal val="visible"/>
                                      </p:to>
                                    </p:set>
                                    <p:animEffect transition="in" filter="wipe(down)">
                                      <p:cBhvr>
                                        <p:cTn id="235" dur="500"/>
                                        <p:tgtEl>
                                          <p:spTgt spid="85"/>
                                        </p:tgtEl>
                                      </p:cBhvr>
                                    </p:animEffect>
                                  </p:childTnLst>
                                </p:cTn>
                              </p:par>
                            </p:childTnLst>
                          </p:cTn>
                        </p:par>
                        <p:par>
                          <p:cTn id="236" fill="hold">
                            <p:stCondLst>
                              <p:cond delay="500"/>
                            </p:stCondLst>
                            <p:childTnLst>
                              <p:par>
                                <p:cTn id="237" presetID="22" presetClass="entr" presetSubtype="1" fill="hold" nodeType="after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wipe(up)">
                                      <p:cBhvr>
                                        <p:cTn id="239" dur="500"/>
                                        <p:tgtEl>
                                          <p:spTgt spid="9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nodeType="clickEffect">
                                  <p:stCondLst>
                                    <p:cond delay="0"/>
                                  </p:stCondLst>
                                  <p:childTnLst>
                                    <p:set>
                                      <p:cBhvr>
                                        <p:cTn id="243" dur="1" fill="hold">
                                          <p:stCondLst>
                                            <p:cond delay="0"/>
                                          </p:stCondLst>
                                        </p:cTn>
                                        <p:tgtEl>
                                          <p:spTgt spid="98"/>
                                        </p:tgtEl>
                                        <p:attrNameLst>
                                          <p:attrName>style.visibility</p:attrName>
                                        </p:attrNameLst>
                                      </p:cBhvr>
                                      <p:to>
                                        <p:strVal val="visible"/>
                                      </p:to>
                                    </p:set>
                                    <p:animEffect transition="in" filter="wipe(up)">
                                      <p:cBhvr>
                                        <p:cTn id="24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13" grpId="0"/>
      <p:bldP spid="116" grpId="0"/>
      <p:bldP spid="118"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8" grpId="0"/>
      <p:bldP spid="149" grpId="0"/>
      <p:bldP spid="150" grpId="0"/>
      <p:bldP spid="151" grpId="0"/>
      <p:bldP spid="152" grpId="0"/>
      <p:bldP spid="153" grpId="0"/>
      <p:bldP spid="154" grpId="0"/>
      <p:bldP spid="155" grpId="0"/>
      <p:bldP spid="156" grpId="0"/>
      <p:bldP spid="157" grpId="0"/>
      <p:bldP spid="158" grpId="0"/>
      <p:bldP spid="159" grpId="0"/>
      <p:bldP spid="70" grpId="0" animBg="1"/>
      <p:bldP spid="70" grpId="1" animBg="1"/>
      <p:bldP spid="72" grpId="0" animBg="1"/>
      <p:bldP spid="72" grpId="1" animBg="1"/>
      <p:bldP spid="73" grpId="0" animBg="1"/>
      <p:bldP spid="73" grpId="1" animBg="1"/>
      <p:bldP spid="71" grpId="0" animBg="1"/>
      <p:bldP spid="7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pPr>
              <a:lnSpc>
                <a:spcPct val="150000"/>
              </a:lnSpc>
            </a:pPr>
            <a:r>
              <a:rPr lang="en-US" altLang="zh-CN" dirty="0" err="1">
                <a:latin typeface="Alibaba PuHuiTi R"/>
              </a:rPr>
              <a:t>LinkedHashSet</a:t>
            </a:r>
            <a:r>
              <a:rPr lang="zh-CN" altLang="en-US" dirty="0">
                <a:latin typeface="Alibaba PuHuiTi R"/>
              </a:rPr>
              <a:t>集合的特点和原理是怎么样的？</a:t>
            </a:r>
            <a:endParaRPr lang="en-US" altLang="zh-CN" dirty="0">
              <a:latin typeface="Alibaba PuHuiTi R"/>
            </a:endParaRPr>
          </a:p>
          <a:p>
            <a:pPr marL="895335" lvl="1" indent="-285750">
              <a:lnSpc>
                <a:spcPct val="15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底层基于哈希表，使用双链表记录添加顺序。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5996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6220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AFFC6-3DB8-44FE-8EB3-C2FA3DAED1EF}"/>
              </a:ext>
            </a:extLst>
          </p:cNvPr>
          <p:cNvSpPr txBox="1"/>
          <p:nvPr/>
        </p:nvSpPr>
        <p:spPr>
          <a:xfrm>
            <a:off x="1098083" y="1237206"/>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9B9A2BAF-7C81-4EE0-B2E6-2008DC61FED1}"/>
              </a:ext>
            </a:extLst>
          </p:cNvPr>
          <p:cNvSpPr txBox="1"/>
          <p:nvPr/>
        </p:nvSpPr>
        <p:spPr>
          <a:xfrm>
            <a:off x="1115469" y="1828198"/>
            <a:ext cx="9984316" cy="2489208"/>
          </a:xfrm>
          <a:prstGeom prst="rect">
            <a:avLst/>
          </a:prstGeom>
          <a:noFill/>
        </p:spPr>
        <p:txBody>
          <a:bodyPr>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不重复、无索引、可排序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可排序：按照元素的大小默认升序（有小到大）排序。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集合底层是基于</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红黑树的数据结构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实现排序的，增删改查性能都较好。</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集合是一定要排序的，可以将元素按照指定的规则进行排序。</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1685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6746" y="366414"/>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75924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0" name="Picture 12" descr="http://p2.ssl.cdn.btime.com/t014eba9124981fc06d.gif?size=400x194">
            <a:extLst>
              <a:ext uri="{FF2B5EF4-FFF2-40B4-BE49-F238E27FC236}">
                <a16:creationId xmlns:a16="http://schemas.microsoft.com/office/drawing/2014/main" id="{53EFBDE5-56EA-4B90-8309-C85C9C1ED79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9117" y="2688167"/>
            <a:ext cx="50800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B1688D1-EE44-41E4-80D0-C938D7858ADD}"/>
              </a:ext>
            </a:extLst>
          </p:cNvPr>
          <p:cNvSpPr/>
          <p:nvPr/>
        </p:nvSpPr>
        <p:spPr>
          <a:xfrm>
            <a:off x="6191252" y="2372784"/>
            <a:ext cx="1248833" cy="3361267"/>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200000"/>
              </a:lnSpc>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738F1AEE-F468-4010-99D6-DB19E2AEC489}"/>
              </a:ext>
            </a:extLst>
          </p:cNvPr>
          <p:cNvSpPr/>
          <p:nvPr/>
        </p:nvSpPr>
        <p:spPr>
          <a:xfrm>
            <a:off x="10312400" y="2372784"/>
            <a:ext cx="1246717" cy="3361267"/>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200000"/>
              </a:lnSpc>
              <a:defRPr/>
            </a:pPr>
            <a:endParaRPr lang="zh-CN" altLang="en-US" sz="2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5A26DC04-0457-4F57-A8AD-1F2226BE7954}"/>
              </a:ext>
            </a:extLst>
          </p:cNvPr>
          <p:cNvCxnSpPr/>
          <p:nvPr/>
        </p:nvCxnSpPr>
        <p:spPr>
          <a:xfrm>
            <a:off x="8208434" y="1847851"/>
            <a:ext cx="810684" cy="13885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D0A54E0-8EF8-46A1-BA29-CAA7E6ECD9BA}"/>
              </a:ext>
            </a:extLst>
          </p:cNvPr>
          <p:cNvSpPr/>
          <p:nvPr/>
        </p:nvSpPr>
        <p:spPr>
          <a:xfrm>
            <a:off x="7680842" y="1478519"/>
            <a:ext cx="1003801" cy="572849"/>
          </a:xfrm>
          <a:prstGeom prst="rect">
            <a:avLst/>
          </a:prstGeom>
        </p:spPr>
        <p:txBody>
          <a:bodyPr wrap="none">
            <a:spAutoFit/>
          </a:bodyPr>
          <a:lstStyle/>
          <a:p>
            <a:pPr>
              <a:lnSpc>
                <a:spcPct val="20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591CAE23-E945-493B-92F1-06EA0A5E85A4}"/>
              </a:ext>
            </a:extLst>
          </p:cNvPr>
          <p:cNvSpPr/>
          <p:nvPr/>
        </p:nvSpPr>
        <p:spPr>
          <a:xfrm>
            <a:off x="10306051" y="2688167"/>
            <a:ext cx="986167" cy="2031325"/>
          </a:xfrm>
          <a:prstGeom prst="rect">
            <a:avLst/>
          </a:prstGeom>
        </p:spPr>
        <p:txBody>
          <a:bodyPr wrap="none">
            <a:spAutoFit/>
          </a:bodyPr>
          <a:lstStyle/>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 让 气</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 我 到</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给 怎 吐</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 么 血</a:t>
            </a: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 玩 ！</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则 ？</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TextBox 2">
            <a:extLst>
              <a:ext uri="{FF2B5EF4-FFF2-40B4-BE49-F238E27FC236}">
                <a16:creationId xmlns:a16="http://schemas.microsoft.com/office/drawing/2014/main" id="{F689A75C-154E-4127-845F-27F5AA658B1E}"/>
              </a:ext>
            </a:extLst>
          </p:cNvPr>
          <p:cNvSpPr txBox="1"/>
          <p:nvPr/>
        </p:nvSpPr>
        <p:spPr>
          <a:xfrm>
            <a:off x="1026584" y="1319564"/>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集合默认的规则</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95949659-3CC8-4373-8AE3-78C612416080}"/>
              </a:ext>
            </a:extLst>
          </p:cNvPr>
          <p:cNvSpPr txBox="1"/>
          <p:nvPr/>
        </p:nvSpPr>
        <p:spPr>
          <a:xfrm>
            <a:off x="1097032" y="1802913"/>
            <a:ext cx="8449678" cy="1504323"/>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对于数值类型：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Integer , Double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，官方默认按照大小进行升序排序。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对于字符串类型：默认按照首字符的编号升序排序。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对于自定义类型如</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无法直接排序。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TextBox 11">
            <a:extLst>
              <a:ext uri="{FF2B5EF4-FFF2-40B4-BE49-F238E27FC236}">
                <a16:creationId xmlns:a16="http://schemas.microsoft.com/office/drawing/2014/main" id="{184BE02A-BACE-426F-BEB3-9D1DAA1E8DE0}"/>
              </a:ext>
            </a:extLst>
          </p:cNvPr>
          <p:cNvSpPr txBox="1">
            <a:spLocks noChangeArrowheads="1"/>
          </p:cNvSpPr>
          <p:nvPr/>
        </p:nvSpPr>
        <p:spPr bwMode="auto">
          <a:xfrm>
            <a:off x="1097032" y="3702557"/>
            <a:ext cx="3744383" cy="124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结论：想要使用</a:t>
            </a:r>
            <a:r>
              <a:rPr lang="en-US" altLang="zh-CN" sz="20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存储自定义类型，需要制定排序规则</a:t>
            </a:r>
            <a:endPar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200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fade">
                                      <p:cBhvr>
                                        <p:cTn id="17" dur="500"/>
                                        <p:tgtEl>
                                          <p:spTgt spid="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2" end="2"/>
                                            </p:txEl>
                                          </p:spTgt>
                                        </p:tgtEl>
                                        <p:attrNameLst>
                                          <p:attrName>style.visibility</p:attrName>
                                        </p:attrNameLst>
                                      </p:cBhvr>
                                      <p:to>
                                        <p:strVal val="visible"/>
                                      </p:to>
                                    </p:set>
                                    <p:animEffect transition="in" filter="fade">
                                      <p:cBhvr>
                                        <p:cTn id="22" dur="500"/>
                                        <p:tgtEl>
                                          <p:spTgt spid="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7420"/>
                                        </p:tgtEl>
                                        <p:attrNameLst>
                                          <p:attrName>style.visibility</p:attrName>
                                        </p:attrNameLst>
                                      </p:cBhvr>
                                      <p:to>
                                        <p:strVal val="visible"/>
                                      </p:to>
                                    </p:set>
                                    <p:animEffect transition="in" filter="wipe(left)">
                                      <p:cBhvr>
                                        <p:cTn id="36" dur="500"/>
                                        <p:tgtEl>
                                          <p:spTgt spid="1742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additive="base">
                                        <p:cTn id="4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E616D6-F639-4BE2-B31A-B8EA84E01922}"/>
              </a:ext>
            </a:extLst>
          </p:cNvPr>
          <p:cNvSpPr txBox="1"/>
          <p:nvPr/>
        </p:nvSpPr>
        <p:spPr>
          <a:xfrm>
            <a:off x="991205" y="1131636"/>
            <a:ext cx="6097978" cy="369332"/>
          </a:xfrm>
          <a:prstGeom prst="rect">
            <a:avLst/>
          </a:prstGeom>
          <a:noFill/>
        </p:spPr>
        <p:txBody>
          <a:bodyPr wrap="square">
            <a:spAutoFit/>
          </a:bodyPr>
          <a:lstStyle/>
          <a:p>
            <a:r>
              <a:rPr lang="zh-CN" altLang="en-US" b="1" dirty="0">
                <a:latin typeface="Alibaba PuHuiTi B"/>
                <a:ea typeface="阿里巴巴普惠体" panose="00020600040101010101" pitchFamily="18" charset="-122"/>
                <a:cs typeface="阿里巴巴普惠体" panose="00020600040101010101" pitchFamily="18" charset="-122"/>
              </a:rPr>
              <a:t>自定义排序规则</a:t>
            </a:r>
            <a:endParaRPr lang="zh-CN" altLang="en-US" dirty="0">
              <a:latin typeface="Alibaba PuHuiTi B"/>
            </a:endParaRPr>
          </a:p>
        </p:txBody>
      </p:sp>
      <p:sp>
        <p:nvSpPr>
          <p:cNvPr id="9" name="TextBox 10">
            <a:extLst>
              <a:ext uri="{FF2B5EF4-FFF2-40B4-BE49-F238E27FC236}">
                <a16:creationId xmlns:a16="http://schemas.microsoft.com/office/drawing/2014/main" id="{DA04D612-2B8A-496D-B0B9-B647666BB5E7}"/>
              </a:ext>
            </a:extLst>
          </p:cNvPr>
          <p:cNvSpPr txBox="1"/>
          <p:nvPr/>
        </p:nvSpPr>
        <p:spPr>
          <a:xfrm>
            <a:off x="991205" y="1590992"/>
            <a:ext cx="9984316" cy="2726516"/>
          </a:xfrm>
          <a:prstGeom prst="rect">
            <a:avLst/>
          </a:prstGeom>
          <a:noFill/>
        </p:spPr>
        <p:txBody>
          <a:bodyPr>
            <a:spAutoFit/>
          </a:bodyPr>
          <a:lstStyle/>
          <a:p>
            <a:pPr marL="357708" indent="-357708">
              <a:lnSpc>
                <a:spcPct val="150000"/>
              </a:lnSpc>
              <a:buFont typeface="Wingdings" pitchFamily="2" charset="2"/>
              <a:buChar char="l"/>
              <a:defRPr/>
            </a:pPr>
            <a:r>
              <a:rPr lang="en-US" altLang="zh-CN" sz="1600" dirty="0" err="1">
                <a:solidFill>
                  <a:schemeClr val="tx1">
                    <a:lumMod val="85000"/>
                    <a:lumOff val="15000"/>
                  </a:schemeClr>
                </a:solidFill>
                <a:latin typeface="Alibaba PuHuiTi R"/>
                <a:ea typeface="Alibaba PuHuiTi R"/>
              </a:rPr>
              <a:t>TreeSet</a:t>
            </a:r>
            <a:r>
              <a:rPr lang="zh-CN" altLang="en-US" sz="1600" dirty="0">
                <a:solidFill>
                  <a:schemeClr val="tx1">
                    <a:lumMod val="85000"/>
                    <a:lumOff val="15000"/>
                  </a:schemeClr>
                </a:solidFill>
                <a:latin typeface="Alibaba PuHuiTi R"/>
                <a:ea typeface="Alibaba PuHuiTi R"/>
              </a:rPr>
              <a:t>集合存储对象的的时候有</a:t>
            </a:r>
            <a:r>
              <a:rPr lang="en-US" altLang="zh-CN" sz="1600" dirty="0">
                <a:solidFill>
                  <a:schemeClr val="tx1">
                    <a:lumMod val="85000"/>
                    <a:lumOff val="15000"/>
                  </a:schemeClr>
                </a:solidFill>
                <a:latin typeface="Alibaba PuHuiTi R"/>
                <a:ea typeface="Alibaba PuHuiTi R"/>
              </a:rPr>
              <a:t>2</a:t>
            </a:r>
            <a:r>
              <a:rPr lang="zh-CN" altLang="en-US" sz="1600" dirty="0">
                <a:solidFill>
                  <a:schemeClr val="tx1">
                    <a:lumMod val="85000"/>
                    <a:lumOff val="15000"/>
                  </a:schemeClr>
                </a:solidFill>
                <a:latin typeface="Alibaba PuHuiTi R"/>
                <a:ea typeface="Alibaba PuHuiTi R"/>
              </a:rPr>
              <a:t>种方式可以设计自定义比较规则</a:t>
            </a:r>
            <a:endParaRPr lang="en-US" altLang="zh-CN" sz="1600" dirty="0">
              <a:solidFill>
                <a:schemeClr val="tx1">
                  <a:lumMod val="85000"/>
                  <a:lumOff val="15000"/>
                </a:schemeClr>
              </a:solidFill>
              <a:latin typeface="Alibaba PuHuiTi R"/>
              <a:ea typeface="Alibaba PuHuiTi R"/>
            </a:endParaRPr>
          </a:p>
          <a:p>
            <a:pPr>
              <a:lnSpc>
                <a:spcPct val="150000"/>
              </a:lnSpc>
              <a:defRPr/>
            </a:pPr>
            <a:endParaRPr lang="en-US" altLang="zh-CN" sz="1600" dirty="0">
              <a:solidFill>
                <a:schemeClr val="tx1">
                  <a:lumMod val="85000"/>
                  <a:lumOff val="15000"/>
                </a:schemeClr>
              </a:solidFill>
              <a:latin typeface="Alibaba PuHuiTi R"/>
              <a:ea typeface="Alibaba PuHuiTi R"/>
            </a:endParaRPr>
          </a:p>
          <a:p>
            <a:pPr>
              <a:lnSpc>
                <a:spcPct val="150000"/>
              </a:lnSpc>
              <a:defRPr/>
            </a:pPr>
            <a:r>
              <a:rPr lang="zh-CN" altLang="en-US" sz="1600" b="1" dirty="0">
                <a:solidFill>
                  <a:schemeClr val="tx1">
                    <a:lumMod val="85000"/>
                    <a:lumOff val="15000"/>
                  </a:schemeClr>
                </a:solidFill>
                <a:latin typeface="Alibaba PuHuiTi R"/>
                <a:ea typeface="Alibaba PuHuiTi B"/>
              </a:rPr>
              <a:t>方式一</a:t>
            </a:r>
            <a:endParaRPr lang="en-US" altLang="zh-CN" sz="1600" b="1" dirty="0">
              <a:solidFill>
                <a:schemeClr val="tx1">
                  <a:lumMod val="85000"/>
                  <a:lumOff val="15000"/>
                </a:schemeClr>
              </a:solidFill>
              <a:latin typeface="Alibaba PuHuiTi R"/>
              <a:ea typeface="Alibaba PuHuiTi B"/>
            </a:endParaRPr>
          </a:p>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让自定义的类（如学生类）</a:t>
            </a:r>
            <a:r>
              <a:rPr lang="zh-CN" altLang="en-US" sz="1600" b="1" dirty="0">
                <a:solidFill>
                  <a:srgbClr val="C00000"/>
                </a:solidFill>
                <a:latin typeface="Alibaba PuHuiTi R"/>
                <a:ea typeface="Alibaba PuHuiTi R"/>
              </a:rPr>
              <a:t>实现</a:t>
            </a:r>
            <a:r>
              <a:rPr lang="en-US" altLang="zh-CN" sz="1600" b="1" dirty="0">
                <a:solidFill>
                  <a:srgbClr val="C00000"/>
                </a:solidFill>
                <a:latin typeface="Alibaba PuHuiTi R"/>
                <a:ea typeface="Alibaba PuHuiTi R"/>
              </a:rPr>
              <a:t>Comparable</a:t>
            </a:r>
            <a:r>
              <a:rPr lang="zh-CN" altLang="en-US" sz="1600" b="1" dirty="0">
                <a:solidFill>
                  <a:srgbClr val="C00000"/>
                </a:solidFill>
                <a:latin typeface="Alibaba PuHuiTi R"/>
                <a:ea typeface="Alibaba PuHuiTi R"/>
              </a:rPr>
              <a:t>接口</a:t>
            </a:r>
            <a:r>
              <a:rPr lang="zh-CN" altLang="en-US" sz="1600" dirty="0">
                <a:solidFill>
                  <a:schemeClr val="tx1">
                    <a:lumMod val="85000"/>
                    <a:lumOff val="15000"/>
                  </a:schemeClr>
                </a:solidFill>
                <a:latin typeface="Alibaba PuHuiTi R"/>
                <a:ea typeface="Alibaba PuHuiTi R"/>
              </a:rPr>
              <a:t>重写里面的</a:t>
            </a:r>
            <a:r>
              <a:rPr lang="en-US" altLang="zh-CN" sz="1600" b="1" dirty="0" err="1">
                <a:solidFill>
                  <a:srgbClr val="C00000"/>
                </a:solidFill>
                <a:latin typeface="Alibaba PuHuiTi R"/>
                <a:ea typeface="Alibaba PuHuiTi R"/>
              </a:rPr>
              <a:t>compareTo</a:t>
            </a:r>
            <a:r>
              <a:rPr lang="zh-CN" altLang="en-US" sz="1600" dirty="0">
                <a:solidFill>
                  <a:schemeClr val="tx1">
                    <a:lumMod val="85000"/>
                    <a:lumOff val="15000"/>
                  </a:schemeClr>
                </a:solidFill>
                <a:latin typeface="Alibaba PuHuiTi R"/>
                <a:ea typeface="Alibaba PuHuiTi R"/>
              </a:rPr>
              <a:t>方法</a:t>
            </a:r>
            <a:r>
              <a:rPr lang="zh-CN" altLang="en-US" sz="1600" b="1" dirty="0">
                <a:solidFill>
                  <a:srgbClr val="C00000"/>
                </a:solidFill>
                <a:latin typeface="Alibaba PuHuiTi R"/>
                <a:ea typeface="Alibaba PuHuiTi R"/>
              </a:rPr>
              <a:t>来定制比较规则。</a:t>
            </a:r>
            <a:endParaRPr lang="en-US" altLang="zh-CN" sz="1600" b="1" dirty="0">
              <a:solidFill>
                <a:srgbClr val="FF0000"/>
              </a:solidFill>
              <a:latin typeface="Alibaba PuHuiTi R"/>
              <a:ea typeface="Alibaba PuHuiTi R"/>
            </a:endParaRPr>
          </a:p>
          <a:p>
            <a:pPr>
              <a:lnSpc>
                <a:spcPct val="150000"/>
              </a:lnSpc>
              <a:defRPr/>
            </a:pPr>
            <a:endParaRPr lang="en-US" altLang="zh-CN" sz="1600" dirty="0">
              <a:solidFill>
                <a:schemeClr val="tx1">
                  <a:lumMod val="85000"/>
                  <a:lumOff val="15000"/>
                </a:schemeClr>
              </a:solidFill>
              <a:latin typeface="Alibaba PuHuiTi R"/>
              <a:ea typeface="Alibaba PuHuiTi R"/>
            </a:endParaRPr>
          </a:p>
          <a:p>
            <a:pPr>
              <a:lnSpc>
                <a:spcPct val="150000"/>
              </a:lnSpc>
              <a:defRPr/>
            </a:pPr>
            <a:r>
              <a:rPr lang="zh-CN" altLang="en-US" sz="1600" b="1" dirty="0">
                <a:solidFill>
                  <a:schemeClr val="tx1">
                    <a:lumMod val="85000"/>
                    <a:lumOff val="15000"/>
                  </a:schemeClr>
                </a:solidFill>
                <a:latin typeface="Alibaba PuHuiTi R"/>
                <a:ea typeface="Alibaba PuHuiTi B"/>
              </a:rPr>
              <a:t>方式二</a:t>
            </a:r>
            <a:endParaRPr lang="en-US" altLang="zh-CN" sz="1600" b="1" dirty="0">
              <a:solidFill>
                <a:schemeClr val="tx1">
                  <a:lumMod val="85000"/>
                  <a:lumOff val="15000"/>
                </a:schemeClr>
              </a:solidFill>
              <a:latin typeface="Alibaba PuHuiTi R"/>
              <a:ea typeface="Alibaba PuHuiTi B"/>
            </a:endParaRPr>
          </a:p>
          <a:p>
            <a:pPr marL="285750" indent="-285750">
              <a:lnSpc>
                <a:spcPct val="150000"/>
              </a:lnSpc>
              <a:buFont typeface="Wingdings" panose="05000000000000000000" pitchFamily="2" charset="2"/>
              <a:buChar char="l"/>
              <a:defRPr/>
            </a:pPr>
            <a:r>
              <a:rPr lang="en-US" altLang="zh-CN" sz="1600" b="1" dirty="0" err="1">
                <a:solidFill>
                  <a:srgbClr val="C00000"/>
                </a:solidFill>
                <a:latin typeface="Alibaba PuHuiTi R"/>
                <a:ea typeface="Alibaba PuHuiTi R"/>
              </a:rPr>
              <a:t>TreeSet</a:t>
            </a:r>
            <a:r>
              <a:rPr lang="zh-CN" altLang="en-US" sz="1600" b="1" dirty="0">
                <a:solidFill>
                  <a:srgbClr val="C00000"/>
                </a:solidFill>
                <a:latin typeface="Alibaba PuHuiTi R"/>
                <a:ea typeface="Alibaba PuHuiTi R"/>
              </a:rPr>
              <a:t>集合有参数构造器，可以设置</a:t>
            </a:r>
            <a:r>
              <a:rPr lang="en-US" altLang="zh-CN" sz="1600" b="1" dirty="0">
                <a:solidFill>
                  <a:srgbClr val="C00000"/>
                </a:solidFill>
                <a:latin typeface="Alibaba PuHuiTi R"/>
                <a:ea typeface="Alibaba PuHuiTi R"/>
              </a:rPr>
              <a:t>Comparator</a:t>
            </a:r>
            <a:r>
              <a:rPr lang="zh-CN" altLang="en-US" sz="1600" b="1" dirty="0">
                <a:solidFill>
                  <a:srgbClr val="C00000"/>
                </a:solidFill>
                <a:latin typeface="Alibaba PuHuiTi R"/>
                <a:ea typeface="Alibaba PuHuiTi R"/>
              </a:rPr>
              <a:t>接口对应的比较器对象，来定制比较规则。</a:t>
            </a:r>
            <a:endParaRPr lang="en-US" altLang="zh-CN" sz="1600" dirty="0">
              <a:solidFill>
                <a:srgbClr val="C00000"/>
              </a:solidFill>
              <a:latin typeface="Alibaba PuHuiTi R"/>
              <a:ea typeface="Alibaba PuHuiTi R"/>
            </a:endParaRPr>
          </a:p>
        </p:txBody>
      </p:sp>
    </p:spTree>
    <p:extLst>
      <p:ext uri="{BB962C8B-B14F-4D97-AF65-F5344CB8AC3E}">
        <p14:creationId xmlns:p14="http://schemas.microsoft.com/office/powerpoint/2010/main" val="12208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A59C10-B06E-4FED-B585-0B66FDAC5241}"/>
              </a:ext>
            </a:extLst>
          </p:cNvPr>
          <p:cNvSpPr txBox="1"/>
          <p:nvPr/>
        </p:nvSpPr>
        <p:spPr>
          <a:xfrm>
            <a:off x="694321" y="1052592"/>
            <a:ext cx="12265617" cy="2453620"/>
          </a:xfrm>
          <a:prstGeom prst="rect">
            <a:avLst/>
          </a:prstGeom>
          <a:noFill/>
        </p:spPr>
        <p:txBody>
          <a:bodyPr wrap="square">
            <a:spAutoFit/>
          </a:bodyPr>
          <a:lstStyle/>
          <a:p>
            <a:pPr>
              <a:lnSpc>
                <a:spcPct val="250000"/>
              </a:lnSpc>
              <a:defRPr/>
            </a:pP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两种方式中，关于返回值的规则：</a:t>
            </a:r>
            <a:endParaRPr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如果认为第一个元素大于第二个元素返回正整数即可。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如果认为第一个元素小于第二个元素返回负整数即可。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如果认为第一个元素等于第二个元素返回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即可，此时</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集合只会保留一个元素，认为两者重复。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TextBox 11">
            <a:extLst>
              <a:ext uri="{FF2B5EF4-FFF2-40B4-BE49-F238E27FC236}">
                <a16:creationId xmlns:a16="http://schemas.microsoft.com/office/drawing/2014/main" id="{41B09599-93CB-47C0-8BA7-1519C71C5085}"/>
              </a:ext>
            </a:extLst>
          </p:cNvPr>
          <p:cNvSpPr txBox="1">
            <a:spLocks noChangeArrowheads="1"/>
          </p:cNvSpPr>
          <p:nvPr/>
        </p:nvSpPr>
        <p:spPr bwMode="auto">
          <a:xfrm>
            <a:off x="797686" y="3615408"/>
            <a:ext cx="10882779"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注意：如果</a:t>
            </a:r>
            <a:r>
              <a:rPr lang="en-US" altLang="zh-CN"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集合存储的对象有实现比较规则，集合也自带比较器，默认使用集合自带的比较器排序。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9870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78438" y="1035530"/>
            <a:ext cx="7295006" cy="4511040"/>
          </a:xfrm>
        </p:spPr>
        <p:txBody>
          <a:bodyPr/>
          <a:lstStyle/>
          <a:p>
            <a:r>
              <a:rPr lang="en-US" altLang="zh-CN" sz="1600" dirty="0" err="1"/>
              <a:t>TreeSet</a:t>
            </a:r>
            <a:r>
              <a:rPr lang="zh-CN" altLang="en-US" sz="1600" dirty="0"/>
              <a:t>集合的特点是怎么样的？</a:t>
            </a: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可排序、不重复、无索引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底层基于红黑树实现排序，增删改查性能较好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err="1"/>
              <a:t>TreeSet</a:t>
            </a:r>
            <a:r>
              <a:rPr lang="zh-CN" altLang="en-US" sz="1600" dirty="0"/>
              <a:t>集合自定义排序规则有几种方式</a:t>
            </a:r>
            <a:endParaRPr lang="en-US" altLang="zh-CN" sz="1600" dirty="0"/>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6787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en-US" altLang="zh-CN" dirty="0" err="1"/>
              <a:t>TreeSet</a:t>
            </a:r>
            <a:r>
              <a:rPr lang="zh-CN" altLang="en-US" dirty="0"/>
              <a:t>对象排序练习题</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4752005" y="1798291"/>
            <a:ext cx="7194571" cy="4219575"/>
          </a:xfrm>
        </p:spPr>
        <p:txBody>
          <a:bodyPr/>
          <a:lstStyle/>
          <a:p>
            <a:pPr>
              <a:lnSpc>
                <a:spcPct val="200000"/>
              </a:lnSpc>
              <a:defRPr/>
            </a:pPr>
            <a:r>
              <a:rPr lang="zh-CN" altLang="en-US" dirty="0"/>
              <a:t>需求：键盘录入</a:t>
            </a:r>
            <a:r>
              <a:rPr lang="en-US" altLang="zh-CN" dirty="0"/>
              <a:t>3</a:t>
            </a:r>
            <a:r>
              <a:rPr lang="zh-CN" altLang="en-US" dirty="0"/>
              <a:t>个学生信息</a:t>
            </a:r>
            <a:r>
              <a:rPr lang="en-US" altLang="zh-CN" dirty="0"/>
              <a:t>(</a:t>
            </a:r>
            <a:r>
              <a:rPr lang="zh-CN" altLang="en-US" dirty="0"/>
              <a:t>姓名</a:t>
            </a:r>
            <a:r>
              <a:rPr lang="en-US" altLang="zh-CN" dirty="0"/>
              <a:t>,</a:t>
            </a:r>
            <a:r>
              <a:rPr lang="zh-CN" altLang="en-US" dirty="0"/>
              <a:t>语文成绩</a:t>
            </a:r>
            <a:r>
              <a:rPr lang="en-US" altLang="zh-CN" dirty="0"/>
              <a:t>,</a:t>
            </a:r>
            <a:r>
              <a:rPr lang="zh-CN" altLang="en-US" dirty="0"/>
              <a:t>数学成绩</a:t>
            </a:r>
            <a:r>
              <a:rPr lang="en-US" altLang="zh-CN" dirty="0"/>
              <a:t>,</a:t>
            </a:r>
            <a:r>
              <a:rPr lang="zh-CN" altLang="en-US" dirty="0"/>
              <a:t>英语成绩</a:t>
            </a:r>
            <a:r>
              <a:rPr lang="en-US" altLang="zh-CN" dirty="0"/>
              <a:t>),</a:t>
            </a:r>
            <a:r>
              <a:rPr lang="zh-CN" altLang="en-US" dirty="0"/>
              <a:t>按照总分从高到低输出到控制台</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defRPr/>
            </a:pPr>
            <a:r>
              <a:rPr lang="zh-CN" altLang="en-US" dirty="0"/>
              <a:t>定义学生类</a:t>
            </a:r>
            <a:endParaRPr lang="en-US" altLang="zh-CN" dirty="0"/>
          </a:p>
          <a:p>
            <a:pPr marL="342900" indent="-342900">
              <a:lnSpc>
                <a:spcPct val="200000"/>
              </a:lnSpc>
              <a:buFont typeface="+mj-ea"/>
              <a:buAutoNum type="circleNumDbPlain"/>
              <a:defRPr/>
            </a:pPr>
            <a:r>
              <a:rPr lang="zh-CN" altLang="en-US" dirty="0"/>
              <a:t>创建</a:t>
            </a:r>
            <a:r>
              <a:rPr lang="en-US" altLang="zh-CN" dirty="0" err="1"/>
              <a:t>TreeSet</a:t>
            </a:r>
            <a:r>
              <a:rPr lang="zh-CN" altLang="en-US" dirty="0"/>
              <a:t>集合对象，通过比较器排序进行排序</a:t>
            </a:r>
            <a:endParaRPr lang="en-US" altLang="zh-CN" dirty="0"/>
          </a:p>
          <a:p>
            <a:pPr marL="342900" indent="-342900">
              <a:lnSpc>
                <a:spcPct val="200000"/>
              </a:lnSpc>
              <a:buFont typeface="+mj-ea"/>
              <a:buAutoNum type="circleNumDbPlain"/>
              <a:defRPr/>
            </a:pPr>
            <a:r>
              <a:rPr lang="zh-CN" altLang="en-US" dirty="0"/>
              <a:t>创建学生对象</a:t>
            </a:r>
            <a:endParaRPr lang="en-US" altLang="zh-CN" dirty="0"/>
          </a:p>
          <a:p>
            <a:pPr marL="342900" indent="-342900">
              <a:lnSpc>
                <a:spcPct val="200000"/>
              </a:lnSpc>
              <a:buFont typeface="+mj-ea"/>
              <a:buAutoNum type="circleNumDbPlain"/>
              <a:defRPr/>
            </a:pPr>
            <a:r>
              <a:rPr lang="zh-CN" altLang="en-US" dirty="0"/>
              <a:t>把学生对象添加到集合</a:t>
            </a:r>
            <a:endParaRPr lang="en-US" altLang="zh-CN" dirty="0"/>
          </a:p>
          <a:p>
            <a:pPr marL="342900" indent="-342900">
              <a:lnSpc>
                <a:spcPct val="200000"/>
              </a:lnSpc>
              <a:buFont typeface="+mj-ea"/>
              <a:buAutoNum type="circleNumDbPlain"/>
              <a:defRPr/>
            </a:pPr>
            <a:r>
              <a:rPr lang="zh-CN" altLang="en-US" dirty="0"/>
              <a:t>遍历集合</a:t>
            </a:r>
            <a:endParaRPr lang="en-US" altLang="zh-CN" dirty="0"/>
          </a:p>
          <a:p>
            <a:pPr>
              <a:lnSpc>
                <a:spcPct val="200000"/>
              </a:lnSpc>
            </a:pPr>
            <a:endParaRPr lang="zh-CN" altLang="en-US" dirty="0"/>
          </a:p>
        </p:txBody>
      </p:sp>
      <p:pic>
        <p:nvPicPr>
          <p:cNvPr id="8" name="Picture 8" descr="C:\Users\admin\Desktop\timg.jpg">
            <a:extLst>
              <a:ext uri="{FF2B5EF4-FFF2-40B4-BE49-F238E27FC236}">
                <a16:creationId xmlns:a16="http://schemas.microsoft.com/office/drawing/2014/main" id="{B75DACB7-84C2-4F80-A190-0A88C139A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27" b="13921"/>
          <a:stretch>
            <a:fillRect/>
          </a:stretch>
        </p:blipFill>
        <p:spPr bwMode="auto">
          <a:xfrm>
            <a:off x="435484" y="2159000"/>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04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68985" y="515815"/>
            <a:ext cx="5908430" cy="5082931"/>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90973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517155" y="1089914"/>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pPr>
            <a:r>
              <a:rPr lang="zh-CN" altLang="zh-CN" sz="1600" dirty="0">
                <a:solidFill>
                  <a:schemeClr val="tx1"/>
                </a:solidFill>
              </a:rPr>
              <a:t>如果希望元素可以重复，又有索引，</a:t>
            </a:r>
            <a:r>
              <a:rPr lang="zh-CN" altLang="en-US" sz="1600" dirty="0">
                <a:solidFill>
                  <a:schemeClr val="tx1"/>
                </a:solidFill>
              </a:rPr>
              <a:t>索引</a:t>
            </a:r>
            <a:r>
              <a:rPr lang="zh-CN" altLang="zh-CN" sz="1600" dirty="0">
                <a:solidFill>
                  <a:schemeClr val="tx1"/>
                </a:solidFill>
              </a:rPr>
              <a:t>查询要快</a:t>
            </a:r>
            <a:r>
              <a:rPr lang="zh-CN" altLang="en-US" sz="1600" dirty="0">
                <a:solidFill>
                  <a:schemeClr val="tx1"/>
                </a:solidFill>
              </a:rPr>
              <a:t>？</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用ArrayList集合</a:t>
            </a: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，基于数组的</a:t>
            </a:r>
            <a:r>
              <a:rPr lang="zh-CN"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。（用的最多）</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Rectangle 1">
            <a:extLst>
              <a:ext uri="{FF2B5EF4-FFF2-40B4-BE49-F238E27FC236}">
                <a16:creationId xmlns:a16="http://schemas.microsoft.com/office/drawing/2014/main" id="{912B4D4A-C112-417E-B7E3-AAA619140F33}"/>
              </a:ext>
            </a:extLst>
          </p:cNvPr>
          <p:cNvSpPr txBox="1">
            <a:spLocks noChangeArrowheads="1"/>
          </p:cNvSpPr>
          <p:nvPr/>
        </p:nvSpPr>
        <p:spPr bwMode="auto">
          <a:xfrm>
            <a:off x="4517155" y="2102194"/>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2.  </a:t>
            </a:r>
            <a:r>
              <a:rPr lang="zh-CN" altLang="zh-CN" sz="1600" dirty="0"/>
              <a:t>如果希望元素可以重复，又有索引，</a:t>
            </a:r>
            <a:r>
              <a:rPr lang="zh-CN" altLang="en-US" sz="1600" dirty="0"/>
              <a:t>增删首尾操作快？</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，基于链表的</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Rectangle 1">
            <a:extLst>
              <a:ext uri="{FF2B5EF4-FFF2-40B4-BE49-F238E27FC236}">
                <a16:creationId xmlns:a16="http://schemas.microsoft.com/office/drawing/2014/main" id="{4AFD167E-DB94-40EA-A927-C5F7E515EE1D}"/>
              </a:ext>
            </a:extLst>
          </p:cNvPr>
          <p:cNvSpPr txBox="1">
            <a:spLocks noChangeArrowheads="1"/>
          </p:cNvSpPr>
          <p:nvPr/>
        </p:nvSpPr>
        <p:spPr bwMode="auto">
          <a:xfrm>
            <a:off x="4517155" y="3160901"/>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3.  </a:t>
            </a:r>
            <a:r>
              <a:rPr lang="zh-CN" altLang="zh-CN" sz="1600" dirty="0"/>
              <a:t>如果希望</a:t>
            </a:r>
            <a:r>
              <a:rPr lang="zh-CN" altLang="en-US" sz="1600" dirty="0"/>
              <a:t>增删改查都快，但是元素不重复、无序、无索引。</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，基于哈希表的</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Rectangle 1">
            <a:extLst>
              <a:ext uri="{FF2B5EF4-FFF2-40B4-BE49-F238E27FC236}">
                <a16:creationId xmlns:a16="http://schemas.microsoft.com/office/drawing/2014/main" id="{1B380D25-A5F3-4A92-AEB0-E270078EF218}"/>
              </a:ext>
            </a:extLst>
          </p:cNvPr>
          <p:cNvSpPr txBox="1">
            <a:spLocks noChangeArrowheads="1"/>
          </p:cNvSpPr>
          <p:nvPr/>
        </p:nvSpPr>
        <p:spPr bwMode="auto">
          <a:xfrm>
            <a:off x="4517155" y="4314525"/>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4.  </a:t>
            </a:r>
            <a:r>
              <a:rPr lang="zh-CN" altLang="zh-CN" sz="1600" dirty="0"/>
              <a:t>如果希望</a:t>
            </a:r>
            <a:r>
              <a:rPr lang="zh-CN" altLang="en-US" sz="1600" dirty="0"/>
              <a:t>增删改查都快，但是元素不重复、有序、无索引。</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，基于哈希表和双链表</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Rectangle 1">
            <a:extLst>
              <a:ext uri="{FF2B5EF4-FFF2-40B4-BE49-F238E27FC236}">
                <a16:creationId xmlns:a16="http://schemas.microsoft.com/office/drawing/2014/main" id="{634F7B89-6B9B-4E25-B061-C495BCB85381}"/>
              </a:ext>
            </a:extLst>
          </p:cNvPr>
          <p:cNvSpPr txBox="1">
            <a:spLocks noChangeArrowheads="1"/>
          </p:cNvSpPr>
          <p:nvPr/>
        </p:nvSpPr>
        <p:spPr bwMode="auto">
          <a:xfrm>
            <a:off x="4517155" y="5373232"/>
            <a:ext cx="7057613"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170" indent="0" algn="l" rtl="0" eaLnBrk="0" fontAlgn="base" hangingPunct="0">
              <a:spcBef>
                <a:spcPct val="20000"/>
              </a:spcBef>
              <a:spcAft>
                <a:spcPct val="0"/>
              </a:spcAft>
              <a:buFont typeface="Arial" panose="020B0604020202020204" pitchFamily="34" charset="0"/>
              <a:buNone/>
              <a:defRPr sz="1867" b="1" kern="1200">
                <a:solidFill>
                  <a:schemeClr val="tx1"/>
                </a:solidFill>
                <a:latin typeface="黑体" panose="02010609060101010101" pitchFamily="49" charset="-122"/>
                <a:ea typeface="黑体" panose="02010609060101010101" pitchFamily="49" charset="-122"/>
                <a:cs typeface="+mn-cs"/>
              </a:defRPr>
            </a:lvl3pPr>
            <a:lvl4pPr marL="1828755" indent="0" algn="l" rtl="0" eaLnBrk="0" fontAlgn="base" hangingPunct="0">
              <a:spcBef>
                <a:spcPct val="20000"/>
              </a:spcBef>
              <a:spcAft>
                <a:spcPct val="0"/>
              </a:spcAft>
              <a:buFont typeface="Arial" panose="020B0604020202020204" pitchFamily="34" charset="0"/>
              <a:buNone/>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spcBef>
                <a:spcPct val="0"/>
              </a:spcBef>
              <a:buNone/>
            </a:pPr>
            <a:r>
              <a:rPr lang="en-US" altLang="zh-CN" sz="1600" dirty="0"/>
              <a:t>5.  </a:t>
            </a:r>
            <a:r>
              <a:rPr lang="zh-CN" altLang="zh-CN" sz="1600" dirty="0"/>
              <a:t>如果</a:t>
            </a:r>
            <a:r>
              <a:rPr lang="zh-CN" altLang="en-US" sz="1600" dirty="0"/>
              <a:t>要对对象进行排序。</a:t>
            </a:r>
            <a:endParaRPr lang="en-US" altLang="zh-CN" sz="1600" dirty="0"/>
          </a:p>
          <a:p>
            <a:pPr marL="895335" lvl="1" indent="-285750">
              <a:lnSpc>
                <a:spcPct val="150000"/>
              </a:lnSpc>
              <a:spcBef>
                <a:spcPct val="0"/>
              </a:spcBef>
              <a:buFont typeface="Wingdings" panose="05000000000000000000" pitchFamily="2" charset="2"/>
              <a:buChar char="l"/>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，基于红黑树</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后续也可以用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集合实现排序。</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582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fade">
                                      <p:cBhvr>
                                        <p:cTn id="42" dur="500"/>
                                        <p:tgtEl>
                                          <p:spTgt spid="1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1" end="1"/>
                                            </p:txEl>
                                          </p:spTgt>
                                        </p:tgtEl>
                                        <p:attrNameLst>
                                          <p:attrName>style.visibility</p:attrName>
                                        </p:attrNameLst>
                                      </p:cBhvr>
                                      <p:to>
                                        <p:strVal val="visible"/>
                                      </p:to>
                                    </p:set>
                                    <p:animEffect transition="in" filter="fade">
                                      <p:cBhvr>
                                        <p:cTn id="5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93812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4321905" y="1272512"/>
            <a:ext cx="6830647" cy="3861223"/>
          </a:xfrm>
        </p:spPr>
        <p:txBody>
          <a:bodyPr/>
          <a:lstStyle/>
          <a:p>
            <a:pPr>
              <a:lnSpc>
                <a:spcPct val="200000"/>
              </a:lnSpc>
            </a:pPr>
            <a:r>
              <a:rPr lang="zh-CN" altLang="en-US" dirty="0"/>
              <a:t>假如</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需要定义一个方法求和，</a:t>
            </a:r>
            <a:r>
              <a:rPr lang="zh-CN" altLang="en-US" dirty="0"/>
              <a:t>该方法可以灵活的完成如下需求：</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r>
              <a:rPr lang="zh-CN" altLang="en-US" dirty="0"/>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个数据的和，甚至可以支持不接收参数进行调用。</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7BFD1154-46E6-4B27-B59D-DDC167D38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93" y="1374970"/>
            <a:ext cx="2475793" cy="22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DE46C-9DDF-43B4-A60B-D1AFD8536FD3}"/>
              </a:ext>
            </a:extLst>
          </p:cNvPr>
          <p:cNvSpPr>
            <a:spLocks noChangeArrowheads="1"/>
          </p:cNvSpPr>
          <p:nvPr/>
        </p:nvSpPr>
        <p:spPr bwMode="auto">
          <a:xfrm>
            <a:off x="838201" y="1693127"/>
            <a:ext cx="4485641" cy="57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D9EB9FAB-7C4A-4F3F-8078-8C36DFD837D3}"/>
              </a:ext>
            </a:extLst>
          </p:cNvPr>
          <p:cNvSpPr txBox="1"/>
          <p:nvPr/>
        </p:nvSpPr>
        <p:spPr>
          <a:xfrm>
            <a:off x="838201" y="1794885"/>
            <a:ext cx="7013151" cy="1504323"/>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标题占位符 1">
            <a:extLst>
              <a:ext uri="{FF2B5EF4-FFF2-40B4-BE49-F238E27FC236}">
                <a16:creationId xmlns:a16="http://schemas.microsoft.com/office/drawing/2014/main" id="{B1BAB0A1-312D-43DD-9394-EC89EC057FBF}"/>
              </a:ext>
            </a:extLst>
          </p:cNvPr>
          <p:cNvSpPr txBox="1">
            <a:spLocks noChangeArrowheads="1"/>
          </p:cNvSpPr>
          <p:nvPr/>
        </p:nvSpPr>
        <p:spPr bwMode="auto">
          <a:xfrm>
            <a:off x="838201" y="8124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nSpc>
                <a:spcPct val="200000"/>
              </a:lnSpc>
              <a:defRPr/>
            </a:pP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a:t>
            </a:r>
            <a:endParaRPr lang="zh-TW"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FBEACE2C-1C32-4567-B0BA-7297B67A216E}"/>
              </a:ext>
            </a:extLst>
          </p:cNvPr>
          <p:cNvSpPr txBox="1"/>
          <p:nvPr/>
        </p:nvSpPr>
        <p:spPr>
          <a:xfrm>
            <a:off x="838201" y="1608317"/>
            <a:ext cx="609600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可变参数用在形参中可以接收多个数据。</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可变参数的格式：</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数据类型...参数名称</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5FACF87E-6BA9-4A61-B960-AF9F3D83DCBA}"/>
              </a:ext>
            </a:extLst>
          </p:cNvPr>
          <p:cNvSpPr txBox="1"/>
          <p:nvPr/>
        </p:nvSpPr>
        <p:spPr>
          <a:xfrm>
            <a:off x="838201" y="2574972"/>
            <a:ext cx="6096000" cy="1680845"/>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可变参数的作用</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8B79D759-5AE4-4491-81A0-E79C6647557B}"/>
              </a:ext>
            </a:extLst>
          </p:cNvPr>
          <p:cNvSpPr txBox="1"/>
          <p:nvPr/>
        </p:nvSpPr>
        <p:spPr>
          <a:xfrm>
            <a:off x="838201" y="3073809"/>
            <a:ext cx="9085792"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传输参数非常灵活，方便。可以不传输参数</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，可以传输</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个或者多个，也可以传输一个数组</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2D78BCDB-24CF-4032-8B80-A903BBF32098}"/>
              </a:ext>
            </a:extLst>
          </p:cNvPr>
          <p:cNvSpPr txBox="1"/>
          <p:nvPr/>
        </p:nvSpPr>
        <p:spPr>
          <a:xfrm>
            <a:off x="838201" y="3592035"/>
            <a:ext cx="6436360" cy="1126847"/>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可变参数在方法内部本质上就是一个数组。</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15B9C895-AE40-4422-8364-F9BAFCBF1B59}"/>
              </a:ext>
            </a:extLst>
          </p:cNvPr>
          <p:cNvSpPr txBox="1"/>
          <p:nvPr/>
        </p:nvSpPr>
        <p:spPr>
          <a:xfrm>
            <a:off x="838201" y="4284533"/>
            <a:ext cx="6096000" cy="1126847"/>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可变参数的注意事项：</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5F34D26A-A1C7-4226-827C-BBDC9712E8D7}"/>
              </a:ext>
            </a:extLst>
          </p:cNvPr>
          <p:cNvSpPr txBox="1"/>
          <p:nvPr/>
        </p:nvSpPr>
        <p:spPr>
          <a:xfrm>
            <a:off x="838201" y="4802775"/>
            <a:ext cx="609600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1.一个形参列表中可变参数只能有一个</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2.可变参数必须放在形参列表的最后面</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12" grpId="0"/>
      <p:bldP spid="14" grpId="0"/>
      <p:bldP spid="16" grpId="0"/>
      <p:bldP spid="18"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up)">
                                      <p:cBhvr>
                                        <p:cTn id="33" dur="500"/>
                                        <p:tgtEl>
                                          <p:spTgt spid="95"/>
                                        </p:tgtEl>
                                      </p:cBhvr>
                                    </p:animEffect>
                                  </p:childTnLst>
                                </p:cTn>
                              </p:par>
                              <p:par>
                                <p:cTn id="34" presetID="1" presetClass="emph" presetSubtype="2" fill="hold" nodeType="withEffect">
                                  <p:stCondLst>
                                    <p:cond delay="0"/>
                                  </p:stCondLst>
                                  <p:childTnLst>
                                    <p:animClr clrSpc="rgb" dir="cw">
                                      <p:cBhvr>
                                        <p:cTn id="35" dur="500" fill="hold"/>
                                        <p:tgtEl>
                                          <p:spTgt spid="95"/>
                                        </p:tgtEl>
                                        <p:attrNameLst>
                                          <p:attrName>fillcolor</p:attrName>
                                        </p:attrNameLst>
                                      </p:cBhvr>
                                      <p:to>
                                        <a:srgbClr val="FF0000"/>
                                      </p:to>
                                    </p:animClr>
                                    <p:set>
                                      <p:cBhvr>
                                        <p:cTn id="36" dur="500" fill="hold"/>
                                        <p:tgtEl>
                                          <p:spTgt spid="95"/>
                                        </p:tgtEl>
                                        <p:attrNameLst>
                                          <p:attrName>fill.type</p:attrName>
                                        </p:attrNameLst>
                                      </p:cBhvr>
                                      <p:to>
                                        <p:strVal val="solid"/>
                                      </p:to>
                                    </p:set>
                                    <p:set>
                                      <p:cBhvr>
                                        <p:cTn id="37" dur="500" fill="hold"/>
                                        <p:tgtEl>
                                          <p:spTgt spid="95"/>
                                        </p:tgtEl>
                                        <p:attrNameLst>
                                          <p:attrName>fill.on</p:attrName>
                                        </p:attrNameLst>
                                      </p:cBhvr>
                                      <p:to>
                                        <p:strVal val="true"/>
                                      </p:to>
                                    </p:set>
                                  </p:childTnLst>
                                </p:cTn>
                              </p:par>
                              <p:par>
                                <p:cTn id="38" presetID="22" presetClass="entr" presetSubtype="1" fill="hold" nodeType="withEffect">
                                  <p:stCondLst>
                                    <p:cond delay="0"/>
                                  </p:stCondLst>
                                  <p:childTnLst>
                                    <p:set>
                                      <p:cBhvr>
                                        <p:cTn id="39" dur="1" fill="hold">
                                          <p:stCondLst>
                                            <p:cond delay="0"/>
                                          </p:stCondLst>
                                        </p:cTn>
                                        <p:tgtEl>
                                          <p:spTgt spid="7186"/>
                                        </p:tgtEl>
                                        <p:attrNameLst>
                                          <p:attrName>style.visibility</p:attrName>
                                        </p:attrNameLst>
                                      </p:cBhvr>
                                      <p:to>
                                        <p:strVal val="visible"/>
                                      </p:to>
                                    </p:set>
                                    <p:animEffect transition="in" filter="wipe(up)">
                                      <p:cBhvr>
                                        <p:cTn id="40" dur="500"/>
                                        <p:tgtEl>
                                          <p:spTgt spid="718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7190"/>
                                        </p:tgtEl>
                                        <p:attrNameLst>
                                          <p:attrName>style.visibility</p:attrName>
                                        </p:attrNameLst>
                                      </p:cBhvr>
                                      <p:to>
                                        <p:strVal val="visible"/>
                                      </p:to>
                                    </p:set>
                                    <p:animEffect transition="in" filter="wipe(up)">
                                      <p:cBhvr>
                                        <p:cTn id="48" dur="500"/>
                                        <p:tgtEl>
                                          <p:spTgt spid="7190"/>
                                        </p:tgtEl>
                                      </p:cBhvr>
                                    </p:animEffect>
                                  </p:childTnLst>
                                </p:cTn>
                              </p:par>
                              <p:par>
                                <p:cTn id="49" presetID="22" presetClass="entr" presetSubtype="1" fill="hold" nodeType="withEffect">
                                  <p:stCondLst>
                                    <p:cond delay="0"/>
                                  </p:stCondLst>
                                  <p:childTnLst>
                                    <p:set>
                                      <p:cBhvr>
                                        <p:cTn id="50" dur="1" fill="hold">
                                          <p:stCondLst>
                                            <p:cond delay="0"/>
                                          </p:stCondLst>
                                        </p:cTn>
                                        <p:tgtEl>
                                          <p:spTgt spid="7193"/>
                                        </p:tgtEl>
                                        <p:attrNameLst>
                                          <p:attrName>style.visibility</p:attrName>
                                        </p:attrNameLst>
                                      </p:cBhvr>
                                      <p:to>
                                        <p:strVal val="visible"/>
                                      </p:to>
                                    </p:set>
                                    <p:animEffect transition="in" filter="wipe(up)">
                                      <p:cBhvr>
                                        <p:cTn id="51" dur="500"/>
                                        <p:tgtEl>
                                          <p:spTgt spid="719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up)">
                                      <p:cBhvr>
                                        <p:cTn id="55" dur="500"/>
                                        <p:tgtEl>
                                          <p:spTgt spid="5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wipe(up)">
                                      <p:cBhvr>
                                        <p:cTn id="58" dur="500"/>
                                        <p:tgtEl>
                                          <p:spTgt spid="98"/>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par>
                                <p:cTn id="62" presetID="22" presetClass="entr" presetSubtype="1"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8019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B02315-B3D7-4D41-BB52-150B3CB2685A}"/>
              </a:ext>
            </a:extLst>
          </p:cNvPr>
          <p:cNvSpPr txBox="1"/>
          <p:nvPr/>
        </p:nvSpPr>
        <p:spPr>
          <a:xfrm>
            <a:off x="711200" y="1382881"/>
            <a:ext cx="9784080" cy="11546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A3D9C162-8266-475C-915C-290DF898E802}"/>
              </a:ext>
            </a:extLst>
          </p:cNvPr>
          <p:cNvSpPr txBox="1"/>
          <p:nvPr/>
        </p:nvSpPr>
        <p:spPr>
          <a:xfrm>
            <a:off x="711200" y="1354947"/>
            <a:ext cx="6096000"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r>
              <a:rPr kumimoji="0" lang="zh-CN" altLang="en-US"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集合工具类</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209C649-7C4B-4ACC-882F-84BE2D49A77C}"/>
              </a:ext>
            </a:extLst>
          </p:cNvPr>
          <p:cNvSpPr txBox="1"/>
          <p:nvPr/>
        </p:nvSpPr>
        <p:spPr>
          <a:xfrm>
            <a:off x="711200" y="1726645"/>
            <a:ext cx="6096000"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java.utils.Collections:是集合工具类</a:t>
            </a:r>
            <a:endParaRPr kumimoji="0" lang="en-US"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en-US" sz="160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Collections并不属于集合，是用来操作集合的工具类。</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E1A01991-C7C5-4D95-975A-C5D7CEA6D647}"/>
              </a:ext>
            </a:extLst>
          </p:cNvPr>
          <p:cNvSpPr txBox="1"/>
          <p:nvPr/>
        </p:nvSpPr>
        <p:spPr>
          <a:xfrm>
            <a:off x="711200" y="2824709"/>
            <a:ext cx="6553200" cy="646331"/>
          </a:xfrm>
          <a:prstGeom prst="rect">
            <a:avLst/>
          </a:prstGeom>
          <a:noFill/>
        </p:spPr>
        <p:txBody>
          <a:bodyPr wrap="square">
            <a:spAutoFit/>
          </a:bodyPr>
          <a:lstStyle/>
          <a:p>
            <a: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Collections常用的API</a:t>
            </a:r>
            <a:br>
              <a:rPr kumimoji="0" lang="zh-CN"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5" name="表格 14">
            <a:extLst>
              <a:ext uri="{FF2B5EF4-FFF2-40B4-BE49-F238E27FC236}">
                <a16:creationId xmlns:a16="http://schemas.microsoft.com/office/drawing/2014/main" id="{DD610862-A50E-46A3-A190-18C6C8AABF3D}"/>
              </a:ext>
            </a:extLst>
          </p:cNvPr>
          <p:cNvGraphicFramePr>
            <a:graphicFrameLocks noGrp="1"/>
          </p:cNvGraphicFramePr>
          <p:nvPr>
            <p:extLst>
              <p:ext uri="{D42A27DB-BD31-4B8C-83A1-F6EECF244321}">
                <p14:modId xmlns:p14="http://schemas.microsoft.com/office/powerpoint/2010/main" val="2933833452"/>
              </p:ext>
            </p:extLst>
          </p:nvPr>
        </p:nvGraphicFramePr>
        <p:xfrm>
          <a:off x="831826" y="3429000"/>
          <a:ext cx="10740414" cy="1418878"/>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boolean addAll(Collection&lt;? super T&gt; c, T... elements)</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给集合对象</a:t>
                      </a:r>
                      <a:r>
                        <a:rPr kumimoji="0" lang="zh-CN" altLang="zh-CN" sz="1600" u="none" strike="noStrike" cap="none" normalizeH="0" baseline="0">
                          <a:ln>
                            <a:noFill/>
                          </a:ln>
                          <a:solidFill>
                            <a:schemeClr val="tx1">
                              <a:lumMod val="65000"/>
                              <a:lumOff val="35000"/>
                            </a:schemeClr>
                          </a:solidFill>
                          <a:effectLst/>
                          <a:latin typeface="宋体" panose="02010600030101010101" pitchFamily="2" charset="-122"/>
                          <a:ea typeface="Alibaba PuHuiTi R"/>
                        </a:rPr>
                        <a:t>批量添加元素</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void shuffle(</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 </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打乱</a:t>
                      </a:r>
                      <a:r>
                        <a:rPr kumimoji="0" lang="en-US"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List</a:t>
                      </a: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集合</a:t>
                      </a:r>
                      <a:r>
                        <a:rPr kumimoji="0" lang="zh-CN" altLang="en-US"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元素的</a:t>
                      </a: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顺序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318479808"/>
                  </a:ext>
                </a:extLst>
              </a:tr>
            </a:tbl>
          </a:graphicData>
        </a:graphic>
      </p:graphicFrame>
    </p:spTree>
    <p:extLst>
      <p:ext uri="{BB962C8B-B14F-4D97-AF65-F5344CB8AC3E}">
        <p14:creationId xmlns:p14="http://schemas.microsoft.com/office/powerpoint/2010/main" val="1777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B02315-B3D7-4D41-BB52-150B3CB2685A}"/>
              </a:ext>
            </a:extLst>
          </p:cNvPr>
          <p:cNvSpPr txBox="1"/>
          <p:nvPr/>
        </p:nvSpPr>
        <p:spPr>
          <a:xfrm>
            <a:off x="711200" y="1382881"/>
            <a:ext cx="9784080" cy="11546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1185319F-2696-4795-B46E-AE06654D3CAB}"/>
              </a:ext>
            </a:extLst>
          </p:cNvPr>
          <p:cNvSpPr txBox="1"/>
          <p:nvPr/>
        </p:nvSpPr>
        <p:spPr>
          <a:xfrm>
            <a:off x="782320" y="972586"/>
            <a:ext cx="6096000" cy="8426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r>
              <a:rPr kumimoji="0" lang="zh-CN" altLang="en-US"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排序相关</a:t>
            </a:r>
            <a:r>
              <a:rPr kumimoji="0" lang="en-US" altLang="zh-CN" sz="18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使用范围：只能</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集合的排序。</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7" name="表格 16">
            <a:extLst>
              <a:ext uri="{FF2B5EF4-FFF2-40B4-BE49-F238E27FC236}">
                <a16:creationId xmlns:a16="http://schemas.microsoft.com/office/drawing/2014/main" id="{C42E69B6-9E1B-4203-94E0-49E6A35568F3}"/>
              </a:ext>
            </a:extLst>
          </p:cNvPr>
          <p:cNvGraphicFramePr>
            <a:graphicFrameLocks noGrp="1"/>
          </p:cNvGraphicFramePr>
          <p:nvPr>
            <p:extLst>
              <p:ext uri="{D42A27DB-BD31-4B8C-83A1-F6EECF244321}">
                <p14:modId xmlns:p14="http://schemas.microsoft.com/office/powerpoint/2010/main" val="2579496712"/>
              </p:ext>
            </p:extLst>
          </p:nvPr>
        </p:nvGraphicFramePr>
        <p:xfrm>
          <a:off x="817880" y="2496908"/>
          <a:ext cx="10740414" cy="969695"/>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将集合中元素按照默认规则排序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70858939"/>
                  </a:ext>
                </a:extLst>
              </a:tr>
            </a:tbl>
          </a:graphicData>
        </a:graphic>
      </p:graphicFrame>
      <p:graphicFrame>
        <p:nvGraphicFramePr>
          <p:cNvPr id="18" name="表格 17">
            <a:extLst>
              <a:ext uri="{FF2B5EF4-FFF2-40B4-BE49-F238E27FC236}">
                <a16:creationId xmlns:a16="http://schemas.microsoft.com/office/drawing/2014/main" id="{B8BBF8A0-38F1-43C3-A82F-51FCCAE61CB6}"/>
              </a:ext>
            </a:extLst>
          </p:cNvPr>
          <p:cNvGraphicFramePr>
            <a:graphicFrameLocks noGrp="1"/>
          </p:cNvGraphicFramePr>
          <p:nvPr>
            <p:extLst>
              <p:ext uri="{D42A27DB-BD31-4B8C-83A1-F6EECF244321}">
                <p14:modId xmlns:p14="http://schemas.microsoft.com/office/powerpoint/2010/main" val="4179486777"/>
              </p:ext>
            </p:extLst>
          </p:nvPr>
        </p:nvGraphicFramePr>
        <p:xfrm>
          <a:off x="817880" y="4915719"/>
          <a:ext cx="10740414" cy="969695"/>
        </p:xfrm>
        <a:graphic>
          <a:graphicData uri="http://schemas.openxmlformats.org/drawingml/2006/table">
            <a:tbl>
              <a:tblPr/>
              <a:tblGrid>
                <a:gridCol w="7320734">
                  <a:extLst>
                    <a:ext uri="{9D8B030D-6E8A-4147-A177-3AD203B41FA5}">
                      <a16:colId xmlns:a16="http://schemas.microsoft.com/office/drawing/2014/main" val="1138920238"/>
                    </a:ext>
                  </a:extLst>
                </a:gridCol>
                <a:gridCol w="341968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list，Comparator&lt;? super T&gt; c</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u="none" strike="noStrike" cap="none" normalizeH="0" baseline="0" dirty="0">
                          <a:ln>
                            <a:noFill/>
                          </a:ln>
                          <a:solidFill>
                            <a:schemeClr val="tx1">
                              <a:lumMod val="65000"/>
                              <a:lumOff val="35000"/>
                            </a:schemeClr>
                          </a:solidFill>
                          <a:effectLst/>
                          <a:latin typeface="宋体" panose="02010600030101010101" pitchFamily="2" charset="-122"/>
                          <a:ea typeface="Alibaba PuHuiTi R"/>
                        </a:rPr>
                        <a:t>将集合中元素按照指定规则排序</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559763"/>
                  </a:ext>
                </a:extLst>
              </a:tr>
            </a:tbl>
          </a:graphicData>
        </a:graphic>
      </p:graphicFrame>
      <p:sp>
        <p:nvSpPr>
          <p:cNvPr id="20" name="文本框 19">
            <a:extLst>
              <a:ext uri="{FF2B5EF4-FFF2-40B4-BE49-F238E27FC236}">
                <a16:creationId xmlns:a16="http://schemas.microsoft.com/office/drawing/2014/main" id="{B605EE17-59D7-4A64-9198-6C76BBE45EFD}"/>
              </a:ext>
            </a:extLst>
          </p:cNvPr>
          <p:cNvSpPr txBox="1"/>
          <p:nvPr/>
        </p:nvSpPr>
        <p:spPr>
          <a:xfrm>
            <a:off x="746760" y="2105162"/>
            <a:ext cx="1463862"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排序方式</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1" name="文本框 20">
            <a:extLst>
              <a:ext uri="{FF2B5EF4-FFF2-40B4-BE49-F238E27FC236}">
                <a16:creationId xmlns:a16="http://schemas.microsoft.com/office/drawing/2014/main" id="{DDDA550A-3A20-48FA-A2B9-9D79968341E1}"/>
              </a:ext>
            </a:extLst>
          </p:cNvPr>
          <p:cNvSpPr txBox="1"/>
          <p:nvPr/>
        </p:nvSpPr>
        <p:spPr>
          <a:xfrm>
            <a:off x="746760" y="4507827"/>
            <a:ext cx="1463862"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排序方式</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3" name="文本框 22">
            <a:extLst>
              <a:ext uri="{FF2B5EF4-FFF2-40B4-BE49-F238E27FC236}">
                <a16:creationId xmlns:a16="http://schemas.microsoft.com/office/drawing/2014/main" id="{4939D95A-A709-4571-9E7F-5FB006FCC436}"/>
              </a:ext>
            </a:extLst>
          </p:cNvPr>
          <p:cNvSpPr txBox="1"/>
          <p:nvPr/>
        </p:nvSpPr>
        <p:spPr>
          <a:xfrm>
            <a:off x="817880" y="3629912"/>
            <a:ext cx="10998200" cy="338554"/>
          </a:xfrm>
          <a:prstGeom prst="rect">
            <a:avLst/>
          </a:prstGeom>
          <a:noFill/>
        </p:spPr>
        <p:txBody>
          <a:bodyPr wrap="square">
            <a:spAutoFit/>
          </a:bodyPr>
          <a:lstStyle/>
          <a:p>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注意：本方式不可以直接对自定义类型的</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集合排序，除非自定义类型实现了比较规则</a:t>
            </a:r>
            <a:r>
              <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kumimoji="0" lang="zh-CN" altLang="en-US"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918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a:xfrm>
            <a:off x="4781144" y="359596"/>
            <a:ext cx="7634376" cy="4710244"/>
          </a:xfrm>
        </p:spPr>
        <p:txBody>
          <a:bodyPr/>
          <a:lstStyle/>
          <a:p>
            <a:r>
              <a:rPr lang="zh-CN" altLang="en-US" dirty="0"/>
              <a:t>为何</a:t>
            </a:r>
            <a:r>
              <a:rPr lang="en-US" altLang="zh-CN" dirty="0"/>
              <a:t>Collections</a:t>
            </a:r>
            <a:r>
              <a:rPr lang="zh-CN" altLang="en-US" dirty="0"/>
              <a:t>的</a:t>
            </a:r>
            <a:r>
              <a:rPr lang="en-US" altLang="zh-CN" dirty="0"/>
              <a:t>API</a:t>
            </a:r>
            <a:r>
              <a:rPr lang="zh-CN" altLang="en-US" dirty="0"/>
              <a:t>只能针对于</a:t>
            </a:r>
            <a:r>
              <a:rPr lang="en-US" altLang="zh-CN" dirty="0"/>
              <a:t>List</a:t>
            </a:r>
            <a:r>
              <a:rPr lang="zh-CN" altLang="en-US" dirty="0"/>
              <a:t>集合排序。</a:t>
            </a:r>
          </a:p>
        </p:txBody>
      </p:sp>
      <p:graphicFrame>
        <p:nvGraphicFramePr>
          <p:cNvPr id="2" name="表格 1">
            <a:extLst>
              <a:ext uri="{FF2B5EF4-FFF2-40B4-BE49-F238E27FC236}">
                <a16:creationId xmlns:a16="http://schemas.microsoft.com/office/drawing/2014/main" id="{D632CB74-EA61-4693-AABB-F779E5F50921}"/>
              </a:ext>
            </a:extLst>
          </p:cNvPr>
          <p:cNvGraphicFramePr>
            <a:graphicFrameLocks noGrp="1"/>
          </p:cNvGraphicFramePr>
          <p:nvPr/>
        </p:nvGraphicFramePr>
        <p:xfrm>
          <a:off x="5003800" y="3258185"/>
          <a:ext cx="6995160" cy="969695"/>
        </p:xfrm>
        <a:graphic>
          <a:graphicData uri="http://schemas.openxmlformats.org/drawingml/2006/table">
            <a:tbl>
              <a:tblPr/>
              <a:tblGrid>
                <a:gridCol w="6995160">
                  <a:extLst>
                    <a:ext uri="{9D8B030D-6E8A-4147-A177-3AD203B41FA5}">
                      <a16:colId xmlns:a16="http://schemas.microsoft.com/office/drawing/2014/main" val="2061219506"/>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284815328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50136354"/>
                  </a:ext>
                </a:extLst>
              </a:tr>
            </a:tbl>
          </a:graphicData>
        </a:graphic>
      </p:graphicFrame>
      <p:graphicFrame>
        <p:nvGraphicFramePr>
          <p:cNvPr id="4" name="表格 3">
            <a:extLst>
              <a:ext uri="{FF2B5EF4-FFF2-40B4-BE49-F238E27FC236}">
                <a16:creationId xmlns:a16="http://schemas.microsoft.com/office/drawing/2014/main" id="{968DCC3E-DB9F-4A99-B913-6E51CFADD234}"/>
              </a:ext>
            </a:extLst>
          </p:cNvPr>
          <p:cNvGraphicFramePr>
            <a:graphicFrameLocks noGrp="1"/>
          </p:cNvGraphicFramePr>
          <p:nvPr/>
        </p:nvGraphicFramePr>
        <p:xfrm>
          <a:off x="5003800" y="4199676"/>
          <a:ext cx="6995160" cy="449183"/>
        </p:xfrm>
        <a:graphic>
          <a:graphicData uri="http://schemas.openxmlformats.org/drawingml/2006/table">
            <a:tbl>
              <a:tblPr/>
              <a:tblGrid>
                <a:gridCol w="6995160">
                  <a:extLst>
                    <a:ext uri="{9D8B030D-6E8A-4147-A177-3AD203B41FA5}">
                      <a16:colId xmlns:a16="http://schemas.microsoft.com/office/drawing/2014/main" val="2648704208"/>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public static &lt;T&gt; void sort(</a:t>
                      </a:r>
                      <a:r>
                        <a:rPr kumimoji="0" lang="zh-CN" altLang="zh-CN" sz="1400" u="none" strike="noStrike" cap="none" normalizeH="0" baseline="0" dirty="0">
                          <a:ln>
                            <a:noFill/>
                          </a:ln>
                          <a:solidFill>
                            <a:srgbClr val="C00000"/>
                          </a:solidFill>
                          <a:effectLst/>
                          <a:latin typeface="Consolas" panose="020B0609020204030204" pitchFamily="49" charset="0"/>
                          <a:ea typeface="Alibaba PuHuiTi R"/>
                        </a:rPr>
                        <a:t>List&lt;T&gt; list，Comparator&lt;? super T&gt; c</a:t>
                      </a:r>
                      <a:r>
                        <a:rPr kumimoji="0" lang="zh-CN" altLang="zh-CN" sz="1400" u="none" strike="noStrike" cap="none" normalizeH="0" baseline="0" dirty="0">
                          <a:ln>
                            <a:noFill/>
                          </a:ln>
                          <a:solidFill>
                            <a:schemeClr val="tx1">
                              <a:lumMod val="65000"/>
                              <a:lumOff val="35000"/>
                            </a:schemeClr>
                          </a:solidFill>
                          <a:effectLst/>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39325933"/>
                  </a:ext>
                </a:extLst>
              </a:tr>
            </a:tbl>
          </a:graphicData>
        </a:graphic>
      </p:graphicFrame>
    </p:spTree>
    <p:extLst>
      <p:ext uri="{BB962C8B-B14F-4D97-AF65-F5344CB8AC3E}">
        <p14:creationId xmlns:p14="http://schemas.microsoft.com/office/powerpoint/2010/main" val="26806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30120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斗地主游戏</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185920" y="1400218"/>
            <a:ext cx="8940799" cy="4219575"/>
          </a:xfrm>
        </p:spPr>
        <p:txBody>
          <a:bodyPr/>
          <a:lstStyle/>
          <a:p>
            <a:pPr>
              <a:lnSpc>
                <a:spcPct val="200000"/>
              </a:lnSpc>
              <a:defRPr/>
            </a:pPr>
            <a:r>
              <a:rPr lang="zh-CN" altLang="en-US" sz="1800" b="1" dirty="0"/>
              <a:t>需求：</a:t>
            </a:r>
            <a:br>
              <a:rPr lang="en-US" altLang="zh-CN" dirty="0"/>
            </a:br>
            <a:r>
              <a:rPr lang="zh-CN" altLang="en-US" sz="1600" dirty="0">
                <a:solidFill>
                  <a:schemeClr val="tx1">
                    <a:lumMod val="95000"/>
                    <a:lumOff val="5000"/>
                  </a:schemeClr>
                </a:solidFill>
              </a:rPr>
              <a:t>在启动游戏房间的时候，应该提前准备好</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张牌，完成洗牌、发牌、牌排序、逻辑。</a:t>
            </a:r>
            <a:endParaRPr lang="en-US" altLang="zh-CN" dirty="0"/>
          </a:p>
          <a:p>
            <a:pPr>
              <a:lnSpc>
                <a:spcPct val="200000"/>
              </a:lnSpc>
            </a:pPr>
            <a:r>
              <a:rPr lang="zh-CN" altLang="en-US" sz="1800" b="1" dirty="0"/>
              <a:t>分析：</a:t>
            </a:r>
            <a:endParaRPr lang="en-US" altLang="zh-CN" sz="1800" b="1" dirty="0"/>
          </a:p>
          <a:p>
            <a:pPr marL="342900" indent="-342900">
              <a:lnSpc>
                <a:spcPct val="200000"/>
              </a:lnSpc>
              <a:buFont typeface="+mj-ea"/>
              <a:buAutoNum type="circleNumDbPlain"/>
            </a:pPr>
            <a:r>
              <a:rPr lang="zh-CN" altLang="en-US" dirty="0"/>
              <a:t>：</a:t>
            </a:r>
            <a:r>
              <a:rPr lang="zh-CN" altLang="en-US" sz="1600" dirty="0">
                <a:solidFill>
                  <a:schemeClr val="tx1">
                    <a:lumMod val="95000"/>
                    <a:lumOff val="5000"/>
                  </a:schemeClr>
                </a:solidFill>
              </a:rPr>
              <a:t>当系统启动的同时需要准备好数据的时候，就可以用静态代码块了。</a:t>
            </a:r>
            <a:endParaRPr lang="en-US" altLang="zh-CN" dirty="0"/>
          </a:p>
          <a:p>
            <a:pPr marL="342900" indent="-342900">
              <a:lnSpc>
                <a:spcPct val="200000"/>
              </a:lnSpc>
              <a:buFont typeface="+mj-ea"/>
              <a:buAutoNum type="circleNumDbPlain"/>
              <a:defRPr/>
            </a:pPr>
            <a:r>
              <a:rPr lang="zh-CN" altLang="en-US" dirty="0"/>
              <a:t>：洗牌就是打乱牌的顺序</a:t>
            </a:r>
            <a:r>
              <a:rPr lang="zh-CN" altLang="en-US" sz="1600" dirty="0">
                <a:solidFill>
                  <a:schemeClr val="tx1">
                    <a:lumMod val="95000"/>
                    <a:lumOff val="5000"/>
                  </a:schemeClr>
                </a:solidFill>
              </a:rPr>
              <a:t>。</a:t>
            </a:r>
            <a:endParaRPr lang="en-US" altLang="zh-CN" sz="1600" dirty="0">
              <a:solidFill>
                <a:schemeClr val="tx1">
                  <a:lumMod val="95000"/>
                  <a:lumOff val="5000"/>
                </a:schemeClr>
              </a:solidFill>
            </a:endParaRPr>
          </a:p>
          <a:p>
            <a:pPr marL="342900" indent="-342900">
              <a:lnSpc>
                <a:spcPct val="200000"/>
              </a:lnSpc>
              <a:buFont typeface="+mj-ea"/>
              <a:buAutoNum type="circleNumDbPlain"/>
              <a:defRPr/>
            </a:pPr>
            <a:r>
              <a:rPr lang="zh-CN" altLang="en-US" sz="1600" dirty="0">
                <a:solidFill>
                  <a:schemeClr val="tx1">
                    <a:lumMod val="95000"/>
                    <a:lumOff val="5000"/>
                  </a:schemeClr>
                </a:solidFill>
              </a:rPr>
              <a:t>：定义三个玩家、依次发出</a:t>
            </a:r>
            <a:r>
              <a:rPr lang="en-US" altLang="zh-CN" sz="1600" dirty="0">
                <a:solidFill>
                  <a:schemeClr val="tx1">
                    <a:lumMod val="95000"/>
                    <a:lumOff val="5000"/>
                  </a:schemeClr>
                </a:solidFill>
              </a:rPr>
              <a:t>51</a:t>
            </a:r>
            <a:r>
              <a:rPr lang="zh-CN" altLang="en-US" sz="1600" dirty="0">
                <a:solidFill>
                  <a:schemeClr val="tx1">
                    <a:lumMod val="95000"/>
                    <a:lumOff val="5000"/>
                  </a:schemeClr>
                </a:solidFill>
              </a:rPr>
              <a:t>张牌</a:t>
            </a:r>
            <a:endParaRPr lang="en-US" altLang="zh-CN" sz="1600" dirty="0">
              <a:solidFill>
                <a:srgbClr val="FF0000"/>
              </a:solidFill>
            </a:endParaRPr>
          </a:p>
          <a:p>
            <a:pPr marL="342900" indent="-342900">
              <a:lnSpc>
                <a:spcPct val="200000"/>
              </a:lnSpc>
              <a:buFont typeface="+mj-ea"/>
              <a:buAutoNum type="circleNumDbPlain"/>
              <a:defRPr/>
            </a:pPr>
            <a:r>
              <a:rPr lang="zh-CN" altLang="en-US" dirty="0">
                <a:solidFill>
                  <a:srgbClr val="C00000"/>
                </a:solidFill>
              </a:rPr>
              <a:t>：给玩家的牌进行排序</a:t>
            </a:r>
            <a:r>
              <a:rPr lang="en-US" altLang="zh-CN" dirty="0">
                <a:solidFill>
                  <a:srgbClr val="C00000"/>
                </a:solidFill>
              </a:rPr>
              <a:t>(</a:t>
            </a:r>
            <a:r>
              <a:rPr lang="zh-CN" altLang="en-US" dirty="0">
                <a:solidFill>
                  <a:srgbClr val="C00000"/>
                </a:solidFill>
              </a:rPr>
              <a:t>拓展</a:t>
            </a:r>
            <a:r>
              <a:rPr lang="en-US" altLang="zh-CN" dirty="0">
                <a:solidFill>
                  <a:srgbClr val="C00000"/>
                </a:solidFill>
              </a:rPr>
              <a:t>)</a:t>
            </a:r>
          </a:p>
          <a:p>
            <a:pPr marL="342900" indent="-342900">
              <a:lnSpc>
                <a:spcPct val="200000"/>
              </a:lnSpc>
              <a:buFont typeface="+mj-ea"/>
              <a:buAutoNum type="circleNumDbPlain"/>
              <a:defRPr/>
            </a:pPr>
            <a:r>
              <a:rPr lang="zh-CN" altLang="en-US" dirty="0"/>
              <a:t>：输出每个玩家的牌数据。</a:t>
            </a:r>
          </a:p>
        </p:txBody>
      </p:sp>
      <p:pic>
        <p:nvPicPr>
          <p:cNvPr id="7" name="图片 3">
            <a:extLst>
              <a:ext uri="{FF2B5EF4-FFF2-40B4-BE49-F238E27FC236}">
                <a16:creationId xmlns:a16="http://schemas.microsoft.com/office/drawing/2014/main" id="{FCBACACC-42B6-43FB-8548-4BCF891E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19" y="1791945"/>
            <a:ext cx="3662978" cy="22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6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96105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9A05E-F462-4285-9D43-D5FDA989DA76}"/>
              </a:ext>
            </a:extLst>
          </p:cNvPr>
          <p:cNvSpPr txBox="1"/>
          <p:nvPr/>
        </p:nvSpPr>
        <p:spPr>
          <a:xfrm>
            <a:off x="900724" y="941975"/>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集合概述和使用</a:t>
            </a:r>
          </a:p>
        </p:txBody>
      </p:sp>
      <p:sp>
        <p:nvSpPr>
          <p:cNvPr id="2" name="Rectangle 1">
            <a:extLst>
              <a:ext uri="{FF2B5EF4-FFF2-40B4-BE49-F238E27FC236}">
                <a16:creationId xmlns:a16="http://schemas.microsoft.com/office/drawing/2014/main" id="{25A27878-8C47-4636-A621-AF6D982550F5}"/>
              </a:ext>
            </a:extLst>
          </p:cNvPr>
          <p:cNvSpPr>
            <a:spLocks noChangeArrowheads="1"/>
          </p:cNvSpPr>
          <p:nvPr/>
        </p:nvSpPr>
        <p:spPr bwMode="auto">
          <a:xfrm>
            <a:off x="838201" y="1561646"/>
            <a:ext cx="5553123" cy="519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单列</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 Map集合是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双列</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sp>
        <p:nvSpPr>
          <p:cNvPr id="7" name="Rectangle 2">
            <a:extLst>
              <a:ext uri="{FF2B5EF4-FFF2-40B4-BE49-F238E27FC236}">
                <a16:creationId xmlns:a16="http://schemas.microsoft.com/office/drawing/2014/main" id="{E283E5A3-A9E9-498E-9F87-F702B101D8CB}"/>
              </a:ext>
            </a:extLst>
          </p:cNvPr>
          <p:cNvSpPr>
            <a:spLocks noChangeArrowheads="1"/>
          </p:cNvSpPr>
          <p:nvPr/>
        </p:nvSpPr>
        <p:spPr bwMode="auto">
          <a:xfrm>
            <a:off x="838201" y="1638084"/>
            <a:ext cx="8371840" cy="2981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Map集合是一种双列集合，每个元素包含两个</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Map集合的每个元素的格式：key=value(键值对元素)。</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Map集合也被称为“</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键值对集合</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b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文本框 74">
            <a:extLst>
              <a:ext uri="{FF2B5EF4-FFF2-40B4-BE49-F238E27FC236}">
                <a16:creationId xmlns:a16="http://schemas.microsoft.com/office/drawing/2014/main" id="{B1C814CA-6268-4DEE-B086-147C0ECE3FCC}"/>
              </a:ext>
            </a:extLst>
          </p:cNvPr>
          <p:cNvSpPr txBox="1"/>
          <p:nvPr/>
        </p:nvSpPr>
        <p:spPr>
          <a:xfrm>
            <a:off x="838201" y="3427214"/>
            <a:ext cx="6096000" cy="572849"/>
          </a:xfrm>
          <a:prstGeom prst="rect">
            <a:avLst/>
          </a:prstGeom>
          <a:noFill/>
        </p:spPr>
        <p:txBody>
          <a:bodyPr wrap="square">
            <a:spAutoFit/>
          </a:bodyPr>
          <a:lstStyle/>
          <a:p>
            <a:pPr>
              <a:lnSpc>
                <a:spcPct val="200000"/>
              </a:lnSpc>
            </a:pPr>
            <a:r>
              <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0" lang="zh-CN" altLang="en-US"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集合整体格式：</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C3E32C4F-A807-48E5-AEFB-BE2F7176B90A}"/>
              </a:ext>
            </a:extLst>
          </p:cNvPr>
          <p:cNvSpPr txBox="1"/>
          <p:nvPr/>
        </p:nvSpPr>
        <p:spPr>
          <a:xfrm>
            <a:off x="838201" y="4113794"/>
            <a:ext cx="1081531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Collection集合的格式:</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[元素1,元素2,元素3..]</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Map集合的完整格式：{key1=value1 , key2=value2 , key3=value3 , ...}</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
                                            <p:txEl>
                                              <p:pRg st="0" end="0"/>
                                            </p:txEl>
                                          </p:spTgt>
                                        </p:tgtEl>
                                        <p:attrNameLst>
                                          <p:attrName>style.visibility</p:attrName>
                                        </p:attrNameLst>
                                      </p:cBhvr>
                                      <p:to>
                                        <p:strVal val="visible"/>
                                      </p:to>
                                    </p:set>
                                    <p:animEffect transition="in" filter="fade">
                                      <p:cBhvr>
                                        <p:cTn id="37" dur="500"/>
                                        <p:tgtEl>
                                          <p:spTgt spid="7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7">
                                            <p:txEl>
                                              <p:pRg st="1" end="1"/>
                                            </p:txEl>
                                          </p:spTgt>
                                        </p:tgtEl>
                                        <p:attrNameLst>
                                          <p:attrName>style.visibility</p:attrName>
                                        </p:attrNameLst>
                                      </p:cBhvr>
                                      <p:to>
                                        <p:strVal val="visible"/>
                                      </p:to>
                                    </p:set>
                                    <p:animEffect transition="in" filter="fade">
                                      <p:cBhvr>
                                        <p:cTn id="42" dur="500"/>
                                        <p:tgtEl>
                                          <p:spTgt spid="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8BF1EA-3C54-43CA-9A80-9F4815245D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6198" y="3352237"/>
            <a:ext cx="666856"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9234B3-D0AF-4AF8-BDEF-CBE5929C35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7442" y="4974173"/>
            <a:ext cx="581178" cy="10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51B1632-E8B8-45AF-8F7D-A6265C6FA9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076" y="1875341"/>
            <a:ext cx="727075" cy="104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447A9AF4-BAA7-4183-BF21-1C3AB51EC2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7442" y="1875341"/>
            <a:ext cx="666856" cy="103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A2C04477-E658-4C7D-AAB6-4F8672673FA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10826" y="3352237"/>
            <a:ext cx="756267"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733A4E5-89BD-4AE9-903B-2EEFA553390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700076" y="510252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13">
            <a:extLst>
              <a:ext uri="{FF2B5EF4-FFF2-40B4-BE49-F238E27FC236}">
                <a16:creationId xmlns:a16="http://schemas.microsoft.com/office/drawing/2014/main" id="{3AF62FD6-095B-478B-A278-A31DBA150D0A}"/>
              </a:ext>
            </a:extLst>
          </p:cNvPr>
          <p:cNvSpPr/>
          <p:nvPr/>
        </p:nvSpPr>
        <p:spPr>
          <a:xfrm>
            <a:off x="5070549" y="1577558"/>
            <a:ext cx="2685786" cy="470052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28" name="直接连接符 27">
            <a:extLst>
              <a:ext uri="{FF2B5EF4-FFF2-40B4-BE49-F238E27FC236}">
                <a16:creationId xmlns:a16="http://schemas.microsoft.com/office/drawing/2014/main" id="{90FB7B9D-67C6-4F99-B3A4-6980D9A77DC8}"/>
              </a:ext>
            </a:extLst>
          </p:cNvPr>
          <p:cNvCxnSpPr>
            <a:cxnSpLocks/>
          </p:cNvCxnSpPr>
          <p:nvPr/>
        </p:nvCxnSpPr>
        <p:spPr>
          <a:xfrm>
            <a:off x="6163054" y="2422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CEF6CA40-65C5-44C2-A268-1D5F98DF0974}"/>
              </a:ext>
            </a:extLst>
          </p:cNvPr>
          <p:cNvCxnSpPr>
            <a:cxnSpLocks/>
          </p:cNvCxnSpPr>
          <p:nvPr/>
        </p:nvCxnSpPr>
        <p:spPr>
          <a:xfrm>
            <a:off x="6163054" y="2575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220E1773-20C2-44D8-9BD8-0F92B07CD826}"/>
              </a:ext>
            </a:extLst>
          </p:cNvPr>
          <p:cNvCxnSpPr>
            <a:cxnSpLocks/>
          </p:cNvCxnSpPr>
          <p:nvPr/>
        </p:nvCxnSpPr>
        <p:spPr>
          <a:xfrm>
            <a:off x="6194298" y="3952809"/>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4427FC96-5D9A-482E-84CE-59A5AF2DF159}"/>
              </a:ext>
            </a:extLst>
          </p:cNvPr>
          <p:cNvCxnSpPr>
            <a:cxnSpLocks/>
          </p:cNvCxnSpPr>
          <p:nvPr/>
        </p:nvCxnSpPr>
        <p:spPr>
          <a:xfrm>
            <a:off x="6194298" y="4105209"/>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093F2317-13C9-4D7C-A804-0EE8A5BFC3D3}"/>
              </a:ext>
            </a:extLst>
          </p:cNvPr>
          <p:cNvCxnSpPr>
            <a:cxnSpLocks/>
          </p:cNvCxnSpPr>
          <p:nvPr/>
        </p:nvCxnSpPr>
        <p:spPr>
          <a:xfrm>
            <a:off x="6173804" y="5470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直接连接符 36">
            <a:extLst>
              <a:ext uri="{FF2B5EF4-FFF2-40B4-BE49-F238E27FC236}">
                <a16:creationId xmlns:a16="http://schemas.microsoft.com/office/drawing/2014/main" id="{215AC216-0266-4CB4-ADE7-99A34AD52EF6}"/>
              </a:ext>
            </a:extLst>
          </p:cNvPr>
          <p:cNvCxnSpPr>
            <a:cxnSpLocks/>
          </p:cNvCxnSpPr>
          <p:nvPr/>
        </p:nvCxnSpPr>
        <p:spPr>
          <a:xfrm>
            <a:off x="6173804" y="5623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40" name="直接箭头连接符 39">
            <a:extLst>
              <a:ext uri="{FF2B5EF4-FFF2-40B4-BE49-F238E27FC236}">
                <a16:creationId xmlns:a16="http://schemas.microsoft.com/office/drawing/2014/main" id="{3F816FC2-0422-4468-BBBC-193D0848B614}"/>
              </a:ext>
            </a:extLst>
          </p:cNvPr>
          <p:cNvCxnSpPr>
            <a:cxnSpLocks/>
          </p:cNvCxnSpPr>
          <p:nvPr/>
        </p:nvCxnSpPr>
        <p:spPr>
          <a:xfrm>
            <a:off x="6096000" y="4257609"/>
            <a:ext cx="756267" cy="781900"/>
          </a:xfrm>
          <a:prstGeom prst="straightConnector1">
            <a:avLst/>
          </a:prstGeom>
          <a:ln w="25400" cap="flat" cmpd="sng" algn="ctr">
            <a:solidFill>
              <a:schemeClr val="accent3"/>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46" name="左大括号 45">
            <a:extLst>
              <a:ext uri="{FF2B5EF4-FFF2-40B4-BE49-F238E27FC236}">
                <a16:creationId xmlns:a16="http://schemas.microsoft.com/office/drawing/2014/main" id="{43FFCCC7-D89D-4904-A464-63F17F57AFA8}"/>
              </a:ext>
            </a:extLst>
          </p:cNvPr>
          <p:cNvSpPr/>
          <p:nvPr/>
        </p:nvSpPr>
        <p:spPr>
          <a:xfrm>
            <a:off x="2605394" y="2233703"/>
            <a:ext cx="501504" cy="343821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5C56BF28-AB5B-4D70-894E-63C5AC2D3391}"/>
              </a:ext>
            </a:extLst>
          </p:cNvPr>
          <p:cNvSpPr txBox="1"/>
          <p:nvPr/>
        </p:nvSpPr>
        <p:spPr>
          <a:xfrm>
            <a:off x="1037974" y="3635431"/>
            <a:ext cx="1431802"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集合的键</a:t>
            </a:r>
          </a:p>
        </p:txBody>
      </p:sp>
      <p:sp>
        <p:nvSpPr>
          <p:cNvPr id="48" name="右大括号 47">
            <a:extLst>
              <a:ext uri="{FF2B5EF4-FFF2-40B4-BE49-F238E27FC236}">
                <a16:creationId xmlns:a16="http://schemas.microsoft.com/office/drawing/2014/main" id="{D3A62098-FF45-4B6F-A489-821586FF60FC}"/>
              </a:ext>
            </a:extLst>
          </p:cNvPr>
          <p:cNvSpPr/>
          <p:nvPr/>
        </p:nvSpPr>
        <p:spPr>
          <a:xfrm>
            <a:off x="9295660" y="2233703"/>
            <a:ext cx="581891" cy="349758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0CAB49E4-5064-472C-B0B8-8F0DE1F5A7AB}"/>
              </a:ext>
            </a:extLst>
          </p:cNvPr>
          <p:cNvSpPr txBox="1"/>
          <p:nvPr/>
        </p:nvSpPr>
        <p:spPr>
          <a:xfrm>
            <a:off x="9978114" y="3690109"/>
            <a:ext cx="1431802"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9218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up)">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40"/>
                                        </p:tgtEl>
                                      </p:cBhvr>
                                    </p:animEffect>
                                    <p:set>
                                      <p:cBhvr>
                                        <p:cTn id="66" dur="1" fill="hold">
                                          <p:stCondLst>
                                            <p:cond delay="499"/>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8.33333E-7 -4.07407E-6 L -0.19831 0.00255 " pathEditMode="relative" rAng="0" ptsTypes="AA">
                                      <p:cBhvr>
                                        <p:cTn id="70" dur="2000" fill="hold"/>
                                        <p:tgtEl>
                                          <p:spTgt spid="4"/>
                                        </p:tgtEl>
                                        <p:attrNameLst>
                                          <p:attrName>ppt_x</p:attrName>
                                          <p:attrName>ppt_y</p:attrName>
                                        </p:attrNameLst>
                                      </p:cBhvr>
                                      <p:rCtr x="-9922" y="116"/>
                                    </p:animMotion>
                                  </p:childTnLst>
                                </p:cTn>
                              </p:par>
                              <p:par>
                                <p:cTn id="71" presetID="42" presetClass="path" presetSubtype="0" accel="50000" decel="50000" fill="hold" nodeType="withEffect">
                                  <p:stCondLst>
                                    <p:cond delay="0"/>
                                  </p:stCondLst>
                                  <p:childTnLst>
                                    <p:animMotion origin="layout" path="M 5E-6 4.81481E-6 L -0.1918 0.0037 " pathEditMode="relative" rAng="0" ptsTypes="AA">
                                      <p:cBhvr>
                                        <p:cTn id="72" dur="2000" fill="hold"/>
                                        <p:tgtEl>
                                          <p:spTgt spid="8"/>
                                        </p:tgtEl>
                                        <p:attrNameLst>
                                          <p:attrName>ppt_x</p:attrName>
                                          <p:attrName>ppt_y</p:attrName>
                                        </p:attrNameLst>
                                      </p:cBhvr>
                                      <p:rCtr x="-9596" y="185"/>
                                    </p:animMotion>
                                  </p:childTnLst>
                                </p:cTn>
                              </p:par>
                              <p:par>
                                <p:cTn id="73" presetID="42" presetClass="path" presetSubtype="0" accel="50000" decel="50000" fill="hold" nodeType="withEffect">
                                  <p:stCondLst>
                                    <p:cond delay="0"/>
                                  </p:stCondLst>
                                  <p:childTnLst>
                                    <p:animMotion origin="layout" path="M -3.54167E-6 -4.07407E-6 L -0.18502 0.01459 " pathEditMode="relative" rAng="0" ptsTypes="AA">
                                      <p:cBhvr>
                                        <p:cTn id="74" dur="2000" fill="hold"/>
                                        <p:tgtEl>
                                          <p:spTgt spid="10"/>
                                        </p:tgtEl>
                                        <p:attrNameLst>
                                          <p:attrName>ppt_x</p:attrName>
                                          <p:attrName>ppt_y</p:attrName>
                                        </p:attrNameLst>
                                      </p:cBhvr>
                                      <p:rCtr x="-9258" y="718"/>
                                    </p:animMotion>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barn(outVertical)">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2.91667E-6 2.96296E-6 L 0.15312 0.0037 " pathEditMode="relative" rAng="0" ptsTypes="AA">
                                      <p:cBhvr>
                                        <p:cTn id="88" dur="2000" fill="hold"/>
                                        <p:tgtEl>
                                          <p:spTgt spid="2"/>
                                        </p:tgtEl>
                                        <p:attrNameLst>
                                          <p:attrName>ppt_x</p:attrName>
                                          <p:attrName>ppt_y</p:attrName>
                                        </p:attrNameLst>
                                      </p:cBhvr>
                                      <p:rCtr x="7656" y="185"/>
                                    </p:animMotion>
                                  </p:childTnLst>
                                </p:cTn>
                              </p:par>
                              <p:par>
                                <p:cTn id="89" presetID="42" presetClass="path" presetSubtype="0" accel="50000" decel="50000" fill="hold" nodeType="withEffect">
                                  <p:stCondLst>
                                    <p:cond delay="0"/>
                                  </p:stCondLst>
                                  <p:childTnLst>
                                    <p:animMotion origin="layout" path="M -2.08333E-7 4.81481E-6 L 0.14518 0.00393 " pathEditMode="relative" rAng="0" ptsTypes="AA">
                                      <p:cBhvr>
                                        <p:cTn id="90" dur="2000" fill="hold"/>
                                        <p:tgtEl>
                                          <p:spTgt spid="7"/>
                                        </p:tgtEl>
                                        <p:attrNameLst>
                                          <p:attrName>ppt_x</p:attrName>
                                          <p:attrName>ppt_y</p:attrName>
                                        </p:attrNameLst>
                                      </p:cBhvr>
                                      <p:rCtr x="7253" y="185"/>
                                    </p:animMotion>
                                  </p:childTnLst>
                                </p:cTn>
                              </p:par>
                              <p:par>
                                <p:cTn id="91" presetID="42" presetClass="path" presetSubtype="0" accel="50000" decel="50000" fill="hold" nodeType="withEffect">
                                  <p:stCondLst>
                                    <p:cond delay="0"/>
                                  </p:stCondLst>
                                  <p:childTnLst>
                                    <p:animMotion origin="layout" path="M 4.16667E-7 -3.33333E-6 L 0.14714 0.00533 " pathEditMode="relative" rAng="0" ptsTypes="AA">
                                      <p:cBhvr>
                                        <p:cTn id="92" dur="2000" fill="hold"/>
                                        <p:tgtEl>
                                          <p:spTgt spid="9"/>
                                        </p:tgtEl>
                                        <p:attrNameLst>
                                          <p:attrName>ppt_x</p:attrName>
                                          <p:attrName>ppt_y</p:attrName>
                                        </p:attrNameLst>
                                      </p:cBhvr>
                                      <p:rCtr x="7357" y="255"/>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right)">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9A05E-F462-4285-9D43-D5FDA989DA76}"/>
              </a:ext>
            </a:extLst>
          </p:cNvPr>
          <p:cNvSpPr txBox="1"/>
          <p:nvPr/>
        </p:nvSpPr>
        <p:spPr>
          <a:xfrm>
            <a:off x="949550" y="759223"/>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集合的使用场景之一：购物车系统</a:t>
            </a:r>
          </a:p>
        </p:txBody>
      </p:sp>
      <p:sp>
        <p:nvSpPr>
          <p:cNvPr id="16" name="文本框 15">
            <a:extLst>
              <a:ext uri="{FF2B5EF4-FFF2-40B4-BE49-F238E27FC236}">
                <a16:creationId xmlns:a16="http://schemas.microsoft.com/office/drawing/2014/main" id="{9C22DB12-657E-4C4E-B88A-2C8D08F8BB81}"/>
              </a:ext>
            </a:extLst>
          </p:cNvPr>
          <p:cNvSpPr txBox="1"/>
          <p:nvPr/>
        </p:nvSpPr>
        <p:spPr>
          <a:xfrm>
            <a:off x="4075854" y="1816403"/>
            <a:ext cx="7020560" cy="1504323"/>
          </a:xfrm>
          <a:prstGeom prst="rect">
            <a:avLst/>
          </a:prstGeom>
          <a:noFill/>
        </p:spPr>
        <p:txBody>
          <a:bodyPr wrap="square" rtlCol="0">
            <a:spAutoFit/>
          </a:bodyPr>
          <a:lstStyle/>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购物车提供的四个商品和购买的数量在后台需要容器存储。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每个商品对象都一一对应一个购买数量。</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把商品对象看成是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集合的建，购买数量看成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1491F496-9125-43A8-B72F-B018C975EAE8}"/>
              </a:ext>
            </a:extLst>
          </p:cNvPr>
          <p:cNvSpPr txBox="1"/>
          <p:nvPr/>
        </p:nvSpPr>
        <p:spPr>
          <a:xfrm>
            <a:off x="4075854" y="3271309"/>
            <a:ext cx="6274475" cy="733021"/>
          </a:xfrm>
          <a:prstGeom prst="rect">
            <a:avLst/>
          </a:prstGeom>
          <a:noFill/>
        </p:spPr>
        <p:txBody>
          <a:bodyPr wrap="none" rtlCol="0">
            <a:spAutoFit/>
          </a:bodyPr>
          <a:lstStyle/>
          <a:p>
            <a:pPr fontAlgn="auto">
              <a:lnSpc>
                <a:spcPct val="200000"/>
              </a:lnSpc>
              <a:spcBef>
                <a:spcPts val="0"/>
              </a:spcBef>
              <a:spcAft>
                <a:spcPts val="0"/>
              </a:spcAft>
            </a:pP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 ,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 = 2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商品</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 3}</a:t>
            </a:r>
            <a:endPar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4952D111-4278-4AED-A986-9A99883212A3}"/>
              </a:ext>
            </a:extLst>
          </p:cNvPr>
          <p:cNvSpPr txBox="1"/>
          <p:nvPr/>
        </p:nvSpPr>
        <p:spPr>
          <a:xfrm>
            <a:off x="4075854" y="1287813"/>
            <a:ext cx="639919" cy="572849"/>
          </a:xfrm>
          <a:prstGeom prst="rect">
            <a:avLst/>
          </a:prstGeom>
          <a:noFill/>
        </p:spPr>
        <p:txBody>
          <a:bodyPr wrap="non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p:txBody>
      </p:sp>
      <p:pic>
        <p:nvPicPr>
          <p:cNvPr id="99332" name="Picture 4">
            <a:extLst>
              <a:ext uri="{FF2B5EF4-FFF2-40B4-BE49-F238E27FC236}">
                <a16:creationId xmlns:a16="http://schemas.microsoft.com/office/drawing/2014/main" id="{748EEA72-12CF-4C01-BC33-6FEA0094B0A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81066" y="4026921"/>
            <a:ext cx="1719083" cy="171908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1307D66-B25A-4E67-8BC2-DB146CA55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066" y="1519179"/>
            <a:ext cx="2296703" cy="4970301"/>
          </a:xfrm>
          <a:prstGeom prst="rect">
            <a:avLst/>
          </a:prstGeom>
        </p:spPr>
      </p:pic>
    </p:spTree>
    <p:extLst>
      <p:ext uri="{BB962C8B-B14F-4D97-AF65-F5344CB8AC3E}">
        <p14:creationId xmlns:p14="http://schemas.microsoft.com/office/powerpoint/2010/main" val="2900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9332"/>
                                        </p:tgtEl>
                                        <p:attrNameLst>
                                          <p:attrName>style.visibility</p:attrName>
                                        </p:attrNameLst>
                                      </p:cBhvr>
                                      <p:to>
                                        <p:strVal val="visible"/>
                                      </p:to>
                                    </p:set>
                                    <p:animEffect transition="in" filter="wipe(down)">
                                      <p:cBhvr>
                                        <p:cTn id="2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895563" y="1524693"/>
            <a:ext cx="10784839" cy="1996765"/>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无序：存取顺序不一致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不重复：可以去除重复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无索引：没有带索引的方法，所以不能使用普通</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循环遍历，也不能通过索引来获取元素。</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n"/>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10412939-D204-4B11-81EF-709E18DB6935}"/>
              </a:ext>
            </a:extLst>
          </p:cNvPr>
          <p:cNvSpPr txBox="1"/>
          <p:nvPr/>
        </p:nvSpPr>
        <p:spPr>
          <a:xfrm>
            <a:off x="895563" y="1054101"/>
            <a:ext cx="6096000" cy="572849"/>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672F147E-BBDD-4C87-B564-EAB0A0A59924}"/>
              </a:ext>
            </a:extLst>
          </p:cNvPr>
          <p:cNvSpPr txBox="1"/>
          <p:nvPr/>
        </p:nvSpPr>
        <p:spPr>
          <a:xfrm>
            <a:off x="895563" y="3684423"/>
            <a:ext cx="5985723" cy="2834815"/>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HashSet :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集合的功能上基本上与</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一致。</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05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1B9C4E70-14C9-4F6C-9D2E-1F38AE81E27D}"/>
              </a:ext>
            </a:extLst>
          </p:cNvPr>
          <p:cNvSpPr txBox="1"/>
          <p:nvPr/>
        </p:nvSpPr>
        <p:spPr>
          <a:xfrm>
            <a:off x="895563" y="3077966"/>
            <a:ext cx="6096000" cy="572849"/>
          </a:xfrm>
          <a:prstGeom prst="rect">
            <a:avLst/>
          </a:prstGeom>
          <a:noFill/>
        </p:spPr>
        <p:txBody>
          <a:bodyPr wrap="square">
            <a:spAutoFit/>
          </a:bodyPr>
          <a:lstStyle/>
          <a:p>
            <a:pPr fontAlgn="auto">
              <a:lnSpc>
                <a:spcPct val="200000"/>
              </a:lnSpc>
              <a:spcBef>
                <a:spcPts val="0"/>
              </a:spcBef>
              <a:spcAft>
                <a:spcPts val="0"/>
              </a:spcAft>
            </a:pPr>
            <a:r>
              <a:rPr lang="en-US" altLang="zh-CN"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实现类特点</a:t>
            </a:r>
            <a:endParaRPr lang="en-US" altLang="zh-CN" sz="18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5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 calcmode="lin" valueType="num">
                                      <p:cBhvr additive="base">
                                        <p:cTn id="4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562875" y="2202523"/>
            <a:ext cx="705761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lang="en-US" altLang="zh-CN" dirty="0">
                <a:solidFill>
                  <a:schemeClr val="tx1"/>
                </a:solidFill>
              </a:rPr>
              <a:t>Map</a:t>
            </a:r>
            <a:r>
              <a:rPr lang="zh-CN" altLang="en-US" dirty="0">
                <a:solidFill>
                  <a:schemeClr val="tx1"/>
                </a:solidFill>
              </a:rPr>
              <a:t>集合</a:t>
            </a:r>
            <a:r>
              <a:rPr lang="zh-CN" altLang="en-US" dirty="0"/>
              <a:t>是什么？使用</a:t>
            </a:r>
            <a:r>
              <a:rPr lang="zh-CN" altLang="en-US" dirty="0">
                <a:solidFill>
                  <a:schemeClr val="tx1"/>
                </a:solidFill>
              </a:rPr>
              <a:t>场景是什么样的？</a:t>
            </a:r>
          </a:p>
          <a:p>
            <a:pPr marL="895335" lvl="1" indent="-285750">
              <a:lnSpc>
                <a:spcPct val="200000"/>
              </a:lnSpc>
              <a:spcBef>
                <a:spcPct val="0"/>
              </a:spcBef>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集合是键值对集合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spcBef>
                <a:spcPct val="0"/>
              </a:spcBef>
              <a:buFont typeface="Wingdings" panose="05000000000000000000" pitchFamily="2" charset="2"/>
              <a:buChar char="l"/>
            </a:pP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集合非常适合做类购物车这样的业务场景。</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879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78100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379859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8BF1EA-3C54-43CA-9A80-9F4815245D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6198" y="3352237"/>
            <a:ext cx="666856" cy="115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9234B3-D0AF-4AF8-BDEF-CBE5929C35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7442" y="4974173"/>
            <a:ext cx="581178" cy="10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51B1632-E8B8-45AF-8F7D-A6265C6FA9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076" y="1875341"/>
            <a:ext cx="727075" cy="104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447A9AF4-BAA7-4183-BF21-1C3AB51EC2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7442" y="1875341"/>
            <a:ext cx="666856" cy="103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6733A4E5-89BD-4AE9-903B-2EEFA553390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00076" y="510252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13">
            <a:extLst>
              <a:ext uri="{FF2B5EF4-FFF2-40B4-BE49-F238E27FC236}">
                <a16:creationId xmlns:a16="http://schemas.microsoft.com/office/drawing/2014/main" id="{3AF62FD6-095B-478B-A278-A31DBA150D0A}"/>
              </a:ext>
            </a:extLst>
          </p:cNvPr>
          <p:cNvSpPr/>
          <p:nvPr/>
        </p:nvSpPr>
        <p:spPr>
          <a:xfrm>
            <a:off x="5070549" y="1577558"/>
            <a:ext cx="2685786" cy="470052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28" name="直接连接符 27">
            <a:extLst>
              <a:ext uri="{FF2B5EF4-FFF2-40B4-BE49-F238E27FC236}">
                <a16:creationId xmlns:a16="http://schemas.microsoft.com/office/drawing/2014/main" id="{90FB7B9D-67C6-4F99-B3A4-6980D9A77DC8}"/>
              </a:ext>
            </a:extLst>
          </p:cNvPr>
          <p:cNvCxnSpPr>
            <a:cxnSpLocks/>
          </p:cNvCxnSpPr>
          <p:nvPr/>
        </p:nvCxnSpPr>
        <p:spPr>
          <a:xfrm>
            <a:off x="6163054" y="2422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CEF6CA40-65C5-44C2-A268-1D5F98DF0974}"/>
              </a:ext>
            </a:extLst>
          </p:cNvPr>
          <p:cNvCxnSpPr>
            <a:cxnSpLocks/>
          </p:cNvCxnSpPr>
          <p:nvPr/>
        </p:nvCxnSpPr>
        <p:spPr>
          <a:xfrm>
            <a:off x="6163054" y="2575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220E1773-20C2-44D8-9BD8-0F92B07CD826}"/>
              </a:ext>
            </a:extLst>
          </p:cNvPr>
          <p:cNvCxnSpPr>
            <a:cxnSpLocks/>
          </p:cNvCxnSpPr>
          <p:nvPr/>
        </p:nvCxnSpPr>
        <p:spPr>
          <a:xfrm>
            <a:off x="6194298" y="3952809"/>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4427FC96-5D9A-482E-84CE-59A5AF2DF159}"/>
              </a:ext>
            </a:extLst>
          </p:cNvPr>
          <p:cNvCxnSpPr>
            <a:cxnSpLocks/>
          </p:cNvCxnSpPr>
          <p:nvPr/>
        </p:nvCxnSpPr>
        <p:spPr>
          <a:xfrm>
            <a:off x="6194298" y="4105209"/>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093F2317-13C9-4D7C-A804-0EE8A5BFC3D3}"/>
              </a:ext>
            </a:extLst>
          </p:cNvPr>
          <p:cNvCxnSpPr>
            <a:cxnSpLocks/>
          </p:cNvCxnSpPr>
          <p:nvPr/>
        </p:nvCxnSpPr>
        <p:spPr>
          <a:xfrm>
            <a:off x="6173804" y="5470871"/>
            <a:ext cx="54777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7" name="直接连接符 36">
            <a:extLst>
              <a:ext uri="{FF2B5EF4-FFF2-40B4-BE49-F238E27FC236}">
                <a16:creationId xmlns:a16="http://schemas.microsoft.com/office/drawing/2014/main" id="{215AC216-0266-4CB4-ADE7-99A34AD52EF6}"/>
              </a:ext>
            </a:extLst>
          </p:cNvPr>
          <p:cNvCxnSpPr>
            <a:cxnSpLocks/>
          </p:cNvCxnSpPr>
          <p:nvPr/>
        </p:nvCxnSpPr>
        <p:spPr>
          <a:xfrm>
            <a:off x="6173804" y="5623271"/>
            <a:ext cx="537022"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46" name="左大括号 45">
            <a:extLst>
              <a:ext uri="{FF2B5EF4-FFF2-40B4-BE49-F238E27FC236}">
                <a16:creationId xmlns:a16="http://schemas.microsoft.com/office/drawing/2014/main" id="{43FFCCC7-D89D-4904-A464-63F17F57AFA8}"/>
              </a:ext>
            </a:extLst>
          </p:cNvPr>
          <p:cNvSpPr/>
          <p:nvPr/>
        </p:nvSpPr>
        <p:spPr>
          <a:xfrm>
            <a:off x="2605394" y="2233703"/>
            <a:ext cx="501504" cy="343821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5C56BF28-AB5B-4D70-894E-63C5AC2D3391}"/>
              </a:ext>
            </a:extLst>
          </p:cNvPr>
          <p:cNvSpPr txBox="1"/>
          <p:nvPr/>
        </p:nvSpPr>
        <p:spPr>
          <a:xfrm>
            <a:off x="1037974" y="3635431"/>
            <a:ext cx="1620957" cy="584775"/>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集合的键</a:t>
            </a: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无序、不重复的</a:t>
            </a:r>
          </a:p>
        </p:txBody>
      </p:sp>
      <p:sp>
        <p:nvSpPr>
          <p:cNvPr id="48" name="右大括号 47">
            <a:extLst>
              <a:ext uri="{FF2B5EF4-FFF2-40B4-BE49-F238E27FC236}">
                <a16:creationId xmlns:a16="http://schemas.microsoft.com/office/drawing/2014/main" id="{D3A62098-FF45-4B6F-A489-821586FF60FC}"/>
              </a:ext>
            </a:extLst>
          </p:cNvPr>
          <p:cNvSpPr/>
          <p:nvPr/>
        </p:nvSpPr>
        <p:spPr>
          <a:xfrm>
            <a:off x="9295660" y="2233703"/>
            <a:ext cx="581891" cy="349758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0CAB49E4-5064-472C-B0B8-8F0DE1F5A7AB}"/>
              </a:ext>
            </a:extLst>
          </p:cNvPr>
          <p:cNvSpPr txBox="1"/>
          <p:nvPr/>
        </p:nvSpPr>
        <p:spPr>
          <a:xfrm>
            <a:off x="9978114" y="3690109"/>
            <a:ext cx="1459054" cy="830997"/>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集合的值</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可以重复</a:t>
            </a:r>
          </a:p>
        </p:txBody>
      </p:sp>
      <p:pic>
        <p:nvPicPr>
          <p:cNvPr id="22" name="图片 21">
            <a:extLst>
              <a:ext uri="{FF2B5EF4-FFF2-40B4-BE49-F238E27FC236}">
                <a16:creationId xmlns:a16="http://schemas.microsoft.com/office/drawing/2014/main" id="{C4214AF5-A685-4CE4-A4A4-E0834AAC5CA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31320" y="3635431"/>
            <a:ext cx="614287" cy="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19831 0.00255 " pathEditMode="relative" rAng="0" ptsTypes="AA">
                                      <p:cBhvr>
                                        <p:cTn id="6" dur="2000" fill="hold"/>
                                        <p:tgtEl>
                                          <p:spTgt spid="4"/>
                                        </p:tgtEl>
                                        <p:attrNameLst>
                                          <p:attrName>ppt_x</p:attrName>
                                          <p:attrName>ppt_y</p:attrName>
                                        </p:attrNameLst>
                                      </p:cBhvr>
                                      <p:rCtr x="-9922" y="116"/>
                                    </p:animMotion>
                                  </p:childTnLst>
                                </p:cTn>
                              </p:par>
                              <p:par>
                                <p:cTn id="7" presetID="42" presetClass="path" presetSubtype="0" accel="50000" decel="50000" fill="hold" nodeType="withEffect">
                                  <p:stCondLst>
                                    <p:cond delay="0"/>
                                  </p:stCondLst>
                                  <p:childTnLst>
                                    <p:animMotion origin="layout" path="M 5E-6 4.81481E-6 L -0.1918 0.0037 " pathEditMode="relative" rAng="0" ptsTypes="AA">
                                      <p:cBhvr>
                                        <p:cTn id="8" dur="2000" fill="hold"/>
                                        <p:tgtEl>
                                          <p:spTgt spid="8"/>
                                        </p:tgtEl>
                                        <p:attrNameLst>
                                          <p:attrName>ppt_x</p:attrName>
                                          <p:attrName>ppt_y</p:attrName>
                                        </p:attrNameLst>
                                      </p:cBhvr>
                                      <p:rCtr x="-9596" y="185"/>
                                    </p:animMotion>
                                  </p:childTnLst>
                                </p:cTn>
                              </p:par>
                              <p:par>
                                <p:cTn id="9" presetID="42" presetClass="path" presetSubtype="0" accel="50000" decel="50000" fill="hold" nodeType="withEffect">
                                  <p:stCondLst>
                                    <p:cond delay="0"/>
                                  </p:stCondLst>
                                  <p:childTnLst>
                                    <p:animMotion origin="layout" path="M -3.54167E-6 -4.07407E-6 L -0.18502 0.01459 " pathEditMode="relative" rAng="0" ptsTypes="AA">
                                      <p:cBhvr>
                                        <p:cTn id="10" dur="2000" fill="hold"/>
                                        <p:tgtEl>
                                          <p:spTgt spid="10"/>
                                        </p:tgtEl>
                                        <p:attrNameLst>
                                          <p:attrName>ppt_x</p:attrName>
                                          <p:attrName>ppt_y</p:attrName>
                                        </p:attrNameLst>
                                      </p:cBhvr>
                                      <p:rCtr x="-9258" y="718"/>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arn(outVertical)">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91667E-6 2.96296E-6 L 0.15312 0.0037 " pathEditMode="relative" rAng="0" ptsTypes="AA">
                                      <p:cBhvr>
                                        <p:cTn id="24" dur="2000" fill="hold"/>
                                        <p:tgtEl>
                                          <p:spTgt spid="2"/>
                                        </p:tgtEl>
                                        <p:attrNameLst>
                                          <p:attrName>ppt_x</p:attrName>
                                          <p:attrName>ppt_y</p:attrName>
                                        </p:attrNameLst>
                                      </p:cBhvr>
                                      <p:rCtr x="7656" y="185"/>
                                    </p:animMotion>
                                  </p:childTnLst>
                                </p:cTn>
                              </p:par>
                              <p:par>
                                <p:cTn id="25" presetID="42" presetClass="path" presetSubtype="0" accel="50000" decel="50000" fill="hold" nodeType="withEffect">
                                  <p:stCondLst>
                                    <p:cond delay="0"/>
                                  </p:stCondLst>
                                  <p:childTnLst>
                                    <p:animMotion origin="layout" path="M 4.16667E-7 -3.33333E-6 L 0.14714 0.00533 " pathEditMode="relative" rAng="0" ptsTypes="AA">
                                      <p:cBhvr>
                                        <p:cTn id="26" dur="2000" fill="hold"/>
                                        <p:tgtEl>
                                          <p:spTgt spid="9"/>
                                        </p:tgtEl>
                                        <p:attrNameLst>
                                          <p:attrName>ppt_x</p:attrName>
                                          <p:attrName>ppt_y</p:attrName>
                                        </p:attrNameLst>
                                      </p:cBhvr>
                                      <p:rCtr x="7357" y="255"/>
                                    </p:animMotion>
                                  </p:childTnLst>
                                </p:cTn>
                              </p:par>
                              <p:par>
                                <p:cTn id="27" presetID="42" presetClass="path" presetSubtype="0" accel="50000" decel="50000" fill="hold" nodeType="withEffect">
                                  <p:stCondLst>
                                    <p:cond delay="0"/>
                                  </p:stCondLst>
                                  <p:childTnLst>
                                    <p:animMotion origin="layout" path="M -3.54167E-6 -4.44444E-6 L 0.14714 0.00533 " pathEditMode="relative" rAng="0" ptsTypes="AA">
                                      <p:cBhvr>
                                        <p:cTn id="28" dur="2000" fill="hold"/>
                                        <p:tgtEl>
                                          <p:spTgt spid="22"/>
                                        </p:tgtEl>
                                        <p:attrNameLst>
                                          <p:attrName>ppt_x</p:attrName>
                                          <p:attrName>ppt_y</p:attrName>
                                        </p:attrNameLst>
                                      </p:cBhvr>
                                      <p:rCtr x="7357" y="255"/>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right)">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A324D-9F4F-467D-A671-0D31E2AB067A}"/>
              </a:ext>
            </a:extLst>
          </p:cNvPr>
          <p:cNvSpPr>
            <a:spLocks noChangeArrowheads="1"/>
          </p:cNvSpPr>
          <p:nvPr/>
        </p:nvSpPr>
        <p:spPr bwMode="auto">
          <a:xfrm>
            <a:off x="701040" y="1457403"/>
            <a:ext cx="10180320" cy="3474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Map集合的特点都是由键决定的。</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Map集合的键是无序,不重复的，无索引的</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不做要求（可以重复）。</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Map集合后面重复的键对应的</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会覆盖前面</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重复键的值</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Map集合的键值对都可以为null。</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983D50D7-3C29-462A-B41E-37C4FCEE867E}"/>
              </a:ext>
            </a:extLst>
          </p:cNvPr>
          <p:cNvSpPr txBox="1"/>
          <p:nvPr/>
        </p:nvSpPr>
        <p:spPr>
          <a:xfrm>
            <a:off x="701040" y="3638095"/>
            <a:ext cx="609600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集合实现类特点</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67215D1D-515D-4A92-9653-48AFC841D289}"/>
              </a:ext>
            </a:extLst>
          </p:cNvPr>
          <p:cNvSpPr txBox="1"/>
          <p:nvPr/>
        </p:nvSpPr>
        <p:spPr>
          <a:xfrm>
            <a:off x="701040" y="4386541"/>
            <a:ext cx="9895840" cy="1504323"/>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：元素按照建是</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8C68A70E-AE51-461F-8437-B86CDB323F8E}"/>
              </a:ext>
            </a:extLst>
          </p:cNvPr>
          <p:cNvSpPr txBox="1"/>
          <p:nvPr/>
        </p:nvSpPr>
        <p:spPr>
          <a:xfrm>
            <a:off x="701040" y="964471"/>
            <a:ext cx="609600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65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2376910-EE9C-48E0-BAB9-B2F0DE5D3884}"/>
              </a:ext>
            </a:extLst>
          </p:cNvPr>
          <p:cNvSpPr>
            <a:spLocks noGrp="1" noChangeArrowheads="1"/>
          </p:cNvSpPr>
          <p:nvPr>
            <p:ph type="body" sz="quarter" idx="10"/>
          </p:nvPr>
        </p:nvSpPr>
        <p:spPr bwMode="auto">
          <a:xfrm>
            <a:off x="4446954" y="2182011"/>
            <a:ext cx="7517411" cy="1872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pPr>
            <a:r>
              <a:rPr lang="en-US" altLang="zh-CN" dirty="0">
                <a:solidFill>
                  <a:schemeClr val="tx1"/>
                </a:solidFill>
              </a:rPr>
              <a:t>Map</a:t>
            </a:r>
            <a:r>
              <a:rPr lang="zh-CN" altLang="en-US" dirty="0">
                <a:solidFill>
                  <a:schemeClr val="tx1"/>
                </a:solidFill>
              </a:rPr>
              <a:t>集合的特点</a:t>
            </a:r>
          </a:p>
          <a:p>
            <a:pPr marL="552435" lvl="1" indent="-285750">
              <a:lnSpc>
                <a:spcPct val="200000"/>
              </a:lnSpc>
              <a:buFont typeface="Wingdings" panose="05000000000000000000" pitchFamily="2" charset="2"/>
              <a:buChar char="l"/>
            </a:pP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lang="zh-CN"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sz="14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：元素按照建是</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lang="zh-CN"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3296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69838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60BEC27-7E6E-4B30-B31B-71464DDF07EB}"/>
              </a:ext>
            </a:extLst>
          </p:cNvPr>
          <p:cNvSpPr txBox="1"/>
          <p:nvPr/>
        </p:nvSpPr>
        <p:spPr>
          <a:xfrm>
            <a:off x="818951" y="811268"/>
            <a:ext cx="10861040" cy="1208279"/>
          </a:xfrm>
          <a:prstGeom prst="rect">
            <a:avLst/>
          </a:prstGeom>
          <a:noFill/>
        </p:spPr>
        <p:txBody>
          <a:bodyPr wrap="square">
            <a:spAutoFit/>
          </a:bodyPr>
          <a:lstStyle/>
          <a:p>
            <a:pPr>
              <a:lnSpc>
                <a:spcPct val="15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是双列集合的祖宗接口，它的功能是全部双列集合都可以继承使用的。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FEB1F06F-7964-420B-AA25-4044EE1232EF}"/>
              </a:ext>
            </a:extLst>
          </p:cNvPr>
          <p:cNvGraphicFramePr>
            <a:graphicFrameLocks noGrp="1"/>
          </p:cNvGraphicFramePr>
          <p:nvPr>
            <p:extLst>
              <p:ext uri="{D42A27DB-BD31-4B8C-83A1-F6EECF244321}">
                <p14:modId xmlns:p14="http://schemas.microsoft.com/office/powerpoint/2010/main" val="4093840573"/>
              </p:ext>
            </p:extLst>
          </p:nvPr>
        </p:nvGraphicFramePr>
        <p:xfrm>
          <a:off x="942818" y="2281805"/>
          <a:ext cx="9907319" cy="3664793"/>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 put(K </a:t>
                      </a:r>
                      <a:r>
                        <a:rPr lang="en-US" altLang="zh-CN" sz="1600" b="0" dirty="0" err="1">
                          <a:solidFill>
                            <a:schemeClr val="tx1">
                              <a:lumMod val="85000"/>
                              <a:lumOff val="15000"/>
                            </a:schemeClr>
                          </a:solidFill>
                          <a:latin typeface="Consolas" panose="020B0609020204030204" pitchFamily="49" charset="0"/>
                          <a:ea typeface="Alibaba PuHuiTi R"/>
                        </a:rPr>
                        <a:t>key,V</a:t>
                      </a:r>
                      <a:r>
                        <a:rPr lang="en-US" altLang="zh-CN" sz="1600" b="0" dirty="0">
                          <a:solidFill>
                            <a:schemeClr val="tx1">
                              <a:lumMod val="85000"/>
                              <a:lumOff val="15000"/>
                            </a:schemeClr>
                          </a:solidFill>
                          <a:latin typeface="Consolas" panose="020B0609020204030204" pitchFamily="49" charset="0"/>
                          <a:ea typeface="Alibaba PuHuiTi R"/>
                        </a:rPr>
                        <a:t> value)</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0" dirty="0">
                          <a:solidFill>
                            <a:schemeClr val="tx1">
                              <a:lumMod val="85000"/>
                              <a:lumOff val="15000"/>
                            </a:schemeClr>
                          </a:solidFill>
                          <a:latin typeface="Consolas" panose="020B0609020204030204" pitchFamily="49" charset="0"/>
                          <a:ea typeface="Alibaba PuHuiTi R"/>
                        </a:rPr>
                        <a:t>添加元素</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 remove(Object key)</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根据键删除键值对元素</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Alibaba PuHuiTi R"/>
                        </a:rPr>
                        <a:t>void clear()</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rPr>
                        <a:t>移除所有的键值对元素</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600" b="0" kern="1200" dirty="0">
                          <a:solidFill>
                            <a:schemeClr val="tx1">
                              <a:lumMod val="85000"/>
                              <a:lumOff val="15000"/>
                            </a:schemeClr>
                          </a:solidFill>
                          <a:latin typeface="Consolas" panose="020B0609020204030204" pitchFamily="49" charset="0"/>
                          <a:ea typeface="Alibaba PuHuiTi R"/>
                          <a:cs typeface="+mn-cs"/>
                        </a:rPr>
                        <a:t> </a:t>
                      </a:r>
                      <a:r>
                        <a:rPr lang="en-US" altLang="zh-CN" sz="1600" b="0" kern="1200" dirty="0" err="1">
                          <a:solidFill>
                            <a:schemeClr val="tx1">
                              <a:lumMod val="85000"/>
                              <a:lumOff val="15000"/>
                            </a:schemeClr>
                          </a:solidFill>
                          <a:latin typeface="Consolas" panose="020B0609020204030204" pitchFamily="49" charset="0"/>
                          <a:ea typeface="Alibaba PuHuiTi R"/>
                          <a:cs typeface="+mn-cs"/>
                        </a:rPr>
                        <a:t>containsKey</a:t>
                      </a:r>
                      <a:r>
                        <a:rPr lang="en-US" altLang="zh-CN" sz="1600" b="0" kern="1200" dirty="0">
                          <a:solidFill>
                            <a:schemeClr val="tx1">
                              <a:lumMod val="85000"/>
                              <a:lumOff val="15000"/>
                            </a:schemeClr>
                          </a:solidFill>
                          <a:latin typeface="Consolas" panose="020B0609020204030204" pitchFamily="49" charset="0"/>
                          <a:ea typeface="Alibaba PuHuiTi R"/>
                          <a:cs typeface="+mn-cs"/>
                        </a:rPr>
                        <a:t>(Object key)</a:t>
                      </a:r>
                      <a:endParaRPr lang="zh-CN" altLang="en-US" sz="1600" b="0" kern="1200" dirty="0">
                        <a:solidFill>
                          <a:schemeClr val="tx1">
                            <a:lumMod val="85000"/>
                            <a:lumOff val="15000"/>
                          </a:schemeClr>
                        </a:solidFill>
                        <a:latin typeface="Consolas" panose="020B0609020204030204" pitchFamily="49" charset="0"/>
                        <a:ea typeface="Alibaba PuHuiTi R"/>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判断集合是否包含指定的键</a:t>
                      </a:r>
                      <a:endParaRPr lang="en-US" altLang="zh-CN" sz="1600" b="0" dirty="0">
                        <a:solidFill>
                          <a:schemeClr val="tx1">
                            <a:lumMod val="85000"/>
                            <a:lumOff val="15000"/>
                          </a:schemeClr>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0" dirty="0" err="1">
                          <a:solidFill>
                            <a:schemeClr val="tx1">
                              <a:lumMod val="85000"/>
                              <a:lumOff val="15000"/>
                            </a:schemeClr>
                          </a:solidFill>
                          <a:latin typeface="Consolas" panose="020B0609020204030204" pitchFamily="49" charset="0"/>
                          <a:ea typeface="Alibaba PuHuiTi R"/>
                        </a:rPr>
                        <a:t>boolean</a:t>
                      </a:r>
                      <a:r>
                        <a:rPr lang="en-US" altLang="zh-CN" sz="1600" b="0" dirty="0">
                          <a:solidFill>
                            <a:schemeClr val="tx1">
                              <a:lumMod val="85000"/>
                              <a:lumOff val="15000"/>
                            </a:schemeClr>
                          </a:solidFill>
                          <a:latin typeface="Consolas" panose="020B0609020204030204" pitchFamily="49" charset="0"/>
                          <a:ea typeface="Alibaba PuHuiTi R"/>
                        </a:rPr>
                        <a:t> </a:t>
                      </a:r>
                      <a:r>
                        <a:rPr lang="en-US" altLang="zh-CN" sz="1600" b="0" dirty="0" err="1">
                          <a:solidFill>
                            <a:schemeClr val="tx1">
                              <a:lumMod val="85000"/>
                              <a:lumOff val="15000"/>
                            </a:schemeClr>
                          </a:solidFill>
                          <a:latin typeface="Consolas" panose="020B0609020204030204" pitchFamily="49" charset="0"/>
                          <a:ea typeface="Alibaba PuHuiTi R"/>
                        </a:rPr>
                        <a:t>containsValue</a:t>
                      </a:r>
                      <a:r>
                        <a:rPr lang="en-US" altLang="zh-CN" sz="1600" b="0" dirty="0">
                          <a:solidFill>
                            <a:schemeClr val="tx1">
                              <a:lumMod val="85000"/>
                              <a:lumOff val="15000"/>
                            </a:schemeClr>
                          </a:solidFill>
                          <a:latin typeface="Consolas" panose="020B0609020204030204" pitchFamily="49" charset="0"/>
                          <a:ea typeface="Alibaba PuHuiTi R"/>
                        </a:rPr>
                        <a:t>(Object value)</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判断集合是否包含指定的值</a:t>
                      </a:r>
                      <a:endParaRPr kumimoji="0" lang="zh-CN" altLang="en-US" sz="1600" b="0" i="0" u="none" strike="noStrike" cap="none" normalizeH="0" baseline="0" dirty="0">
                        <a:ln>
                          <a:noFill/>
                        </a:ln>
                        <a:solidFill>
                          <a:srgbClr val="595959"/>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Alibaba PuHuiTi R"/>
                        </a:rPr>
                        <a:t>boolean</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Alibaba PuHuiTi R"/>
                        </a:rPr>
                        <a:t>isEmpty</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判断集合是否为空</a:t>
                      </a:r>
                      <a:endParaRPr lang="en-US" altLang="zh-CN" sz="1600" b="0" dirty="0">
                        <a:solidFill>
                          <a:schemeClr val="tx1">
                            <a:lumMod val="85000"/>
                            <a:lumOff val="15000"/>
                          </a:schemeClr>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33249751"/>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Alibaba PuHuiTi R"/>
                          <a:cs typeface="+mn-cs"/>
                        </a:rPr>
                        <a:t>int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rPr>
                        <a:t> size()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Alibaba PuHuiTi R"/>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Consolas" panose="020B0609020204030204" pitchFamily="49" charset="0"/>
                          <a:ea typeface="Alibaba PuHuiTi R"/>
                        </a:rPr>
                        <a:t>集合的长度，也就是集合中键值对的个数</a:t>
                      </a:r>
                      <a:endParaRPr lang="en-US" altLang="zh-CN" sz="1600" b="0" dirty="0">
                        <a:solidFill>
                          <a:srgbClr val="EBF5FF"/>
                        </a:solidFill>
                        <a:latin typeface="Consolas" panose="020B0609020204030204" pitchFamily="49" charset="0"/>
                        <a:ea typeface="Alibaba PuHuiTi R"/>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7176322"/>
                  </a:ext>
                </a:extLst>
              </a:tr>
            </a:tbl>
          </a:graphicData>
        </a:graphic>
      </p:graphicFrame>
      <p:sp>
        <p:nvSpPr>
          <p:cNvPr id="13" name="文本框 12">
            <a:extLst>
              <a:ext uri="{FF2B5EF4-FFF2-40B4-BE49-F238E27FC236}">
                <a16:creationId xmlns:a16="http://schemas.microsoft.com/office/drawing/2014/main" id="{A89392A6-1EF4-487A-95F5-9C135A3C755A}"/>
              </a:ext>
            </a:extLst>
          </p:cNvPr>
          <p:cNvSpPr txBox="1"/>
          <p:nvPr/>
        </p:nvSpPr>
        <p:spPr>
          <a:xfrm>
            <a:off x="818951" y="1787753"/>
            <a:ext cx="6097604" cy="468975"/>
          </a:xfrm>
          <a:prstGeom prst="rect">
            <a:avLst/>
          </a:prstGeom>
          <a:noFill/>
        </p:spPr>
        <p:txBody>
          <a:bodyPr wrap="square">
            <a:spAutoFit/>
          </a:bodyPr>
          <a:lstStyle/>
          <a:p>
            <a:pPr>
              <a:lnSpc>
                <a:spcPct val="15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API如下: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523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31BB06E2-6D7D-47D3-A902-A68DACE17471}"/>
              </a:ext>
            </a:extLst>
          </p:cNvPr>
          <p:cNvSpPr txBox="1"/>
          <p:nvPr/>
        </p:nvSpPr>
        <p:spPr>
          <a:xfrm>
            <a:off x="909321" y="1246137"/>
            <a:ext cx="6094140" cy="676724"/>
          </a:xfrm>
          <a:prstGeom prst="rect">
            <a:avLst/>
          </a:prstGeom>
          <a:noFill/>
        </p:spPr>
        <p:txBody>
          <a:bodyPr wrap="square">
            <a:spAutoFit/>
          </a:bodyPr>
          <a:lstStyle/>
          <a:p>
            <a:pPr>
              <a:lnSpc>
                <a:spcPct val="250000"/>
              </a:lnSpc>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Map集合的遍历方式有：3种。</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E68ACAFB-276D-4EC8-9063-70BB3690C038}"/>
              </a:ext>
            </a:extLst>
          </p:cNvPr>
          <p:cNvSpPr txBox="1"/>
          <p:nvPr/>
        </p:nvSpPr>
        <p:spPr>
          <a:xfrm>
            <a:off x="909321" y="1995064"/>
            <a:ext cx="8740697" cy="2458430"/>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键找值的方式遍历：先获取Map集合全部的键，再根据遍历键找值。</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键值对的方式遍历</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，把“键值对“看成一个整体，</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难度较大。</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JDK 1.8开始之后的新技术：Lambda表达式。</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6242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 calcmode="lin" valueType="num">
                                      <p:cBhvr additive="base">
                                        <p:cTn id="20"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Set</a:t>
            </a:r>
            <a:r>
              <a:rPr lang="zh-CN" altLang="en-US" dirty="0"/>
              <a:t>系列集合的特点。</a:t>
            </a:r>
            <a:endParaRPr lang="en-US" altLang="zh-CN" dirty="0"/>
          </a:p>
          <a:p>
            <a:pPr marL="5524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Set</a:t>
            </a:r>
            <a:r>
              <a:rPr lang="zh-CN" altLang="en-US" dirty="0"/>
              <a:t>集合的实现类特点。</a:t>
            </a:r>
            <a:endParaRPr lang="en-US" altLang="zh-CN" dirty="0"/>
          </a:p>
          <a:p>
            <a:pPr marL="552435" lvl="1" indent="-285750">
              <a:lnSpc>
                <a:spcPct val="200000"/>
              </a:lnSpc>
              <a:buFont typeface="Wingdings" panose="05000000000000000000" pitchFamily="2" charset="2"/>
              <a:buChar char="l"/>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BC52A3C2-9878-42AB-BF15-4894A102098D}"/>
              </a:ext>
            </a:extLst>
          </p:cNvPr>
          <p:cNvSpPr/>
          <p:nvPr/>
        </p:nvSpPr>
        <p:spPr>
          <a:xfrm>
            <a:off x="7559598" y="1904572"/>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EF880CD6-493F-433C-8C08-CDF909BA52C9}"/>
              </a:ext>
            </a:extLst>
          </p:cNvPr>
          <p:cNvSpPr/>
          <p:nvPr/>
        </p:nvSpPr>
        <p:spPr>
          <a:xfrm>
            <a:off x="7559597" y="1396572"/>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28" name="TextBox 2">
            <a:extLst>
              <a:ext uri="{FF2B5EF4-FFF2-40B4-BE49-F238E27FC236}">
                <a16:creationId xmlns:a16="http://schemas.microsoft.com/office/drawing/2014/main" id="{5AABDDC2-EE3A-468D-A5F0-9AF1682FE9CC}"/>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集合方式一：键找值流程</a:t>
            </a:r>
          </a:p>
        </p:txBody>
      </p:sp>
      <p:sp>
        <p:nvSpPr>
          <p:cNvPr id="12" name="矩形 11">
            <a:extLst>
              <a:ext uri="{FF2B5EF4-FFF2-40B4-BE49-F238E27FC236}">
                <a16:creationId xmlns:a16="http://schemas.microsoft.com/office/drawing/2014/main" id="{C1206461-10ED-4CCE-A562-D875C2540DED}"/>
              </a:ext>
            </a:extLst>
          </p:cNvPr>
          <p:cNvSpPr/>
          <p:nvPr/>
        </p:nvSpPr>
        <p:spPr>
          <a:xfrm>
            <a:off x="7523615" y="2332138"/>
            <a:ext cx="899583" cy="307777"/>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5" name="矩形 14">
            <a:extLst>
              <a:ext uri="{FF2B5EF4-FFF2-40B4-BE49-F238E27FC236}">
                <a16:creationId xmlns:a16="http://schemas.microsoft.com/office/drawing/2014/main" id="{6E3B1055-99A2-47DD-A00E-3A58DCE8D9DE}"/>
              </a:ext>
            </a:extLst>
          </p:cNvPr>
          <p:cNvSpPr/>
          <p:nvPr/>
        </p:nvSpPr>
        <p:spPr>
          <a:xfrm>
            <a:off x="7525731" y="2810505"/>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F98EDF4D-1840-4331-BB07-919625B3DDC2}"/>
              </a:ext>
            </a:extLst>
          </p:cNvPr>
          <p:cNvSpPr/>
          <p:nvPr/>
        </p:nvSpPr>
        <p:spPr>
          <a:xfrm>
            <a:off x="8200948" y="2734305"/>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72020ABC-F933-4674-BA5D-82EBA2A3CFD2}"/>
              </a:ext>
            </a:extLst>
          </p:cNvPr>
          <p:cNvSpPr/>
          <p:nvPr/>
        </p:nvSpPr>
        <p:spPr>
          <a:xfrm>
            <a:off x="7527848" y="3290989"/>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7AA034D1-EBEB-4513-8706-75C1A50A3E9D}"/>
              </a:ext>
            </a:extLst>
          </p:cNvPr>
          <p:cNvSpPr/>
          <p:nvPr/>
        </p:nvSpPr>
        <p:spPr>
          <a:xfrm>
            <a:off x="8203064" y="3214789"/>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2BAABBA5-945A-45AB-B7EA-33ADA01B5D3E}"/>
              </a:ext>
            </a:extLst>
          </p:cNvPr>
          <p:cNvSpPr/>
          <p:nvPr/>
        </p:nvSpPr>
        <p:spPr>
          <a:xfrm>
            <a:off x="7527848" y="3771472"/>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6FF93CD4-1E06-45EF-87A5-31D0ED98D82D}"/>
              </a:ext>
            </a:extLst>
          </p:cNvPr>
          <p:cNvSpPr/>
          <p:nvPr/>
        </p:nvSpPr>
        <p:spPr>
          <a:xfrm>
            <a:off x="8203064" y="3695272"/>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633D0371-250F-4C32-9855-B5A2268D91D8}"/>
              </a:ext>
            </a:extLst>
          </p:cNvPr>
          <p:cNvSpPr/>
          <p:nvPr/>
        </p:nvSpPr>
        <p:spPr>
          <a:xfrm>
            <a:off x="7525731" y="4251956"/>
            <a:ext cx="8819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7C185B4E-058F-41C1-BF30-300AF524F7E8}"/>
              </a:ext>
            </a:extLst>
          </p:cNvPr>
          <p:cNvSpPr/>
          <p:nvPr/>
        </p:nvSpPr>
        <p:spPr>
          <a:xfrm>
            <a:off x="8203064" y="417363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8F9E8FA9-AF2E-4B1C-8525-A19AE4DBFB8C}"/>
              </a:ext>
            </a:extLst>
          </p:cNvPr>
          <p:cNvSpPr/>
          <p:nvPr/>
        </p:nvSpPr>
        <p:spPr>
          <a:xfrm>
            <a:off x="8200948" y="225593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cxnSp>
        <p:nvCxnSpPr>
          <p:cNvPr id="35" name="直接连接符 34">
            <a:extLst>
              <a:ext uri="{FF2B5EF4-FFF2-40B4-BE49-F238E27FC236}">
                <a16:creationId xmlns:a16="http://schemas.microsoft.com/office/drawing/2014/main" id="{655E9E5A-79FF-4E50-BC44-BAFA164BF8AF}"/>
              </a:ext>
            </a:extLst>
          </p:cNvPr>
          <p:cNvCxnSpPr/>
          <p:nvPr/>
        </p:nvCxnSpPr>
        <p:spPr>
          <a:xfrm>
            <a:off x="8327948" y="2482422"/>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左大括号 35">
            <a:extLst>
              <a:ext uri="{FF2B5EF4-FFF2-40B4-BE49-F238E27FC236}">
                <a16:creationId xmlns:a16="http://schemas.microsoft.com/office/drawing/2014/main" id="{CBA1D839-49A5-4142-AB30-314C69E7F472}"/>
              </a:ext>
            </a:extLst>
          </p:cNvPr>
          <p:cNvSpPr/>
          <p:nvPr/>
        </p:nvSpPr>
        <p:spPr>
          <a:xfrm>
            <a:off x="7079114" y="2446438"/>
            <a:ext cx="480483" cy="198966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7" name="矩形 36">
            <a:extLst>
              <a:ext uri="{FF2B5EF4-FFF2-40B4-BE49-F238E27FC236}">
                <a16:creationId xmlns:a16="http://schemas.microsoft.com/office/drawing/2014/main" id="{E72E4E22-E9B7-40EA-B575-350F43A37378}"/>
              </a:ext>
            </a:extLst>
          </p:cNvPr>
          <p:cNvSpPr/>
          <p:nvPr/>
        </p:nvSpPr>
        <p:spPr>
          <a:xfrm>
            <a:off x="6588048" y="3202089"/>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键</a:t>
            </a:r>
            <a:endParaRPr lang="zh-CN" altLang="en-US" sz="2400" dirty="0"/>
          </a:p>
        </p:txBody>
      </p:sp>
      <p:sp>
        <p:nvSpPr>
          <p:cNvPr id="38" name="左大括号 37">
            <a:extLst>
              <a:ext uri="{FF2B5EF4-FFF2-40B4-BE49-F238E27FC236}">
                <a16:creationId xmlns:a16="http://schemas.microsoft.com/office/drawing/2014/main" id="{B15F08C6-DC1D-4EC0-A1EB-D96BD6DA23DF}"/>
              </a:ext>
            </a:extLst>
          </p:cNvPr>
          <p:cNvSpPr/>
          <p:nvPr/>
        </p:nvSpPr>
        <p:spPr>
          <a:xfrm flipH="1">
            <a:off x="9693198" y="2446439"/>
            <a:ext cx="478367" cy="199601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28F46DFF-9D15-4A1B-89EC-C0B2A6B69E89}"/>
              </a:ext>
            </a:extLst>
          </p:cNvPr>
          <p:cNvSpPr/>
          <p:nvPr/>
        </p:nvSpPr>
        <p:spPr>
          <a:xfrm>
            <a:off x="10097482" y="3174572"/>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值</a:t>
            </a:r>
            <a:endParaRPr lang="zh-CN" altLang="en-US" sz="2400" dirty="0"/>
          </a:p>
        </p:txBody>
      </p:sp>
      <p:cxnSp>
        <p:nvCxnSpPr>
          <p:cNvPr id="42" name="直接连接符 41">
            <a:extLst>
              <a:ext uri="{FF2B5EF4-FFF2-40B4-BE49-F238E27FC236}">
                <a16:creationId xmlns:a16="http://schemas.microsoft.com/office/drawing/2014/main" id="{2FFB4E11-A2EA-4428-920A-A36B2BAC2393}"/>
              </a:ext>
            </a:extLst>
          </p:cNvPr>
          <p:cNvCxnSpPr/>
          <p:nvPr/>
        </p:nvCxnSpPr>
        <p:spPr>
          <a:xfrm>
            <a:off x="8327948" y="2960788"/>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B41C3A2-7AC6-4379-91C4-0CD74A6C2FF3}"/>
              </a:ext>
            </a:extLst>
          </p:cNvPr>
          <p:cNvCxnSpPr/>
          <p:nvPr/>
        </p:nvCxnSpPr>
        <p:spPr>
          <a:xfrm>
            <a:off x="8327948" y="3439155"/>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4EDEA90-40DD-4702-9675-4D804C6DD90B}"/>
              </a:ext>
            </a:extLst>
          </p:cNvPr>
          <p:cNvCxnSpPr/>
          <p:nvPr/>
        </p:nvCxnSpPr>
        <p:spPr>
          <a:xfrm>
            <a:off x="8327948" y="3919638"/>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C61D0FE-FA5A-4302-BEDE-5F57DC00EB40}"/>
              </a:ext>
            </a:extLst>
          </p:cNvPr>
          <p:cNvCxnSpPr/>
          <p:nvPr/>
        </p:nvCxnSpPr>
        <p:spPr>
          <a:xfrm>
            <a:off x="8327948" y="4400122"/>
            <a:ext cx="491067"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283CA488-77F0-40C3-B457-37EF223125A7}"/>
              </a:ext>
            </a:extLst>
          </p:cNvPr>
          <p:cNvSpPr/>
          <p:nvPr/>
        </p:nvSpPr>
        <p:spPr>
          <a:xfrm>
            <a:off x="8236931" y="2029456"/>
            <a:ext cx="48122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get</a:t>
            </a:r>
            <a:endParaRPr lang="zh-CN" altLang="en-US" sz="1400" b="1" dirty="0">
              <a:solidFill>
                <a:srgbClr val="FF0000"/>
              </a:solidFill>
            </a:endParaRPr>
          </a:p>
        </p:txBody>
      </p:sp>
      <p:sp>
        <p:nvSpPr>
          <p:cNvPr id="50" name="右箭头 49">
            <a:extLst>
              <a:ext uri="{FF2B5EF4-FFF2-40B4-BE49-F238E27FC236}">
                <a16:creationId xmlns:a16="http://schemas.microsoft.com/office/drawing/2014/main" id="{75926022-E73E-45F0-A21C-937F5C29A075}"/>
              </a:ext>
            </a:extLst>
          </p:cNvPr>
          <p:cNvSpPr/>
          <p:nvPr/>
        </p:nvSpPr>
        <p:spPr>
          <a:xfrm>
            <a:off x="1789564" y="2255938"/>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51" name="直接箭头连接符 50">
            <a:extLst>
              <a:ext uri="{FF2B5EF4-FFF2-40B4-BE49-F238E27FC236}">
                <a16:creationId xmlns:a16="http://schemas.microsoft.com/office/drawing/2014/main" id="{0CC7E616-6D4F-4896-8F44-0E285E4F8B7B}"/>
              </a:ext>
            </a:extLst>
          </p:cNvPr>
          <p:cNvCxnSpPr/>
          <p:nvPr/>
        </p:nvCxnSpPr>
        <p:spPr>
          <a:xfrm>
            <a:off x="3527348" y="2509938"/>
            <a:ext cx="52556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右箭头 51">
            <a:extLst>
              <a:ext uri="{FF2B5EF4-FFF2-40B4-BE49-F238E27FC236}">
                <a16:creationId xmlns:a16="http://schemas.microsoft.com/office/drawing/2014/main" id="{FDFFA112-2EF4-4A58-8371-56E8BBF98A14}"/>
              </a:ext>
            </a:extLst>
          </p:cNvPr>
          <p:cNvSpPr/>
          <p:nvPr/>
        </p:nvSpPr>
        <p:spPr>
          <a:xfrm>
            <a:off x="1793797" y="2734304"/>
            <a:ext cx="863600" cy="552451"/>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53" name="直接箭头连接符 52">
            <a:extLst>
              <a:ext uri="{FF2B5EF4-FFF2-40B4-BE49-F238E27FC236}">
                <a16:creationId xmlns:a16="http://schemas.microsoft.com/office/drawing/2014/main" id="{B24C6318-3B7E-45B3-8559-C43537A4A53E}"/>
              </a:ext>
            </a:extLst>
          </p:cNvPr>
          <p:cNvCxnSpPr/>
          <p:nvPr/>
        </p:nvCxnSpPr>
        <p:spPr>
          <a:xfrm>
            <a:off x="3527348" y="2996771"/>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843038E3-51B5-4F70-8B6F-4D51E0B480CD}"/>
              </a:ext>
            </a:extLst>
          </p:cNvPr>
          <p:cNvSpPr/>
          <p:nvPr/>
        </p:nvSpPr>
        <p:spPr>
          <a:xfrm>
            <a:off x="5303231" y="2154339"/>
            <a:ext cx="48122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get</a:t>
            </a:r>
            <a:endParaRPr lang="zh-CN" altLang="en-US" sz="1400" b="1" dirty="0">
              <a:solidFill>
                <a:srgbClr val="FF0000"/>
              </a:solidFill>
            </a:endParaRPr>
          </a:p>
        </p:txBody>
      </p:sp>
      <p:sp>
        <p:nvSpPr>
          <p:cNvPr id="59" name="右箭头 58">
            <a:extLst>
              <a:ext uri="{FF2B5EF4-FFF2-40B4-BE49-F238E27FC236}">
                <a16:creationId xmlns:a16="http://schemas.microsoft.com/office/drawing/2014/main" id="{5A92ACA8-B53D-4684-973E-8FCA47025BA0}"/>
              </a:ext>
            </a:extLst>
          </p:cNvPr>
          <p:cNvSpPr/>
          <p:nvPr/>
        </p:nvSpPr>
        <p:spPr>
          <a:xfrm>
            <a:off x="1798031" y="3193622"/>
            <a:ext cx="865717"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0" name="直接箭头连接符 59">
            <a:extLst>
              <a:ext uri="{FF2B5EF4-FFF2-40B4-BE49-F238E27FC236}">
                <a16:creationId xmlns:a16="http://schemas.microsoft.com/office/drawing/2014/main" id="{A6AE7257-D72F-40F2-B195-EDB42B85F493}"/>
              </a:ext>
            </a:extLst>
          </p:cNvPr>
          <p:cNvCxnSpPr/>
          <p:nvPr/>
        </p:nvCxnSpPr>
        <p:spPr>
          <a:xfrm>
            <a:off x="3527348" y="3460322"/>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右箭头 60">
            <a:extLst>
              <a:ext uri="{FF2B5EF4-FFF2-40B4-BE49-F238E27FC236}">
                <a16:creationId xmlns:a16="http://schemas.microsoft.com/office/drawing/2014/main" id="{366691E2-92C0-4631-A82C-B73659E1622C}"/>
              </a:ext>
            </a:extLst>
          </p:cNvPr>
          <p:cNvSpPr/>
          <p:nvPr/>
        </p:nvSpPr>
        <p:spPr>
          <a:xfrm>
            <a:off x="1804381" y="3674105"/>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2" name="直接箭头连接符 61">
            <a:extLst>
              <a:ext uri="{FF2B5EF4-FFF2-40B4-BE49-F238E27FC236}">
                <a16:creationId xmlns:a16="http://schemas.microsoft.com/office/drawing/2014/main" id="{B6B707BB-7DCC-4630-8D42-8374C8A4F3ED}"/>
              </a:ext>
            </a:extLst>
          </p:cNvPr>
          <p:cNvCxnSpPr/>
          <p:nvPr/>
        </p:nvCxnSpPr>
        <p:spPr>
          <a:xfrm>
            <a:off x="3527348" y="3949271"/>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右箭头 62">
            <a:extLst>
              <a:ext uri="{FF2B5EF4-FFF2-40B4-BE49-F238E27FC236}">
                <a16:creationId xmlns:a16="http://schemas.microsoft.com/office/drawing/2014/main" id="{B9E5381C-008C-485D-9D82-31A6E783B324}"/>
              </a:ext>
            </a:extLst>
          </p:cNvPr>
          <p:cNvSpPr/>
          <p:nvPr/>
        </p:nvSpPr>
        <p:spPr>
          <a:xfrm>
            <a:off x="1808614" y="4224438"/>
            <a:ext cx="863600" cy="552451"/>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64" name="直接箭头连接符 63">
            <a:extLst>
              <a:ext uri="{FF2B5EF4-FFF2-40B4-BE49-F238E27FC236}">
                <a16:creationId xmlns:a16="http://schemas.microsoft.com/office/drawing/2014/main" id="{512CB6F1-11F8-4822-B59F-1026D6C9AF6A}"/>
              </a:ext>
            </a:extLst>
          </p:cNvPr>
          <p:cNvCxnSpPr/>
          <p:nvPr/>
        </p:nvCxnSpPr>
        <p:spPr>
          <a:xfrm>
            <a:off x="3508297" y="4421288"/>
            <a:ext cx="529166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22" presetClass="entr" presetSubtype="8"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8"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left)">
                                      <p:cBhvr>
                                        <p:cTn id="58" dur="500"/>
                                        <p:tgtEl>
                                          <p:spTgt spid="42"/>
                                        </p:tgtEl>
                                      </p:cBhvr>
                                    </p:animEffect>
                                  </p:childTnLst>
                                </p:cTn>
                              </p:par>
                              <p:par>
                                <p:cTn id="59" presetID="22" presetClass="entr" presetSubtype="8"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par>
                                <p:cTn id="65" presetID="22" presetClass="entr" presetSubtype="8"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6"/>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37"/>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3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9"/>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3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6"/>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8"/>
                                        </p:tgtEl>
                                        <p:attrNameLst>
                                          <p:attrName>style.visibility</p:attrName>
                                        </p:attrNameLst>
                                      </p:cBhvr>
                                      <p:to>
                                        <p:strVal val="hidden"/>
                                      </p:to>
                                    </p:set>
                                  </p:childTnLst>
                                </p:cTn>
                              </p:par>
                            </p:childTnLst>
                          </p:cTn>
                        </p:par>
                        <p:par>
                          <p:cTn id="90" fill="hold" nodeType="afterGroup">
                            <p:stCondLst>
                              <p:cond delay="0"/>
                            </p:stCondLst>
                            <p:childTnLst>
                              <p:par>
                                <p:cTn id="91" presetID="35" presetClass="path" presetSubtype="0" accel="50000" decel="50000" fill="hold" grpId="1" nodeType="afterEffect">
                                  <p:stCondLst>
                                    <p:cond delay="0"/>
                                  </p:stCondLst>
                                  <p:childTnLst>
                                    <p:animMotion origin="layout" path="M 3.75E-6 5.55112E-17 L -0.40404 5.55112E-17 " pathEditMode="relative" rAng="0" ptsTypes="AA">
                                      <p:cBhvr>
                                        <p:cTn id="92" dur="2000" fill="hold"/>
                                        <p:tgtEl>
                                          <p:spTgt spid="12"/>
                                        </p:tgtEl>
                                        <p:attrNameLst>
                                          <p:attrName>ppt_x</p:attrName>
                                          <p:attrName>ppt_y</p:attrName>
                                        </p:attrNameLst>
                                      </p:cBhvr>
                                      <p:rCtr x="-20208" y="0"/>
                                    </p:animMotion>
                                  </p:childTnLst>
                                </p:cTn>
                              </p:par>
                              <p:par>
                                <p:cTn id="93" presetID="35" presetClass="path" presetSubtype="0" accel="50000" decel="50000" fill="hold" grpId="1" nodeType="withEffect">
                                  <p:stCondLst>
                                    <p:cond delay="0"/>
                                  </p:stCondLst>
                                  <p:childTnLst>
                                    <p:animMotion origin="layout" path="M -2.08333E-6 4.07407E-6 L -0.40377 4.07407E-6 " pathEditMode="relative" rAng="0" ptsTypes="AA">
                                      <p:cBhvr>
                                        <p:cTn id="94" dur="2000" fill="hold"/>
                                        <p:tgtEl>
                                          <p:spTgt spid="15"/>
                                        </p:tgtEl>
                                        <p:attrNameLst>
                                          <p:attrName>ppt_x</p:attrName>
                                          <p:attrName>ppt_y</p:attrName>
                                        </p:attrNameLst>
                                      </p:cBhvr>
                                      <p:rCtr x="-20195" y="0"/>
                                    </p:animMotion>
                                  </p:childTnLst>
                                </p:cTn>
                              </p:par>
                              <p:par>
                                <p:cTn id="95" presetID="35" presetClass="path" presetSubtype="0" accel="50000" decel="50000" fill="hold" grpId="1" nodeType="withEffect">
                                  <p:stCondLst>
                                    <p:cond delay="0"/>
                                  </p:stCondLst>
                                  <p:childTnLst>
                                    <p:animMotion origin="layout" path="M -2.29167E-6 -4.81481E-6 L -0.40403 -4.81481E-6 " pathEditMode="relative" rAng="0" ptsTypes="AA">
                                      <p:cBhvr>
                                        <p:cTn id="96" dur="2000" fill="hold"/>
                                        <p:tgtEl>
                                          <p:spTgt spid="22"/>
                                        </p:tgtEl>
                                        <p:attrNameLst>
                                          <p:attrName>ppt_x</p:attrName>
                                          <p:attrName>ppt_y</p:attrName>
                                        </p:attrNameLst>
                                      </p:cBhvr>
                                      <p:rCtr x="-20208" y="0"/>
                                    </p:animMotion>
                                  </p:childTnLst>
                                </p:cTn>
                              </p:par>
                              <p:par>
                                <p:cTn id="97" presetID="35" presetClass="path" presetSubtype="0" accel="50000" decel="50000" fill="hold" grpId="1" nodeType="withEffect">
                                  <p:stCondLst>
                                    <p:cond delay="0"/>
                                  </p:stCondLst>
                                  <p:childTnLst>
                                    <p:animMotion origin="layout" path="M -2.29167E-6 -3.7037E-6 L -0.40403 -3.7037E-6 " pathEditMode="relative" rAng="0" ptsTypes="AA">
                                      <p:cBhvr>
                                        <p:cTn id="98" dur="2000" fill="hold"/>
                                        <p:tgtEl>
                                          <p:spTgt spid="30"/>
                                        </p:tgtEl>
                                        <p:attrNameLst>
                                          <p:attrName>ppt_x</p:attrName>
                                          <p:attrName>ppt_y</p:attrName>
                                        </p:attrNameLst>
                                      </p:cBhvr>
                                      <p:rCtr x="-20208" y="0"/>
                                    </p:animMotion>
                                  </p:childTnLst>
                                </p:cTn>
                              </p:par>
                              <p:par>
                                <p:cTn id="99" presetID="35" presetClass="path" presetSubtype="0" accel="50000" decel="50000" fill="hold" grpId="1" nodeType="withEffect">
                                  <p:stCondLst>
                                    <p:cond delay="0"/>
                                  </p:stCondLst>
                                  <p:childTnLst>
                                    <p:animMotion origin="layout" path="M 4.58333E-6 -1.11111E-6 L -0.40586 -1.11111E-6 " pathEditMode="relative" rAng="0" ptsTypes="AA">
                                      <p:cBhvr>
                                        <p:cTn id="100" dur="2000" fill="hold"/>
                                        <p:tgtEl>
                                          <p:spTgt spid="32"/>
                                        </p:tgtEl>
                                        <p:attrNameLst>
                                          <p:attrName>ppt_x</p:attrName>
                                          <p:attrName>ppt_y</p:attrName>
                                        </p:attrNameLst>
                                      </p:cBhvr>
                                      <p:rCtr x="-20299" y="0"/>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wipe(left)">
                                      <p:cBhvr>
                                        <p:cTn id="105" dur="500"/>
                                        <p:tgtEl>
                                          <p:spTgt spid="5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left)">
                                      <p:cBhvr>
                                        <p:cTn id="110" dur="500"/>
                                        <p:tgtEl>
                                          <p:spTgt spid="51"/>
                                        </p:tgtEl>
                                      </p:cBhvr>
                                    </p:animEffec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xit" presetSubtype="0" fill="hold" grpId="1" nodeType="clickEffect">
                                  <p:stCondLst>
                                    <p:cond delay="0"/>
                                  </p:stCondLst>
                                  <p:childTnLst>
                                    <p:animEffect transition="out" filter="fade">
                                      <p:cBhvr>
                                        <p:cTn id="116" dur="500"/>
                                        <p:tgtEl>
                                          <p:spTgt spid="50"/>
                                        </p:tgtEl>
                                      </p:cBhvr>
                                    </p:animEffect>
                                    <p:set>
                                      <p:cBhvr>
                                        <p:cTn id="117" dur="1" fill="hold">
                                          <p:stCondLst>
                                            <p:cond delay="499"/>
                                          </p:stCondLst>
                                        </p:cTn>
                                        <p:tgtEl>
                                          <p:spTgt spid="50"/>
                                        </p:tgtEl>
                                        <p:attrNameLst>
                                          <p:attrName>style.visibility</p:attrName>
                                        </p:attrNameLst>
                                      </p:cBhvr>
                                      <p:to>
                                        <p:strVal val="hidden"/>
                                      </p:to>
                                    </p:set>
                                  </p:childTnLst>
                                </p:cTn>
                              </p:par>
                            </p:childTnLst>
                          </p:cTn>
                        </p:par>
                        <p:par>
                          <p:cTn id="118" fill="hold" nodeType="afterGroup">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left)">
                                      <p:cBhvr>
                                        <p:cTn id="126" dur="500"/>
                                        <p:tgtEl>
                                          <p:spTgt spid="5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0" presetClass="exit" presetSubtype="0" fill="hold" grpId="1" nodeType="clickEffect">
                                  <p:stCondLst>
                                    <p:cond delay="0"/>
                                  </p:stCondLst>
                                  <p:childTnLst>
                                    <p:animEffect transition="out" filter="fade">
                                      <p:cBhvr>
                                        <p:cTn id="130" dur="500"/>
                                        <p:tgtEl>
                                          <p:spTgt spid="52"/>
                                        </p:tgtEl>
                                      </p:cBhvr>
                                    </p:animEffect>
                                    <p:set>
                                      <p:cBhvr>
                                        <p:cTn id="131" dur="1" fill="hold">
                                          <p:stCondLst>
                                            <p:cond delay="499"/>
                                          </p:stCondLst>
                                        </p:cTn>
                                        <p:tgtEl>
                                          <p:spTgt spid="52"/>
                                        </p:tgtEl>
                                        <p:attrNameLst>
                                          <p:attrName>style.visibility</p:attrName>
                                        </p:attrNameLst>
                                      </p:cBhvr>
                                      <p:to>
                                        <p:strVal val="hidden"/>
                                      </p:to>
                                    </p:set>
                                  </p:childTnLst>
                                </p:cTn>
                              </p:par>
                            </p:childTnLst>
                          </p:cTn>
                        </p:par>
                        <p:par>
                          <p:cTn id="132" fill="hold" nodeType="afterGroup">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left)">
                                      <p:cBhvr>
                                        <p:cTn id="135" dur="500"/>
                                        <p:tgtEl>
                                          <p:spTgt spid="5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wipe(left)">
                                      <p:cBhvr>
                                        <p:cTn id="140" dur="500"/>
                                        <p:tgtEl>
                                          <p:spTgt spid="6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0" presetClass="exit" presetSubtype="0" fill="hold" grpId="1" nodeType="clickEffect">
                                  <p:stCondLst>
                                    <p:cond delay="0"/>
                                  </p:stCondLst>
                                  <p:childTnLst>
                                    <p:animEffect transition="out" filter="fade">
                                      <p:cBhvr>
                                        <p:cTn id="144" dur="500"/>
                                        <p:tgtEl>
                                          <p:spTgt spid="59"/>
                                        </p:tgtEl>
                                      </p:cBhvr>
                                    </p:animEffect>
                                    <p:set>
                                      <p:cBhvr>
                                        <p:cTn id="145" dur="1" fill="hold">
                                          <p:stCondLst>
                                            <p:cond delay="499"/>
                                          </p:stCondLst>
                                        </p:cTn>
                                        <p:tgtEl>
                                          <p:spTgt spid="59"/>
                                        </p:tgtEl>
                                        <p:attrNameLst>
                                          <p:attrName>style.visibility</p:attrName>
                                        </p:attrNameLst>
                                      </p:cBhvr>
                                      <p:to>
                                        <p:strVal val="hidden"/>
                                      </p:to>
                                    </p:set>
                                  </p:childTnLst>
                                </p:cTn>
                              </p:par>
                            </p:childTnLst>
                          </p:cTn>
                        </p:par>
                        <p:par>
                          <p:cTn id="146" fill="hold" nodeType="afterGroup">
                            <p:stCondLst>
                              <p:cond delay="500"/>
                            </p:stCondLst>
                            <p:childTnLst>
                              <p:par>
                                <p:cTn id="147" presetID="22" presetClass="entr" presetSubtype="8" fill="hold" grpId="0" nodeType="after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wipe(left)">
                                      <p:cBhvr>
                                        <p:cTn id="149" dur="500"/>
                                        <p:tgtEl>
                                          <p:spTgt spid="6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wipe(left)">
                                      <p:cBhvr>
                                        <p:cTn id="154" dur="500"/>
                                        <p:tgtEl>
                                          <p:spTgt spid="6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xit" presetSubtype="0" fill="hold" grpId="1" nodeType="clickEffect">
                                  <p:stCondLst>
                                    <p:cond delay="0"/>
                                  </p:stCondLst>
                                  <p:childTnLst>
                                    <p:animEffect transition="out" filter="fade">
                                      <p:cBhvr>
                                        <p:cTn id="158" dur="500"/>
                                        <p:tgtEl>
                                          <p:spTgt spid="61"/>
                                        </p:tgtEl>
                                      </p:cBhvr>
                                    </p:animEffect>
                                    <p:set>
                                      <p:cBhvr>
                                        <p:cTn id="159" dur="1" fill="hold">
                                          <p:stCondLst>
                                            <p:cond delay="499"/>
                                          </p:stCondLst>
                                        </p:cTn>
                                        <p:tgtEl>
                                          <p:spTgt spid="61"/>
                                        </p:tgtEl>
                                        <p:attrNameLst>
                                          <p:attrName>style.visibility</p:attrName>
                                        </p:attrNameLst>
                                      </p:cBhvr>
                                      <p:to>
                                        <p:strVal val="hidden"/>
                                      </p:to>
                                    </p:set>
                                  </p:childTnLst>
                                </p:cTn>
                              </p:par>
                            </p:childTnLst>
                          </p:cTn>
                        </p:par>
                        <p:par>
                          <p:cTn id="160" fill="hold" nodeType="afterGroup">
                            <p:stCondLst>
                              <p:cond delay="500"/>
                            </p:stCondLst>
                            <p:childTnLst>
                              <p:par>
                                <p:cTn id="161" presetID="22" presetClass="entr" presetSubtype="8" fill="hold" grpId="0" nodeType="afterEffect">
                                  <p:stCondLst>
                                    <p:cond delay="0"/>
                                  </p:stCondLst>
                                  <p:childTnLst>
                                    <p:set>
                                      <p:cBhvr>
                                        <p:cTn id="162" dur="1" fill="hold">
                                          <p:stCondLst>
                                            <p:cond delay="0"/>
                                          </p:stCondLst>
                                        </p:cTn>
                                        <p:tgtEl>
                                          <p:spTgt spid="63"/>
                                        </p:tgtEl>
                                        <p:attrNameLst>
                                          <p:attrName>style.visibility</p:attrName>
                                        </p:attrNameLst>
                                      </p:cBhvr>
                                      <p:to>
                                        <p:strVal val="visible"/>
                                      </p:to>
                                    </p:set>
                                    <p:animEffect transition="in" filter="wipe(left)">
                                      <p:cBhvr>
                                        <p:cTn id="163" dur="500"/>
                                        <p:tgtEl>
                                          <p:spTgt spid="6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nodeType="clickEffect">
                                  <p:stCondLst>
                                    <p:cond delay="0"/>
                                  </p:stCondLst>
                                  <p:childTnLst>
                                    <p:set>
                                      <p:cBhvr>
                                        <p:cTn id="167" dur="1" fill="hold">
                                          <p:stCondLst>
                                            <p:cond delay="0"/>
                                          </p:stCondLst>
                                        </p:cTn>
                                        <p:tgtEl>
                                          <p:spTgt spid="64"/>
                                        </p:tgtEl>
                                        <p:attrNameLst>
                                          <p:attrName>style.visibility</p:attrName>
                                        </p:attrNameLst>
                                      </p:cBhvr>
                                      <p:to>
                                        <p:strVal val="visible"/>
                                      </p:to>
                                    </p:set>
                                    <p:animEffect transition="in" filter="wipe(left)">
                                      <p:cBhvr>
                                        <p:cTn id="16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2" grpId="1"/>
      <p:bldP spid="15" grpId="0"/>
      <p:bldP spid="15" grpId="1"/>
      <p:bldP spid="19" grpId="0"/>
      <p:bldP spid="22" grpId="0"/>
      <p:bldP spid="22" grpId="1"/>
      <p:bldP spid="29" grpId="0"/>
      <p:bldP spid="30" grpId="0"/>
      <p:bldP spid="30" grpId="1"/>
      <p:bldP spid="31" grpId="0"/>
      <p:bldP spid="32" grpId="0"/>
      <p:bldP spid="32" grpId="1"/>
      <p:bldP spid="33" grpId="0"/>
      <p:bldP spid="34" grpId="0"/>
      <p:bldP spid="36" grpId="0" animBg="1"/>
      <p:bldP spid="36" grpId="1" animBg="1"/>
      <p:bldP spid="37" grpId="0"/>
      <p:bldP spid="37" grpId="1"/>
      <p:bldP spid="38" grpId="0" animBg="1"/>
      <p:bldP spid="38" grpId="1" animBg="1"/>
      <p:bldP spid="39" grpId="0"/>
      <p:bldP spid="39" grpId="1"/>
      <p:bldP spid="49" grpId="0"/>
      <p:bldP spid="49" grpId="1"/>
      <p:bldP spid="50" grpId="0" animBg="1"/>
      <p:bldP spid="50" grpId="1" animBg="1"/>
      <p:bldP spid="52" grpId="0" animBg="1"/>
      <p:bldP spid="52" grpId="1" animBg="1"/>
      <p:bldP spid="58" grpId="0"/>
      <p:bldP spid="59" grpId="0" animBg="1"/>
      <p:bldP spid="59" grpId="1" animBg="1"/>
      <p:bldP spid="61" grpId="0" animBg="1"/>
      <p:bldP spid="61" grpId="1" animBg="1"/>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D86403D-55F8-4467-B29A-F13DC0C4495B}"/>
              </a:ext>
            </a:extLst>
          </p:cNvPr>
          <p:cNvSpPr txBox="1"/>
          <p:nvPr/>
        </p:nvSpPr>
        <p:spPr>
          <a:xfrm>
            <a:off x="838201" y="313758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键找值涉及到的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3" name="表格 2">
            <a:extLst>
              <a:ext uri="{FF2B5EF4-FFF2-40B4-BE49-F238E27FC236}">
                <a16:creationId xmlns:a16="http://schemas.microsoft.com/office/drawing/2014/main" id="{611AE274-34F1-44AB-ACBC-62CA554F2938}"/>
              </a:ext>
            </a:extLst>
          </p:cNvPr>
          <p:cNvGraphicFramePr>
            <a:graphicFrameLocks noGrp="1"/>
          </p:cNvGraphicFramePr>
          <p:nvPr>
            <p:extLst>
              <p:ext uri="{D42A27DB-BD31-4B8C-83A1-F6EECF244321}">
                <p14:modId xmlns:p14="http://schemas.microsoft.com/office/powerpoint/2010/main" val="3801667083"/>
              </p:ext>
            </p:extLst>
          </p:nvPr>
        </p:nvGraphicFramePr>
        <p:xfrm>
          <a:off x="929641" y="3916223"/>
          <a:ext cx="9907319" cy="520512"/>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bl>
          </a:graphicData>
        </a:graphic>
      </p:graphicFrame>
      <p:graphicFrame>
        <p:nvGraphicFramePr>
          <p:cNvPr id="4" name="表格 3">
            <a:extLst>
              <a:ext uri="{FF2B5EF4-FFF2-40B4-BE49-F238E27FC236}">
                <a16:creationId xmlns:a16="http://schemas.microsoft.com/office/drawing/2014/main" id="{C413AFF6-10FA-4118-9013-39F1BF19CC30}"/>
              </a:ext>
            </a:extLst>
          </p:cNvPr>
          <p:cNvGraphicFramePr>
            <a:graphicFrameLocks noGrp="1"/>
          </p:cNvGraphicFramePr>
          <p:nvPr>
            <p:extLst>
              <p:ext uri="{D42A27DB-BD31-4B8C-83A1-F6EECF244321}">
                <p14:modId xmlns:p14="http://schemas.microsoft.com/office/powerpoint/2010/main" val="1769595333"/>
              </p:ext>
            </p:extLst>
          </p:nvPr>
        </p:nvGraphicFramePr>
        <p:xfrm>
          <a:off x="929641" y="4429918"/>
          <a:ext cx="9907319" cy="449183"/>
        </p:xfrm>
        <a:graphic>
          <a:graphicData uri="http://schemas.openxmlformats.org/drawingml/2006/table">
            <a:tbl>
              <a:tblPr/>
              <a:tblGrid>
                <a:gridCol w="5346470">
                  <a:extLst>
                    <a:ext uri="{9D8B030D-6E8A-4147-A177-3AD203B41FA5}">
                      <a16:colId xmlns:a16="http://schemas.microsoft.com/office/drawing/2014/main" val="30536523"/>
                    </a:ext>
                  </a:extLst>
                </a:gridCol>
                <a:gridCol w="4560849">
                  <a:extLst>
                    <a:ext uri="{9D8B030D-6E8A-4147-A177-3AD203B41FA5}">
                      <a16:colId xmlns:a16="http://schemas.microsoft.com/office/drawing/2014/main" val="1941134280"/>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Set&lt;K&gt; </a:t>
                      </a:r>
                      <a:r>
                        <a:rPr lang="en-US" altLang="zh-CN" sz="1300" b="0" dirty="0" err="1">
                          <a:solidFill>
                            <a:schemeClr val="tx1">
                              <a:lumMod val="85000"/>
                              <a:lumOff val="15000"/>
                            </a:schemeClr>
                          </a:solidFill>
                          <a:latin typeface="微软雅黑" pitchFamily="34" charset="-122"/>
                          <a:ea typeface="微软雅黑" pitchFamily="34" charset="-122"/>
                        </a:rPr>
                        <a:t>keySet</a:t>
                      </a:r>
                      <a:r>
                        <a:rPr lang="en-US" altLang="zh-CN" sz="1300" b="0" dirty="0">
                          <a:solidFill>
                            <a:schemeClr val="tx1">
                              <a:lumMod val="85000"/>
                              <a:lumOff val="15000"/>
                            </a:schemeClr>
                          </a:solidFill>
                          <a:latin typeface="微软雅黑" pitchFamily="34" charset="-122"/>
                          <a:ea typeface="微软雅黑" pitchFamily="34" charset="-122"/>
                        </a:rPr>
                        <a:t>()</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获取所有键的集合</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058059574"/>
                  </a:ext>
                </a:extLst>
              </a:tr>
            </a:tbl>
          </a:graphicData>
        </a:graphic>
      </p:graphicFrame>
      <p:graphicFrame>
        <p:nvGraphicFramePr>
          <p:cNvPr id="5" name="表格 4">
            <a:extLst>
              <a:ext uri="{FF2B5EF4-FFF2-40B4-BE49-F238E27FC236}">
                <a16:creationId xmlns:a16="http://schemas.microsoft.com/office/drawing/2014/main" id="{63D2A357-968C-4DCB-90DB-79499F2EFB97}"/>
              </a:ext>
            </a:extLst>
          </p:cNvPr>
          <p:cNvGraphicFramePr>
            <a:graphicFrameLocks noGrp="1"/>
          </p:cNvGraphicFramePr>
          <p:nvPr>
            <p:extLst>
              <p:ext uri="{D42A27DB-BD31-4B8C-83A1-F6EECF244321}">
                <p14:modId xmlns:p14="http://schemas.microsoft.com/office/powerpoint/2010/main" val="1846069907"/>
              </p:ext>
            </p:extLst>
          </p:nvPr>
        </p:nvGraphicFramePr>
        <p:xfrm>
          <a:off x="929641" y="4879101"/>
          <a:ext cx="9907319" cy="449183"/>
        </p:xfrm>
        <a:graphic>
          <a:graphicData uri="http://schemas.openxmlformats.org/drawingml/2006/table">
            <a:tbl>
              <a:tblPr/>
              <a:tblGrid>
                <a:gridCol w="5346470">
                  <a:extLst>
                    <a:ext uri="{9D8B030D-6E8A-4147-A177-3AD203B41FA5}">
                      <a16:colId xmlns:a16="http://schemas.microsoft.com/office/drawing/2014/main" val="1133215143"/>
                    </a:ext>
                  </a:extLst>
                </a:gridCol>
                <a:gridCol w="4560849">
                  <a:extLst>
                    <a:ext uri="{9D8B030D-6E8A-4147-A177-3AD203B41FA5}">
                      <a16:colId xmlns:a16="http://schemas.microsoft.com/office/drawing/2014/main" val="2658589771"/>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V get(Object key)</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300" b="0" dirty="0">
                          <a:solidFill>
                            <a:schemeClr val="tx1">
                              <a:lumMod val="85000"/>
                              <a:lumOff val="15000"/>
                            </a:schemeClr>
                          </a:solidFill>
                          <a:latin typeface="微软雅黑" pitchFamily="34" charset="-122"/>
                          <a:ea typeface="微软雅黑" pitchFamily="34" charset="-122"/>
                        </a:rPr>
                        <a:t>根据键获取值</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3378639"/>
                  </a:ext>
                </a:extLst>
              </a:tr>
            </a:tbl>
          </a:graphicData>
        </a:graphic>
      </p:graphicFrame>
      <p:sp>
        <p:nvSpPr>
          <p:cNvPr id="6" name="Rectangle 1">
            <a:extLst>
              <a:ext uri="{FF2B5EF4-FFF2-40B4-BE49-F238E27FC236}">
                <a16:creationId xmlns:a16="http://schemas.microsoft.com/office/drawing/2014/main" id="{6E5B4302-98A3-40D5-B8FC-B16BA576E477}"/>
              </a:ext>
            </a:extLst>
          </p:cNvPr>
          <p:cNvSpPr>
            <a:spLocks noChangeArrowheads="1"/>
          </p:cNvSpPr>
          <p:nvPr/>
        </p:nvSpPr>
        <p:spPr bwMode="auto">
          <a:xfrm>
            <a:off x="838201" y="1771425"/>
            <a:ext cx="9498979"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先获取Map集合的全部键的Set集合。</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遍历键的Set集合，然后通过键</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提取对应</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p:txBody>
      </p:sp>
      <p:sp>
        <p:nvSpPr>
          <p:cNvPr id="9" name="文本框 8">
            <a:extLst>
              <a:ext uri="{FF2B5EF4-FFF2-40B4-BE49-F238E27FC236}">
                <a16:creationId xmlns:a16="http://schemas.microsoft.com/office/drawing/2014/main" id="{E907BC90-1F71-4C52-8E15-9F2433B9268F}"/>
              </a:ext>
            </a:extLst>
          </p:cNvPr>
          <p:cNvSpPr txBox="1"/>
          <p:nvPr/>
        </p:nvSpPr>
        <p:spPr>
          <a:xfrm>
            <a:off x="838201" y="1198576"/>
            <a:ext cx="609414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5710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77213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1A28B904-9434-4D2F-BCC2-057A8560F6FE}"/>
              </a:ext>
            </a:extLst>
          </p:cNvPr>
          <p:cNvSpPr/>
          <p:nvPr/>
        </p:nvSpPr>
        <p:spPr>
          <a:xfrm>
            <a:off x="8496301" y="2755901"/>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E2006D37-0E07-4B1D-974F-E271765F15FF}"/>
              </a:ext>
            </a:extLst>
          </p:cNvPr>
          <p:cNvSpPr/>
          <p:nvPr/>
        </p:nvSpPr>
        <p:spPr>
          <a:xfrm>
            <a:off x="8496300" y="2247901"/>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12" name="矩形 11">
            <a:extLst>
              <a:ext uri="{FF2B5EF4-FFF2-40B4-BE49-F238E27FC236}">
                <a16:creationId xmlns:a16="http://schemas.microsoft.com/office/drawing/2014/main" id="{525E3915-65E1-4420-94F8-0A60CF227F01}"/>
              </a:ext>
            </a:extLst>
          </p:cNvPr>
          <p:cNvSpPr/>
          <p:nvPr/>
        </p:nvSpPr>
        <p:spPr>
          <a:xfrm>
            <a:off x="8460318" y="3183467"/>
            <a:ext cx="899583" cy="307777"/>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5" name="矩形 14">
            <a:extLst>
              <a:ext uri="{FF2B5EF4-FFF2-40B4-BE49-F238E27FC236}">
                <a16:creationId xmlns:a16="http://schemas.microsoft.com/office/drawing/2014/main" id="{05109846-233E-4211-BA37-DC8C5764B99F}"/>
              </a:ext>
            </a:extLst>
          </p:cNvPr>
          <p:cNvSpPr/>
          <p:nvPr/>
        </p:nvSpPr>
        <p:spPr>
          <a:xfrm>
            <a:off x="8462434" y="3661834"/>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8A1B4CFB-FFB5-40CF-B536-ADA4D24C30D2}"/>
              </a:ext>
            </a:extLst>
          </p:cNvPr>
          <p:cNvSpPr/>
          <p:nvPr/>
        </p:nvSpPr>
        <p:spPr>
          <a:xfrm>
            <a:off x="9137651" y="3585634"/>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C832929D-12C7-41DB-8A8A-07460660C79F}"/>
              </a:ext>
            </a:extLst>
          </p:cNvPr>
          <p:cNvSpPr/>
          <p:nvPr/>
        </p:nvSpPr>
        <p:spPr>
          <a:xfrm>
            <a:off x="8464551" y="4142318"/>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2CCB074A-460E-43BA-8BFF-DB61B9770617}"/>
              </a:ext>
            </a:extLst>
          </p:cNvPr>
          <p:cNvSpPr/>
          <p:nvPr/>
        </p:nvSpPr>
        <p:spPr>
          <a:xfrm>
            <a:off x="9139767" y="4066118"/>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8B1AD805-16BE-4768-A855-325E752D7A58}"/>
              </a:ext>
            </a:extLst>
          </p:cNvPr>
          <p:cNvSpPr/>
          <p:nvPr/>
        </p:nvSpPr>
        <p:spPr>
          <a:xfrm>
            <a:off x="8464551" y="4622801"/>
            <a:ext cx="8290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4AE47D11-4A86-459E-AFE6-3C2E36623B66}"/>
              </a:ext>
            </a:extLst>
          </p:cNvPr>
          <p:cNvSpPr/>
          <p:nvPr/>
        </p:nvSpPr>
        <p:spPr>
          <a:xfrm>
            <a:off x="9139767" y="4546601"/>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47A5AE01-E58F-424D-8BBE-17575F10B8AC}"/>
              </a:ext>
            </a:extLst>
          </p:cNvPr>
          <p:cNvSpPr/>
          <p:nvPr/>
        </p:nvSpPr>
        <p:spPr>
          <a:xfrm>
            <a:off x="8462434" y="5103285"/>
            <a:ext cx="881973" cy="307777"/>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34D666E6-FCB8-47BD-8AE0-F80B3D4739E5}"/>
              </a:ext>
            </a:extLst>
          </p:cNvPr>
          <p:cNvSpPr/>
          <p:nvPr/>
        </p:nvSpPr>
        <p:spPr>
          <a:xfrm>
            <a:off x="9139767" y="5024967"/>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10D72D67-6815-48CC-B233-E85710883334}"/>
              </a:ext>
            </a:extLst>
          </p:cNvPr>
          <p:cNvSpPr/>
          <p:nvPr/>
        </p:nvSpPr>
        <p:spPr>
          <a:xfrm>
            <a:off x="9137651" y="3107267"/>
            <a:ext cx="1290738" cy="377411"/>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36" name="左大括号 35">
            <a:extLst>
              <a:ext uri="{FF2B5EF4-FFF2-40B4-BE49-F238E27FC236}">
                <a16:creationId xmlns:a16="http://schemas.microsoft.com/office/drawing/2014/main" id="{31D98753-5638-48CA-A471-56DD117C3EAB}"/>
              </a:ext>
            </a:extLst>
          </p:cNvPr>
          <p:cNvSpPr/>
          <p:nvPr/>
        </p:nvSpPr>
        <p:spPr>
          <a:xfrm>
            <a:off x="8015817" y="3297767"/>
            <a:ext cx="480483" cy="198966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7" name="矩形 36">
            <a:extLst>
              <a:ext uri="{FF2B5EF4-FFF2-40B4-BE49-F238E27FC236}">
                <a16:creationId xmlns:a16="http://schemas.microsoft.com/office/drawing/2014/main" id="{44BDAECD-A7D4-499E-9C4D-F7B5AD5CAC6F}"/>
              </a:ext>
            </a:extLst>
          </p:cNvPr>
          <p:cNvSpPr/>
          <p:nvPr/>
        </p:nvSpPr>
        <p:spPr>
          <a:xfrm>
            <a:off x="7524751" y="4053418"/>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键</a:t>
            </a:r>
            <a:endParaRPr lang="zh-CN" altLang="en-US" sz="2400" dirty="0"/>
          </a:p>
        </p:txBody>
      </p:sp>
      <p:sp>
        <p:nvSpPr>
          <p:cNvPr id="38" name="左大括号 37">
            <a:extLst>
              <a:ext uri="{FF2B5EF4-FFF2-40B4-BE49-F238E27FC236}">
                <a16:creationId xmlns:a16="http://schemas.microsoft.com/office/drawing/2014/main" id="{0CCAA801-2C8E-4993-A061-BE4C6C2CBA95}"/>
              </a:ext>
            </a:extLst>
          </p:cNvPr>
          <p:cNvSpPr/>
          <p:nvPr/>
        </p:nvSpPr>
        <p:spPr>
          <a:xfrm flipH="1">
            <a:off x="10629901" y="3297768"/>
            <a:ext cx="478367" cy="1996017"/>
          </a:xfrm>
          <a:prstGeom prst="leftBrace">
            <a:avLst>
              <a:gd name="adj1" fmla="val 8333"/>
              <a:gd name="adj2" fmla="val 49502"/>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0B689954-0057-4AF2-B2B5-E4AF443353DD}"/>
              </a:ext>
            </a:extLst>
          </p:cNvPr>
          <p:cNvSpPr/>
          <p:nvPr/>
        </p:nvSpPr>
        <p:spPr>
          <a:xfrm>
            <a:off x="11034185" y="4025901"/>
            <a:ext cx="492443"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值</a:t>
            </a:r>
            <a:endParaRPr lang="zh-CN" altLang="en-US" sz="2400" dirty="0"/>
          </a:p>
        </p:txBody>
      </p:sp>
      <p:sp>
        <p:nvSpPr>
          <p:cNvPr id="2" name="椭圆 1">
            <a:extLst>
              <a:ext uri="{FF2B5EF4-FFF2-40B4-BE49-F238E27FC236}">
                <a16:creationId xmlns:a16="http://schemas.microsoft.com/office/drawing/2014/main" id="{80AB234C-07EB-4418-B860-949E85EF8A11}"/>
              </a:ext>
            </a:extLst>
          </p:cNvPr>
          <p:cNvSpPr/>
          <p:nvPr/>
        </p:nvSpPr>
        <p:spPr>
          <a:xfrm>
            <a:off x="8515351" y="3073401"/>
            <a:ext cx="2095500"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椭圆 39">
            <a:extLst>
              <a:ext uri="{FF2B5EF4-FFF2-40B4-BE49-F238E27FC236}">
                <a16:creationId xmlns:a16="http://schemas.microsoft.com/office/drawing/2014/main" id="{2C57E5F7-AC21-4E12-95C7-4EF77B0CBD07}"/>
              </a:ext>
            </a:extLst>
          </p:cNvPr>
          <p:cNvSpPr/>
          <p:nvPr/>
        </p:nvSpPr>
        <p:spPr>
          <a:xfrm>
            <a:off x="8487833" y="3583518"/>
            <a:ext cx="2093384" cy="488949"/>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椭圆 40">
            <a:extLst>
              <a:ext uri="{FF2B5EF4-FFF2-40B4-BE49-F238E27FC236}">
                <a16:creationId xmlns:a16="http://schemas.microsoft.com/office/drawing/2014/main" id="{FEF5FBB3-8BBC-453F-B8B0-F5DF25AA3D65}"/>
              </a:ext>
            </a:extLst>
          </p:cNvPr>
          <p:cNvSpPr/>
          <p:nvPr/>
        </p:nvSpPr>
        <p:spPr>
          <a:xfrm>
            <a:off x="8481485" y="4061884"/>
            <a:ext cx="2093383" cy="488949"/>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椭圆 42">
            <a:extLst>
              <a:ext uri="{FF2B5EF4-FFF2-40B4-BE49-F238E27FC236}">
                <a16:creationId xmlns:a16="http://schemas.microsoft.com/office/drawing/2014/main" id="{00D8FC48-6426-429A-8129-8781F1A45AB3}"/>
              </a:ext>
            </a:extLst>
          </p:cNvPr>
          <p:cNvSpPr/>
          <p:nvPr/>
        </p:nvSpPr>
        <p:spPr>
          <a:xfrm>
            <a:off x="8481485" y="4533901"/>
            <a:ext cx="2093383"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椭圆 43">
            <a:extLst>
              <a:ext uri="{FF2B5EF4-FFF2-40B4-BE49-F238E27FC236}">
                <a16:creationId xmlns:a16="http://schemas.microsoft.com/office/drawing/2014/main" id="{754DFDCF-828F-414F-BC51-86794D03FE40}"/>
              </a:ext>
            </a:extLst>
          </p:cNvPr>
          <p:cNvSpPr/>
          <p:nvPr/>
        </p:nvSpPr>
        <p:spPr>
          <a:xfrm>
            <a:off x="8498418" y="5003801"/>
            <a:ext cx="2095500" cy="488951"/>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矩形 3">
            <a:extLst>
              <a:ext uri="{FF2B5EF4-FFF2-40B4-BE49-F238E27FC236}">
                <a16:creationId xmlns:a16="http://schemas.microsoft.com/office/drawing/2014/main" id="{EAEC1983-5BD0-442D-BA88-0FCD463E0331}"/>
              </a:ext>
            </a:extLst>
          </p:cNvPr>
          <p:cNvSpPr/>
          <p:nvPr/>
        </p:nvSpPr>
        <p:spPr>
          <a:xfrm>
            <a:off x="9042400" y="5513918"/>
            <a:ext cx="992388" cy="307777"/>
          </a:xfrm>
          <a:prstGeom prst="rect">
            <a:avLst/>
          </a:prstGeom>
        </p:spPr>
        <p:txBody>
          <a:bodyPr wrap="non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Entry</a:t>
            </a:r>
            <a:r>
              <a:rPr lang="zh-CN" altLang="en-US" sz="1400" dirty="0">
                <a:solidFill>
                  <a:schemeClr val="tx1">
                    <a:lumMod val="75000"/>
                    <a:lumOff val="25000"/>
                  </a:schemeClr>
                </a:solidFill>
                <a:latin typeface="微软雅黑" pitchFamily="34" charset="-122"/>
                <a:ea typeface="微软雅黑" pitchFamily="34" charset="-122"/>
              </a:rPr>
              <a:t>对象</a:t>
            </a:r>
            <a:endParaRPr lang="zh-CN" altLang="en-US" sz="1400" dirty="0"/>
          </a:p>
        </p:txBody>
      </p:sp>
      <p:sp>
        <p:nvSpPr>
          <p:cNvPr id="27" name="TextBox 2">
            <a:extLst>
              <a:ext uri="{FF2B5EF4-FFF2-40B4-BE49-F238E27FC236}">
                <a16:creationId xmlns:a16="http://schemas.microsoft.com/office/drawing/2014/main" id="{B57616D6-B44A-42F1-8FD6-9B9562320E99}"/>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集合方式二：键值对流程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heel(1)">
                                      <p:cBhvr>
                                        <p:cTn id="63" dur="2000"/>
                                        <p:tgtEl>
                                          <p:spTgt spid="2"/>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heel(1)">
                                      <p:cBhvr>
                                        <p:cTn id="66" dur="2000"/>
                                        <p:tgtEl>
                                          <p:spTgt spid="40"/>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heel(1)">
                                      <p:cBhvr>
                                        <p:cTn id="69" dur="2000"/>
                                        <p:tgtEl>
                                          <p:spTgt spid="41"/>
                                        </p:tgtEl>
                                      </p:cBhvr>
                                    </p:animEffect>
                                  </p:childTnLst>
                                </p:cTn>
                              </p:par>
                              <p:par>
                                <p:cTn id="70" presetID="21"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heel(1)">
                                      <p:cBhvr>
                                        <p:cTn id="72" dur="2000"/>
                                        <p:tgtEl>
                                          <p:spTgt spid="43"/>
                                        </p:tgtEl>
                                      </p:cBhvr>
                                    </p:animEffect>
                                  </p:childTnLst>
                                </p:cTn>
                              </p:par>
                              <p:par>
                                <p:cTn id="73" presetID="21" presetClass="entr" presetSubtype="1"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heel(1)">
                                      <p:cBhvr>
                                        <p:cTn id="75" dur="2000"/>
                                        <p:tgtEl>
                                          <p:spTgt spid="44"/>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5" grpId="0"/>
      <p:bldP spid="19" grpId="0"/>
      <p:bldP spid="22" grpId="0"/>
      <p:bldP spid="29" grpId="0"/>
      <p:bldP spid="30" grpId="0"/>
      <p:bldP spid="31" grpId="0"/>
      <p:bldP spid="32" grpId="0"/>
      <p:bldP spid="33" grpId="0"/>
      <p:bldP spid="34" grpId="0"/>
      <p:bldP spid="36" grpId="0" animBg="1"/>
      <p:bldP spid="36" grpId="1" animBg="1"/>
      <p:bldP spid="37" grpId="0"/>
      <p:bldP spid="37" grpId="1"/>
      <p:bldP spid="38" grpId="0" animBg="1"/>
      <p:bldP spid="38" grpId="1" animBg="1"/>
      <p:bldP spid="39" grpId="0"/>
      <p:bldP spid="39" grpId="1"/>
      <p:bldP spid="2" grpId="0" animBg="1"/>
      <p:bldP spid="40" grpId="0" animBg="1"/>
      <p:bldP spid="41" grpId="0" animBg="1"/>
      <p:bldP spid="43" grpId="0" animBg="1"/>
      <p:bldP spid="44" grpId="0" animBg="1"/>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16835063-3050-4B59-B375-83260717892E}"/>
              </a:ext>
            </a:extLst>
          </p:cNvPr>
          <p:cNvSpPr/>
          <p:nvPr/>
        </p:nvSpPr>
        <p:spPr>
          <a:xfrm>
            <a:off x="8496301" y="2755901"/>
            <a:ext cx="2095500" cy="32660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a:extLst>
              <a:ext uri="{FF2B5EF4-FFF2-40B4-BE49-F238E27FC236}">
                <a16:creationId xmlns:a16="http://schemas.microsoft.com/office/drawing/2014/main" id="{F74C279D-F655-4989-BEE9-C41FC8BC7E8C}"/>
              </a:ext>
            </a:extLst>
          </p:cNvPr>
          <p:cNvSpPr/>
          <p:nvPr/>
        </p:nvSpPr>
        <p:spPr>
          <a:xfrm>
            <a:off x="8496300" y="2247901"/>
            <a:ext cx="1499128" cy="461665"/>
          </a:xfrm>
          <a:prstGeom prst="rect">
            <a:avLst/>
          </a:prstGeom>
        </p:spPr>
        <p:txBody>
          <a:bodyPr wrap="none">
            <a:spAutoFit/>
          </a:bodyPr>
          <a:lstStyle/>
          <a:p>
            <a:pPr>
              <a:defRPr/>
            </a:pPr>
            <a:r>
              <a:rPr lang="en-US" altLang="zh-CN" sz="2400" b="1" dirty="0">
                <a:solidFill>
                  <a:schemeClr val="tx1">
                    <a:lumMod val="75000"/>
                    <a:lumOff val="25000"/>
                  </a:schemeClr>
                </a:solidFill>
                <a:latin typeface="微软雅黑" pitchFamily="34" charset="-122"/>
                <a:ea typeface="微软雅黑" pitchFamily="34" charset="-122"/>
              </a:rPr>
              <a:t>Map</a:t>
            </a:r>
            <a:r>
              <a:rPr lang="zh-CN" altLang="en-US" sz="2400" b="1" dirty="0">
                <a:solidFill>
                  <a:schemeClr val="tx1">
                    <a:lumMod val="75000"/>
                    <a:lumOff val="25000"/>
                  </a:schemeClr>
                </a:solidFill>
                <a:latin typeface="微软雅黑" pitchFamily="34" charset="-122"/>
                <a:ea typeface="微软雅黑" pitchFamily="34" charset="-122"/>
              </a:rPr>
              <a:t>集合</a:t>
            </a:r>
            <a:endParaRPr lang="zh-CN" altLang="en-US" sz="2400" dirty="0"/>
          </a:p>
        </p:txBody>
      </p:sp>
      <p:sp>
        <p:nvSpPr>
          <p:cNvPr id="50" name="右箭头 49">
            <a:extLst>
              <a:ext uri="{FF2B5EF4-FFF2-40B4-BE49-F238E27FC236}">
                <a16:creationId xmlns:a16="http://schemas.microsoft.com/office/drawing/2014/main" id="{5F74F909-592A-4AAB-998F-9107F7C034DB}"/>
              </a:ext>
            </a:extLst>
          </p:cNvPr>
          <p:cNvSpPr/>
          <p:nvPr/>
        </p:nvSpPr>
        <p:spPr>
          <a:xfrm>
            <a:off x="3299885" y="3056467"/>
            <a:ext cx="916516"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2" name="右箭头 51">
            <a:extLst>
              <a:ext uri="{FF2B5EF4-FFF2-40B4-BE49-F238E27FC236}">
                <a16:creationId xmlns:a16="http://schemas.microsoft.com/office/drawing/2014/main" id="{4EF2D279-8FA1-4E5D-87AF-E8CD50469CA0}"/>
              </a:ext>
            </a:extLst>
          </p:cNvPr>
          <p:cNvSpPr/>
          <p:nvPr/>
        </p:nvSpPr>
        <p:spPr>
          <a:xfrm>
            <a:off x="3299884" y="3536951"/>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9" name="右箭头 58">
            <a:extLst>
              <a:ext uri="{FF2B5EF4-FFF2-40B4-BE49-F238E27FC236}">
                <a16:creationId xmlns:a16="http://schemas.microsoft.com/office/drawing/2014/main" id="{ECD7CFCC-DD6E-4CA9-9E9D-4269CB8D1027}"/>
              </a:ext>
            </a:extLst>
          </p:cNvPr>
          <p:cNvSpPr/>
          <p:nvPr/>
        </p:nvSpPr>
        <p:spPr>
          <a:xfrm>
            <a:off x="3325284" y="402378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右箭头 60">
            <a:extLst>
              <a:ext uri="{FF2B5EF4-FFF2-40B4-BE49-F238E27FC236}">
                <a16:creationId xmlns:a16="http://schemas.microsoft.com/office/drawing/2014/main" id="{B3DC75C6-AE50-4B5D-A24C-435F3BC91C3A}"/>
              </a:ext>
            </a:extLst>
          </p:cNvPr>
          <p:cNvSpPr/>
          <p:nvPr/>
        </p:nvSpPr>
        <p:spPr>
          <a:xfrm>
            <a:off x="3325284" y="449368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3" name="右箭头 62">
            <a:extLst>
              <a:ext uri="{FF2B5EF4-FFF2-40B4-BE49-F238E27FC236}">
                <a16:creationId xmlns:a16="http://schemas.microsoft.com/office/drawing/2014/main" id="{3EDF2C1F-C160-4324-87E3-CA34D3CE78F1}"/>
              </a:ext>
            </a:extLst>
          </p:cNvPr>
          <p:cNvSpPr/>
          <p:nvPr/>
        </p:nvSpPr>
        <p:spPr>
          <a:xfrm>
            <a:off x="3325284" y="4969934"/>
            <a:ext cx="863600" cy="55033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4" name="组合 3">
            <a:extLst>
              <a:ext uri="{FF2B5EF4-FFF2-40B4-BE49-F238E27FC236}">
                <a16:creationId xmlns:a16="http://schemas.microsoft.com/office/drawing/2014/main" id="{D7F01825-D669-4E03-8FE7-AFA6834173C3}"/>
              </a:ext>
            </a:extLst>
          </p:cNvPr>
          <p:cNvGrpSpPr>
            <a:grpSpLocks/>
          </p:cNvGrpSpPr>
          <p:nvPr/>
        </p:nvGrpSpPr>
        <p:grpSpPr bwMode="auto">
          <a:xfrm>
            <a:off x="8460316" y="3073408"/>
            <a:ext cx="2150533" cy="488952"/>
            <a:chOff x="6346009" y="2304723"/>
            <a:chExt cx="1611690" cy="366827"/>
          </a:xfrm>
        </p:grpSpPr>
        <p:sp>
          <p:nvSpPr>
            <p:cNvPr id="12" name="矩形 11">
              <a:extLst>
                <a:ext uri="{FF2B5EF4-FFF2-40B4-BE49-F238E27FC236}">
                  <a16:creationId xmlns:a16="http://schemas.microsoft.com/office/drawing/2014/main" id="{225AC360-2FAB-4F6E-962E-6519F4DD6795}"/>
                </a:ext>
              </a:extLst>
            </p:cNvPr>
            <p:cNvSpPr/>
            <p:nvPr/>
          </p:nvSpPr>
          <p:spPr>
            <a:xfrm>
              <a:off x="6346009" y="2387299"/>
              <a:ext cx="674181" cy="230904"/>
            </a:xfrm>
            <a:prstGeom prst="rect">
              <a:avLst/>
            </a:prstGeom>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4" name="矩形 33">
              <a:extLst>
                <a:ext uri="{FF2B5EF4-FFF2-40B4-BE49-F238E27FC236}">
                  <a16:creationId xmlns:a16="http://schemas.microsoft.com/office/drawing/2014/main" id="{FE60F6D0-110C-43D2-B70B-2A665ABB3884}"/>
                </a:ext>
              </a:extLst>
            </p:cNvPr>
            <p:cNvSpPr/>
            <p:nvPr/>
          </p:nvSpPr>
          <p:spPr>
            <a:xfrm>
              <a:off x="6852041" y="2330131"/>
              <a:ext cx="967327" cy="283146"/>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 name="椭圆 1">
              <a:extLst>
                <a:ext uri="{FF2B5EF4-FFF2-40B4-BE49-F238E27FC236}">
                  <a16:creationId xmlns:a16="http://schemas.microsoft.com/office/drawing/2014/main" id="{FE4EBA60-ED05-422F-BCE3-E3F2EFDFBCD7}"/>
                </a:ext>
              </a:extLst>
            </p:cNvPr>
            <p:cNvSpPr/>
            <p:nvPr/>
          </p:nvSpPr>
          <p:spPr>
            <a:xfrm>
              <a:off x="6385666" y="2304723"/>
              <a:ext cx="1572033"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5" name="组合 4">
            <a:extLst>
              <a:ext uri="{FF2B5EF4-FFF2-40B4-BE49-F238E27FC236}">
                <a16:creationId xmlns:a16="http://schemas.microsoft.com/office/drawing/2014/main" id="{3ED1130D-D7B8-400B-8DDD-990E7F4EB2AC}"/>
              </a:ext>
            </a:extLst>
          </p:cNvPr>
          <p:cNvGrpSpPr>
            <a:grpSpLocks/>
          </p:cNvGrpSpPr>
          <p:nvPr/>
        </p:nvGrpSpPr>
        <p:grpSpPr bwMode="auto">
          <a:xfrm>
            <a:off x="8462435" y="3583522"/>
            <a:ext cx="2120900" cy="488950"/>
            <a:chOff x="6346800" y="2686931"/>
            <a:chExt cx="1590255" cy="366827"/>
          </a:xfrm>
        </p:grpSpPr>
        <p:sp>
          <p:nvSpPr>
            <p:cNvPr id="15" name="矩形 14">
              <a:extLst>
                <a:ext uri="{FF2B5EF4-FFF2-40B4-BE49-F238E27FC236}">
                  <a16:creationId xmlns:a16="http://schemas.microsoft.com/office/drawing/2014/main" id="{CA584B63-7EBC-445F-B780-45613B7CE496}"/>
                </a:ext>
              </a:extLst>
            </p:cNvPr>
            <p:cNvSpPr/>
            <p:nvPr/>
          </p:nvSpPr>
          <p:spPr>
            <a:xfrm>
              <a:off x="6346800" y="2747275"/>
              <a:ext cx="621640"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19" name="矩形 18">
              <a:extLst>
                <a:ext uri="{FF2B5EF4-FFF2-40B4-BE49-F238E27FC236}">
                  <a16:creationId xmlns:a16="http://schemas.microsoft.com/office/drawing/2014/main" id="{21839FCD-98EF-41EA-BA18-056E93751DC9}"/>
                </a:ext>
              </a:extLst>
            </p:cNvPr>
            <p:cNvSpPr/>
            <p:nvPr/>
          </p:nvSpPr>
          <p:spPr>
            <a:xfrm>
              <a:off x="6853079" y="2690107"/>
              <a:ext cx="967798"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0" name="椭圆 39">
              <a:extLst>
                <a:ext uri="{FF2B5EF4-FFF2-40B4-BE49-F238E27FC236}">
                  <a16:creationId xmlns:a16="http://schemas.microsoft.com/office/drawing/2014/main" id="{C3A37522-4C58-4E0C-ADDE-4F50DE2BD96E}"/>
                </a:ext>
              </a:extLst>
            </p:cNvPr>
            <p:cNvSpPr/>
            <p:nvPr/>
          </p:nvSpPr>
          <p:spPr>
            <a:xfrm>
              <a:off x="6365845" y="2686931"/>
              <a:ext cx="1571210"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7" name="组合 6">
            <a:extLst>
              <a:ext uri="{FF2B5EF4-FFF2-40B4-BE49-F238E27FC236}">
                <a16:creationId xmlns:a16="http://schemas.microsoft.com/office/drawing/2014/main" id="{9A3D3122-5949-460F-BCAE-E6CB9C89CEE2}"/>
              </a:ext>
            </a:extLst>
          </p:cNvPr>
          <p:cNvGrpSpPr>
            <a:grpSpLocks/>
          </p:cNvGrpSpPr>
          <p:nvPr/>
        </p:nvGrpSpPr>
        <p:grpSpPr bwMode="auto">
          <a:xfrm>
            <a:off x="8464547" y="4061890"/>
            <a:ext cx="2112432" cy="488950"/>
            <a:chOff x="6348092" y="3046127"/>
            <a:chExt cx="1584342" cy="366827"/>
          </a:xfrm>
        </p:grpSpPr>
        <p:sp>
          <p:nvSpPr>
            <p:cNvPr id="22" name="矩形 21">
              <a:extLst>
                <a:ext uri="{FF2B5EF4-FFF2-40B4-BE49-F238E27FC236}">
                  <a16:creationId xmlns:a16="http://schemas.microsoft.com/office/drawing/2014/main" id="{C35BD993-F6A5-47DF-BF7A-E67E5697FE76}"/>
                </a:ext>
              </a:extLst>
            </p:cNvPr>
            <p:cNvSpPr/>
            <p:nvPr/>
          </p:nvSpPr>
          <p:spPr>
            <a:xfrm>
              <a:off x="6348092" y="3106471"/>
              <a:ext cx="621812"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29" name="矩形 28">
              <a:extLst>
                <a:ext uri="{FF2B5EF4-FFF2-40B4-BE49-F238E27FC236}">
                  <a16:creationId xmlns:a16="http://schemas.microsoft.com/office/drawing/2014/main" id="{A768F9E3-C44A-4E31-87E5-0CE3A49993C1}"/>
                </a:ext>
              </a:extLst>
            </p:cNvPr>
            <p:cNvSpPr/>
            <p:nvPr/>
          </p:nvSpPr>
          <p:spPr>
            <a:xfrm>
              <a:off x="6854510" y="3049303"/>
              <a:ext cx="968064"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1" name="椭圆 40">
              <a:extLst>
                <a:ext uri="{FF2B5EF4-FFF2-40B4-BE49-F238E27FC236}">
                  <a16:creationId xmlns:a16="http://schemas.microsoft.com/office/drawing/2014/main" id="{DD8040D8-4DE2-4506-83B1-EEC0510B4685}"/>
                </a:ext>
              </a:extLst>
            </p:cNvPr>
            <p:cNvSpPr/>
            <p:nvPr/>
          </p:nvSpPr>
          <p:spPr>
            <a:xfrm>
              <a:off x="6360792" y="3046127"/>
              <a:ext cx="1571642"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8" name="组合 7">
            <a:extLst>
              <a:ext uri="{FF2B5EF4-FFF2-40B4-BE49-F238E27FC236}">
                <a16:creationId xmlns:a16="http://schemas.microsoft.com/office/drawing/2014/main" id="{F680637D-38B6-4B7F-82A4-56C60083A667}"/>
              </a:ext>
            </a:extLst>
          </p:cNvPr>
          <p:cNvGrpSpPr>
            <a:grpSpLocks/>
          </p:cNvGrpSpPr>
          <p:nvPr/>
        </p:nvGrpSpPr>
        <p:grpSpPr bwMode="auto">
          <a:xfrm>
            <a:off x="8464547" y="4533910"/>
            <a:ext cx="2112432" cy="488952"/>
            <a:chOff x="6348092" y="3400809"/>
            <a:chExt cx="1584342" cy="366827"/>
          </a:xfrm>
        </p:grpSpPr>
        <p:sp>
          <p:nvSpPr>
            <p:cNvPr id="30" name="矩形 29">
              <a:extLst>
                <a:ext uri="{FF2B5EF4-FFF2-40B4-BE49-F238E27FC236}">
                  <a16:creationId xmlns:a16="http://schemas.microsoft.com/office/drawing/2014/main" id="{83C34A55-C95D-42D7-A043-6677664BE72A}"/>
                </a:ext>
              </a:extLst>
            </p:cNvPr>
            <p:cNvSpPr/>
            <p:nvPr/>
          </p:nvSpPr>
          <p:spPr>
            <a:xfrm>
              <a:off x="6348092" y="3467505"/>
              <a:ext cx="621812" cy="230904"/>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1" name="矩形 30">
              <a:extLst>
                <a:ext uri="{FF2B5EF4-FFF2-40B4-BE49-F238E27FC236}">
                  <a16:creationId xmlns:a16="http://schemas.microsoft.com/office/drawing/2014/main" id="{4FC8EDEA-0552-4B38-929B-B36BA0D7EFA7}"/>
                </a:ext>
              </a:extLst>
            </p:cNvPr>
            <p:cNvSpPr/>
            <p:nvPr/>
          </p:nvSpPr>
          <p:spPr>
            <a:xfrm>
              <a:off x="6854510" y="3408749"/>
              <a:ext cx="968064" cy="283145"/>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3" name="椭圆 42">
              <a:extLst>
                <a:ext uri="{FF2B5EF4-FFF2-40B4-BE49-F238E27FC236}">
                  <a16:creationId xmlns:a16="http://schemas.microsoft.com/office/drawing/2014/main" id="{E7F10817-0C07-4A19-A3CE-7926C6467F7D}"/>
                </a:ext>
              </a:extLst>
            </p:cNvPr>
            <p:cNvSpPr/>
            <p:nvPr/>
          </p:nvSpPr>
          <p:spPr>
            <a:xfrm>
              <a:off x="6360792" y="3400809"/>
              <a:ext cx="1571642"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grpSp>
        <p:nvGrpSpPr>
          <p:cNvPr id="9" name="组合 8">
            <a:extLst>
              <a:ext uri="{FF2B5EF4-FFF2-40B4-BE49-F238E27FC236}">
                <a16:creationId xmlns:a16="http://schemas.microsoft.com/office/drawing/2014/main" id="{3C2C7258-6E03-45E7-9941-7C398AAAA161}"/>
              </a:ext>
            </a:extLst>
          </p:cNvPr>
          <p:cNvGrpSpPr>
            <a:grpSpLocks/>
          </p:cNvGrpSpPr>
          <p:nvPr/>
        </p:nvGrpSpPr>
        <p:grpSpPr bwMode="auto">
          <a:xfrm>
            <a:off x="8462439" y="5003797"/>
            <a:ext cx="2133601" cy="488950"/>
            <a:chOff x="6346800" y="3752298"/>
            <a:chExt cx="1599928" cy="366827"/>
          </a:xfrm>
        </p:grpSpPr>
        <p:sp>
          <p:nvSpPr>
            <p:cNvPr id="32" name="矩形 31">
              <a:extLst>
                <a:ext uri="{FF2B5EF4-FFF2-40B4-BE49-F238E27FC236}">
                  <a16:creationId xmlns:a16="http://schemas.microsoft.com/office/drawing/2014/main" id="{243EC5F9-8D24-4B66-95A9-99AFEC2115E4}"/>
                </a:ext>
              </a:extLst>
            </p:cNvPr>
            <p:cNvSpPr/>
            <p:nvPr/>
          </p:nvSpPr>
          <p:spPr>
            <a:xfrm>
              <a:off x="6346800" y="3826934"/>
              <a:ext cx="661367" cy="230905"/>
            </a:xfrm>
            <a:prstGeom prst="rect">
              <a:avLst/>
            </a:prstGeom>
          </p:spPr>
          <p:txBody>
            <a:bodyPr wrap="none">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 5</a:t>
              </a:r>
              <a:r>
                <a:rPr lang="zh-CN" altLang="en-US" sz="1400" dirty="0">
                  <a:solidFill>
                    <a:schemeClr val="tx1">
                      <a:lumMod val="85000"/>
                      <a:lumOff val="15000"/>
                    </a:schemeClr>
                  </a:solidFill>
                  <a:latin typeface="微软雅黑" pitchFamily="34" charset="-122"/>
                  <a:ea typeface="微软雅黑" pitchFamily="34" charset="-122"/>
                </a:rPr>
                <a:t>号丈夫</a:t>
              </a:r>
              <a:endParaRPr lang="zh-CN" altLang="en-US" sz="1400" dirty="0"/>
            </a:p>
          </p:txBody>
        </p:sp>
        <p:sp>
          <p:nvSpPr>
            <p:cNvPr id="33" name="矩形 32">
              <a:extLst>
                <a:ext uri="{FF2B5EF4-FFF2-40B4-BE49-F238E27FC236}">
                  <a16:creationId xmlns:a16="http://schemas.microsoft.com/office/drawing/2014/main" id="{5C67A6C1-2440-4E56-85FD-40556345A1AE}"/>
                </a:ext>
              </a:extLst>
            </p:cNvPr>
            <p:cNvSpPr/>
            <p:nvPr/>
          </p:nvSpPr>
          <p:spPr>
            <a:xfrm>
              <a:off x="6854714" y="3769766"/>
              <a:ext cx="967889" cy="283147"/>
            </a:xfrm>
            <a:prstGeom prst="rect">
              <a:avLst/>
            </a:prstGeom>
          </p:spPr>
          <p:txBody>
            <a:bodyPr wrap="none">
              <a:spAutoFit/>
            </a:bodyPr>
            <a:lstStyle/>
            <a:p>
              <a:pPr lvl="1">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号妻子</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4" name="椭圆 43">
              <a:extLst>
                <a:ext uri="{FF2B5EF4-FFF2-40B4-BE49-F238E27FC236}">
                  <a16:creationId xmlns:a16="http://schemas.microsoft.com/office/drawing/2014/main" id="{D6CC8E2B-795E-4090-BFD0-4509763DC21A}"/>
                </a:ext>
              </a:extLst>
            </p:cNvPr>
            <p:cNvSpPr/>
            <p:nvPr/>
          </p:nvSpPr>
          <p:spPr>
            <a:xfrm>
              <a:off x="6373783" y="3752298"/>
              <a:ext cx="1572945" cy="366827"/>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42" name="图片 41">
            <a:extLst>
              <a:ext uri="{FF2B5EF4-FFF2-40B4-BE49-F238E27FC236}">
                <a16:creationId xmlns:a16="http://schemas.microsoft.com/office/drawing/2014/main" id="{39D0CF9F-A5A2-4754-8893-AB25A32615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103034"/>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extLst>
              <a:ext uri="{FF2B5EF4-FFF2-40B4-BE49-F238E27FC236}">
                <a16:creationId xmlns:a16="http://schemas.microsoft.com/office/drawing/2014/main" id="{A1F619D0-9CD3-49EE-A3DE-D883C57730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3103034"/>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a:extLst>
              <a:ext uri="{FF2B5EF4-FFF2-40B4-BE49-F238E27FC236}">
                <a16:creationId xmlns:a16="http://schemas.microsoft.com/office/drawing/2014/main" id="{B4381416-0191-4469-B40F-4D13DE4052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602567"/>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a:extLst>
              <a:ext uri="{FF2B5EF4-FFF2-40B4-BE49-F238E27FC236}">
                <a16:creationId xmlns:a16="http://schemas.microsoft.com/office/drawing/2014/main" id="{09819C11-615A-49EE-9E67-29372D806A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3602567"/>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a:extLst>
              <a:ext uri="{FF2B5EF4-FFF2-40B4-BE49-F238E27FC236}">
                <a16:creationId xmlns:a16="http://schemas.microsoft.com/office/drawing/2014/main" id="{B54F3D0E-FBD9-48AB-883F-ADE5A739AB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4080933"/>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a:extLst>
              <a:ext uri="{FF2B5EF4-FFF2-40B4-BE49-F238E27FC236}">
                <a16:creationId xmlns:a16="http://schemas.microsoft.com/office/drawing/2014/main" id="{BE8A1028-2819-4A56-B33F-4F1DEE64E4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4080933"/>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a:extLst>
              <a:ext uri="{FF2B5EF4-FFF2-40B4-BE49-F238E27FC236}">
                <a16:creationId xmlns:a16="http://schemas.microsoft.com/office/drawing/2014/main" id="{73E0AC51-4B53-40B7-AD15-23EC6B1083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4546601"/>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a:extLst>
              <a:ext uri="{FF2B5EF4-FFF2-40B4-BE49-F238E27FC236}">
                <a16:creationId xmlns:a16="http://schemas.microsoft.com/office/drawing/2014/main" id="{FEF77DF5-B6B1-42C9-92F9-8CB839D57E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4546601"/>
            <a:ext cx="389467" cy="42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a:extLst>
              <a:ext uri="{FF2B5EF4-FFF2-40B4-BE49-F238E27FC236}">
                <a16:creationId xmlns:a16="http://schemas.microsoft.com/office/drawing/2014/main" id="{D4649093-D76E-43FC-99E4-8F4192EBD7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5018617"/>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a:extLst>
              <a:ext uri="{FF2B5EF4-FFF2-40B4-BE49-F238E27FC236}">
                <a16:creationId xmlns:a16="http://schemas.microsoft.com/office/drawing/2014/main" id="{F13F0341-9604-4FDB-9826-4932EF775F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5018617"/>
            <a:ext cx="3894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2">
            <a:extLst>
              <a:ext uri="{FF2B5EF4-FFF2-40B4-BE49-F238E27FC236}">
                <a16:creationId xmlns:a16="http://schemas.microsoft.com/office/drawing/2014/main" id="{362A9229-A3D7-4FEE-8303-1C0D11D63E60}"/>
              </a:ext>
            </a:extLst>
          </p:cNvPr>
          <p:cNvSpPr txBox="1"/>
          <p:nvPr/>
        </p:nvSpPr>
        <p:spPr>
          <a:xfrm>
            <a:off x="838201" y="978381"/>
            <a:ext cx="4686300" cy="418191"/>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微软雅黑" pitchFamily="34" charset="-122"/>
                <a:ea typeface="Alibaba PuHuiTi R"/>
              </a:rPr>
              <a:t>遍历</a:t>
            </a:r>
            <a:r>
              <a:rPr lang="en-US" altLang="zh-CN" sz="1600" b="1" dirty="0">
                <a:solidFill>
                  <a:schemeClr val="tx1">
                    <a:lumMod val="75000"/>
                    <a:lumOff val="25000"/>
                  </a:schemeClr>
                </a:solidFill>
                <a:latin typeface="微软雅黑" pitchFamily="34" charset="-122"/>
                <a:ea typeface="Alibaba PuHuiTi R"/>
              </a:rPr>
              <a:t>Map</a:t>
            </a:r>
            <a:r>
              <a:rPr lang="zh-CN" altLang="en-US" sz="1600" b="1" dirty="0">
                <a:solidFill>
                  <a:schemeClr val="tx1">
                    <a:lumMod val="75000"/>
                    <a:lumOff val="25000"/>
                  </a:schemeClr>
                </a:solidFill>
                <a:latin typeface="微软雅黑" pitchFamily="34" charset="-122"/>
                <a:ea typeface="Alibaba PuHuiTi R"/>
              </a:rPr>
              <a:t>集合方式二：键值对流程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3.33333E-6 -1.97531E-6 L -0.33854 -1.97531E-6 " pathEditMode="relative" rAng="0" ptsTypes="AA">
                                      <p:cBhvr>
                                        <p:cTn id="6" dur="2000" fill="hold"/>
                                        <p:tgtEl>
                                          <p:spTgt spid="4"/>
                                        </p:tgtEl>
                                        <p:attrNameLst>
                                          <p:attrName>ppt_x</p:attrName>
                                          <p:attrName>ppt_y</p:attrName>
                                        </p:attrNameLst>
                                      </p:cBhvr>
                                      <p:rCtr x="-16927" y="0"/>
                                    </p:animMotion>
                                  </p:childTnLst>
                                </p:cTn>
                              </p:par>
                              <p:par>
                                <p:cTn id="7" presetID="35" presetClass="path" presetSubtype="0" accel="50000" decel="50000" fill="hold" nodeType="withEffect">
                                  <p:stCondLst>
                                    <p:cond delay="0"/>
                                  </p:stCondLst>
                                  <p:childTnLst>
                                    <p:animMotion origin="layout" path="M 3.05556E-6 -4.69136E-6 L -0.33872 -4.69136E-6 " pathEditMode="relative" rAng="0" ptsTypes="AA">
                                      <p:cBhvr>
                                        <p:cTn id="8" dur="2000" fill="hold"/>
                                        <p:tgtEl>
                                          <p:spTgt spid="5"/>
                                        </p:tgtEl>
                                        <p:attrNameLst>
                                          <p:attrName>ppt_x</p:attrName>
                                          <p:attrName>ppt_y</p:attrName>
                                        </p:attrNameLst>
                                      </p:cBhvr>
                                      <p:rCtr x="-16944" y="0"/>
                                    </p:animMotion>
                                  </p:childTnLst>
                                </p:cTn>
                              </p:par>
                              <p:par>
                                <p:cTn id="9" presetID="35" presetClass="path" presetSubtype="0" accel="50000" decel="50000" fill="hold" nodeType="withEffect">
                                  <p:stCondLst>
                                    <p:cond delay="0"/>
                                  </p:stCondLst>
                                  <p:childTnLst>
                                    <p:animMotion origin="layout" path="M -5.55556E-7 2.22222E-6 L -0.33889 2.22222E-6 " pathEditMode="relative" rAng="0" ptsTypes="AA">
                                      <p:cBhvr>
                                        <p:cTn id="10" dur="2000" fill="hold"/>
                                        <p:tgtEl>
                                          <p:spTgt spid="7"/>
                                        </p:tgtEl>
                                        <p:attrNameLst>
                                          <p:attrName>ppt_x</p:attrName>
                                          <p:attrName>ppt_y</p:attrName>
                                        </p:attrNameLst>
                                      </p:cBhvr>
                                      <p:rCtr x="-16944" y="0"/>
                                    </p:animMotion>
                                  </p:childTnLst>
                                </p:cTn>
                              </p:par>
                              <p:par>
                                <p:cTn id="11" presetID="35" presetClass="path" presetSubtype="0" accel="50000" decel="50000" fill="hold" nodeType="withEffect">
                                  <p:stCondLst>
                                    <p:cond delay="0"/>
                                  </p:stCondLst>
                                  <p:childTnLst>
                                    <p:animMotion origin="layout" path="M -5.55556E-7 -4.93827E-6 L -0.33889 -4.93827E-6 " pathEditMode="relative" rAng="0" ptsTypes="AA">
                                      <p:cBhvr>
                                        <p:cTn id="12" dur="2000" fill="hold"/>
                                        <p:tgtEl>
                                          <p:spTgt spid="8"/>
                                        </p:tgtEl>
                                        <p:attrNameLst>
                                          <p:attrName>ppt_x</p:attrName>
                                          <p:attrName>ppt_y</p:attrName>
                                        </p:attrNameLst>
                                      </p:cBhvr>
                                      <p:rCtr x="-16944" y="0"/>
                                    </p:animMotion>
                                  </p:childTnLst>
                                </p:cTn>
                              </p:par>
                              <p:par>
                                <p:cTn id="13" presetID="35" presetClass="path" presetSubtype="0" accel="50000" decel="50000" fill="hold" nodeType="withEffect">
                                  <p:stCondLst>
                                    <p:cond delay="0"/>
                                  </p:stCondLst>
                                  <p:childTnLst>
                                    <p:animMotion origin="layout" path="M 3.05556E-6 -3.45679E-6 L -0.33872 -3.45679E-6 " pathEditMode="relative" rAng="0" ptsTypes="AA">
                                      <p:cBhvr>
                                        <p:cTn id="14" dur="2000" fill="hold"/>
                                        <p:tgtEl>
                                          <p:spTgt spid="9"/>
                                        </p:tgtEl>
                                        <p:attrNameLst>
                                          <p:attrName>ppt_x</p:attrName>
                                          <p:attrName>ppt_y</p:attrName>
                                        </p:attrNameLst>
                                      </p:cBhvr>
                                      <p:rCtr x="-16944"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2"/>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46"/>
                                        </p:tgtEl>
                                        <p:attrNameLst>
                                          <p:attrName>style.visibility</p:attrName>
                                        </p:attrNameLst>
                                      </p:cBhvr>
                                      <p:to>
                                        <p:strVal val="hidden"/>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4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48"/>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nodeType="clickEffect">
                                  <p:stCondLst>
                                    <p:cond delay="0"/>
                                  </p:stCondLst>
                                  <p:childTnLst>
                                    <p:set>
                                      <p:cBhvr>
                                        <p:cTn id="74" dur="1" fill="hold">
                                          <p:stCondLst>
                                            <p:cond delay="0"/>
                                          </p:stCondLst>
                                        </p:cTn>
                                        <p:tgtEl>
                                          <p:spTgt spid="4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9"/>
                                        </p:tgtEl>
                                        <p:attrNameLst>
                                          <p:attrName>style.visibility</p:attrName>
                                        </p:attrNameLst>
                                      </p:cBhvr>
                                      <p:to>
                                        <p:strVal val="hidden"/>
                                      </p:to>
                                    </p:set>
                                  </p:childTnLst>
                                </p:cTn>
                              </p:par>
                              <p:par>
                                <p:cTn id="77" presetID="22" presetClass="entr" presetSubtype="8"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500"/>
                                        <p:tgtEl>
                                          <p:spTgt spid="6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51"/>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nodeType="clickEffect">
                                  <p:stCondLst>
                                    <p:cond delay="0"/>
                                  </p:stCondLst>
                                  <p:childTnLst>
                                    <p:set>
                                      <p:cBhvr>
                                        <p:cTn id="94" dur="1" fill="hold">
                                          <p:stCondLst>
                                            <p:cond delay="0"/>
                                          </p:stCondLst>
                                        </p:cTn>
                                        <p:tgtEl>
                                          <p:spTgt spid="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1"/>
                                        </p:tgtEl>
                                        <p:attrNameLst>
                                          <p:attrName>style.visibility</p:attrName>
                                        </p:attrNameLst>
                                      </p:cBhvr>
                                      <p:to>
                                        <p:strVal val="hidden"/>
                                      </p:to>
                                    </p:set>
                                  </p:childTnLst>
                                </p:cTn>
                              </p:par>
                              <p:par>
                                <p:cTn id="97" presetID="22" presetClass="entr" presetSubtype="8"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0"/>
                                          </p:stCondLst>
                                        </p:cTn>
                                        <p:tgtEl>
                                          <p:spTgt spid="54"/>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nodeType="clickEffect">
                                  <p:stCondLst>
                                    <p:cond delay="0"/>
                                  </p:stCondLst>
                                  <p:childTnLst>
                                    <p:set>
                                      <p:cBhvr>
                                        <p:cTn id="107" dur="1" fill="hold">
                                          <p:stCondLst>
                                            <p:cond delay="0"/>
                                          </p:stCondLst>
                                        </p:cTn>
                                        <p:tgtEl>
                                          <p:spTgt spid="54"/>
                                        </p:tgtEl>
                                        <p:attrNameLst>
                                          <p:attrName>style.visibility</p:attrName>
                                        </p:attrNameLst>
                                      </p:cBhvr>
                                      <p:to>
                                        <p:strVal val="hidden"/>
                                      </p:to>
                                    </p:set>
                                  </p:childTnLst>
                                </p:cTn>
                              </p:par>
                            </p:childTnLst>
                          </p:cTn>
                        </p:par>
                        <p:par>
                          <p:cTn id="108" fill="hold" nodeType="afterGroup">
                            <p:stCondLst>
                              <p:cond delay="0"/>
                            </p:stCondLst>
                            <p:childTnLst>
                              <p:par>
                                <p:cTn id="109" presetID="1" presetClass="entr" presetSubtype="0" fill="hold" nodeType="after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2" grpId="0" animBg="1"/>
      <p:bldP spid="52" grpId="1" animBg="1"/>
      <p:bldP spid="59" grpId="0" animBg="1"/>
      <p:bldP spid="59" grpId="1" animBg="1"/>
      <p:bldP spid="61" grpId="0" animBg="1"/>
      <p:bldP spid="61" grpId="1" animBg="1"/>
      <p:bldP spid="6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D86403D-55F8-4467-B29A-F13DC0C4495B}"/>
              </a:ext>
            </a:extLst>
          </p:cNvPr>
          <p:cNvSpPr txBox="1"/>
          <p:nvPr/>
        </p:nvSpPr>
        <p:spPr>
          <a:xfrm>
            <a:off x="793596" y="3142575"/>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键值对涉及到的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3" name="表格 2">
            <a:extLst>
              <a:ext uri="{FF2B5EF4-FFF2-40B4-BE49-F238E27FC236}">
                <a16:creationId xmlns:a16="http://schemas.microsoft.com/office/drawing/2014/main" id="{611AE274-34F1-44AB-ACBC-62CA554F2938}"/>
              </a:ext>
            </a:extLst>
          </p:cNvPr>
          <p:cNvGraphicFramePr>
            <a:graphicFrameLocks noGrp="1"/>
          </p:cNvGraphicFramePr>
          <p:nvPr>
            <p:extLst>
              <p:ext uri="{D42A27DB-BD31-4B8C-83A1-F6EECF244321}">
                <p14:modId xmlns:p14="http://schemas.microsoft.com/office/powerpoint/2010/main" val="1575592882"/>
              </p:ext>
            </p:extLst>
          </p:nvPr>
        </p:nvGraphicFramePr>
        <p:xfrm>
          <a:off x="793596" y="3728172"/>
          <a:ext cx="9907319" cy="520512"/>
        </p:xfrm>
        <a:graphic>
          <a:graphicData uri="http://schemas.openxmlformats.org/drawingml/2006/table">
            <a:tbl>
              <a:tblPr/>
              <a:tblGrid>
                <a:gridCol w="5346470">
                  <a:extLst>
                    <a:ext uri="{9D8B030D-6E8A-4147-A177-3AD203B41FA5}">
                      <a16:colId xmlns:a16="http://schemas.microsoft.com/office/drawing/2014/main" val="1138920238"/>
                    </a:ext>
                  </a:extLst>
                </a:gridCol>
                <a:gridCol w="456084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bl>
          </a:graphicData>
        </a:graphic>
      </p:graphicFrame>
      <p:graphicFrame>
        <p:nvGraphicFramePr>
          <p:cNvPr id="4" name="表格 3">
            <a:extLst>
              <a:ext uri="{FF2B5EF4-FFF2-40B4-BE49-F238E27FC236}">
                <a16:creationId xmlns:a16="http://schemas.microsoft.com/office/drawing/2014/main" id="{C413AFF6-10FA-4118-9013-39F1BF19CC30}"/>
              </a:ext>
            </a:extLst>
          </p:cNvPr>
          <p:cNvGraphicFramePr>
            <a:graphicFrameLocks noGrp="1"/>
          </p:cNvGraphicFramePr>
          <p:nvPr>
            <p:extLst>
              <p:ext uri="{D42A27DB-BD31-4B8C-83A1-F6EECF244321}">
                <p14:modId xmlns:p14="http://schemas.microsoft.com/office/powerpoint/2010/main" val="1540323770"/>
              </p:ext>
            </p:extLst>
          </p:nvPr>
        </p:nvGraphicFramePr>
        <p:xfrm>
          <a:off x="793596" y="4241867"/>
          <a:ext cx="9907319" cy="449183"/>
        </p:xfrm>
        <a:graphic>
          <a:graphicData uri="http://schemas.openxmlformats.org/drawingml/2006/table">
            <a:tbl>
              <a:tblPr/>
              <a:tblGrid>
                <a:gridCol w="5346470">
                  <a:extLst>
                    <a:ext uri="{9D8B030D-6E8A-4147-A177-3AD203B41FA5}">
                      <a16:colId xmlns:a16="http://schemas.microsoft.com/office/drawing/2014/main" val="30536523"/>
                    </a:ext>
                  </a:extLst>
                </a:gridCol>
                <a:gridCol w="4560849">
                  <a:extLst>
                    <a:ext uri="{9D8B030D-6E8A-4147-A177-3AD203B41FA5}">
                      <a16:colId xmlns:a16="http://schemas.microsoft.com/office/drawing/2014/main" val="1941134280"/>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300" b="0" kern="1200" dirty="0">
                          <a:solidFill>
                            <a:schemeClr val="tx1">
                              <a:lumMod val="85000"/>
                              <a:lumOff val="15000"/>
                            </a:schemeClr>
                          </a:solidFill>
                          <a:latin typeface="微软雅黑" pitchFamily="34" charset="-122"/>
                          <a:ea typeface="微软雅黑" pitchFamily="34" charset="-122"/>
                          <a:cs typeface="+mn-cs"/>
                        </a:rPr>
                        <a:t>Set&lt;</a:t>
                      </a:r>
                      <a:r>
                        <a:rPr lang="en-US" altLang="zh-CN" sz="1300" b="0" kern="1200" dirty="0" err="1">
                          <a:solidFill>
                            <a:schemeClr val="tx1">
                              <a:lumMod val="85000"/>
                              <a:lumOff val="15000"/>
                            </a:schemeClr>
                          </a:solidFill>
                          <a:latin typeface="微软雅黑" pitchFamily="34" charset="-122"/>
                          <a:ea typeface="微软雅黑" pitchFamily="34" charset="-122"/>
                          <a:cs typeface="+mn-cs"/>
                        </a:rPr>
                        <a:t>Map.Entry</a:t>
                      </a:r>
                      <a:r>
                        <a:rPr lang="en-US" altLang="zh-CN" sz="1300" b="0" kern="1200" dirty="0">
                          <a:solidFill>
                            <a:schemeClr val="tx1">
                              <a:lumMod val="85000"/>
                              <a:lumOff val="15000"/>
                            </a:schemeClr>
                          </a:solidFill>
                          <a:latin typeface="微软雅黑" pitchFamily="34" charset="-122"/>
                          <a:ea typeface="微软雅黑" pitchFamily="34" charset="-122"/>
                          <a:cs typeface="+mn-cs"/>
                        </a:rPr>
                        <a:t>&lt;K,V&gt;&gt; </a:t>
                      </a:r>
                      <a:r>
                        <a:rPr lang="en-US" altLang="zh-CN" sz="1300" b="0" kern="1200" dirty="0" err="1">
                          <a:solidFill>
                            <a:schemeClr val="tx1">
                              <a:lumMod val="85000"/>
                              <a:lumOff val="15000"/>
                            </a:schemeClr>
                          </a:solidFill>
                          <a:latin typeface="微软雅黑" pitchFamily="34" charset="-122"/>
                          <a:ea typeface="微软雅黑" pitchFamily="34" charset="-122"/>
                          <a:cs typeface="+mn-cs"/>
                        </a:rPr>
                        <a:t>entrySet</a:t>
                      </a:r>
                      <a:r>
                        <a:rPr lang="en-US" altLang="zh-CN" sz="1300" b="0" kern="1200" dirty="0">
                          <a:solidFill>
                            <a:schemeClr val="tx1">
                              <a:lumMod val="85000"/>
                              <a:lumOff val="15000"/>
                            </a:schemeClr>
                          </a:solidFill>
                          <a:latin typeface="微软雅黑" pitchFamily="34" charset="-122"/>
                          <a:ea typeface="微软雅黑" pitchFamily="34" charset="-122"/>
                          <a:cs typeface="+mn-cs"/>
                        </a:rPr>
                        <a:t>()</a:t>
                      </a:r>
                      <a:endParaRPr lang="zh-CN" altLang="en-US" sz="1300" b="0" kern="1200" dirty="0">
                        <a:solidFill>
                          <a:schemeClr val="tx1">
                            <a:lumMod val="85000"/>
                            <a:lumOff val="15000"/>
                          </a:schemeClr>
                        </a:solidFill>
                        <a:latin typeface="微软雅黑" pitchFamily="34" charset="-122"/>
                        <a:ea typeface="微软雅黑" pitchFamily="34" charset="-122"/>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300" b="0" dirty="0">
                          <a:solidFill>
                            <a:schemeClr val="tx1">
                              <a:lumMod val="85000"/>
                              <a:lumOff val="15000"/>
                            </a:schemeClr>
                          </a:solidFill>
                          <a:latin typeface="微软雅黑" pitchFamily="34" charset="-122"/>
                          <a:ea typeface="微软雅黑" pitchFamily="34" charset="-122"/>
                        </a:rPr>
                        <a:t>获取所有键值对对象的集合</a:t>
                      </a:r>
                      <a:endParaRPr lang="en-US" altLang="zh-CN" sz="1300" b="0" dirty="0">
                        <a:solidFill>
                          <a:schemeClr val="tx1">
                            <a:lumMod val="85000"/>
                            <a:lumOff val="15000"/>
                          </a:schemeClr>
                        </a:solidFill>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058059574"/>
                  </a:ext>
                </a:extLst>
              </a:tr>
            </a:tbl>
          </a:graphicData>
        </a:graphic>
      </p:graphicFrame>
      <p:graphicFrame>
        <p:nvGraphicFramePr>
          <p:cNvPr id="5" name="表格 4">
            <a:extLst>
              <a:ext uri="{FF2B5EF4-FFF2-40B4-BE49-F238E27FC236}">
                <a16:creationId xmlns:a16="http://schemas.microsoft.com/office/drawing/2014/main" id="{63D2A357-968C-4DCB-90DB-79499F2EFB97}"/>
              </a:ext>
            </a:extLst>
          </p:cNvPr>
          <p:cNvGraphicFramePr>
            <a:graphicFrameLocks noGrp="1"/>
          </p:cNvGraphicFramePr>
          <p:nvPr>
            <p:extLst>
              <p:ext uri="{D42A27DB-BD31-4B8C-83A1-F6EECF244321}">
                <p14:modId xmlns:p14="http://schemas.microsoft.com/office/powerpoint/2010/main" val="4181498857"/>
              </p:ext>
            </p:extLst>
          </p:nvPr>
        </p:nvGraphicFramePr>
        <p:xfrm>
          <a:off x="793596" y="4691050"/>
          <a:ext cx="9907319" cy="898366"/>
        </p:xfrm>
        <a:graphic>
          <a:graphicData uri="http://schemas.openxmlformats.org/drawingml/2006/table">
            <a:tbl>
              <a:tblPr/>
              <a:tblGrid>
                <a:gridCol w="5346470">
                  <a:extLst>
                    <a:ext uri="{9D8B030D-6E8A-4147-A177-3AD203B41FA5}">
                      <a16:colId xmlns:a16="http://schemas.microsoft.com/office/drawing/2014/main" val="1133215143"/>
                    </a:ext>
                  </a:extLst>
                </a:gridCol>
                <a:gridCol w="4560849">
                  <a:extLst>
                    <a:ext uri="{9D8B030D-6E8A-4147-A177-3AD203B41FA5}">
                      <a16:colId xmlns:a16="http://schemas.microsoft.com/office/drawing/2014/main" val="2658589771"/>
                    </a:ext>
                  </a:extLst>
                </a:gridCol>
              </a:tblGrid>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b="0" dirty="0">
                          <a:solidFill>
                            <a:schemeClr val="tx1">
                              <a:lumMod val="85000"/>
                              <a:lumOff val="15000"/>
                            </a:schemeClr>
                          </a:solidFill>
                          <a:latin typeface="微软雅黑" pitchFamily="34" charset="-122"/>
                          <a:ea typeface="微软雅黑" pitchFamily="34" charset="-122"/>
                        </a:rPr>
                        <a:t>K  </a:t>
                      </a:r>
                      <a:r>
                        <a:rPr lang="en-US" altLang="zh-CN" sz="1300" b="0" dirty="0" err="1">
                          <a:solidFill>
                            <a:schemeClr val="tx1">
                              <a:lumMod val="85000"/>
                              <a:lumOff val="15000"/>
                            </a:schemeClr>
                          </a:solidFill>
                          <a:latin typeface="微软雅黑" pitchFamily="34" charset="-122"/>
                          <a:ea typeface="微软雅黑" pitchFamily="34" charset="-122"/>
                        </a:rPr>
                        <a:t>getKey</a:t>
                      </a:r>
                      <a:r>
                        <a:rPr lang="en-US" altLang="zh-CN" sz="1300" b="0" dirty="0">
                          <a:solidFill>
                            <a:schemeClr val="tx1">
                              <a:lumMod val="85000"/>
                              <a:lumOff val="15000"/>
                            </a:schemeClr>
                          </a:solidFill>
                          <a:latin typeface="微软雅黑" pitchFamily="34" charset="-122"/>
                          <a:ea typeface="微软雅黑" pitchFamily="34" charset="-122"/>
                        </a:rPr>
                        <a:t>()</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获得键</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3378639"/>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300" b="0" kern="1200" dirty="0">
                          <a:solidFill>
                            <a:schemeClr val="tx1">
                              <a:lumMod val="85000"/>
                              <a:lumOff val="15000"/>
                            </a:schemeClr>
                          </a:solidFill>
                          <a:latin typeface="微软雅黑" pitchFamily="34" charset="-122"/>
                          <a:ea typeface="微软雅黑" pitchFamily="34" charset="-122"/>
                          <a:cs typeface="+mn-cs"/>
                        </a:rPr>
                        <a:t>V  </a:t>
                      </a:r>
                      <a:r>
                        <a:rPr lang="en-US" altLang="zh-CN" sz="1300" b="0" kern="1200" dirty="0" err="1">
                          <a:solidFill>
                            <a:schemeClr val="tx1">
                              <a:lumMod val="85000"/>
                              <a:lumOff val="15000"/>
                            </a:schemeClr>
                          </a:solidFill>
                          <a:latin typeface="微软雅黑" pitchFamily="34" charset="-122"/>
                          <a:ea typeface="微软雅黑" pitchFamily="34" charset="-122"/>
                          <a:cs typeface="+mn-cs"/>
                        </a:rPr>
                        <a:t>getValue</a:t>
                      </a:r>
                      <a:r>
                        <a:rPr lang="en-US" altLang="zh-CN" sz="1300" b="0" kern="1200" dirty="0">
                          <a:solidFill>
                            <a:schemeClr val="tx1">
                              <a:lumMod val="85000"/>
                              <a:lumOff val="15000"/>
                            </a:schemeClr>
                          </a:solidFill>
                          <a:latin typeface="微软雅黑" pitchFamily="34" charset="-122"/>
                          <a:ea typeface="微软雅黑" pitchFamily="34" charset="-122"/>
                          <a:cs typeface="+mn-cs"/>
                        </a:rPr>
                        <a:t>()</a:t>
                      </a:r>
                      <a:endParaRPr lang="zh-CN" altLang="en-US" sz="1300" b="0" kern="1200" dirty="0">
                        <a:solidFill>
                          <a:schemeClr val="tx1">
                            <a:lumMod val="85000"/>
                            <a:lumOff val="15000"/>
                          </a:schemeClr>
                        </a:solidFill>
                        <a:latin typeface="微软雅黑" pitchFamily="34" charset="-122"/>
                        <a:ea typeface="微软雅黑" pitchFamily="34" charset="-122"/>
                        <a:cs typeface="+mn-cs"/>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获取值</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90095307"/>
                  </a:ext>
                </a:extLst>
              </a:tr>
            </a:tbl>
          </a:graphicData>
        </a:graphic>
      </p:graphicFrame>
      <p:sp>
        <p:nvSpPr>
          <p:cNvPr id="6" name="Rectangle 1">
            <a:extLst>
              <a:ext uri="{FF2B5EF4-FFF2-40B4-BE49-F238E27FC236}">
                <a16:creationId xmlns:a16="http://schemas.microsoft.com/office/drawing/2014/main" id="{6E5B4302-98A3-40D5-B8FC-B16BA576E477}"/>
              </a:ext>
            </a:extLst>
          </p:cNvPr>
          <p:cNvSpPr>
            <a:spLocks noChangeArrowheads="1"/>
          </p:cNvSpPr>
          <p:nvPr/>
        </p:nvSpPr>
        <p:spPr bwMode="auto">
          <a:xfrm>
            <a:off x="793596" y="1618195"/>
            <a:ext cx="9498979"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先把</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集合转换成</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集合中每个元素都是键值对实体类型了</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遍历Set集合，然后</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提取键以及提取值</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9" name="文本框 8">
            <a:extLst>
              <a:ext uri="{FF2B5EF4-FFF2-40B4-BE49-F238E27FC236}">
                <a16:creationId xmlns:a16="http://schemas.microsoft.com/office/drawing/2014/main" id="{E907BC90-1F71-4C52-8E15-9F2433B9268F}"/>
              </a:ext>
            </a:extLst>
          </p:cNvPr>
          <p:cNvSpPr txBox="1"/>
          <p:nvPr/>
        </p:nvSpPr>
        <p:spPr>
          <a:xfrm>
            <a:off x="793596" y="959129"/>
            <a:ext cx="6094140" cy="572849"/>
          </a:xfrm>
          <a:prstGeom prst="rect">
            <a:avLst/>
          </a:prstGeom>
          <a:noFill/>
        </p:spPr>
        <p:txBody>
          <a:bodyPr wrap="square">
            <a:spAutoFit/>
          </a:bodyPr>
          <a:lstStyle/>
          <a:p>
            <a:pPr>
              <a:lnSpc>
                <a:spcPct val="200000"/>
              </a:lnSpc>
            </a:pP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716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33217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C144DB-35D8-4D71-B1D2-E95971EB3871}"/>
              </a:ext>
            </a:extLst>
          </p:cNvPr>
          <p:cNvSpPr txBox="1"/>
          <p:nvPr/>
        </p:nvSpPr>
        <p:spPr>
          <a:xfrm>
            <a:off x="962260" y="1508197"/>
            <a:ext cx="9984316" cy="427105"/>
          </a:xfrm>
          <a:prstGeom prst="rect">
            <a:avLst/>
          </a:prstGeom>
          <a:noFill/>
        </p:spPr>
        <p:txBody>
          <a:bodyPr>
            <a:spAutoFit/>
          </a:bodyPr>
          <a:lstStyle/>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得益于</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开始的新技术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表达式，提供了一种更简单、更直接的遍历集合的方式。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77F363A7-8CED-4EA8-A3A1-B16DA7740ACA}"/>
              </a:ext>
            </a:extLst>
          </p:cNvPr>
          <p:cNvSpPr>
            <a:spLocks noChangeArrowheads="1"/>
          </p:cNvSpPr>
          <p:nvPr/>
        </p:nvSpPr>
        <p:spPr bwMode="auto">
          <a:xfrm>
            <a:off x="962260" y="2611757"/>
            <a:ext cx="689864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EF922AD-21D8-4A0E-B35A-A93DADCA16F6}"/>
              </a:ext>
            </a:extLst>
          </p:cNvPr>
          <p:cNvSpPr txBox="1"/>
          <p:nvPr/>
        </p:nvSpPr>
        <p:spPr>
          <a:xfrm>
            <a:off x="962260" y="2103615"/>
            <a:ext cx="6097604" cy="468975"/>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结合</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遍历的</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p:txBody>
      </p:sp>
      <p:sp>
        <p:nvSpPr>
          <p:cNvPr id="12" name="文本框 11">
            <a:extLst>
              <a:ext uri="{FF2B5EF4-FFF2-40B4-BE49-F238E27FC236}">
                <a16:creationId xmlns:a16="http://schemas.microsoft.com/office/drawing/2014/main" id="{CB4FB9B0-AC97-4B9C-80C4-9E9A7067D656}"/>
              </a:ext>
            </a:extLst>
          </p:cNvPr>
          <p:cNvSpPr txBox="1"/>
          <p:nvPr/>
        </p:nvSpPr>
        <p:spPr>
          <a:xfrm>
            <a:off x="1009495" y="1076803"/>
            <a:ext cx="6094140" cy="369332"/>
          </a:xfrm>
          <a:prstGeom prst="rect">
            <a:avLst/>
          </a:prstGeom>
          <a:noFill/>
        </p:spPr>
        <p:txBody>
          <a:bodyPr wrap="square">
            <a:spAutoFit/>
          </a:bodyPr>
          <a:lstStyle/>
          <a:p>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r>
              <a:rPr lang="zh-CN" altLang="en-US"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三</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Rectangle 1">
            <a:extLst>
              <a:ext uri="{FF2B5EF4-FFF2-40B4-BE49-F238E27FC236}">
                <a16:creationId xmlns:a16="http://schemas.microsoft.com/office/drawing/2014/main" id="{06E52BA2-2027-4C8D-94AB-9B95A6333FD2}"/>
              </a:ext>
            </a:extLst>
          </p:cNvPr>
          <p:cNvSpPr>
            <a:spLocks noChangeArrowheads="1"/>
          </p:cNvSpPr>
          <p:nvPr/>
        </p:nvSpPr>
        <p:spPr bwMode="auto">
          <a:xfrm>
            <a:off x="1267522" y="5426760"/>
            <a:ext cx="4951141"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.forEach((k , v) -&gt;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.println(k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v);</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5" name="表格 14">
            <a:extLst>
              <a:ext uri="{FF2B5EF4-FFF2-40B4-BE49-F238E27FC236}">
                <a16:creationId xmlns:a16="http://schemas.microsoft.com/office/drawing/2014/main" id="{F8EA018A-93EE-4103-AAE0-EC611AD54DFF}"/>
              </a:ext>
            </a:extLst>
          </p:cNvPr>
          <p:cNvGraphicFramePr>
            <a:graphicFrameLocks noGrp="1"/>
          </p:cNvGraphicFramePr>
          <p:nvPr>
            <p:extLst>
              <p:ext uri="{D42A27DB-BD31-4B8C-83A1-F6EECF244321}">
                <p14:modId xmlns:p14="http://schemas.microsoft.com/office/powerpoint/2010/main" val="2833901368"/>
              </p:ext>
            </p:extLst>
          </p:nvPr>
        </p:nvGraphicFramePr>
        <p:xfrm>
          <a:off x="1040316" y="2735881"/>
          <a:ext cx="10780562" cy="969695"/>
        </p:xfrm>
        <a:graphic>
          <a:graphicData uri="http://schemas.openxmlformats.org/drawingml/2006/table">
            <a:tbl>
              <a:tblPr/>
              <a:tblGrid>
                <a:gridCol w="7813750">
                  <a:extLst>
                    <a:ext uri="{9D8B030D-6E8A-4147-A177-3AD203B41FA5}">
                      <a16:colId xmlns:a16="http://schemas.microsoft.com/office/drawing/2014/main" val="1138920238"/>
                    </a:ext>
                  </a:extLst>
                </a:gridCol>
                <a:gridCol w="29668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黑体" panose="02010609060101010101" pitchFamily="49" charset="-122"/>
                          <a:cs typeface="+mn-cs"/>
                        </a:rPr>
                        <a:t>default void </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forEach</a:t>
                      </a:r>
                      <a:r>
                        <a:rPr lang="en-US" altLang="zh-CN" sz="1600" dirty="0">
                          <a:latin typeface="Consolas" panose="020B0609020204030204" pitchFamily="49" charset="0"/>
                        </a:rPr>
                        <a:t>(</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BiConsumer</a:t>
                      </a:r>
                      <a:r>
                        <a:rPr lang="en-US" altLang="zh-CN" sz="1600" dirty="0">
                          <a:latin typeface="Consolas" panose="020B0609020204030204" pitchFamily="49" charset="0"/>
                        </a:rPr>
                        <a:t>&lt;?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K</a:t>
                      </a:r>
                      <a:r>
                        <a:rPr lang="en-US" altLang="zh-CN" sz="1600" dirty="0">
                          <a:latin typeface="Consolas" panose="020B0609020204030204" pitchFamily="49" charset="0"/>
                        </a:rPr>
                        <a:t>, ?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V</a:t>
                      </a:r>
                      <a:r>
                        <a:rPr lang="en-US" altLang="zh-CN" sz="1600" dirty="0">
                          <a:latin typeface="Consolas" panose="020B0609020204030204" pitchFamily="49" charset="0"/>
                        </a:rPr>
                        <a:t>&gt; action)</a:t>
                      </a:r>
                      <a:endParaRPr kumimoji="0" lang="zh-CN" altLang="zh-CN" sz="1600" b="0" i="0" u="none" strike="noStrike" cap="none" normalizeH="0" baseline="0" dirty="0">
                        <a:ln>
                          <a:noFill/>
                        </a:ln>
                        <a:solidFill>
                          <a:schemeClr val="tx1"/>
                        </a:solidFill>
                        <a:effectLst/>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结合</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lambda</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遍历</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Map</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集合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17" name="文本框 16">
            <a:extLst>
              <a:ext uri="{FF2B5EF4-FFF2-40B4-BE49-F238E27FC236}">
                <a16:creationId xmlns:a16="http://schemas.microsoft.com/office/drawing/2014/main" id="{B7D7ACB4-D010-4A7D-A92F-CEA5B31DB57C}"/>
              </a:ext>
            </a:extLst>
          </p:cNvPr>
          <p:cNvSpPr txBox="1"/>
          <p:nvPr/>
        </p:nvSpPr>
        <p:spPr>
          <a:xfrm>
            <a:off x="1040316" y="4396285"/>
            <a:ext cx="10111368" cy="646331"/>
          </a:xfrm>
          <a:prstGeom prst="rect">
            <a:avLst/>
          </a:prstGeom>
          <a:noFill/>
        </p:spPr>
        <p:txBody>
          <a:bodyPr wrap="square">
            <a:spAutoFit/>
          </a:bodyPr>
          <a:lstStyle/>
          <a:p>
            <a: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maps = {huawei=1000, 手表=10, 生活用品=10, iphoneX=100}</a:t>
            </a:r>
            <a:br>
              <a:rPr kumimoji="0" lang="zh-CN" altLang="zh-CN" sz="18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5E9451ED-D776-4ABE-AD03-FAF2CDED351C}"/>
              </a:ext>
            </a:extLst>
          </p:cNvPr>
          <p:cNvSpPr txBox="1"/>
          <p:nvPr/>
        </p:nvSpPr>
        <p:spPr>
          <a:xfrm>
            <a:off x="962260" y="3937377"/>
            <a:ext cx="6097604" cy="468975"/>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流程</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0" name="直接箭头连接符 19">
            <a:extLst>
              <a:ext uri="{FF2B5EF4-FFF2-40B4-BE49-F238E27FC236}">
                <a16:creationId xmlns:a16="http://schemas.microsoft.com/office/drawing/2014/main" id="{B59E865C-C27F-405D-8A5E-3E87FD161485}"/>
              </a:ext>
            </a:extLst>
          </p:cNvPr>
          <p:cNvCxnSpPr>
            <a:cxnSpLocks/>
          </p:cNvCxnSpPr>
          <p:nvPr/>
        </p:nvCxnSpPr>
        <p:spPr>
          <a:xfrm>
            <a:off x="2587083" y="4719450"/>
            <a:ext cx="446046" cy="8058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ED0B0370-D116-430B-A0E7-ADCC6A577132}"/>
              </a:ext>
            </a:extLst>
          </p:cNvPr>
          <p:cNvCxnSpPr>
            <a:cxnSpLocks/>
          </p:cNvCxnSpPr>
          <p:nvPr/>
        </p:nvCxnSpPr>
        <p:spPr>
          <a:xfrm>
            <a:off x="3345366" y="4719450"/>
            <a:ext cx="78554" cy="8075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ED788200-2EF1-4689-AAF8-59CB6A8DF597}"/>
              </a:ext>
            </a:extLst>
          </p:cNvPr>
          <p:cNvCxnSpPr>
            <a:cxnSpLocks/>
          </p:cNvCxnSpPr>
          <p:nvPr/>
        </p:nvCxnSpPr>
        <p:spPr>
          <a:xfrm flipH="1">
            <a:off x="3033129" y="4692642"/>
            <a:ext cx="793718" cy="8326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直接箭头连接符 27">
            <a:extLst>
              <a:ext uri="{FF2B5EF4-FFF2-40B4-BE49-F238E27FC236}">
                <a16:creationId xmlns:a16="http://schemas.microsoft.com/office/drawing/2014/main" id="{B1728410-D10D-473C-B9D7-EEC95B89E41E}"/>
              </a:ext>
            </a:extLst>
          </p:cNvPr>
          <p:cNvCxnSpPr>
            <a:cxnSpLocks/>
          </p:cNvCxnSpPr>
          <p:nvPr/>
        </p:nvCxnSpPr>
        <p:spPr>
          <a:xfrm flipH="1">
            <a:off x="3423920" y="4692642"/>
            <a:ext cx="1161209" cy="8343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B04EDBF2-FC40-4355-87EA-040D0895555E}"/>
              </a:ext>
            </a:extLst>
          </p:cNvPr>
          <p:cNvCxnSpPr>
            <a:cxnSpLocks/>
          </p:cNvCxnSpPr>
          <p:nvPr/>
        </p:nvCxnSpPr>
        <p:spPr>
          <a:xfrm flipH="1">
            <a:off x="3033130" y="4690942"/>
            <a:ext cx="2046870" cy="810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AA4122EB-9DA0-47FB-A1E8-4A5505D1BCB0}"/>
              </a:ext>
            </a:extLst>
          </p:cNvPr>
          <p:cNvCxnSpPr>
            <a:cxnSpLocks/>
          </p:cNvCxnSpPr>
          <p:nvPr/>
        </p:nvCxnSpPr>
        <p:spPr>
          <a:xfrm flipH="1">
            <a:off x="3423920" y="4628086"/>
            <a:ext cx="2588938" cy="8972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直接箭头连接符 41">
            <a:extLst>
              <a:ext uri="{FF2B5EF4-FFF2-40B4-BE49-F238E27FC236}">
                <a16:creationId xmlns:a16="http://schemas.microsoft.com/office/drawing/2014/main" id="{97122E66-1537-4979-8933-B95312A69860}"/>
              </a:ext>
            </a:extLst>
          </p:cNvPr>
          <p:cNvCxnSpPr>
            <a:cxnSpLocks/>
          </p:cNvCxnSpPr>
          <p:nvPr/>
        </p:nvCxnSpPr>
        <p:spPr>
          <a:xfrm flipH="1">
            <a:off x="3050848" y="4648074"/>
            <a:ext cx="3527441" cy="8534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接箭头连接符 42">
            <a:extLst>
              <a:ext uri="{FF2B5EF4-FFF2-40B4-BE49-F238E27FC236}">
                <a16:creationId xmlns:a16="http://schemas.microsoft.com/office/drawing/2014/main" id="{AED5DFEC-1BC5-4A83-A5DC-CD1395777399}"/>
              </a:ext>
            </a:extLst>
          </p:cNvPr>
          <p:cNvCxnSpPr>
            <a:cxnSpLocks/>
          </p:cNvCxnSpPr>
          <p:nvPr/>
        </p:nvCxnSpPr>
        <p:spPr>
          <a:xfrm flipH="1">
            <a:off x="3501976" y="4585218"/>
            <a:ext cx="4009171" cy="9163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3427" name="Picture 3">
            <a:extLst>
              <a:ext uri="{FF2B5EF4-FFF2-40B4-BE49-F238E27FC236}">
                <a16:creationId xmlns:a16="http://schemas.microsoft.com/office/drawing/2014/main" id="{1FF682A1-E267-474D-9607-2CA6F3D3597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65430" y="4648074"/>
            <a:ext cx="2021666" cy="2021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par>
                                <p:cTn id="41" presetID="22" presetClass="entr" presetSubtype="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up)">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par>
                                <p:cTn id="55" presetID="22" presetClass="entr" presetSubtype="1"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up)">
                                      <p:cBhvr>
                                        <p:cTn id="68" dur="500"/>
                                        <p:tgtEl>
                                          <p:spTgt spid="34"/>
                                        </p:tgtEl>
                                      </p:cBhvr>
                                    </p:animEffect>
                                  </p:childTnLst>
                                </p:cTn>
                              </p:par>
                              <p:par>
                                <p:cTn id="69" presetID="22" presetClass="entr" presetSubtype="1"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34"/>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up)">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4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03427"/>
                                        </p:tgtEl>
                                        <p:attrNameLst>
                                          <p:attrName>style.visibility</p:attrName>
                                        </p:attrNameLst>
                                      </p:cBhvr>
                                      <p:to>
                                        <p:strVal val="visible"/>
                                      </p:to>
                                    </p:set>
                                    <p:animEffect transition="in" filter="fade">
                                      <p:cBhvr>
                                        <p:cTn id="96"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5" grpId="0" animBg="1"/>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C0433C2-0403-49BB-AC83-D200B9B3C635}"/>
              </a:ext>
            </a:extLst>
          </p:cNvPr>
          <p:cNvSpPr>
            <a:spLocks noGrp="1"/>
          </p:cNvSpPr>
          <p:nvPr>
            <p:ph type="body" sz="quarter" idx="10"/>
          </p:nvPr>
        </p:nvSpPr>
        <p:spPr/>
        <p:txBody>
          <a:bodyPr/>
          <a:lstStyle/>
          <a:p>
            <a:r>
              <a:rPr lang="en-US" altLang="zh-CN" dirty="0"/>
              <a:t>Map</a:t>
            </a:r>
            <a:r>
              <a:rPr lang="zh-CN" altLang="en-US" dirty="0"/>
              <a:t>集合案例</a:t>
            </a:r>
            <a:r>
              <a:rPr lang="en-US" altLang="zh-CN" dirty="0"/>
              <a:t>-</a:t>
            </a:r>
            <a:r>
              <a:rPr lang="zh-CN" altLang="en-US" dirty="0"/>
              <a:t>统计投票人数</a:t>
            </a:r>
          </a:p>
        </p:txBody>
      </p:sp>
      <p:sp>
        <p:nvSpPr>
          <p:cNvPr id="6" name="文本占位符 5">
            <a:extLst>
              <a:ext uri="{FF2B5EF4-FFF2-40B4-BE49-F238E27FC236}">
                <a16:creationId xmlns:a16="http://schemas.microsoft.com/office/drawing/2014/main" id="{CB18EA58-3B8D-4588-B342-A1922769F6E3}"/>
              </a:ext>
            </a:extLst>
          </p:cNvPr>
          <p:cNvSpPr>
            <a:spLocks noGrp="1"/>
          </p:cNvSpPr>
          <p:nvPr>
            <p:ph type="body" sz="quarter" idx="11"/>
          </p:nvPr>
        </p:nvSpPr>
        <p:spPr/>
        <p:txBody>
          <a:bodyPr/>
          <a:lstStyle/>
          <a:p>
            <a:pPr>
              <a:lnSpc>
                <a:spcPct val="200000"/>
              </a:lnSpc>
            </a:pPr>
            <a:r>
              <a:rPr lang="zh-CN" altLang="en-US" b="1" dirty="0"/>
              <a:t>需求</a:t>
            </a:r>
            <a:endParaRPr lang="en-US" altLang="zh-CN" b="1" dirty="0"/>
          </a:p>
          <a:p>
            <a:pPr>
              <a:lnSpc>
                <a:spcPct val="200000"/>
              </a:lnSpc>
            </a:pPr>
            <a:r>
              <a:rPr lang="zh-CN" altLang="en-US" dirty="0"/>
              <a:t>某个班级</a:t>
            </a:r>
            <a:r>
              <a:rPr lang="en-US" altLang="zh-CN" dirty="0"/>
              <a:t>80</a:t>
            </a:r>
            <a:r>
              <a:rPr lang="zh-CN" altLang="en-US" dirty="0"/>
              <a:t>名学生，现在需要组成秋游活动，班长提供了四个景点依次是（</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a:t>
            </a:r>
            <a:r>
              <a:rPr lang="zh-CN" altLang="en-US" dirty="0"/>
              <a:t>每个学生只能选择一个景点，请统计出最终哪个景点想去的人数最多。</a:t>
            </a:r>
            <a:endParaRPr lang="en-US" altLang="zh-CN" dirty="0"/>
          </a:p>
          <a:p>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将</a:t>
            </a:r>
            <a:r>
              <a:rPr lang="en-US" altLang="zh-CN" dirty="0"/>
              <a:t>80</a:t>
            </a:r>
            <a:r>
              <a:rPr lang="zh-CN" altLang="en-US" dirty="0"/>
              <a:t>个学生选择的数据拿到程序中去。</a:t>
            </a:r>
            <a:endParaRPr lang="en-US" altLang="zh-CN" dirty="0"/>
          </a:p>
          <a:p>
            <a:pPr marL="285750" indent="-285750">
              <a:lnSpc>
                <a:spcPct val="200000"/>
              </a:lnSpc>
              <a:buFont typeface="Wingdings" panose="05000000000000000000" pitchFamily="2" charset="2"/>
              <a:buChar char="l"/>
            </a:pPr>
            <a:r>
              <a:rPr lang="zh-CN" altLang="en-US" dirty="0"/>
              <a:t>定义</a:t>
            </a:r>
            <a:r>
              <a:rPr lang="en-US" altLang="zh-CN" dirty="0"/>
              <a:t>Map</a:t>
            </a:r>
            <a:r>
              <a:rPr lang="zh-CN" altLang="en-US" dirty="0"/>
              <a:t>集合用于存储最终统计的结果。</a:t>
            </a:r>
            <a:endParaRPr lang="en-US" altLang="zh-CN" dirty="0"/>
          </a:p>
          <a:p>
            <a:pPr marL="285750" indent="-285750">
              <a:lnSpc>
                <a:spcPct val="200000"/>
              </a:lnSpc>
              <a:buFont typeface="Wingdings" panose="05000000000000000000" pitchFamily="2" charset="2"/>
              <a:buChar char="l"/>
            </a:pPr>
            <a:r>
              <a:rPr lang="zh-CN" altLang="en-US" dirty="0"/>
              <a:t>遍历</a:t>
            </a:r>
            <a:r>
              <a:rPr lang="en-US" altLang="zh-CN" dirty="0"/>
              <a:t>80</a:t>
            </a:r>
            <a:r>
              <a:rPr lang="zh-CN" altLang="en-US" dirty="0"/>
              <a:t>个学生选择的数据，看</a:t>
            </a:r>
            <a:r>
              <a:rPr lang="en-US" altLang="zh-CN" dirty="0"/>
              <a:t>Map</a:t>
            </a:r>
            <a:r>
              <a:rPr lang="zh-CN" altLang="en-US" dirty="0"/>
              <a:t>集合中是否存在，不存在存入“数据</a:t>
            </a:r>
            <a:r>
              <a:rPr lang="en-US" altLang="zh-CN" dirty="0"/>
              <a:t>=1</a:t>
            </a:r>
            <a:r>
              <a:rPr lang="zh-CN" altLang="en-US" dirty="0"/>
              <a:t>“，存在则其对应值</a:t>
            </a:r>
            <a:r>
              <a:rPr lang="en-US" altLang="zh-CN" dirty="0"/>
              <a:t>+1,</a:t>
            </a:r>
          </a:p>
          <a:p>
            <a:endParaRPr lang="zh-CN" altLang="en-US" dirty="0"/>
          </a:p>
        </p:txBody>
      </p:sp>
    </p:spTree>
    <p:extLst>
      <p:ext uri="{BB962C8B-B14F-4D97-AF65-F5344CB8AC3E}">
        <p14:creationId xmlns:p14="http://schemas.microsoft.com/office/powerpoint/2010/main" val="205135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26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系列集系概述</a:t>
            </a: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元素无序的底层原理：哈希表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元素去重复的底层原理</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4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8442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2071040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D2CDB-C9D2-496D-81C4-7B615A0601A1}"/>
              </a:ext>
            </a:extLst>
          </p:cNvPr>
          <p:cNvSpPr txBox="1"/>
          <p:nvPr/>
        </p:nvSpPr>
        <p:spPr>
          <a:xfrm>
            <a:off x="838201" y="902794"/>
            <a:ext cx="4686300" cy="572849"/>
          </a:xfrm>
          <a:prstGeom prst="rect">
            <a:avLst/>
          </a:prstGeom>
          <a:noFill/>
        </p:spPr>
        <p:txBody>
          <a:bodyPr>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的特点</a:t>
            </a:r>
          </a:p>
        </p:txBody>
      </p:sp>
      <p:sp>
        <p:nvSpPr>
          <p:cNvPr id="2" name="矩形 1">
            <a:extLst>
              <a:ext uri="{FF2B5EF4-FFF2-40B4-BE49-F238E27FC236}">
                <a16:creationId xmlns:a16="http://schemas.microsoft.com/office/drawing/2014/main" id="{85FDE98B-555A-40A8-94C4-5CB6869180E1}"/>
              </a:ext>
            </a:extLst>
          </p:cNvPr>
          <p:cNvSpPr/>
          <p:nvPr/>
        </p:nvSpPr>
        <p:spPr>
          <a:xfrm>
            <a:off x="838201" y="1361702"/>
            <a:ext cx="10200228" cy="1504323"/>
          </a:xfrm>
          <a:prstGeom prst="rect">
            <a:avLst/>
          </a:prstGeom>
        </p:spPr>
        <p:txBody>
          <a:bodyPr wrap="none">
            <a:spAutoFit/>
          </a:bodyPr>
          <a:lstStyle/>
          <a:p>
            <a:pPr marL="304792" indent="-304792">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里面的一个实现类。</a:t>
            </a:r>
            <a:r>
              <a:rPr lang="zh-CN"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特点都是由键决定的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：无序、不重复、无索引</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没有额外需要学习的特有方法，直接使用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里面的方法就可以了。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底层原理是一模一样的，都是哈希表结构，只是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的每个元素包含两个值而已。</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6371BEAB-1A16-49CF-ACB3-818D9925EE13}"/>
              </a:ext>
            </a:extLst>
          </p:cNvPr>
          <p:cNvSpPr txBox="1"/>
          <p:nvPr/>
        </p:nvSpPr>
        <p:spPr>
          <a:xfrm>
            <a:off x="838201" y="3067005"/>
            <a:ext cx="11129108" cy="626262"/>
          </a:xfrm>
          <a:prstGeom prst="rect">
            <a:avLst/>
          </a:prstGeom>
          <a:noFill/>
        </p:spPr>
        <p:txBody>
          <a:bodyPr wrap="square" rtlCol="0">
            <a:spAutoFit/>
          </a:bodyPr>
          <a:lstStyle/>
          <a:p>
            <a:pPr fontAlgn="auto">
              <a:lnSpc>
                <a:spcPct val="200000"/>
              </a:lnSpc>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实际上：</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系列集合的底层就是</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实现的，只是</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集合中的元素只要键数据，不要值数据而已。</a:t>
            </a:r>
          </a:p>
        </p:txBody>
      </p:sp>
      <p:sp>
        <p:nvSpPr>
          <p:cNvPr id="7" name="Rectangle 1">
            <a:extLst>
              <a:ext uri="{FF2B5EF4-FFF2-40B4-BE49-F238E27FC236}">
                <a16:creationId xmlns:a16="http://schemas.microsoft.com/office/drawing/2014/main" id="{181F83AA-8AC6-4600-B963-517AA92A2B15}"/>
              </a:ext>
            </a:extLst>
          </p:cNvPr>
          <p:cNvSpPr>
            <a:spLocks noChangeArrowheads="1"/>
          </p:cNvSpPr>
          <p:nvPr/>
        </p:nvSpPr>
        <p:spPr bwMode="auto">
          <a:xfrm>
            <a:off x="976923" y="4069670"/>
            <a:ext cx="3282215" cy="15043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kumimoji="0" lang="zh-CN" altLang="zh-CN" sz="16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ED7BD20E-2A25-48E2-9DA7-951743B8819E}"/>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ECB2CA1-C1D8-4035-842E-6E3ED6DAF231}"/>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D148654-1597-44AB-A192-0EF1A45C8D1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33839A64-FAD8-4C3C-B57E-890296FDFC46}"/>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6060D7D-2DF7-4DA3-AFE2-816FCCEBD8BE}"/>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76B5D8A1-852A-41C3-BB73-5AA356AF685C}"/>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711B898-60F6-4544-9B6B-A9A6168D2CF0}"/>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9A8737E-F3C1-4EF3-837A-3001B9170416}"/>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12C6BD0-2621-41AE-B324-C1F02A811C1C}"/>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F195C39-6500-4B51-9315-8B465D97C0A5}"/>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F48851-C483-445A-B767-D7D71D868C77}"/>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B45ED7D-1605-4A3C-B5A2-898C9E04E41A}"/>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6CECEE-7D3F-4357-AEA5-EDD8C8E80B42}"/>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8833257-35EF-4BDC-B908-56D5D1073FF9}"/>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FC0F36A-9C6A-472D-9E2B-4D4BE76899A6}"/>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C0A9AAC-2B2B-4DCB-AFF1-813CAE246359}"/>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FB9DA12-7CF0-4CDF-9564-7675C4CDA667}"/>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67358CA-9AE7-42AD-AF4F-ED586D98D928}"/>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B30A3204-FC22-4BC5-95AB-E8F5965E2F5D}"/>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9224F86B-7349-4B3C-8310-78F8742D3261}"/>
              </a:ext>
            </a:extLst>
          </p:cNvPr>
          <p:cNvSpPr/>
          <p:nvPr/>
        </p:nvSpPr>
        <p:spPr>
          <a:xfrm>
            <a:off x="3678767" y="2343152"/>
            <a:ext cx="546945" cy="338554"/>
          </a:xfrm>
          <a:prstGeom prst="rect">
            <a:avLst/>
          </a:prstGeom>
        </p:spPr>
        <p:txBody>
          <a:bodyPr wrap="non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8A4EF46-8653-43BC-B17B-D8862DC0210B}"/>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28D87620-5BA0-4A9A-857B-5D05CD74E773}"/>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3160B268-6B86-41E4-AB65-34D87FCD9D04}"/>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79ECFE18-5805-4393-8F76-35FC4F34E2A3}"/>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F5A7EFDF-8EE0-47AB-B96A-40F8CF0D35A9}"/>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BE35DF34-6496-49E8-B0DD-90486D13D224}"/>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88759E75-50A7-448B-9C70-4872CE19B8F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7162E8B0-97F1-409D-A310-7A6DC5F66B52}"/>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DE194BA8-2AB0-4C69-921B-10A397AA3C70}"/>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8CAB96CF-9901-41FD-A410-94954B8E5D50}"/>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8097D773-C6E1-4724-A6AA-65163E4E1FEB}"/>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21DB0F0E-1375-4E80-A168-EF7177070A08}"/>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BB2BD6E2-487A-4B3A-974F-E8252F8778C2}"/>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60AE7125-1A6E-47BC-BC32-11DFF4A83A11}"/>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D033CFA9-3D25-4E4D-AFF8-A843AB1EA19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2CD68AC6-11A9-4765-B734-65B14A4014EB}"/>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809F0B97-BEC2-4391-B1BA-1A43B5FB5F1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8C8BF337-6718-44B7-848C-745F5F4027AD}"/>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D6DBB418-FB28-47C5-BE5D-A3091073F242}"/>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445352CF-0AFA-4B2A-9D28-2FC558B4EA5E}"/>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A3260750-2A06-4086-9431-DCD790EABFC1}"/>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F81C9615-C6C7-4159-935D-9EA4685D4DAA}"/>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307B212D-2CDE-47A3-88FB-231C713B9DEB}"/>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7F8990DC-566C-4BF3-B7FC-816FCC834717}"/>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C0F458F1-5EF2-4A93-81C4-6440519673D0}"/>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8D04A0E1-17DB-4079-AC19-A2B1FC592962}"/>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3BB15C05-9BFF-40DA-9CFD-8E644081F578}"/>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5DF53FE2-CC95-4C7A-9A27-5179565AF324}"/>
              </a:ext>
            </a:extLst>
          </p:cNvPr>
          <p:cNvSpPr/>
          <p:nvPr/>
        </p:nvSpPr>
        <p:spPr>
          <a:xfrm>
            <a:off x="6144684" y="4184651"/>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8" name="直接箭头连接符 77">
            <a:extLst>
              <a:ext uri="{FF2B5EF4-FFF2-40B4-BE49-F238E27FC236}">
                <a16:creationId xmlns:a16="http://schemas.microsoft.com/office/drawing/2014/main" id="{CE9DF4A6-DC45-4A0F-B4CE-9E0716E4BE36}"/>
              </a:ext>
            </a:extLst>
          </p:cNvPr>
          <p:cNvCxnSpPr>
            <a:stCxn id="74" idx="1"/>
          </p:cNvCxnSpPr>
          <p:nvPr/>
        </p:nvCxnSpPr>
        <p:spPr>
          <a:xfrm flipH="1" flipV="1">
            <a:off x="3960285" y="2912534"/>
            <a:ext cx="2254249" cy="13440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392E67A-6AA0-4637-92DD-1E3396AEF21D}"/>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08931A7-4688-4885-AA21-0CFC97D34CD8}"/>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BD29A0B-69F0-463D-AF8F-3FC8B0D2FB02}"/>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A9C4D88-CCB6-435B-A889-0016B5F304BD}"/>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6A10C82C-893D-4BDD-9397-90D92FEE6DF3}"/>
              </a:ext>
            </a:extLst>
          </p:cNvPr>
          <p:cNvSpPr/>
          <p:nvPr/>
        </p:nvSpPr>
        <p:spPr>
          <a:xfrm>
            <a:off x="4897968" y="4220634"/>
            <a:ext cx="1223220" cy="418191"/>
          </a:xfrm>
          <a:prstGeom prst="rect">
            <a:avLst/>
          </a:prstGeom>
        </p:spPr>
        <p:txBody>
          <a:bodyPr wrap="none">
            <a:spAutoFit/>
          </a:bodyPr>
          <a:lstStyle/>
          <a:p>
            <a:pPr>
              <a:lnSpc>
                <a:spcPct val="150000"/>
              </a:lnSpc>
              <a:defRPr/>
            </a:pPr>
            <a:r>
              <a:rPr lang="en-US" altLang="zh-CN" sz="1600" dirty="0" err="1">
                <a:solidFill>
                  <a:srgbClr val="333333"/>
                </a:solidFill>
                <a:latin typeface="微软雅黑" pitchFamily="34" charset="-122"/>
                <a:ea typeface="Alibaba PuHuiTi R"/>
              </a:rPr>
              <a:t>Entrye</a:t>
            </a:r>
            <a:r>
              <a:rPr lang="zh-CN" altLang="en-US" sz="1600" dirty="0">
                <a:solidFill>
                  <a:srgbClr val="333333"/>
                </a:solidFill>
                <a:latin typeface="微软雅黑" pitchFamily="34" charset="-122"/>
                <a:ea typeface="Alibaba PuHuiTi R"/>
              </a:rPr>
              <a:t>对象</a:t>
            </a:r>
            <a:endParaRPr lang="en-US" altLang="zh-CN" sz="1600" dirty="0">
              <a:solidFill>
                <a:srgbClr val="333333"/>
              </a:solidFill>
              <a:latin typeface="微软雅黑" pitchFamily="34" charset="-122"/>
              <a:ea typeface="Alibaba PuHuiTi R"/>
            </a:endParaRPr>
          </a:p>
        </p:txBody>
      </p:sp>
      <p:sp>
        <p:nvSpPr>
          <p:cNvPr id="59" name="TextBox 58">
            <a:extLst>
              <a:ext uri="{FF2B5EF4-FFF2-40B4-BE49-F238E27FC236}">
                <a16:creationId xmlns:a16="http://schemas.microsoft.com/office/drawing/2014/main" id="{DFD9F0FA-89AB-4B3E-A05A-05C46CFFBAFF}"/>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
        <p:nvSpPr>
          <p:cNvPr id="2" name="Rectangle 1">
            <a:extLst>
              <a:ext uri="{FF2B5EF4-FFF2-40B4-BE49-F238E27FC236}">
                <a16:creationId xmlns:a16="http://schemas.microsoft.com/office/drawing/2014/main" id="{EABCE9E9-117A-4CC3-B9E7-1E55E036D55B}"/>
              </a:ext>
            </a:extLst>
          </p:cNvPr>
          <p:cNvSpPr>
            <a:spLocks noChangeArrowheads="1"/>
          </p:cNvSpPr>
          <p:nvPr/>
        </p:nvSpPr>
        <p:spPr bwMode="auto">
          <a:xfrm>
            <a:off x="7001934" y="5071591"/>
            <a:ext cx="34925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a:solidFill>
                  <a:srgbClr val="000000"/>
                </a:solidFill>
                <a:latin typeface="Consolas" panose="020B0609020204030204" pitchFamily="49" charset="0"/>
                <a:ea typeface="Alibaba PuHuiTi R"/>
              </a:rPr>
              <a:t>map.put(</a:t>
            </a:r>
            <a:r>
              <a:rPr lang="zh-CN" altLang="zh-CN" sz="1600" b="1">
                <a:solidFill>
                  <a:srgbClr val="008000"/>
                </a:solidFill>
                <a:latin typeface="Consolas" panose="020B0609020204030204" pitchFamily="49" charset="0"/>
                <a:ea typeface="Alibaba PuHuiTi R"/>
              </a:rPr>
              <a:t>"</a:t>
            </a:r>
            <a:r>
              <a:rPr lang="en-US" altLang="zh-CN" sz="1600" b="1">
                <a:solidFill>
                  <a:srgbClr val="008000"/>
                </a:solidFill>
                <a:latin typeface="Consolas" panose="020B0609020204030204" pitchFamily="49" charset="0"/>
                <a:ea typeface="Alibaba PuHuiTi R"/>
              </a:rPr>
              <a:t>   </a:t>
            </a:r>
            <a:r>
              <a:rPr lang="zh-CN" altLang="zh-CN" sz="1600" b="1">
                <a:solidFill>
                  <a:srgbClr val="008000"/>
                </a:solidFill>
                <a:latin typeface="Consolas" panose="020B0609020204030204" pitchFamily="49" charset="0"/>
                <a:ea typeface="Alibaba PuHuiTi R"/>
              </a:rPr>
              <a:t>"</a:t>
            </a:r>
            <a:r>
              <a:rPr lang="zh-CN" altLang="zh-CN" sz="1600">
                <a:solidFill>
                  <a:srgbClr val="000000"/>
                </a:solidFill>
                <a:latin typeface="Consolas" panose="020B0609020204030204" pitchFamily="49" charset="0"/>
                <a:ea typeface="Alibaba PuHuiTi R"/>
              </a:rPr>
              <a:t>,</a:t>
            </a:r>
            <a:r>
              <a:rPr lang="zh-CN" altLang="zh-CN" sz="1600" b="1">
                <a:solidFill>
                  <a:srgbClr val="008000"/>
                </a:solidFill>
                <a:latin typeface="Consolas" panose="020B0609020204030204" pitchFamily="49" charset="0"/>
                <a:ea typeface="Alibaba PuHuiTi R"/>
              </a:rPr>
              <a:t>"</a:t>
            </a:r>
            <a:r>
              <a:rPr lang="en-US" altLang="zh-CN" sz="1600" b="1">
                <a:solidFill>
                  <a:srgbClr val="008000"/>
                </a:solidFill>
                <a:latin typeface="Consolas" panose="020B0609020204030204" pitchFamily="49" charset="0"/>
                <a:ea typeface="Alibaba PuHuiTi R"/>
              </a:rPr>
              <a:t>  </a:t>
            </a:r>
            <a:r>
              <a:rPr lang="zh-CN" altLang="zh-CN" sz="1600" b="1">
                <a:solidFill>
                  <a:srgbClr val="008000"/>
                </a:solidFill>
                <a:latin typeface="Consolas" panose="020B0609020204030204" pitchFamily="49" charset="0"/>
                <a:ea typeface="Alibaba PuHuiTi R"/>
              </a:rPr>
              <a:t>"</a:t>
            </a:r>
            <a:r>
              <a:rPr lang="zh-CN" altLang="zh-CN" sz="1600">
                <a:solidFill>
                  <a:srgbClr val="000000"/>
                </a:solidFill>
                <a:latin typeface="Consolas" panose="020B0609020204030204" pitchFamily="49" charset="0"/>
                <a:ea typeface="Alibaba PuHuiTi R"/>
              </a:rPr>
              <a:t>);</a:t>
            </a:r>
            <a:endParaRPr lang="zh-CN" altLang="zh-CN" sz="1600">
              <a:ea typeface="Alibaba PuHuiTi R"/>
            </a:endParaRPr>
          </a:p>
        </p:txBody>
      </p:sp>
      <p:sp>
        <p:nvSpPr>
          <p:cNvPr id="63" name="Rectangle 1">
            <a:extLst>
              <a:ext uri="{FF2B5EF4-FFF2-40B4-BE49-F238E27FC236}">
                <a16:creationId xmlns:a16="http://schemas.microsoft.com/office/drawing/2014/main" id="{07F73B26-ACFB-47F4-AB89-B4C2A36C5E9C}"/>
              </a:ext>
            </a:extLst>
          </p:cNvPr>
          <p:cNvSpPr>
            <a:spLocks noChangeArrowheads="1"/>
          </p:cNvSpPr>
          <p:nvPr/>
        </p:nvSpPr>
        <p:spPr bwMode="auto">
          <a:xfrm>
            <a:off x="8864601" y="5070532"/>
            <a:ext cx="495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008000"/>
                </a:solidFill>
                <a:latin typeface="Consolas" panose="020B0609020204030204" pitchFamily="49" charset="0"/>
                <a:ea typeface="Alibaba PuHuiTi R"/>
              </a:rPr>
              <a:t>值</a:t>
            </a:r>
            <a:endParaRPr lang="zh-CN" altLang="zh-CN" sz="1600">
              <a:ea typeface="Alibaba PuHuiTi R"/>
            </a:endParaRPr>
          </a:p>
        </p:txBody>
      </p:sp>
      <p:sp>
        <p:nvSpPr>
          <p:cNvPr id="64" name="Rectangle 1">
            <a:extLst>
              <a:ext uri="{FF2B5EF4-FFF2-40B4-BE49-F238E27FC236}">
                <a16:creationId xmlns:a16="http://schemas.microsoft.com/office/drawing/2014/main" id="{38DA8835-F181-4AC3-93E0-840B9ABB776E}"/>
              </a:ext>
            </a:extLst>
          </p:cNvPr>
          <p:cNvSpPr>
            <a:spLocks noChangeArrowheads="1"/>
          </p:cNvSpPr>
          <p:nvPr/>
        </p:nvSpPr>
        <p:spPr bwMode="auto">
          <a:xfrm>
            <a:off x="8153401" y="5070532"/>
            <a:ext cx="529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008000"/>
                </a:solidFill>
                <a:latin typeface="Consolas" panose="020B0609020204030204" pitchFamily="49" charset="0"/>
                <a:ea typeface="Alibaba PuHuiTi R"/>
              </a:rPr>
              <a:t>键</a:t>
            </a:r>
            <a:endParaRPr lang="zh-CN" altLang="zh-CN"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2"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path" presetSubtype="0" fill="hold" grpId="0" nodeType="clickEffect">
                                  <p:stCondLst>
                                    <p:cond delay="0"/>
                                  </p:stCondLst>
                                  <p:childTnLst>
                                    <p:animMotion origin="layout" path="M -4.58333E-6 1.11111E-6 L -0.16679 -0.12361 " pathEditMode="relative" rAng="0" ptsTypes="AA">
                                      <p:cBhvr>
                                        <p:cTn id="20" dur="1000" fill="hold"/>
                                        <p:tgtEl>
                                          <p:spTgt spid="64"/>
                                        </p:tgtEl>
                                        <p:attrNameLst>
                                          <p:attrName>ppt_x</p:attrName>
                                          <p:attrName>ppt_y</p:attrName>
                                        </p:attrNameLst>
                                      </p:cBhvr>
                                      <p:rCtr x="-8346" y="-6181"/>
                                    </p:animMotion>
                                  </p:childTnLst>
                                </p:cTn>
                              </p:par>
                              <p:par>
                                <p:cTn id="21" presetID="42" presetClass="path" presetSubtype="0" fill="hold" grpId="0" nodeType="withEffect">
                                  <p:stCondLst>
                                    <p:cond delay="0"/>
                                  </p:stCondLst>
                                  <p:childTnLst>
                                    <p:animMotion origin="layout" path="M 4.16667E-6 1.11111E-6 L -0.22383 -0.12361 " pathEditMode="relative" rAng="0" ptsTypes="AA">
                                      <p:cBhvr>
                                        <p:cTn id="22" dur="1000" fill="hold"/>
                                        <p:tgtEl>
                                          <p:spTgt spid="63"/>
                                        </p:tgtEl>
                                        <p:attrNameLst>
                                          <p:attrName>ppt_x</p:attrName>
                                          <p:attrName>ppt_y</p:attrName>
                                        </p:attrNameLst>
                                      </p:cBhvr>
                                      <p:rCtr x="-11198" y="-6181"/>
                                    </p:animMotion>
                                  </p:childTnLst>
                                </p:cTn>
                              </p:par>
                            </p:childTnLst>
                          </p:cTn>
                        </p:par>
                        <p:par>
                          <p:cTn id="23" fill="hold" nodeType="afterGroup">
                            <p:stCondLst>
                              <p:cond delay="1000"/>
                            </p:stCondLst>
                            <p:childTnLst>
                              <p:par>
                                <p:cTn id="24" presetID="1" presetClass="exit" presetSubtype="0" fill="hold" grpId="1" nodeType="afterEffect">
                                  <p:stCondLst>
                                    <p:cond delay="0"/>
                                  </p:stCondLst>
                                  <p:childTnLst>
                                    <p:set>
                                      <p:cBhvr>
                                        <p:cTn id="25" dur="1" fill="hold">
                                          <p:stCondLst>
                                            <p:cond delay="0"/>
                                          </p:stCondLst>
                                        </p:cTn>
                                        <p:tgtEl>
                                          <p:spTgt spid="64"/>
                                        </p:tgtEl>
                                        <p:attrNameLst>
                                          <p:attrName>style.visibility</p:attrName>
                                        </p:attrNameLst>
                                      </p:cBhvr>
                                      <p:to>
                                        <p:strVal val="hidden"/>
                                      </p:to>
                                    </p:se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63"/>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p:bldP spid="2" grpId="0" animBg="1"/>
      <p:bldP spid="63" grpId="0"/>
      <p:bldP spid="63" grpId="1"/>
      <p:bldP spid="63" grpId="2"/>
      <p:bldP spid="64" grpId="0"/>
      <p:bldP spid="64" grpId="1"/>
      <p:bldP spid="64" grpId="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201F10B-0A8F-4EBC-A551-E56A1B93097A}"/>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8C78642-5DBE-4F28-834F-BF531356D31F}"/>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EEA457A-FB87-446E-A7E1-6C9D20D2D1C1}"/>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FFA8D1C9-BE56-40EE-9837-F845B9C3D3C4}"/>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5989AD0-C234-448E-AD8E-2E898386422E}"/>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AE9DC487-4B6B-4860-A733-68DAD58125B3}"/>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BEDB034-2357-449C-BC4D-6A006F121040}"/>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A29695-5EA4-4987-A51B-7F9218D2CCB1}"/>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A38419D-879F-4BF0-9028-F8845D815CBA}"/>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5AA2CD9-705B-44CA-8EA7-C53742CEAF4D}"/>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AC4D2DA-AB66-45A6-A787-9993761EB576}"/>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18ACD52-4998-4E9F-AA15-268D7DF0B81F}"/>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AF80A3C-E0CF-449D-970C-1B3036340D4D}"/>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BABD844-68FE-42AF-B065-EA9B248BF507}"/>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BA57E97-4DD9-41A6-91BA-4B2F49F18940}"/>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F964946-99EA-474D-A611-695C90081953}"/>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C4B4DAB-46A6-421F-B3CA-15E594FC91A8}"/>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BE43502-2FD4-444C-B8FE-8B93D89B9539}"/>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44706F4B-0B18-46EE-902D-5FEDC6A76A84}"/>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9" name="矩形 28">
            <a:extLst>
              <a:ext uri="{FF2B5EF4-FFF2-40B4-BE49-F238E27FC236}">
                <a16:creationId xmlns:a16="http://schemas.microsoft.com/office/drawing/2014/main" id="{F19D2F27-F7D9-404F-87F7-403794045778}"/>
              </a:ext>
            </a:extLst>
          </p:cNvPr>
          <p:cNvSpPr/>
          <p:nvPr/>
        </p:nvSpPr>
        <p:spPr>
          <a:xfrm>
            <a:off x="3678767" y="2343152"/>
            <a:ext cx="546945" cy="338554"/>
          </a:xfrm>
          <a:prstGeom prst="rect">
            <a:avLst/>
          </a:prstGeom>
        </p:spPr>
        <p:txBody>
          <a:bodyPr wrap="non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6C5CBB9-EE32-43A9-A455-79C6F63EED8B}"/>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E1E1B4E0-6DC7-415D-BD85-E52405DE0381}"/>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CA655761-26A2-4D77-8F80-A8D78F0BEBBF}"/>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7A92A346-6FC1-4471-BA91-9053ABBECB3C}"/>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87CF9118-A622-43DC-8709-C41776ABE757}"/>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5" name="矩形 34">
            <a:extLst>
              <a:ext uri="{FF2B5EF4-FFF2-40B4-BE49-F238E27FC236}">
                <a16:creationId xmlns:a16="http://schemas.microsoft.com/office/drawing/2014/main" id="{8AF57585-3A4B-4E1C-B316-808D901F8ACB}"/>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64A9C702-B1A0-4B8D-8827-488B2AD0E577}"/>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1563B4B5-0700-4C2C-8997-72CCB3479A30}"/>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06610550-18CC-4391-9B16-5B346498022C}"/>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07F884A3-FC0A-45F5-A2BB-4EE86A8B81AC}"/>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AF1DC538-1B06-4FA8-8736-7DE6A15EE2CD}"/>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F08C049F-3EF4-449A-8B9F-39EF9A112A40}"/>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178035E4-5151-4ECD-B1B1-4FE39F1485B3}"/>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AA098757-CB1B-41A4-8809-02D465749B90}"/>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96F165D5-FCD1-4DD6-9E16-43D2135373CD}"/>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84129C73-7B3A-4614-80C4-F6F6AD5A5825}"/>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8EE3B455-7D64-4A2F-92D8-DD68E398CFD0}"/>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0B99910B-76FF-4A68-A213-07AAAC6C40BE}"/>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E36C9A13-7744-46AF-B074-9F9E60F0A879}"/>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EDDBF255-79DD-46D5-8DFD-B613EAAC6F7A}"/>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1D9A0CF7-D300-42F1-8686-20A4DC036A28}"/>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FECF3F80-0946-44C5-B363-92035A181C55}"/>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A6C9E123-667B-4072-82C4-E1A438B68CDA}"/>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86AC3075-37B4-4D72-A730-B5614C7E3EDC}"/>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5D508A52-7113-4E89-9431-97D4EB117F8D}"/>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2E07D8FC-B44E-4FCC-8261-E3F2C0309156}"/>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103AC7EF-95A3-4B4B-AFC6-916CFEFC892C}"/>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654577EB-3814-4713-8D4F-F54E6A367494}"/>
              </a:ext>
            </a:extLst>
          </p:cNvPr>
          <p:cNvSpPr/>
          <p:nvPr/>
        </p:nvSpPr>
        <p:spPr>
          <a:xfrm>
            <a:off x="6144684" y="4184651"/>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8" name="直接箭头连接符 77">
            <a:extLst>
              <a:ext uri="{FF2B5EF4-FFF2-40B4-BE49-F238E27FC236}">
                <a16:creationId xmlns:a16="http://schemas.microsoft.com/office/drawing/2014/main" id="{DFD46182-70FE-4541-884B-CE2F72E8EA54}"/>
              </a:ext>
            </a:extLst>
          </p:cNvPr>
          <p:cNvCxnSpPr>
            <a:stCxn id="74" idx="1"/>
          </p:cNvCxnSpPr>
          <p:nvPr/>
        </p:nvCxnSpPr>
        <p:spPr>
          <a:xfrm flipH="1" flipV="1">
            <a:off x="3960285" y="2912534"/>
            <a:ext cx="2254249" cy="13440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41CB920-B23C-4108-8793-EE386C803D77}"/>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11441D8-E18D-435D-98BB-7E15BCCF02CE}"/>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B6211B9-BE21-4C99-898A-96265FFF1035}"/>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6A4B337-AAC6-4247-8566-DBAC2C8276CC}"/>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8">
            <a:extLst>
              <a:ext uri="{FF2B5EF4-FFF2-40B4-BE49-F238E27FC236}">
                <a16:creationId xmlns:a16="http://schemas.microsoft.com/office/drawing/2014/main" id="{E5D91D22-F737-4C50-BAC3-968D0DF6D8C1}"/>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8"/>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1.11111E-6 -1.7284E-6 L -0.19878 -0.28518 " pathEditMode="relative" rAng="0" ptsTypes="AA">
                                      <p:cBhvr>
                                        <p:cTn id="9" dur="2000" fill="hold"/>
                                        <p:tgtEl>
                                          <p:spTgt spid="74"/>
                                        </p:tgtEl>
                                        <p:attrNameLst>
                                          <p:attrName>ppt_x</p:attrName>
                                          <p:attrName>ppt_y</p:attrName>
                                        </p:attrNameLst>
                                      </p:cBhvr>
                                      <p:rCtr x="-9948" y="-14259"/>
                                    </p:animMotion>
                                  </p:childTnLst>
                                </p:cTn>
                              </p:par>
                            </p:childTnLst>
                          </p:cTn>
                        </p:par>
                        <p:par>
                          <p:cTn id="10" fill="hold" nodeType="afterGroup">
                            <p:stCondLst>
                              <p:cond delay="2000"/>
                            </p:stCondLst>
                            <p:childTnLst>
                              <p:par>
                                <p:cTn id="11" presetID="1" presetClass="exit"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54B2F737-9E62-4D55-B94E-134E40B6711B}"/>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DF640E9-8245-4B49-B2B5-9689EF45B747}"/>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A80D438-9359-4F5F-8CFF-0C124F78864B}"/>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726332C4-B891-4F19-A721-4C88CF717D6F}"/>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A3FD6A0-92C5-48C0-9347-80E88447E023}"/>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C5955624-DA31-44FC-8D6B-54D2842379FD}"/>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21CA6EE-6C0B-4EED-B315-F6858CAAC0BB}"/>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D4AE128-EE6F-4C48-8777-8EE665AAA598}"/>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4B1A171-16E6-4542-B641-2E5F319D96ED}"/>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4B4BF10-4861-4F90-9841-8D78F9C95DE1}"/>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20F98E4-3F2A-43CC-A4A5-C82D10A608F1}"/>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F6B5074-BA50-4469-9609-B4D6576C7565}"/>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6044811-A8E1-4861-879E-279E93D0C703}"/>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3AD5E4F-25B8-4572-BCF3-15CC3F50068A}"/>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8EA83A9-CC32-471B-8AA2-52CE130A5D98}"/>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6577BA3-CBA2-4C26-B897-9D2D7C7925F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CC3D91A-AD4C-4198-94A6-02881A025030}"/>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13C68552-5215-4844-AE69-1887011C0AA0}"/>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43FB2B72-3BB1-444F-B4A0-FEAA29C53906}"/>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422CBB88-3D50-4600-8B12-7520DD0F496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9C499B0-9871-477A-A898-60797F95F4AB}"/>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3F984802-0BF9-4806-A238-5942E16D084F}"/>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0BF3DB91-B62E-47B6-9C93-28DE6696CFDB}"/>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5B171301-501A-43CC-B82E-87022CAC9F89}"/>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06EA7845-93AC-4F8C-B80C-0535CAF9E0CF}"/>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13AA909A-1CCD-4559-AF4B-B37031FEEA22}"/>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7DF6790C-B84C-4FBA-82FF-D6F7DD39D757}"/>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A79F117C-8EB9-4BEF-9E66-26462D6C0F5D}"/>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8D93961B-CDE0-4C4B-979E-42C1FC32F9D9}"/>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D4E94630-E89F-4B6B-B75B-F3BB9120D169}"/>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9E75E7C7-54A9-40AE-9D9E-5CC5F1F48FA7}"/>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CED7FB3B-BA88-4E56-BF09-2C40FC633354}"/>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FD2B297A-C82E-402D-9203-7793D0A6309A}"/>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9C20A347-E1BD-43E2-8F5F-E411B28A46B3}"/>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A193DA9D-5BE1-4FE7-93D9-86CC932073EA}"/>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18082AB1-CD93-48E3-A4FB-63DD88F1CFC7}"/>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3B1CEE5B-C608-4592-BB64-63F3ABF1E070}"/>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4B6D4AFE-C765-43A2-91E7-738ED021A87C}"/>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8A3F82A9-DD40-46DC-BB01-EB776C05EC3F}"/>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8655DAB4-E946-42BD-9380-EEB3DECBEF49}"/>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C78F290B-1278-4E56-B211-4D2A5A426D34}"/>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58FF4074-FF87-4E5D-B9B9-36C29283080B}"/>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7578D8C0-9319-4253-AC1D-347688E3C79D}"/>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6AA5C3FA-A736-4F62-8EAB-46945EE7DF90}"/>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sp>
        <p:nvSpPr>
          <p:cNvPr id="74" name="椭圆 73">
            <a:extLst>
              <a:ext uri="{FF2B5EF4-FFF2-40B4-BE49-F238E27FC236}">
                <a16:creationId xmlns:a16="http://schemas.microsoft.com/office/drawing/2014/main" id="{71232946-A8EA-44FD-A273-627FAE16E662}"/>
              </a:ext>
            </a:extLst>
          </p:cNvPr>
          <p:cNvSpPr/>
          <p:nvPr/>
        </p:nvSpPr>
        <p:spPr>
          <a:xfrm>
            <a:off x="3706285" y="2281767"/>
            <a:ext cx="478367" cy="48048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14" name="直接连接符 13">
            <a:extLst>
              <a:ext uri="{FF2B5EF4-FFF2-40B4-BE49-F238E27FC236}">
                <a16:creationId xmlns:a16="http://schemas.microsoft.com/office/drawing/2014/main" id="{8F589126-1913-4AF9-B310-E67106E7D208}"/>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EDE9F6-2A31-4C13-B820-0BE8F6E695DE}"/>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42A2E3B-8463-49AD-96DE-E20A9C4554B1}"/>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8B7572D-F496-497F-B1A8-133A46D1B9F6}"/>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4991B6F-3518-469F-820C-DFD2E242B422}"/>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16DE2B45-CE7F-49FC-B3BB-6C1A6D8EC1A0}"/>
              </a:ext>
            </a:extLst>
          </p:cNvPr>
          <p:cNvSpPr/>
          <p:nvPr/>
        </p:nvSpPr>
        <p:spPr>
          <a:xfrm>
            <a:off x="2222501" y="4097867"/>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 name="直接箭头连接符 6">
            <a:extLst>
              <a:ext uri="{FF2B5EF4-FFF2-40B4-BE49-F238E27FC236}">
                <a16:creationId xmlns:a16="http://schemas.microsoft.com/office/drawing/2014/main" id="{BE7EAD18-08F0-4F97-8136-3B4A4581D393}"/>
              </a:ext>
            </a:extLst>
          </p:cNvPr>
          <p:cNvCxnSpPr>
            <a:stCxn id="61" idx="7"/>
            <a:endCxn id="45" idx="0"/>
          </p:cNvCxnSpPr>
          <p:nvPr/>
        </p:nvCxnSpPr>
        <p:spPr>
          <a:xfrm flipV="1">
            <a:off x="2630813" y="2844801"/>
            <a:ext cx="1306233"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0FDD617F-0321-4A1A-80F0-1131EB7635A5}"/>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58" name="TextBox 58">
            <a:extLst>
              <a:ext uri="{FF2B5EF4-FFF2-40B4-BE49-F238E27FC236}">
                <a16:creationId xmlns:a16="http://schemas.microsoft.com/office/drawing/2014/main" id="{3483616A-43F5-4692-BE5F-B8ABB4430AD8}"/>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AF4AB5D-DC9F-42BC-BEAE-8E50C7D7E188}"/>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2F60A51-77A9-4E0C-B140-13B9ABA0C9CF}"/>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8D7B45C-926B-4E2B-81B8-4B6A5C6AE06E}"/>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cxnSp>
        <p:nvCxnSpPr>
          <p:cNvPr id="11" name="直接连接符 10">
            <a:extLst>
              <a:ext uri="{FF2B5EF4-FFF2-40B4-BE49-F238E27FC236}">
                <a16:creationId xmlns:a16="http://schemas.microsoft.com/office/drawing/2014/main" id="{D1B5F198-3DD2-4CF1-8A69-515ADE284317}"/>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FF9331C-7BB0-4E94-8348-724AE83AB6B5}"/>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cxnSp>
        <p:nvCxnSpPr>
          <p:cNvPr id="13" name="直接连接符 12">
            <a:extLst>
              <a:ext uri="{FF2B5EF4-FFF2-40B4-BE49-F238E27FC236}">
                <a16:creationId xmlns:a16="http://schemas.microsoft.com/office/drawing/2014/main" id="{99DA73F5-7F14-49F4-97F5-D51DDE9EA125}"/>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9D48CF1-F4CD-4A35-A076-700E149A66DE}"/>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7A83613-1FB8-49AE-BDF5-93BD62E1B276}"/>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C1EBE8-C263-40C9-A898-B71B3FBA5580}"/>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E11C908-E031-41D6-9380-A263F1EE3E60}"/>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D9CAF7F-17DF-4636-A0A3-EE0A83A1C67F}"/>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9932095-C875-4C13-86E7-E9FAB2729CA9}"/>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D461828-35AF-475C-A0FE-2741378EAA46}"/>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C83FDF9-741F-495A-8A95-8A76B1EE5175}"/>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1F1385-DC65-46E1-B338-EA4B9937DC87}"/>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AE2858B-1A14-452E-AD67-FEBFE2DBBBDB}"/>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996BFA7-793C-49E2-84F6-D9617367A978}"/>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28" name="矩形 27">
            <a:extLst>
              <a:ext uri="{FF2B5EF4-FFF2-40B4-BE49-F238E27FC236}">
                <a16:creationId xmlns:a16="http://schemas.microsoft.com/office/drawing/2014/main" id="{B044930C-4D4C-4771-8490-0CCF2669B49A}"/>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0" name="矩形 29">
            <a:extLst>
              <a:ext uri="{FF2B5EF4-FFF2-40B4-BE49-F238E27FC236}">
                <a16:creationId xmlns:a16="http://schemas.microsoft.com/office/drawing/2014/main" id="{F0A31AD6-A0D5-4916-9529-10BC83FA1AF8}"/>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1" name="矩形 30">
            <a:extLst>
              <a:ext uri="{FF2B5EF4-FFF2-40B4-BE49-F238E27FC236}">
                <a16:creationId xmlns:a16="http://schemas.microsoft.com/office/drawing/2014/main" id="{E87B2C55-B798-4C31-8FCB-B231D503814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2" name="矩形 31">
            <a:extLst>
              <a:ext uri="{FF2B5EF4-FFF2-40B4-BE49-F238E27FC236}">
                <a16:creationId xmlns:a16="http://schemas.microsoft.com/office/drawing/2014/main" id="{4DC3C830-7FF2-4E2C-8442-E441CD9AB250}"/>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3" name="矩形 32">
            <a:extLst>
              <a:ext uri="{FF2B5EF4-FFF2-40B4-BE49-F238E27FC236}">
                <a16:creationId xmlns:a16="http://schemas.microsoft.com/office/drawing/2014/main" id="{2FBBAAC1-8B74-4276-B86A-EEE667F4D4BD}"/>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4" name="矩形 33">
            <a:extLst>
              <a:ext uri="{FF2B5EF4-FFF2-40B4-BE49-F238E27FC236}">
                <a16:creationId xmlns:a16="http://schemas.microsoft.com/office/drawing/2014/main" id="{EDC7F625-5348-4A1C-B202-65D66D85AEA1}"/>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6" name="矩形 35">
            <a:extLst>
              <a:ext uri="{FF2B5EF4-FFF2-40B4-BE49-F238E27FC236}">
                <a16:creationId xmlns:a16="http://schemas.microsoft.com/office/drawing/2014/main" id="{B30AD399-75DF-44D9-819C-CD08BF503EB3}"/>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7" name="矩形 36">
            <a:extLst>
              <a:ext uri="{FF2B5EF4-FFF2-40B4-BE49-F238E27FC236}">
                <a16:creationId xmlns:a16="http://schemas.microsoft.com/office/drawing/2014/main" id="{90C2CC2C-88CE-4C01-9197-520AC47CF82A}"/>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8" name="矩形 37">
            <a:extLst>
              <a:ext uri="{FF2B5EF4-FFF2-40B4-BE49-F238E27FC236}">
                <a16:creationId xmlns:a16="http://schemas.microsoft.com/office/drawing/2014/main" id="{FBDB88D6-1542-4076-8ABE-6962B543CF12}"/>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39" name="矩形 38">
            <a:extLst>
              <a:ext uri="{FF2B5EF4-FFF2-40B4-BE49-F238E27FC236}">
                <a16:creationId xmlns:a16="http://schemas.microsoft.com/office/drawing/2014/main" id="{7C4FBDD1-6C1C-47F2-AAEE-E44BA25F3BD5}"/>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40" name="矩形 39">
            <a:extLst>
              <a:ext uri="{FF2B5EF4-FFF2-40B4-BE49-F238E27FC236}">
                <a16:creationId xmlns:a16="http://schemas.microsoft.com/office/drawing/2014/main" id="{0CCB13DD-7677-4BFF-A78B-40E4CE2ED097}"/>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41" name="矩形 40">
            <a:extLst>
              <a:ext uri="{FF2B5EF4-FFF2-40B4-BE49-F238E27FC236}">
                <a16:creationId xmlns:a16="http://schemas.microsoft.com/office/drawing/2014/main" id="{3C44292A-E360-4A69-9A45-33C8FDB66BD8}"/>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0</a:t>
            </a:r>
            <a:endParaRPr lang="zh-CN" altLang="en-US" sz="1600" dirty="0"/>
          </a:p>
        </p:txBody>
      </p:sp>
      <p:sp>
        <p:nvSpPr>
          <p:cNvPr id="42" name="矩形 41">
            <a:extLst>
              <a:ext uri="{FF2B5EF4-FFF2-40B4-BE49-F238E27FC236}">
                <a16:creationId xmlns:a16="http://schemas.microsoft.com/office/drawing/2014/main" id="{C085529A-BF7A-4605-8FF3-B781F59302A1}"/>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a:t>
            </a:r>
            <a:endParaRPr lang="zh-CN" altLang="en-US" sz="1600" dirty="0"/>
          </a:p>
        </p:txBody>
      </p:sp>
      <p:sp>
        <p:nvSpPr>
          <p:cNvPr id="43" name="矩形 42">
            <a:extLst>
              <a:ext uri="{FF2B5EF4-FFF2-40B4-BE49-F238E27FC236}">
                <a16:creationId xmlns:a16="http://schemas.microsoft.com/office/drawing/2014/main" id="{B4E017C0-3450-4EAD-BB30-F07C20276887}"/>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2</a:t>
            </a:r>
            <a:endParaRPr lang="zh-CN" altLang="en-US" sz="1600" dirty="0"/>
          </a:p>
        </p:txBody>
      </p:sp>
      <p:sp>
        <p:nvSpPr>
          <p:cNvPr id="44" name="矩形 43">
            <a:extLst>
              <a:ext uri="{FF2B5EF4-FFF2-40B4-BE49-F238E27FC236}">
                <a16:creationId xmlns:a16="http://schemas.microsoft.com/office/drawing/2014/main" id="{1C52B002-CCFF-4C16-879B-5523E520D79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3</a:t>
            </a:r>
            <a:endParaRPr lang="zh-CN" altLang="en-US" sz="1600" dirty="0"/>
          </a:p>
        </p:txBody>
      </p:sp>
      <p:sp>
        <p:nvSpPr>
          <p:cNvPr id="45" name="矩形 44">
            <a:extLst>
              <a:ext uri="{FF2B5EF4-FFF2-40B4-BE49-F238E27FC236}">
                <a16:creationId xmlns:a16="http://schemas.microsoft.com/office/drawing/2014/main" id="{361BF6FB-7F62-41BA-A56F-A67F6D79DC10}"/>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4</a:t>
            </a:r>
            <a:endParaRPr lang="zh-CN" altLang="en-US" sz="1600" dirty="0"/>
          </a:p>
        </p:txBody>
      </p:sp>
      <p:sp>
        <p:nvSpPr>
          <p:cNvPr id="46" name="矩形 45">
            <a:extLst>
              <a:ext uri="{FF2B5EF4-FFF2-40B4-BE49-F238E27FC236}">
                <a16:creationId xmlns:a16="http://schemas.microsoft.com/office/drawing/2014/main" id="{91F0CD5D-98CD-4D4A-AC02-865793BFA63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5</a:t>
            </a:r>
            <a:endParaRPr lang="zh-CN" altLang="en-US" sz="1600" dirty="0"/>
          </a:p>
        </p:txBody>
      </p:sp>
      <p:sp>
        <p:nvSpPr>
          <p:cNvPr id="47" name="矩形 46">
            <a:extLst>
              <a:ext uri="{FF2B5EF4-FFF2-40B4-BE49-F238E27FC236}">
                <a16:creationId xmlns:a16="http://schemas.microsoft.com/office/drawing/2014/main" id="{7ADBFE93-982C-41BC-AB2E-640D716CCFEA}"/>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6</a:t>
            </a:r>
            <a:endParaRPr lang="zh-CN" altLang="en-US" sz="1600" dirty="0"/>
          </a:p>
        </p:txBody>
      </p:sp>
      <p:sp>
        <p:nvSpPr>
          <p:cNvPr id="48" name="矩形 47">
            <a:extLst>
              <a:ext uri="{FF2B5EF4-FFF2-40B4-BE49-F238E27FC236}">
                <a16:creationId xmlns:a16="http://schemas.microsoft.com/office/drawing/2014/main" id="{F73BB150-77AD-4BE9-BBD7-BBD422F99465}"/>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7</a:t>
            </a:r>
            <a:endParaRPr lang="zh-CN" altLang="en-US" sz="1600" dirty="0"/>
          </a:p>
        </p:txBody>
      </p:sp>
      <p:sp>
        <p:nvSpPr>
          <p:cNvPr id="49" name="矩形 48">
            <a:extLst>
              <a:ext uri="{FF2B5EF4-FFF2-40B4-BE49-F238E27FC236}">
                <a16:creationId xmlns:a16="http://schemas.microsoft.com/office/drawing/2014/main" id="{414CB6C8-09F1-4F91-B0C8-02E3FC158B71}"/>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8</a:t>
            </a:r>
            <a:endParaRPr lang="zh-CN" altLang="en-US" sz="1600" dirty="0"/>
          </a:p>
        </p:txBody>
      </p:sp>
      <p:sp>
        <p:nvSpPr>
          <p:cNvPr id="50" name="矩形 49">
            <a:extLst>
              <a:ext uri="{FF2B5EF4-FFF2-40B4-BE49-F238E27FC236}">
                <a16:creationId xmlns:a16="http://schemas.microsoft.com/office/drawing/2014/main" id="{8CDA0567-AE41-4350-A913-ED110AEABB45}"/>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9</a:t>
            </a:r>
            <a:endParaRPr lang="zh-CN" altLang="en-US" sz="1600" dirty="0"/>
          </a:p>
        </p:txBody>
      </p:sp>
      <p:sp>
        <p:nvSpPr>
          <p:cNvPr id="51" name="矩形 50">
            <a:extLst>
              <a:ext uri="{FF2B5EF4-FFF2-40B4-BE49-F238E27FC236}">
                <a16:creationId xmlns:a16="http://schemas.microsoft.com/office/drawing/2014/main" id="{831591A6-BA16-457C-9211-150A409CE2C9}"/>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10</a:t>
            </a:r>
            <a:endParaRPr lang="zh-CN" altLang="en-US" sz="1600" dirty="0"/>
          </a:p>
        </p:txBody>
      </p:sp>
      <p:sp>
        <p:nvSpPr>
          <p:cNvPr id="52" name="矩形 51">
            <a:extLst>
              <a:ext uri="{FF2B5EF4-FFF2-40B4-BE49-F238E27FC236}">
                <a16:creationId xmlns:a16="http://schemas.microsoft.com/office/drawing/2014/main" id="{1DEA579B-2CE6-4A8F-AC04-498A7C234289}"/>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11</a:t>
            </a:r>
            <a:endParaRPr lang="zh-CN" altLang="en-US" sz="1600" dirty="0"/>
          </a:p>
        </p:txBody>
      </p:sp>
      <p:sp>
        <p:nvSpPr>
          <p:cNvPr id="53" name="矩形 52">
            <a:extLst>
              <a:ext uri="{FF2B5EF4-FFF2-40B4-BE49-F238E27FC236}">
                <a16:creationId xmlns:a16="http://schemas.microsoft.com/office/drawing/2014/main" id="{F83523BA-872E-46C9-9DA3-23D94A77AA93}"/>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12</a:t>
            </a:r>
            <a:endParaRPr lang="zh-CN" altLang="en-US" sz="1600" dirty="0"/>
          </a:p>
        </p:txBody>
      </p:sp>
      <p:sp>
        <p:nvSpPr>
          <p:cNvPr id="54" name="矩形 53">
            <a:extLst>
              <a:ext uri="{FF2B5EF4-FFF2-40B4-BE49-F238E27FC236}">
                <a16:creationId xmlns:a16="http://schemas.microsoft.com/office/drawing/2014/main" id="{3077DDA8-DB1E-47EA-B750-58B7067B09AD}"/>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13</a:t>
            </a:r>
            <a:endParaRPr lang="zh-CN" altLang="en-US" sz="1600" dirty="0"/>
          </a:p>
        </p:txBody>
      </p:sp>
      <p:sp>
        <p:nvSpPr>
          <p:cNvPr id="55" name="矩形 54">
            <a:extLst>
              <a:ext uri="{FF2B5EF4-FFF2-40B4-BE49-F238E27FC236}">
                <a16:creationId xmlns:a16="http://schemas.microsoft.com/office/drawing/2014/main" id="{3D89CC53-999C-4EAE-A41F-93F0E0BB264E}"/>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14</a:t>
            </a:r>
            <a:endParaRPr lang="zh-CN" altLang="en-US" sz="1600" dirty="0"/>
          </a:p>
        </p:txBody>
      </p:sp>
      <p:sp>
        <p:nvSpPr>
          <p:cNvPr id="56" name="矩形 55">
            <a:extLst>
              <a:ext uri="{FF2B5EF4-FFF2-40B4-BE49-F238E27FC236}">
                <a16:creationId xmlns:a16="http://schemas.microsoft.com/office/drawing/2014/main" id="{C172F6FE-7ECD-4AF7-BC7B-A50D78955378}"/>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15</a:t>
            </a:r>
            <a:endParaRPr lang="zh-CN" altLang="en-US" sz="1600" dirty="0"/>
          </a:p>
        </p:txBody>
      </p:sp>
      <p:sp>
        <p:nvSpPr>
          <p:cNvPr id="74" name="椭圆 73">
            <a:extLst>
              <a:ext uri="{FF2B5EF4-FFF2-40B4-BE49-F238E27FC236}">
                <a16:creationId xmlns:a16="http://schemas.microsoft.com/office/drawing/2014/main" id="{2F36121E-C851-4CB8-8179-3EF78CC33913}"/>
              </a:ext>
            </a:extLst>
          </p:cNvPr>
          <p:cNvSpPr/>
          <p:nvPr/>
        </p:nvSpPr>
        <p:spPr>
          <a:xfrm>
            <a:off x="3714751" y="2294467"/>
            <a:ext cx="478367" cy="480484"/>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ndParaRPr>
          </a:p>
        </p:txBody>
      </p:sp>
      <p:cxnSp>
        <p:nvCxnSpPr>
          <p:cNvPr id="14" name="直接连接符 13">
            <a:extLst>
              <a:ext uri="{FF2B5EF4-FFF2-40B4-BE49-F238E27FC236}">
                <a16:creationId xmlns:a16="http://schemas.microsoft.com/office/drawing/2014/main" id="{2E3C990B-7742-4305-90E7-C82EBC42ABF1}"/>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0C2B213-A0BA-4B8B-B93F-B4FB42CD33EE}"/>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CF44B46-0A2E-47E1-8D51-7296140C3FBA}"/>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C19F734-4BF1-47A4-A914-6E6011C7D08D}"/>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D4B33F9-0A1E-4D31-A148-2FB0F1B5F40F}"/>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46B2B023-0235-4F08-9D7B-DD1B46C3B4A0}"/>
              </a:ext>
            </a:extLst>
          </p:cNvPr>
          <p:cNvSpPr/>
          <p:nvPr/>
        </p:nvSpPr>
        <p:spPr>
          <a:xfrm>
            <a:off x="2222501" y="4097867"/>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ndParaRPr>
          </a:p>
        </p:txBody>
      </p:sp>
      <p:cxnSp>
        <p:nvCxnSpPr>
          <p:cNvPr id="7" name="直接箭头连接符 6">
            <a:extLst>
              <a:ext uri="{FF2B5EF4-FFF2-40B4-BE49-F238E27FC236}">
                <a16:creationId xmlns:a16="http://schemas.microsoft.com/office/drawing/2014/main" id="{160FE718-8344-4AF7-876F-AAC8E35A6377}"/>
              </a:ext>
            </a:extLst>
          </p:cNvPr>
          <p:cNvCxnSpPr>
            <a:stCxn id="61" idx="7"/>
            <a:endCxn id="45" idx="0"/>
          </p:cNvCxnSpPr>
          <p:nvPr/>
        </p:nvCxnSpPr>
        <p:spPr>
          <a:xfrm flipV="1">
            <a:off x="2630813" y="2844801"/>
            <a:ext cx="1306233" cy="1323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148D800E-B49F-4D20-AA04-8BF2CE258756}"/>
              </a:ext>
            </a:extLst>
          </p:cNvPr>
          <p:cNvCxnSpPr>
            <a:endCxn id="45" idx="2"/>
          </p:cNvCxnSpPr>
          <p:nvPr/>
        </p:nvCxnSpPr>
        <p:spPr>
          <a:xfrm flipH="1">
            <a:off x="3937046" y="2681817"/>
            <a:ext cx="23240" cy="501538"/>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63B9E81-AFB0-4115-843E-545896EA9DCD}"/>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微软雅黑" pitchFamily="34" charset="-122"/>
              </a:rPr>
              <a:t>null</a:t>
            </a:r>
            <a:endParaRPr lang="zh-CN" altLang="en-US" sz="1600" dirty="0"/>
          </a:p>
        </p:txBody>
      </p:sp>
      <p:sp>
        <p:nvSpPr>
          <p:cNvPr id="59" name="TextBox 58">
            <a:extLst>
              <a:ext uri="{FF2B5EF4-FFF2-40B4-BE49-F238E27FC236}">
                <a16:creationId xmlns:a16="http://schemas.microsoft.com/office/drawing/2014/main" id="{D5ADEA18-7789-4F27-89D6-3B809A594DC3}"/>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4.44444E-6 -4.44444E-6 L 4.44444E-6 0.12284 " pathEditMode="relative" rAng="0" ptsTypes="AA">
                                      <p:cBhvr>
                                        <p:cTn id="9" dur="2000" fill="hold"/>
                                        <p:tgtEl>
                                          <p:spTgt spid="74"/>
                                        </p:tgtEl>
                                        <p:attrNameLst>
                                          <p:attrName>ppt_x</p:attrName>
                                          <p:attrName>ppt_y</p:attrName>
                                        </p:attrNameLst>
                                      </p:cBhvr>
                                      <p:rCtr x="0" y="6142"/>
                                    </p:animMotion>
                                  </p:childTnLst>
                                </p:cTn>
                              </p:par>
                              <p:par>
                                <p:cTn id="10" presetID="42" presetClass="path" presetSubtype="0" accel="50000" decel="50000" fill="hold" grpId="0" nodeType="withEffect">
                                  <p:stCondLst>
                                    <p:cond delay="0"/>
                                  </p:stCondLst>
                                  <p:childTnLst>
                                    <p:animMotion origin="layout" path="M 2.77778E-7 2.59259E-6 L 0.12187 -0.26913 " pathEditMode="relative" rAng="0" ptsTypes="AA">
                                      <p:cBhvr>
                                        <p:cTn id="11" dur="2000" fill="hold"/>
                                        <p:tgtEl>
                                          <p:spTgt spid="61"/>
                                        </p:tgtEl>
                                        <p:attrNameLst>
                                          <p:attrName>ppt_x</p:attrName>
                                          <p:attrName>ppt_y</p:attrName>
                                        </p:attrNameLst>
                                      </p:cBhvr>
                                      <p:rCtr x="6059" y="-13642"/>
                                    </p:animMotion>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up)">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587AF81-A6AD-433C-BEA6-48C15F51131A}"/>
              </a:ext>
            </a:extLst>
          </p:cNvPr>
          <p:cNvCxnSpPr/>
          <p:nvPr/>
        </p:nvCxnSpPr>
        <p:spPr>
          <a:xfrm>
            <a:off x="924985" y="2171700"/>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2CB09BD-C701-4401-9914-58FAE7197248}"/>
              </a:ext>
            </a:extLst>
          </p:cNvPr>
          <p:cNvCxnSpPr/>
          <p:nvPr/>
        </p:nvCxnSpPr>
        <p:spPr>
          <a:xfrm>
            <a:off x="924985" y="2842684"/>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FFD6FAC-69EB-4FBA-A7C4-B33DE6180AA5}"/>
              </a:ext>
            </a:extLst>
          </p:cNvPr>
          <p:cNvSpPr/>
          <p:nvPr/>
        </p:nvSpPr>
        <p:spPr>
          <a:xfrm>
            <a:off x="10096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 name="直接连接符 10">
            <a:extLst>
              <a:ext uri="{FF2B5EF4-FFF2-40B4-BE49-F238E27FC236}">
                <a16:creationId xmlns:a16="http://schemas.microsoft.com/office/drawing/2014/main" id="{B7F36136-DB38-4FB6-BCBD-EFE2C2101E03}"/>
              </a:ext>
            </a:extLst>
          </p:cNvPr>
          <p:cNvCxnSpPr/>
          <p:nvPr/>
        </p:nvCxnSpPr>
        <p:spPr>
          <a:xfrm>
            <a:off x="2275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6BC61D5-6A5B-432E-B2F9-B8C9050EB311}"/>
              </a:ext>
            </a:extLst>
          </p:cNvPr>
          <p:cNvSpPr/>
          <p:nvPr/>
        </p:nvSpPr>
        <p:spPr>
          <a:xfrm>
            <a:off x="16764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3" name="直接连接符 12">
            <a:extLst>
              <a:ext uri="{FF2B5EF4-FFF2-40B4-BE49-F238E27FC236}">
                <a16:creationId xmlns:a16="http://schemas.microsoft.com/office/drawing/2014/main" id="{F9EDF33C-427D-4D63-B836-F0DCDD2D10D2}"/>
              </a:ext>
            </a:extLst>
          </p:cNvPr>
          <p:cNvCxnSpPr/>
          <p:nvPr/>
        </p:nvCxnSpPr>
        <p:spPr>
          <a:xfrm>
            <a:off x="2946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93FD219-8537-4496-8748-AD54EA6B1A17}"/>
              </a:ext>
            </a:extLst>
          </p:cNvPr>
          <p:cNvCxnSpPr/>
          <p:nvPr/>
        </p:nvCxnSpPr>
        <p:spPr>
          <a:xfrm>
            <a:off x="4961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6912D87-D52A-4E3B-A717-17E858553D7F}"/>
              </a:ext>
            </a:extLst>
          </p:cNvPr>
          <p:cNvCxnSpPr/>
          <p:nvPr/>
        </p:nvCxnSpPr>
        <p:spPr>
          <a:xfrm>
            <a:off x="5634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06EE784-42CE-4A2A-9D82-6273E6470509}"/>
              </a:ext>
            </a:extLst>
          </p:cNvPr>
          <p:cNvCxnSpPr/>
          <p:nvPr/>
        </p:nvCxnSpPr>
        <p:spPr>
          <a:xfrm>
            <a:off x="63542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35BC93F-1316-43EB-8CFE-6F84BB206660}"/>
              </a:ext>
            </a:extLst>
          </p:cNvPr>
          <p:cNvCxnSpPr/>
          <p:nvPr/>
        </p:nvCxnSpPr>
        <p:spPr>
          <a:xfrm>
            <a:off x="7027333"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59FC481-A8F6-444B-80FB-5A457039278B}"/>
              </a:ext>
            </a:extLst>
          </p:cNvPr>
          <p:cNvCxnSpPr/>
          <p:nvPr/>
        </p:nvCxnSpPr>
        <p:spPr>
          <a:xfrm>
            <a:off x="7698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A12CFCF-F33F-4B53-81E1-E70F9DBFAD56}"/>
              </a:ext>
            </a:extLst>
          </p:cNvPr>
          <p:cNvCxnSpPr/>
          <p:nvPr/>
        </p:nvCxnSpPr>
        <p:spPr>
          <a:xfrm>
            <a:off x="9042400"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D21A313-A19B-4496-9E32-96BE4A75566F}"/>
              </a:ext>
            </a:extLst>
          </p:cNvPr>
          <p:cNvCxnSpPr/>
          <p:nvPr/>
        </p:nvCxnSpPr>
        <p:spPr>
          <a:xfrm>
            <a:off x="9713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5ECB344-3BE5-4736-89EA-BE9295D22229}"/>
              </a:ext>
            </a:extLst>
          </p:cNvPr>
          <p:cNvCxnSpPr/>
          <p:nvPr/>
        </p:nvCxnSpPr>
        <p:spPr>
          <a:xfrm>
            <a:off x="10386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3D5DC13-3BAF-4E29-8552-770F6E5BA035}"/>
              </a:ext>
            </a:extLst>
          </p:cNvPr>
          <p:cNvCxnSpPr/>
          <p:nvPr/>
        </p:nvCxnSpPr>
        <p:spPr>
          <a:xfrm>
            <a:off x="110574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CD268A5-0CA3-4A51-B20E-48D7005B6D61}"/>
              </a:ext>
            </a:extLst>
          </p:cNvPr>
          <p:cNvCxnSpPr/>
          <p:nvPr/>
        </p:nvCxnSpPr>
        <p:spPr>
          <a:xfrm>
            <a:off x="1173056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E15FAA6-C6F1-4801-BD65-A9F2B2F0F56B}"/>
              </a:ext>
            </a:extLst>
          </p:cNvPr>
          <p:cNvSpPr/>
          <p:nvPr/>
        </p:nvSpPr>
        <p:spPr>
          <a:xfrm>
            <a:off x="23727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28" name="矩形 27">
            <a:extLst>
              <a:ext uri="{FF2B5EF4-FFF2-40B4-BE49-F238E27FC236}">
                <a16:creationId xmlns:a16="http://schemas.microsoft.com/office/drawing/2014/main" id="{C8B95907-E0E5-4978-9A00-4338EF93411D}"/>
              </a:ext>
            </a:extLst>
          </p:cNvPr>
          <p:cNvSpPr/>
          <p:nvPr/>
        </p:nvSpPr>
        <p:spPr>
          <a:xfrm>
            <a:off x="30395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0" name="矩形 29">
            <a:extLst>
              <a:ext uri="{FF2B5EF4-FFF2-40B4-BE49-F238E27FC236}">
                <a16:creationId xmlns:a16="http://schemas.microsoft.com/office/drawing/2014/main" id="{2E46238A-6DA9-4A59-8F24-881A6172BF43}"/>
              </a:ext>
            </a:extLst>
          </p:cNvPr>
          <p:cNvSpPr/>
          <p:nvPr/>
        </p:nvSpPr>
        <p:spPr>
          <a:xfrm>
            <a:off x="43624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1" name="矩形 30">
            <a:extLst>
              <a:ext uri="{FF2B5EF4-FFF2-40B4-BE49-F238E27FC236}">
                <a16:creationId xmlns:a16="http://schemas.microsoft.com/office/drawing/2014/main" id="{CC9F1FA3-935A-4BAC-A3CE-8FA8173552C2}"/>
              </a:ext>
            </a:extLst>
          </p:cNvPr>
          <p:cNvSpPr/>
          <p:nvPr/>
        </p:nvSpPr>
        <p:spPr>
          <a:xfrm>
            <a:off x="50588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2" name="矩形 31">
            <a:extLst>
              <a:ext uri="{FF2B5EF4-FFF2-40B4-BE49-F238E27FC236}">
                <a16:creationId xmlns:a16="http://schemas.microsoft.com/office/drawing/2014/main" id="{F3511993-57F0-41CF-B6B2-6D467EE0AA19}"/>
              </a:ext>
            </a:extLst>
          </p:cNvPr>
          <p:cNvSpPr/>
          <p:nvPr/>
        </p:nvSpPr>
        <p:spPr>
          <a:xfrm>
            <a:off x="57255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3" name="矩形 32">
            <a:extLst>
              <a:ext uri="{FF2B5EF4-FFF2-40B4-BE49-F238E27FC236}">
                <a16:creationId xmlns:a16="http://schemas.microsoft.com/office/drawing/2014/main" id="{9A3B16A9-2707-4ED0-B0BA-31C1746A1943}"/>
              </a:ext>
            </a:extLst>
          </p:cNvPr>
          <p:cNvSpPr/>
          <p:nvPr/>
        </p:nvSpPr>
        <p:spPr>
          <a:xfrm>
            <a:off x="644525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4" name="矩形 33">
            <a:extLst>
              <a:ext uri="{FF2B5EF4-FFF2-40B4-BE49-F238E27FC236}">
                <a16:creationId xmlns:a16="http://schemas.microsoft.com/office/drawing/2014/main" id="{A430CA3E-50FB-4135-AA38-27D5BBB200E2}"/>
              </a:ext>
            </a:extLst>
          </p:cNvPr>
          <p:cNvSpPr/>
          <p:nvPr/>
        </p:nvSpPr>
        <p:spPr>
          <a:xfrm>
            <a:off x="71098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6" name="矩形 35">
            <a:extLst>
              <a:ext uri="{FF2B5EF4-FFF2-40B4-BE49-F238E27FC236}">
                <a16:creationId xmlns:a16="http://schemas.microsoft.com/office/drawing/2014/main" id="{9B35C3D9-5CEE-4526-A381-468CC4907420}"/>
              </a:ext>
            </a:extLst>
          </p:cNvPr>
          <p:cNvSpPr/>
          <p:nvPr/>
        </p:nvSpPr>
        <p:spPr>
          <a:xfrm>
            <a:off x="8473018"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7" name="矩形 36">
            <a:extLst>
              <a:ext uri="{FF2B5EF4-FFF2-40B4-BE49-F238E27FC236}">
                <a16:creationId xmlns:a16="http://schemas.microsoft.com/office/drawing/2014/main" id="{39213137-1F54-462E-B145-3430F56E0EF8}"/>
              </a:ext>
            </a:extLst>
          </p:cNvPr>
          <p:cNvSpPr/>
          <p:nvPr/>
        </p:nvSpPr>
        <p:spPr>
          <a:xfrm>
            <a:off x="9131301"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8" name="矩形 37">
            <a:extLst>
              <a:ext uri="{FF2B5EF4-FFF2-40B4-BE49-F238E27FC236}">
                <a16:creationId xmlns:a16="http://schemas.microsoft.com/office/drawing/2014/main" id="{B89B896C-A2C8-4A25-A17B-75A3587CC937}"/>
              </a:ext>
            </a:extLst>
          </p:cNvPr>
          <p:cNvSpPr/>
          <p:nvPr/>
        </p:nvSpPr>
        <p:spPr>
          <a:xfrm>
            <a:off x="97959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39" name="矩形 38">
            <a:extLst>
              <a:ext uri="{FF2B5EF4-FFF2-40B4-BE49-F238E27FC236}">
                <a16:creationId xmlns:a16="http://schemas.microsoft.com/office/drawing/2014/main" id="{5200810F-2600-4B55-B6C7-BB6B01E0A3D3}"/>
              </a:ext>
            </a:extLst>
          </p:cNvPr>
          <p:cNvSpPr/>
          <p:nvPr/>
        </p:nvSpPr>
        <p:spPr>
          <a:xfrm>
            <a:off x="10494434"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0" name="矩形 39">
            <a:extLst>
              <a:ext uri="{FF2B5EF4-FFF2-40B4-BE49-F238E27FC236}">
                <a16:creationId xmlns:a16="http://schemas.microsoft.com/office/drawing/2014/main" id="{3225A900-9628-4177-BA6D-B8CF4A54BC75}"/>
              </a:ext>
            </a:extLst>
          </p:cNvPr>
          <p:cNvSpPr/>
          <p:nvPr/>
        </p:nvSpPr>
        <p:spPr>
          <a:xfrm>
            <a:off x="11159067"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41" name="矩形 40">
            <a:extLst>
              <a:ext uri="{FF2B5EF4-FFF2-40B4-BE49-F238E27FC236}">
                <a16:creationId xmlns:a16="http://schemas.microsoft.com/office/drawing/2014/main" id="{5B9C4CF5-23D7-4FBE-9A3D-B80AB2C69F27}"/>
              </a:ext>
            </a:extLst>
          </p:cNvPr>
          <p:cNvSpPr/>
          <p:nvPr/>
        </p:nvSpPr>
        <p:spPr>
          <a:xfrm>
            <a:off x="1098551"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42" name="矩形 41">
            <a:extLst>
              <a:ext uri="{FF2B5EF4-FFF2-40B4-BE49-F238E27FC236}">
                <a16:creationId xmlns:a16="http://schemas.microsoft.com/office/drawing/2014/main" id="{E650C8D2-8CBA-4072-82AD-D9A1F30A84E7}"/>
              </a:ext>
            </a:extLst>
          </p:cNvPr>
          <p:cNvSpPr/>
          <p:nvPr/>
        </p:nvSpPr>
        <p:spPr>
          <a:xfrm>
            <a:off x="17631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43" name="矩形 42">
            <a:extLst>
              <a:ext uri="{FF2B5EF4-FFF2-40B4-BE49-F238E27FC236}">
                <a16:creationId xmlns:a16="http://schemas.microsoft.com/office/drawing/2014/main" id="{FE56FB87-4C46-40CA-A588-BA3FFB0FC11D}"/>
              </a:ext>
            </a:extLst>
          </p:cNvPr>
          <p:cNvSpPr/>
          <p:nvPr/>
        </p:nvSpPr>
        <p:spPr>
          <a:xfrm>
            <a:off x="24616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44" name="矩形 43">
            <a:extLst>
              <a:ext uri="{FF2B5EF4-FFF2-40B4-BE49-F238E27FC236}">
                <a16:creationId xmlns:a16="http://schemas.microsoft.com/office/drawing/2014/main" id="{2B4A8FC5-6757-472E-A73C-F59BCE4374D2}"/>
              </a:ext>
            </a:extLst>
          </p:cNvPr>
          <p:cNvSpPr/>
          <p:nvPr/>
        </p:nvSpPr>
        <p:spPr>
          <a:xfrm>
            <a:off x="3126318"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sp>
        <p:nvSpPr>
          <p:cNvPr id="45" name="矩形 44">
            <a:extLst>
              <a:ext uri="{FF2B5EF4-FFF2-40B4-BE49-F238E27FC236}">
                <a16:creationId xmlns:a16="http://schemas.microsoft.com/office/drawing/2014/main" id="{0B723FB9-1C15-430B-9130-05E07EDC0962}"/>
              </a:ext>
            </a:extLst>
          </p:cNvPr>
          <p:cNvSpPr/>
          <p:nvPr/>
        </p:nvSpPr>
        <p:spPr>
          <a:xfrm>
            <a:off x="3784600"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46" name="矩形 45">
            <a:extLst>
              <a:ext uri="{FF2B5EF4-FFF2-40B4-BE49-F238E27FC236}">
                <a16:creationId xmlns:a16="http://schemas.microsoft.com/office/drawing/2014/main" id="{C65E1BCE-A5CA-4A9D-B096-900063FD23EE}"/>
              </a:ext>
            </a:extLst>
          </p:cNvPr>
          <p:cNvSpPr/>
          <p:nvPr/>
        </p:nvSpPr>
        <p:spPr>
          <a:xfrm>
            <a:off x="44492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47" name="矩形 46">
            <a:extLst>
              <a:ext uri="{FF2B5EF4-FFF2-40B4-BE49-F238E27FC236}">
                <a16:creationId xmlns:a16="http://schemas.microsoft.com/office/drawing/2014/main" id="{EA191E3C-6718-42F6-8E6F-78AE9528D1D5}"/>
              </a:ext>
            </a:extLst>
          </p:cNvPr>
          <p:cNvSpPr/>
          <p:nvPr/>
        </p:nvSpPr>
        <p:spPr>
          <a:xfrm>
            <a:off x="51477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48" name="矩形 47">
            <a:extLst>
              <a:ext uri="{FF2B5EF4-FFF2-40B4-BE49-F238E27FC236}">
                <a16:creationId xmlns:a16="http://schemas.microsoft.com/office/drawing/2014/main" id="{878F6CCE-362B-4C17-BFFD-1508996553B5}"/>
              </a:ext>
            </a:extLst>
          </p:cNvPr>
          <p:cNvSpPr/>
          <p:nvPr/>
        </p:nvSpPr>
        <p:spPr>
          <a:xfrm>
            <a:off x="5812367"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49" name="矩形 48">
            <a:extLst>
              <a:ext uri="{FF2B5EF4-FFF2-40B4-BE49-F238E27FC236}">
                <a16:creationId xmlns:a16="http://schemas.microsoft.com/office/drawing/2014/main" id="{D6A2E60B-1EAF-4087-A291-82559E22E675}"/>
              </a:ext>
            </a:extLst>
          </p:cNvPr>
          <p:cNvSpPr/>
          <p:nvPr/>
        </p:nvSpPr>
        <p:spPr>
          <a:xfrm>
            <a:off x="653203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50" name="矩形 49">
            <a:extLst>
              <a:ext uri="{FF2B5EF4-FFF2-40B4-BE49-F238E27FC236}">
                <a16:creationId xmlns:a16="http://schemas.microsoft.com/office/drawing/2014/main" id="{66B83A10-CCAC-4D79-9D99-1156CD27BE3B}"/>
              </a:ext>
            </a:extLst>
          </p:cNvPr>
          <p:cNvSpPr/>
          <p:nvPr/>
        </p:nvSpPr>
        <p:spPr>
          <a:xfrm>
            <a:off x="7198784" y="2844801"/>
            <a:ext cx="304892"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51" name="矩形 50">
            <a:extLst>
              <a:ext uri="{FF2B5EF4-FFF2-40B4-BE49-F238E27FC236}">
                <a16:creationId xmlns:a16="http://schemas.microsoft.com/office/drawing/2014/main" id="{7C99813C-BA53-4710-AA81-02A4F3A0E32B}"/>
              </a:ext>
            </a:extLst>
          </p:cNvPr>
          <p:cNvSpPr/>
          <p:nvPr/>
        </p:nvSpPr>
        <p:spPr>
          <a:xfrm>
            <a:off x="78168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52" name="矩形 51">
            <a:extLst>
              <a:ext uri="{FF2B5EF4-FFF2-40B4-BE49-F238E27FC236}">
                <a16:creationId xmlns:a16="http://schemas.microsoft.com/office/drawing/2014/main" id="{212F6502-FFEB-4C08-B7A9-8419172DC1E4}"/>
              </a:ext>
            </a:extLst>
          </p:cNvPr>
          <p:cNvSpPr/>
          <p:nvPr/>
        </p:nvSpPr>
        <p:spPr>
          <a:xfrm>
            <a:off x="8483600"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53" name="矩形 52">
            <a:extLst>
              <a:ext uri="{FF2B5EF4-FFF2-40B4-BE49-F238E27FC236}">
                <a16:creationId xmlns:a16="http://schemas.microsoft.com/office/drawing/2014/main" id="{97E2F6EC-E4FA-40CE-A10D-0826331A9A2F}"/>
              </a:ext>
            </a:extLst>
          </p:cNvPr>
          <p:cNvSpPr/>
          <p:nvPr/>
        </p:nvSpPr>
        <p:spPr>
          <a:xfrm>
            <a:off x="9141884"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54" name="矩形 53">
            <a:extLst>
              <a:ext uri="{FF2B5EF4-FFF2-40B4-BE49-F238E27FC236}">
                <a16:creationId xmlns:a16="http://schemas.microsoft.com/office/drawing/2014/main" id="{14E169A8-DEC0-4A4B-BB25-0274D191BEA8}"/>
              </a:ext>
            </a:extLst>
          </p:cNvPr>
          <p:cNvSpPr/>
          <p:nvPr/>
        </p:nvSpPr>
        <p:spPr>
          <a:xfrm>
            <a:off x="98065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55" name="矩形 54">
            <a:extLst>
              <a:ext uri="{FF2B5EF4-FFF2-40B4-BE49-F238E27FC236}">
                <a16:creationId xmlns:a16="http://schemas.microsoft.com/office/drawing/2014/main" id="{47A5E4EC-BB38-4957-AF97-148F63CECA31}"/>
              </a:ext>
            </a:extLst>
          </p:cNvPr>
          <p:cNvSpPr/>
          <p:nvPr/>
        </p:nvSpPr>
        <p:spPr>
          <a:xfrm>
            <a:off x="10505018"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56" name="矩形 55">
            <a:extLst>
              <a:ext uri="{FF2B5EF4-FFF2-40B4-BE49-F238E27FC236}">
                <a16:creationId xmlns:a16="http://schemas.microsoft.com/office/drawing/2014/main" id="{C4D2B417-500D-43D1-9DD0-B5E802F22E5D}"/>
              </a:ext>
            </a:extLst>
          </p:cNvPr>
          <p:cNvSpPr/>
          <p:nvPr/>
        </p:nvSpPr>
        <p:spPr>
          <a:xfrm>
            <a:off x="11169651" y="2844801"/>
            <a:ext cx="425116"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4" name="直接连接符 13">
            <a:extLst>
              <a:ext uri="{FF2B5EF4-FFF2-40B4-BE49-F238E27FC236}">
                <a16:creationId xmlns:a16="http://schemas.microsoft.com/office/drawing/2014/main" id="{5CE1D0C4-DE9C-40DE-9822-CFBD3C22F55F}"/>
              </a:ext>
            </a:extLst>
          </p:cNvPr>
          <p:cNvCxnSpPr/>
          <p:nvPr/>
        </p:nvCxnSpPr>
        <p:spPr>
          <a:xfrm>
            <a:off x="36173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9603DEB-CAC2-406C-BCDA-75049F8E8561}"/>
              </a:ext>
            </a:extLst>
          </p:cNvPr>
          <p:cNvCxnSpPr/>
          <p:nvPr/>
        </p:nvCxnSpPr>
        <p:spPr>
          <a:xfrm>
            <a:off x="42904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D57BE54-4C8D-4271-A586-B3AACF218B12}"/>
              </a:ext>
            </a:extLst>
          </p:cNvPr>
          <p:cNvCxnSpPr/>
          <p:nvPr/>
        </p:nvCxnSpPr>
        <p:spPr>
          <a:xfrm>
            <a:off x="924984"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9ED432-19B9-4AA4-B63E-87D0B2C344A0}"/>
              </a:ext>
            </a:extLst>
          </p:cNvPr>
          <p:cNvCxnSpPr/>
          <p:nvPr/>
        </p:nvCxnSpPr>
        <p:spPr>
          <a:xfrm>
            <a:off x="16023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A498867-E290-4264-B47A-3174B02A5E1E}"/>
              </a:ext>
            </a:extLst>
          </p:cNvPr>
          <p:cNvCxnSpPr/>
          <p:nvPr/>
        </p:nvCxnSpPr>
        <p:spPr>
          <a:xfrm>
            <a:off x="8371417" y="2178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9AC23FBC-CBDD-4EB9-9B35-032EA4EE8DD9}"/>
              </a:ext>
            </a:extLst>
          </p:cNvPr>
          <p:cNvSpPr/>
          <p:nvPr/>
        </p:nvSpPr>
        <p:spPr>
          <a:xfrm>
            <a:off x="3718985" y="4624917"/>
            <a:ext cx="478367"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63" name="直接连接符 62">
            <a:extLst>
              <a:ext uri="{FF2B5EF4-FFF2-40B4-BE49-F238E27FC236}">
                <a16:creationId xmlns:a16="http://schemas.microsoft.com/office/drawing/2014/main" id="{854B2F2F-4F36-4C25-91C4-41E7375262EE}"/>
              </a:ext>
            </a:extLst>
          </p:cNvPr>
          <p:cNvCxnSpPr/>
          <p:nvPr/>
        </p:nvCxnSpPr>
        <p:spPr>
          <a:xfrm flipH="1">
            <a:off x="3937000" y="3494617"/>
            <a:ext cx="19051" cy="3280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7DDADB21-F1E1-49C3-9B00-0A938AE25E4B}"/>
              </a:ext>
            </a:extLst>
          </p:cNvPr>
          <p:cNvSpPr/>
          <p:nvPr/>
        </p:nvSpPr>
        <p:spPr>
          <a:xfrm>
            <a:off x="3725334" y="3083984"/>
            <a:ext cx="480484" cy="480483"/>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76" name="直接箭头连接符 75">
            <a:extLst>
              <a:ext uri="{FF2B5EF4-FFF2-40B4-BE49-F238E27FC236}">
                <a16:creationId xmlns:a16="http://schemas.microsoft.com/office/drawing/2014/main" id="{50874DC6-3A69-425D-815C-6531D0996D15}"/>
              </a:ext>
            </a:extLst>
          </p:cNvPr>
          <p:cNvCxnSpPr>
            <a:endCxn id="74" idx="0"/>
          </p:cNvCxnSpPr>
          <p:nvPr/>
        </p:nvCxnSpPr>
        <p:spPr>
          <a:xfrm>
            <a:off x="3956051" y="4262967"/>
            <a:ext cx="2116" cy="36195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4664FC54-1F5F-4A1E-9199-B232D6A0275E}"/>
              </a:ext>
            </a:extLst>
          </p:cNvPr>
          <p:cNvSpPr/>
          <p:nvPr/>
        </p:nvSpPr>
        <p:spPr>
          <a:xfrm>
            <a:off x="3750734" y="2266951"/>
            <a:ext cx="480484" cy="48048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0000"/>
              </a:solidFill>
              <a:ea typeface="Alibaba PuHuiTi R"/>
            </a:endParaRPr>
          </a:p>
        </p:txBody>
      </p:sp>
      <p:cxnSp>
        <p:nvCxnSpPr>
          <p:cNvPr id="81" name="直接箭头连接符 80">
            <a:extLst>
              <a:ext uri="{FF2B5EF4-FFF2-40B4-BE49-F238E27FC236}">
                <a16:creationId xmlns:a16="http://schemas.microsoft.com/office/drawing/2014/main" id="{DDBFD82B-8016-4750-952A-48E33E65F2A4}"/>
              </a:ext>
            </a:extLst>
          </p:cNvPr>
          <p:cNvCxnSpPr/>
          <p:nvPr/>
        </p:nvCxnSpPr>
        <p:spPr>
          <a:xfrm flipH="1">
            <a:off x="3956051" y="2736851"/>
            <a:ext cx="8467" cy="43180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0777" name="矩形 3">
            <a:extLst>
              <a:ext uri="{FF2B5EF4-FFF2-40B4-BE49-F238E27FC236}">
                <a16:creationId xmlns:a16="http://schemas.microsoft.com/office/drawing/2014/main" id="{407A33C4-647C-470F-B157-345C45F23502}"/>
              </a:ext>
            </a:extLst>
          </p:cNvPr>
          <p:cNvSpPr>
            <a:spLocks noChangeArrowheads="1"/>
          </p:cNvSpPr>
          <p:nvPr/>
        </p:nvSpPr>
        <p:spPr bwMode="auto">
          <a:xfrm>
            <a:off x="3689351" y="3829052"/>
            <a:ext cx="351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a:latin typeface="微软雅黑" panose="020B0503020204020204" pitchFamily="34" charset="-122"/>
                <a:ea typeface="Alibaba PuHuiTi R"/>
              </a:rPr>
              <a:t>…</a:t>
            </a:r>
            <a:endParaRPr lang="zh-CN" altLang="en-US" sz="1600">
              <a:ea typeface="Alibaba PuHuiTi R"/>
            </a:endParaRPr>
          </a:p>
        </p:txBody>
      </p:sp>
      <p:sp>
        <p:nvSpPr>
          <p:cNvPr id="7" name="右大括号 6">
            <a:extLst>
              <a:ext uri="{FF2B5EF4-FFF2-40B4-BE49-F238E27FC236}">
                <a16:creationId xmlns:a16="http://schemas.microsoft.com/office/drawing/2014/main" id="{35EB87CC-C0E3-4D30-B3AB-5863D8F54C03}"/>
              </a:ext>
            </a:extLst>
          </p:cNvPr>
          <p:cNvSpPr/>
          <p:nvPr/>
        </p:nvSpPr>
        <p:spPr>
          <a:xfrm>
            <a:off x="4231218" y="2501900"/>
            <a:ext cx="569383" cy="2364317"/>
          </a:xfrm>
          <a:prstGeom prst="rightBrace">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ea typeface="Alibaba PuHuiTi R"/>
            </a:endParaRPr>
          </a:p>
        </p:txBody>
      </p:sp>
      <p:sp>
        <p:nvSpPr>
          <p:cNvPr id="77" name="矩形 76">
            <a:extLst>
              <a:ext uri="{FF2B5EF4-FFF2-40B4-BE49-F238E27FC236}">
                <a16:creationId xmlns:a16="http://schemas.microsoft.com/office/drawing/2014/main" id="{C9B8DAFD-9853-448E-9655-D66807782976}"/>
              </a:ext>
            </a:extLst>
          </p:cNvPr>
          <p:cNvSpPr/>
          <p:nvPr/>
        </p:nvSpPr>
        <p:spPr>
          <a:xfrm>
            <a:off x="4773084" y="3462867"/>
            <a:ext cx="2561920"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长度为</a:t>
            </a:r>
            <a:r>
              <a:rPr lang="en-US" altLang="zh-CN" sz="1600" dirty="0">
                <a:latin typeface="微软雅黑" panose="020B0503020204020204" pitchFamily="34" charset="-122"/>
                <a:ea typeface="Alibaba PuHuiTi R"/>
              </a:rPr>
              <a:t>8</a:t>
            </a:r>
            <a:r>
              <a:rPr lang="zh-CN" altLang="en-US" sz="1600" dirty="0">
                <a:latin typeface="微软雅黑" panose="020B0503020204020204" pitchFamily="34" charset="-122"/>
                <a:ea typeface="Alibaba PuHuiTi R"/>
              </a:rPr>
              <a:t>，自动转成红黑树</a:t>
            </a:r>
            <a:endParaRPr lang="en-US" altLang="zh-CN" sz="1600" dirty="0">
              <a:latin typeface="微软雅黑" panose="020B0503020204020204" pitchFamily="34" charset="-122"/>
              <a:ea typeface="Alibaba PuHuiTi R"/>
            </a:endParaRPr>
          </a:p>
        </p:txBody>
      </p:sp>
      <p:sp>
        <p:nvSpPr>
          <p:cNvPr id="70" name="矩形 69">
            <a:extLst>
              <a:ext uri="{FF2B5EF4-FFF2-40B4-BE49-F238E27FC236}">
                <a16:creationId xmlns:a16="http://schemas.microsoft.com/office/drawing/2014/main" id="{B91D1508-0075-4D90-B8A9-5CBF300CBA4C}"/>
              </a:ext>
            </a:extLst>
          </p:cNvPr>
          <p:cNvSpPr/>
          <p:nvPr/>
        </p:nvSpPr>
        <p:spPr>
          <a:xfrm>
            <a:off x="7808385" y="2343152"/>
            <a:ext cx="546945" cy="338554"/>
          </a:xfrm>
          <a:prstGeom prst="rect">
            <a:avLst/>
          </a:prstGeom>
        </p:spPr>
        <p:txBody>
          <a:bodyPr wrap="non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65" name="TextBox 58">
            <a:extLst>
              <a:ext uri="{FF2B5EF4-FFF2-40B4-BE49-F238E27FC236}">
                <a16:creationId xmlns:a16="http://schemas.microsoft.com/office/drawing/2014/main" id="{3AA23682-81A9-4AB6-ACC0-70B7FCD6B0DD}"/>
              </a:ext>
            </a:extLst>
          </p:cNvPr>
          <p:cNvSpPr txBox="1"/>
          <p:nvPr/>
        </p:nvSpPr>
        <p:spPr>
          <a:xfrm>
            <a:off x="904752" y="1480007"/>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HashMap</a:t>
            </a:r>
            <a:r>
              <a:rPr lang="zh-CN" altLang="en-US" b="1" dirty="0">
                <a:solidFill>
                  <a:schemeClr val="tx1">
                    <a:lumMod val="75000"/>
                    <a:lumOff val="25000"/>
                  </a:schemeClr>
                </a:solidFill>
                <a:latin typeface="微软雅黑" pitchFamily="34" charset="-122"/>
                <a:ea typeface="Alibaba PuHuiTi B"/>
              </a:rPr>
              <a:t>的添加规则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78734" y="918196"/>
            <a:ext cx="7028953" cy="4511040"/>
          </a:xfrm>
        </p:spPr>
        <p:txBody>
          <a:bodyPr/>
          <a:lstStyle/>
          <a:p>
            <a:pPr marL="0" indent="0">
              <a:lnSpc>
                <a:spcPct val="250000"/>
              </a:lnSpc>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a:t>
            </a:r>
            <a:r>
              <a:rPr lang="en-US" altLang="zh-CN" b="1" dirty="0">
                <a:solidFill>
                  <a:schemeClr val="tx1">
                    <a:lumMod val="85000"/>
                    <a:lumOff val="15000"/>
                  </a:schemeClr>
                </a:solidFill>
              </a:rPr>
              <a:t>HashMap</a:t>
            </a:r>
            <a:r>
              <a:rPr lang="zh-CN" altLang="en-US" b="1" dirty="0">
                <a:solidFill>
                  <a:schemeClr val="tx1">
                    <a:lumMod val="85000"/>
                    <a:lumOff val="15000"/>
                  </a:schemeClr>
                </a:solidFill>
              </a:rPr>
              <a:t>的特点和底层原理</a:t>
            </a:r>
            <a:endParaRPr lang="en-US" altLang="zh-CN" b="1"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由键决定：无序、不重复、无索引。</a:t>
            </a:r>
            <a:r>
              <a:rPr lang="en-US" altLang="zh-CN" sz="1600" dirty="0">
                <a:solidFill>
                  <a:schemeClr val="tx1">
                    <a:lumMod val="85000"/>
                    <a:lumOff val="15000"/>
                  </a:schemeClr>
                </a:solidFill>
              </a:rPr>
              <a:t>HashMap</a:t>
            </a:r>
            <a:r>
              <a:rPr lang="zh-CN" altLang="en-US" sz="1600" dirty="0">
                <a:solidFill>
                  <a:schemeClr val="tx1">
                    <a:lumMod val="85000"/>
                    <a:lumOff val="15000"/>
                  </a:schemeClr>
                </a:solidFill>
              </a:rPr>
              <a:t>底层是哈希表结构的。</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依赖</a:t>
            </a:r>
            <a:r>
              <a:rPr lang="en-US" altLang="zh-CN" sz="1600" dirty="0" err="1">
                <a:solidFill>
                  <a:schemeClr val="tx1">
                    <a:lumMod val="85000"/>
                    <a:lumOff val="15000"/>
                  </a:schemeClr>
                </a:solidFill>
              </a:rPr>
              <a:t>hashCode</a:t>
            </a:r>
            <a:r>
              <a:rPr lang="zh-CN" altLang="en-US" sz="1600" dirty="0">
                <a:solidFill>
                  <a:schemeClr val="tx1">
                    <a:lumMod val="85000"/>
                    <a:lumOff val="15000"/>
                  </a:schemeClr>
                </a:solidFill>
              </a:rPr>
              <a:t>方法和</a:t>
            </a:r>
            <a:r>
              <a:rPr lang="en-US" altLang="zh-CN" sz="1600" dirty="0">
                <a:solidFill>
                  <a:schemeClr val="tx1">
                    <a:lumMod val="85000"/>
                    <a:lumOff val="15000"/>
                  </a:schemeClr>
                </a:solidFill>
              </a:rPr>
              <a:t>equals</a:t>
            </a:r>
            <a:r>
              <a:rPr lang="zh-CN" altLang="en-US" sz="1600" dirty="0">
                <a:solidFill>
                  <a:schemeClr val="tx1">
                    <a:lumMod val="85000"/>
                    <a:lumOff val="15000"/>
                  </a:schemeClr>
                </a:solidFill>
              </a:rPr>
              <a:t>方法保证</a:t>
            </a:r>
            <a:r>
              <a:rPr lang="zh-CN" altLang="en-US" sz="1600" b="1" dirty="0">
                <a:solidFill>
                  <a:srgbClr val="C00000"/>
                </a:solidFill>
              </a:rPr>
              <a:t>键</a:t>
            </a:r>
            <a:r>
              <a:rPr lang="zh-CN" altLang="en-US" sz="1600" dirty="0">
                <a:solidFill>
                  <a:schemeClr val="tx1">
                    <a:lumMod val="85000"/>
                    <a:lumOff val="15000"/>
                  </a:schemeClr>
                </a:solidFill>
              </a:rPr>
              <a:t>的唯一。</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如果</a:t>
            </a:r>
            <a:r>
              <a:rPr lang="zh-CN" altLang="en-US" sz="1600" b="1" dirty="0">
                <a:solidFill>
                  <a:srgbClr val="C00000"/>
                </a:solidFill>
              </a:rPr>
              <a:t>键</a:t>
            </a:r>
            <a:r>
              <a:rPr lang="zh-CN" altLang="en-US" sz="1600" dirty="0">
                <a:solidFill>
                  <a:schemeClr val="tx1">
                    <a:lumMod val="85000"/>
                    <a:lumOff val="15000"/>
                  </a:schemeClr>
                </a:solidFill>
              </a:rPr>
              <a:t>要存储的是自定义对象，需要重写</a:t>
            </a:r>
            <a:r>
              <a:rPr lang="en-US" altLang="zh-CN" sz="1600" dirty="0" err="1">
                <a:solidFill>
                  <a:schemeClr val="tx1">
                    <a:lumMod val="85000"/>
                    <a:lumOff val="15000"/>
                  </a:schemeClr>
                </a:solidFill>
              </a:rPr>
              <a:t>hashCode</a:t>
            </a:r>
            <a:r>
              <a:rPr lang="zh-CN" altLang="en-US" sz="1600" dirty="0">
                <a:solidFill>
                  <a:schemeClr val="tx1">
                    <a:lumMod val="85000"/>
                    <a:lumOff val="15000"/>
                  </a:schemeClr>
                </a:solidFill>
              </a:rPr>
              <a:t>和</a:t>
            </a:r>
            <a:r>
              <a:rPr lang="en-US" altLang="zh-CN" sz="1600" dirty="0">
                <a:solidFill>
                  <a:schemeClr val="tx1">
                    <a:lumMod val="85000"/>
                    <a:lumOff val="15000"/>
                  </a:schemeClr>
                </a:solidFill>
              </a:rPr>
              <a:t>equals</a:t>
            </a:r>
            <a:r>
              <a:rPr lang="zh-CN" altLang="en-US" sz="1600" dirty="0">
                <a:solidFill>
                  <a:schemeClr val="tx1">
                    <a:lumMod val="85000"/>
                    <a:lumOff val="15000"/>
                  </a:schemeClr>
                </a:solidFill>
              </a:rPr>
              <a:t>方法。</a:t>
            </a:r>
            <a:endParaRPr lang="en-US" altLang="zh-CN" sz="1600" dirty="0">
              <a:solidFill>
                <a:schemeClr val="tx1">
                  <a:lumMod val="85000"/>
                  <a:lumOff val="15000"/>
                </a:schemeClr>
              </a:solidFill>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rPr>
              <a:t>基于哈希表。增删改查的性能都较好。</a:t>
            </a:r>
            <a:endParaRPr lang="en-US" altLang="zh-CN" sz="1600" dirty="0">
              <a:solidFill>
                <a:schemeClr val="tx1">
                  <a:lumMod val="85000"/>
                  <a:lumOff val="15000"/>
                </a:schemeClr>
              </a:solidFill>
            </a:endParaRPr>
          </a:p>
        </p:txBody>
      </p:sp>
    </p:spTree>
    <p:extLst>
      <p:ext uri="{BB962C8B-B14F-4D97-AF65-F5344CB8AC3E}">
        <p14:creationId xmlns:p14="http://schemas.microsoft.com/office/powerpoint/2010/main" val="44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0">
            <a:extLst>
              <a:ext uri="{FF2B5EF4-FFF2-40B4-BE49-F238E27FC236}">
                <a16:creationId xmlns:a16="http://schemas.microsoft.com/office/drawing/2014/main" id="{86E9FB43-68A8-4576-B1C6-8237BCB6F1BA}"/>
              </a:ext>
            </a:extLst>
          </p:cNvPr>
          <p:cNvGrpSpPr>
            <a:grpSpLocks/>
          </p:cNvGrpSpPr>
          <p:nvPr/>
        </p:nvGrpSpPr>
        <p:grpSpPr bwMode="auto">
          <a:xfrm>
            <a:off x="1227667" y="1435097"/>
            <a:ext cx="8612717" cy="521770"/>
            <a:chOff x="920022" y="1562487"/>
            <a:chExt cx="6462565" cy="389081"/>
          </a:xfrm>
        </p:grpSpPr>
        <p:sp>
          <p:nvSpPr>
            <p:cNvPr id="32775" name="TextBox 2">
              <a:extLst>
                <a:ext uri="{FF2B5EF4-FFF2-40B4-BE49-F238E27FC236}">
                  <a16:creationId xmlns:a16="http://schemas.microsoft.com/office/drawing/2014/main" id="{AD738B10-2A6D-453E-987E-B83DD7D381C5}"/>
                </a:ext>
              </a:extLst>
            </p:cNvPr>
            <p:cNvSpPr txBox="1">
              <a:spLocks noChangeArrowheads="1"/>
            </p:cNvSpPr>
            <p:nvPr/>
          </p:nvSpPr>
          <p:spPr bwMode="auto">
            <a:xfrm>
              <a:off x="1280384" y="1562487"/>
              <a:ext cx="6102203" cy="35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HashMap</a:t>
              </a:r>
              <a:r>
                <a:rPr lang="zh-CN" altLang="en-US" sz="1867" b="1">
                  <a:solidFill>
                    <a:srgbClr val="FF0000"/>
                  </a:solidFill>
                  <a:latin typeface="微软雅黑" panose="020B0503020204020204" pitchFamily="34" charset="-122"/>
                  <a:ea typeface="微软雅黑" panose="020B0503020204020204" pitchFamily="34" charset="-122"/>
                </a:rPr>
                <a:t>集合存储自定义对象并遍历</a:t>
              </a:r>
            </a:p>
          </p:txBody>
        </p:sp>
        <p:pic>
          <p:nvPicPr>
            <p:cNvPr id="32776" name="Picture 9" descr="C:\Users\admin\Desktop\案例图标.png">
              <a:extLst>
                <a:ext uri="{FF2B5EF4-FFF2-40B4-BE49-F238E27FC236}">
                  <a16:creationId xmlns:a16="http://schemas.microsoft.com/office/drawing/2014/main" id="{C8C858B2-CCD8-4809-BD3E-3C798CF85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Box 18">
            <a:extLst>
              <a:ext uri="{FF2B5EF4-FFF2-40B4-BE49-F238E27FC236}">
                <a16:creationId xmlns:a16="http://schemas.microsoft.com/office/drawing/2014/main" id="{2908D5B3-CC7B-474A-8C76-DE1E0C36D260}"/>
              </a:ext>
            </a:extLst>
          </p:cNvPr>
          <p:cNvSpPr txBox="1"/>
          <p:nvPr/>
        </p:nvSpPr>
        <p:spPr>
          <a:xfrm>
            <a:off x="1172634" y="2334684"/>
            <a:ext cx="9819217" cy="37741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需求：创建一个</a:t>
            </a:r>
            <a:r>
              <a:rPr lang="en-US" altLang="zh-CN" sz="1400" dirty="0" err="1">
                <a:solidFill>
                  <a:schemeClr val="tx1">
                    <a:lumMod val="85000"/>
                    <a:lumOff val="15000"/>
                  </a:schemeClr>
                </a:solidFill>
                <a:latin typeface="微软雅黑" pitchFamily="34" charset="-122"/>
                <a:ea typeface="微软雅黑" pitchFamily="34" charset="-122"/>
              </a:rPr>
              <a:t>HashMap</a:t>
            </a:r>
            <a:r>
              <a:rPr lang="zh-CN" altLang="en-US" sz="1400" dirty="0">
                <a:solidFill>
                  <a:schemeClr val="tx1">
                    <a:lumMod val="85000"/>
                    <a:lumOff val="15000"/>
                  </a:schemeClr>
                </a:solidFill>
                <a:latin typeface="微软雅黑" pitchFamily="34" charset="-122"/>
                <a:ea typeface="微软雅黑" pitchFamily="34" charset="-122"/>
              </a:rPr>
              <a:t>集合，键是学生对象</a:t>
            </a:r>
            <a:r>
              <a:rPr lang="en-US" altLang="zh-CN" sz="1400" dirty="0">
                <a:solidFill>
                  <a:schemeClr val="tx1">
                    <a:lumMod val="85000"/>
                    <a:lumOff val="15000"/>
                  </a:schemeClr>
                </a:solidFill>
                <a:latin typeface="微软雅黑" pitchFamily="34" charset="-122"/>
                <a:ea typeface="微软雅黑" pitchFamily="34" charset="-122"/>
              </a:rPr>
              <a:t>(Student)</a:t>
            </a:r>
            <a:r>
              <a:rPr lang="zh-CN" altLang="en-US" sz="1400" dirty="0">
                <a:solidFill>
                  <a:schemeClr val="tx1">
                    <a:lumMod val="85000"/>
                    <a:lumOff val="15000"/>
                  </a:schemeClr>
                </a:solidFill>
                <a:latin typeface="微软雅黑" pitchFamily="34" charset="-122"/>
                <a:ea typeface="微软雅黑" pitchFamily="34" charset="-122"/>
              </a:rPr>
              <a:t>，值是籍贯</a:t>
            </a:r>
            <a:r>
              <a:rPr lang="en-US" altLang="zh-CN" sz="1400" dirty="0">
                <a:solidFill>
                  <a:schemeClr val="tx1">
                    <a:lumMod val="85000"/>
                    <a:lumOff val="15000"/>
                  </a:schemeClr>
                </a:solidFill>
                <a:latin typeface="微软雅黑" pitchFamily="34" charset="-122"/>
                <a:ea typeface="微软雅黑" pitchFamily="34" charset="-122"/>
              </a:rPr>
              <a:t>(String)</a:t>
            </a:r>
            <a:r>
              <a:rPr lang="zh-CN" altLang="en-US" sz="1400" dirty="0">
                <a:solidFill>
                  <a:schemeClr val="tx1">
                    <a:lumMod val="85000"/>
                    <a:lumOff val="15000"/>
                  </a:schemeClr>
                </a:solidFill>
                <a:latin typeface="微软雅黑" pitchFamily="34" charset="-122"/>
                <a:ea typeface="微软雅黑" pitchFamily="34" charset="-122"/>
              </a:rPr>
              <a:t>。存储三个键</a:t>
            </a:r>
            <a:r>
              <a:rPr lang="zh-CN" altLang="en-US" sz="1400">
                <a:solidFill>
                  <a:schemeClr val="tx1">
                    <a:lumMod val="85000"/>
                    <a:lumOff val="15000"/>
                  </a:schemeClr>
                </a:solidFill>
                <a:latin typeface="微软雅黑" pitchFamily="34" charset="-122"/>
                <a:ea typeface="微软雅黑" pitchFamily="34" charset="-122"/>
              </a:rPr>
              <a:t>值对元素，</a:t>
            </a:r>
            <a:r>
              <a:rPr lang="zh-CN" altLang="en-US" sz="1400" dirty="0">
                <a:solidFill>
                  <a:schemeClr val="tx1">
                    <a:lumMod val="85000"/>
                    <a:lumOff val="15000"/>
                  </a:schemeClr>
                </a:solidFill>
                <a:latin typeface="微软雅黑" pitchFamily="34" charset="-122"/>
                <a:ea typeface="微软雅黑" pitchFamily="34" charset="-122"/>
              </a:rPr>
              <a:t>并遍历</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20" name="TextBox 19">
            <a:extLst>
              <a:ext uri="{FF2B5EF4-FFF2-40B4-BE49-F238E27FC236}">
                <a16:creationId xmlns:a16="http://schemas.microsoft.com/office/drawing/2014/main" id="{72B9E055-D0CA-4699-826C-C48FFC3E146A}"/>
              </a:ext>
            </a:extLst>
          </p:cNvPr>
          <p:cNvSpPr txBox="1"/>
          <p:nvPr/>
        </p:nvSpPr>
        <p:spPr>
          <a:xfrm>
            <a:off x="1170517" y="2906184"/>
            <a:ext cx="9819216" cy="1993238"/>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思路：</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定义学生类</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a:t>
            </a:r>
            <a:r>
              <a:rPr lang="en-US" altLang="zh-CN" sz="1400" dirty="0" err="1">
                <a:solidFill>
                  <a:schemeClr val="tx1">
                    <a:lumMod val="85000"/>
                    <a:lumOff val="15000"/>
                  </a:schemeClr>
                </a:solidFill>
                <a:latin typeface="微软雅黑" pitchFamily="34" charset="-122"/>
                <a:ea typeface="微软雅黑" pitchFamily="34" charset="-122"/>
              </a:rPr>
              <a:t>HashMap</a:t>
            </a:r>
            <a:r>
              <a:rPr lang="zh-CN" altLang="en-US" sz="1400" dirty="0">
                <a:solidFill>
                  <a:schemeClr val="tx1">
                    <a:lumMod val="85000"/>
                    <a:lumOff val="15000"/>
                  </a:schemeClr>
                </a:solidFill>
                <a:latin typeface="微软雅黑" pitchFamily="34" charset="-122"/>
                <a:ea typeface="微软雅黑" pitchFamily="34" charset="-122"/>
              </a:rPr>
              <a:t>集合对象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创建学生对象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把学生添加到集合</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遍历集合</a:t>
            </a:r>
            <a:endParaRPr lang="en-US" altLang="zh-CN" sz="1400" dirty="0">
              <a:solidFill>
                <a:schemeClr val="tx1">
                  <a:lumMod val="85000"/>
                  <a:lumOff val="15000"/>
                </a:schemeClr>
              </a:solidFill>
              <a:latin typeface="微软雅黑" pitchFamily="34" charset="-122"/>
              <a:ea typeface="微软雅黑" pitchFamily="34" charset="-122"/>
            </a:endParaRPr>
          </a:p>
        </p:txBody>
      </p:sp>
      <p:pic>
        <p:nvPicPr>
          <p:cNvPr id="21" name="Picture 8" descr="C:\Users\admin\Desktop\timg.jpg">
            <a:extLst>
              <a:ext uri="{FF2B5EF4-FFF2-40B4-BE49-F238E27FC236}">
                <a16:creationId xmlns:a16="http://schemas.microsoft.com/office/drawing/2014/main" id="{96EBAA6C-CBB8-43D6-B01E-2B6313344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27" b="13921"/>
          <a:stretch>
            <a:fillRect/>
          </a:stretch>
        </p:blipFill>
        <p:spPr bwMode="auto">
          <a:xfrm>
            <a:off x="4656667" y="2906184"/>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7617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A8672-7655-4B7C-BA03-CD95ACB27A24}"/>
              </a:ext>
            </a:extLst>
          </p:cNvPr>
          <p:cNvSpPr txBox="1"/>
          <p:nvPr/>
        </p:nvSpPr>
        <p:spPr>
          <a:xfrm>
            <a:off x="817881" y="958166"/>
            <a:ext cx="7662333" cy="572849"/>
          </a:xfrm>
          <a:prstGeom prst="rect">
            <a:avLst/>
          </a:prstGeom>
          <a:noFill/>
        </p:spPr>
        <p:txBody>
          <a:bodyPr>
            <a:spAutoFit/>
          </a:bodyPr>
          <a:lstStyle/>
          <a:p>
            <a:pPr>
              <a:lnSpc>
                <a:spcPct val="200000"/>
              </a:lnSpc>
              <a:defRPr/>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底层原理</a:t>
            </a:r>
          </a:p>
        </p:txBody>
      </p:sp>
      <p:sp>
        <p:nvSpPr>
          <p:cNvPr id="23" name="TextBox 22">
            <a:extLst>
              <a:ext uri="{FF2B5EF4-FFF2-40B4-BE49-F238E27FC236}">
                <a16:creationId xmlns:a16="http://schemas.microsoft.com/office/drawing/2014/main" id="{4DF93EDA-4AF6-4F3D-8469-119F42C191C1}"/>
              </a:ext>
            </a:extLst>
          </p:cNvPr>
          <p:cNvSpPr txBox="1"/>
          <p:nvPr/>
        </p:nvSpPr>
        <p:spPr>
          <a:xfrm>
            <a:off x="817881" y="4328864"/>
            <a:ext cx="9984316" cy="1450975"/>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哈希表的组成</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之前的，底层使用</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开始后，底层采用</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组成。</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DEA4FABB-A7AE-437B-A336-7659222D7CE6}"/>
              </a:ext>
            </a:extLst>
          </p:cNvPr>
          <p:cNvSpPr txBox="1"/>
          <p:nvPr/>
        </p:nvSpPr>
        <p:spPr>
          <a:xfrm>
            <a:off x="726441" y="1413061"/>
            <a:ext cx="5118709" cy="1011880"/>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集合底层采取</a:t>
            </a: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存储的数据。</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哈希表是一种对于增删改查数据性能都较好的结构。</a:t>
            </a:r>
          </a:p>
        </p:txBody>
      </p:sp>
      <p:pic>
        <p:nvPicPr>
          <p:cNvPr id="7" name="图片 6">
            <a:extLst>
              <a:ext uri="{FF2B5EF4-FFF2-40B4-BE49-F238E27FC236}">
                <a16:creationId xmlns:a16="http://schemas.microsoft.com/office/drawing/2014/main" id="{60650CB5-1FDE-4440-A55B-FECBD2C07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977" y="2147060"/>
            <a:ext cx="2286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1" end="1"/>
                                            </p:txEl>
                                          </p:spTgt>
                                        </p:tgtEl>
                                        <p:attrNameLst>
                                          <p:attrName>style.visibility</p:attrName>
                                        </p:attrNameLst>
                                      </p:cBhvr>
                                      <p:to>
                                        <p:strVal val="visible"/>
                                      </p:to>
                                    </p:set>
                                    <p:animEffect transition="in" filter="fade">
                                      <p:cBhvr>
                                        <p:cTn id="32" dur="500"/>
                                        <p:tgtEl>
                                          <p:spTgt spid="2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Effect transition="in" filter="fade">
                                      <p:cBhvr>
                                        <p:cTn id="3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697655" y="13013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Map</a:t>
            </a:r>
            <a:r>
              <a:rPr lang="zh-CN" altLang="en-US" b="1" dirty="0">
                <a:solidFill>
                  <a:schemeClr val="tx1">
                    <a:lumMod val="75000"/>
                    <a:lumOff val="25000"/>
                  </a:schemeClr>
                </a:solidFill>
                <a:latin typeface="微软雅黑" pitchFamily="34" charset="-122"/>
                <a:ea typeface="Alibaba PuHuiTi B"/>
              </a:rPr>
              <a:t>集合体系</a:t>
            </a:r>
          </a:p>
        </p:txBody>
      </p:sp>
      <p:sp>
        <p:nvSpPr>
          <p:cNvPr id="101" name="圆角矩形 100">
            <a:extLst>
              <a:ext uri="{FF2B5EF4-FFF2-40B4-BE49-F238E27FC236}">
                <a16:creationId xmlns:a16="http://schemas.microsoft.com/office/drawing/2014/main" id="{DE33B8A8-2FEA-4148-9CEB-9C4059D590BF}"/>
              </a:ext>
            </a:extLst>
          </p:cNvPr>
          <p:cNvSpPr/>
          <p:nvPr/>
        </p:nvSpPr>
        <p:spPr>
          <a:xfrm>
            <a:off x="3824394" y="16228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154160" y="21852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154160" y="28795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p:cNvCxnSpPr>
          <p:nvPr/>
        </p:nvCxnSpPr>
        <p:spPr>
          <a:xfrm rot="5400000">
            <a:off x="3307929" y="13370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p:cNvCxnSpPr>
          <p:nvPr/>
        </p:nvCxnSpPr>
        <p:spPr>
          <a:xfrm rot="16200000" flipH="1">
            <a:off x="5313470" y="13317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p:cNvCxnSpPr>
          <p:nvPr/>
        </p:nvCxnSpPr>
        <p:spPr>
          <a:xfrm rot="5400000">
            <a:off x="1865420" y="2798380"/>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p:cNvCxnSpPr>
          <p:nvPr/>
        </p:nvCxnSpPr>
        <p:spPr>
          <a:xfrm rot="16200000" flipH="1">
            <a:off x="6903087" y="26885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5297EA90-1C3A-4815-8EEF-4A97B6E7AC7A}"/>
              </a:ext>
            </a:extLst>
          </p:cNvPr>
          <p:cNvSpPr/>
          <p:nvPr/>
        </p:nvSpPr>
        <p:spPr>
          <a:xfrm>
            <a:off x="1824145" y="2593065"/>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b="1"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HashMap</a:t>
            </a:r>
            <a:endParaRPr lang="zh-CN" altLang="en-US" b="1" dirty="0">
              <a:ln w="0"/>
              <a:solidFill>
                <a:schemeClr val="tx1"/>
              </a:solidFill>
              <a:effectLst>
                <a:outerShdw blurRad="38100" dist="19050" dir="2700000" algn="tl" rotWithShape="0">
                  <a:schemeClr val="dk1">
                    <a:alpha val="40000"/>
                  </a:schemeClr>
                </a:outerShdw>
              </a:effectLst>
              <a:latin typeface="Consolas" panose="020B0609020204030204" pitchFamily="49" charset="0"/>
            </a:endParaRPr>
          </a:p>
        </p:txBody>
      </p:sp>
      <p:sp>
        <p:nvSpPr>
          <p:cNvPr id="25" name="圆角矩形 56">
            <a:extLst>
              <a:ext uri="{FF2B5EF4-FFF2-40B4-BE49-F238E27FC236}">
                <a16:creationId xmlns:a16="http://schemas.microsoft.com/office/drawing/2014/main" id="{76284CF5-0569-4B2D-8E75-D2518DE43216}"/>
              </a:ext>
            </a:extLst>
          </p:cNvPr>
          <p:cNvSpPr/>
          <p:nvPr/>
        </p:nvSpPr>
        <p:spPr>
          <a:xfrm>
            <a:off x="849420" y="3524186"/>
            <a:ext cx="1949450"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LinkedHashMap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29" name="圆角矩形 99">
            <a:extLst>
              <a:ext uri="{FF2B5EF4-FFF2-40B4-BE49-F238E27FC236}">
                <a16:creationId xmlns:a16="http://schemas.microsoft.com/office/drawing/2014/main" id="{77214D6D-BC04-468E-B4D7-1D992285A1C7}"/>
              </a:ext>
            </a:extLst>
          </p:cNvPr>
          <p:cNvSpPr/>
          <p:nvPr/>
        </p:nvSpPr>
        <p:spPr>
          <a:xfrm>
            <a:off x="3909060" y="2615224"/>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HashTable</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1" name="圆角矩形 99">
            <a:extLst>
              <a:ext uri="{FF2B5EF4-FFF2-40B4-BE49-F238E27FC236}">
                <a16:creationId xmlns:a16="http://schemas.microsoft.com/office/drawing/2014/main" id="{9BE18C77-47A1-4DF1-863D-46B9A18961DA}"/>
              </a:ext>
            </a:extLst>
          </p:cNvPr>
          <p:cNvSpPr/>
          <p:nvPr/>
        </p:nvSpPr>
        <p:spPr>
          <a:xfrm>
            <a:off x="3909060" y="3609496"/>
            <a:ext cx="1524306"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Properties</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sp>
        <p:nvSpPr>
          <p:cNvPr id="32" name="圆角矩形 99">
            <a:extLst>
              <a:ext uri="{FF2B5EF4-FFF2-40B4-BE49-F238E27FC236}">
                <a16:creationId xmlns:a16="http://schemas.microsoft.com/office/drawing/2014/main" id="{48542AE5-21B6-499D-9281-D14CA5C20E0A}"/>
              </a:ext>
            </a:extLst>
          </p:cNvPr>
          <p:cNvSpPr/>
          <p:nvPr/>
        </p:nvSpPr>
        <p:spPr>
          <a:xfrm>
            <a:off x="6690361" y="3549798"/>
            <a:ext cx="1439333" cy="480483"/>
          </a:xfrm>
          <a:prstGeom prst="round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dirty="0" err="1">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rPr>
              <a:t>TreeMap</a:t>
            </a:r>
            <a:endParaRPr lang="zh-CN" altLang="en-US" dirty="0">
              <a:ln w="0"/>
              <a:solidFill>
                <a:schemeClr val="tx1"/>
              </a:solidFill>
              <a:effectLst>
                <a:outerShdw blurRad="38100" dist="19050" dir="2700000" algn="tl" rotWithShape="0">
                  <a:schemeClr val="dk1">
                    <a:alpha val="40000"/>
                  </a:schemeClr>
                </a:outerShdw>
              </a:effectLst>
              <a:latin typeface="Consolas" panose="020B0609020204030204" pitchFamily="49" charset="0"/>
              <a:ea typeface="Alibaba PuHuiTi R"/>
            </a:endParaRPr>
          </a:p>
        </p:txBody>
      </p:sp>
      <p:cxnSp>
        <p:nvCxnSpPr>
          <p:cNvPr id="13" name="直接箭头连接符 12">
            <a:extLst>
              <a:ext uri="{FF2B5EF4-FFF2-40B4-BE49-F238E27FC236}">
                <a16:creationId xmlns:a16="http://schemas.microsoft.com/office/drawing/2014/main" id="{50A33244-C354-41E8-A64D-80415B7BD5E3}"/>
              </a:ext>
            </a:extLst>
          </p:cNvPr>
          <p:cNvCxnSpPr/>
          <p:nvPr/>
        </p:nvCxnSpPr>
        <p:spPr>
          <a:xfrm>
            <a:off x="4544062" y="2185247"/>
            <a:ext cx="0" cy="407818"/>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25A61DE-CA1E-4046-9112-D0DA75F3FCF7}"/>
              </a:ext>
            </a:extLst>
          </p:cNvPr>
          <p:cNvCxnSpPr>
            <a:cxnSpLocks/>
          </p:cNvCxnSpPr>
          <p:nvPr/>
        </p:nvCxnSpPr>
        <p:spPr>
          <a:xfrm>
            <a:off x="4544062" y="3095707"/>
            <a:ext cx="0" cy="513789"/>
          </a:xfrm>
          <a:prstGeom prst="straightConnector1">
            <a:avLst/>
          </a:prstGeom>
          <a:ln w="2794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106">
            <a:extLst>
              <a:ext uri="{FF2B5EF4-FFF2-40B4-BE49-F238E27FC236}">
                <a16:creationId xmlns:a16="http://schemas.microsoft.com/office/drawing/2014/main" id="{5011C6DB-4D76-4A3C-ABD2-09C3451B9AF9}"/>
              </a:ext>
            </a:extLst>
          </p:cNvPr>
          <p:cNvSpPr/>
          <p:nvPr/>
        </p:nvSpPr>
        <p:spPr>
          <a:xfrm>
            <a:off x="6088380" y="2593065"/>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5" name="文本框 14">
            <a:extLst>
              <a:ext uri="{FF2B5EF4-FFF2-40B4-BE49-F238E27FC236}">
                <a16:creationId xmlns:a16="http://schemas.microsoft.com/office/drawing/2014/main" id="{C4341224-EA93-466A-9A33-0308D2187285}"/>
              </a:ext>
            </a:extLst>
          </p:cNvPr>
          <p:cNvSpPr txBox="1"/>
          <p:nvPr/>
        </p:nvSpPr>
        <p:spPr>
          <a:xfrm>
            <a:off x="914659" y="4917281"/>
            <a:ext cx="7513108" cy="842603"/>
          </a:xfrm>
          <a:prstGeom prst="rect">
            <a:avLst/>
          </a:prstGeom>
          <a:noFill/>
        </p:spPr>
        <p:txBody>
          <a:bodyPr wrap="squar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使用最多的</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重点掌握</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HashMap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。其他的后续理解。</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AF52C73-2A85-4552-8B44-3DF64A0EAB85}"/>
              </a:ext>
            </a:extLst>
          </p:cNvPr>
          <p:cNvSpPr txBox="1"/>
          <p:nvPr/>
        </p:nvSpPr>
        <p:spPr>
          <a:xfrm>
            <a:off x="798879" y="4549148"/>
            <a:ext cx="646331" cy="369332"/>
          </a:xfrm>
          <a:prstGeom prst="rect">
            <a:avLst/>
          </a:prstGeom>
          <a:noFill/>
        </p:spPr>
        <p:txBody>
          <a:bodyPr wrap="none" rtlCol="0">
            <a:spAutoFit/>
          </a:bodyPr>
          <a:lstStyle/>
          <a:p>
            <a:pPr fontAlgn="auto">
              <a:spcBef>
                <a:spcPts val="0"/>
              </a:spcBef>
              <a:spcAft>
                <a:spcPts val="0"/>
              </a:spcAft>
            </a:pPr>
            <a:r>
              <a:rPr lang="zh-CN" altLang="en-US" b="1" dirty="0">
                <a:ea typeface="Alibaba PuHuiTi B"/>
              </a:rPr>
              <a:t>说明</a:t>
            </a:r>
          </a:p>
        </p:txBody>
      </p:sp>
    </p:spTree>
    <p:extLst>
      <p:ext uri="{BB962C8B-B14F-4D97-AF65-F5344CB8AC3E}">
        <p14:creationId xmlns:p14="http://schemas.microsoft.com/office/powerpoint/2010/main" val="2061522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par>
                                <p:cTn id="13" presetID="22" presetClass="entr" presetSubtype="1" fill="hold" nodeType="withEffect">
                                  <p:stCondLst>
                                    <p:cond delay="0"/>
                                  </p:stCondLst>
                                  <p:childTnLst>
                                    <p:set>
                                      <p:cBhvr>
                                        <p:cTn id="14" dur="1" fill="hold">
                                          <p:stCondLst>
                                            <p:cond delay="0"/>
                                          </p:stCondLst>
                                        </p:cTn>
                                        <p:tgtEl>
                                          <p:spTgt spid="7180"/>
                                        </p:tgtEl>
                                        <p:attrNameLst>
                                          <p:attrName>style.visibility</p:attrName>
                                        </p:attrNameLst>
                                      </p:cBhvr>
                                      <p:to>
                                        <p:strVal val="visible"/>
                                      </p:to>
                                    </p:set>
                                    <p:animEffect transition="in" filter="wipe(up)">
                                      <p:cBhvr>
                                        <p:cTn id="15" dur="500"/>
                                        <p:tgtEl>
                                          <p:spTgt spid="7180"/>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up)">
                                      <p:cBhvr>
                                        <p:cTn id="32" dur="500"/>
                                        <p:tgtEl>
                                          <p:spTgt spid="7184"/>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nodeType="withEffect">
                                  <p:stCondLst>
                                    <p:cond delay="0"/>
                                  </p:stCondLst>
                                  <p:childTnLst>
                                    <p:set>
                                      <p:cBhvr>
                                        <p:cTn id="37" dur="1" fill="hold">
                                          <p:stCondLst>
                                            <p:cond delay="0"/>
                                          </p:stCondLst>
                                        </p:cTn>
                                        <p:tgtEl>
                                          <p:spTgt spid="7193"/>
                                        </p:tgtEl>
                                        <p:attrNameLst>
                                          <p:attrName>style.visibility</p:attrName>
                                        </p:attrNameLst>
                                      </p:cBhvr>
                                      <p:to>
                                        <p:strVal val="visible"/>
                                      </p:to>
                                    </p:set>
                                    <p:animEffect transition="in" filter="wipe(up)">
                                      <p:cBhvr>
                                        <p:cTn id="38" dur="500"/>
                                        <p:tgtEl>
                                          <p:spTgt spid="7193"/>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fade">
                                      <p:cBhvr>
                                        <p:cTn id="6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4" grpId="0" animBg="1"/>
      <p:bldP spid="25" grpId="0" animBg="1"/>
      <p:bldP spid="29" grpId="0" animBg="1"/>
      <p:bldP spid="31" grpId="0" animBg="1"/>
      <p:bldP spid="32" grpId="0" animBg="1"/>
      <p:bldP spid="44" grpId="0"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接箭头连接符 76">
            <a:extLst>
              <a:ext uri="{FF2B5EF4-FFF2-40B4-BE49-F238E27FC236}">
                <a16:creationId xmlns:a16="http://schemas.microsoft.com/office/drawing/2014/main" id="{323C89B5-6489-40F1-A1A6-5E82CE667180}"/>
              </a:ext>
            </a:extLst>
          </p:cNvPr>
          <p:cNvCxnSpPr/>
          <p:nvPr/>
        </p:nvCxnSpPr>
        <p:spPr>
          <a:xfrm>
            <a:off x="3501537" y="5081491"/>
            <a:ext cx="0" cy="974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直接箭头连接符 79">
            <a:extLst>
              <a:ext uri="{FF2B5EF4-FFF2-40B4-BE49-F238E27FC236}">
                <a16:creationId xmlns:a16="http://schemas.microsoft.com/office/drawing/2014/main" id="{CCB6997B-7737-497D-B2B5-DD46A2A528D9}"/>
              </a:ext>
            </a:extLst>
          </p:cNvPr>
          <p:cNvCxnSpPr>
            <a:cxnSpLocks/>
          </p:cNvCxnSpPr>
          <p:nvPr/>
        </p:nvCxnSpPr>
        <p:spPr>
          <a:xfrm flipH="1" flipV="1">
            <a:off x="3786718" y="4613404"/>
            <a:ext cx="2898108" cy="138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7" name="直接箭头连接符 86">
            <a:extLst>
              <a:ext uri="{FF2B5EF4-FFF2-40B4-BE49-F238E27FC236}">
                <a16:creationId xmlns:a16="http://schemas.microsoft.com/office/drawing/2014/main" id="{DB622566-B174-470E-B5A1-F94FE77AEC47}"/>
              </a:ext>
            </a:extLst>
          </p:cNvPr>
          <p:cNvCxnSpPr>
            <a:cxnSpLocks/>
          </p:cNvCxnSpPr>
          <p:nvPr/>
        </p:nvCxnSpPr>
        <p:spPr>
          <a:xfrm>
            <a:off x="3832790" y="4882309"/>
            <a:ext cx="2824240" cy="93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50959741-C1F3-4FA4-8FE2-3007221387FC}"/>
              </a:ext>
            </a:extLst>
          </p:cNvPr>
          <p:cNvSpPr txBox="1"/>
          <p:nvPr/>
        </p:nvSpPr>
        <p:spPr>
          <a:xfrm>
            <a:off x="991205" y="929678"/>
            <a:ext cx="7662333" cy="466666"/>
          </a:xfrm>
          <a:prstGeom prst="rect">
            <a:avLst/>
          </a:prstGeom>
          <a:noFill/>
        </p:spPr>
        <p:txBody>
          <a:bodyPr>
            <a:spAutoFit/>
          </a:bodyPr>
          <a:lstStyle/>
          <a:p>
            <a:pPr>
              <a:lnSpc>
                <a:spcPct val="150000"/>
              </a:lnSpc>
              <a:defRPr/>
            </a:pPr>
            <a:r>
              <a:rPr lang="en-US" altLang="zh-CN" b="1" dirty="0" err="1">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LinkedHashMap</a:t>
            </a: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08E8B0EB-E74B-41D3-89EC-E9409FB861A7}"/>
              </a:ext>
            </a:extLst>
          </p:cNvPr>
          <p:cNvSpPr txBox="1"/>
          <p:nvPr/>
        </p:nvSpPr>
        <p:spPr>
          <a:xfrm>
            <a:off x="1074332" y="1396344"/>
            <a:ext cx="9984316" cy="1526187"/>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由键决定：有序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这里的有序指的是保证存储和取出的元素顺序一致</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：底层数据结构是依然哈希表，只是每个键值对元素又额外的多了一个双链表的机制记录存储的顺序。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a:extLst>
              <a:ext uri="{FF2B5EF4-FFF2-40B4-BE49-F238E27FC236}">
                <a16:creationId xmlns:a16="http://schemas.microsoft.com/office/drawing/2014/main" id="{A5A34D30-16B0-4B9B-8031-0465587F1DC7}"/>
              </a:ext>
            </a:extLst>
          </p:cNvPr>
          <p:cNvSpPr/>
          <p:nvPr/>
        </p:nvSpPr>
        <p:spPr>
          <a:xfrm>
            <a:off x="3354185"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3</a:t>
            </a:r>
            <a:endParaRPr lang="zh-CN" altLang="en-US" sz="1600" dirty="0">
              <a:ea typeface="Alibaba PuHuiTi R"/>
            </a:endParaRPr>
          </a:p>
        </p:txBody>
      </p:sp>
      <p:cxnSp>
        <p:nvCxnSpPr>
          <p:cNvPr id="79" name="直接箭头连接符 78">
            <a:extLst>
              <a:ext uri="{FF2B5EF4-FFF2-40B4-BE49-F238E27FC236}">
                <a16:creationId xmlns:a16="http://schemas.microsoft.com/office/drawing/2014/main" id="{8BB3680F-39F4-4836-8F50-2C9EFD62814E}"/>
              </a:ext>
            </a:extLst>
          </p:cNvPr>
          <p:cNvCxnSpPr/>
          <p:nvPr/>
        </p:nvCxnSpPr>
        <p:spPr>
          <a:xfrm>
            <a:off x="6912347" y="3429000"/>
            <a:ext cx="0" cy="97515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37FBDDC5-84C0-46F4-BDEF-8B2DC00CF05D}"/>
              </a:ext>
            </a:extLst>
          </p:cNvPr>
          <p:cNvCxnSpPr>
            <a:cxnSpLocks/>
          </p:cNvCxnSpPr>
          <p:nvPr/>
        </p:nvCxnSpPr>
        <p:spPr>
          <a:xfrm>
            <a:off x="3317216" y="4758956"/>
            <a:ext cx="0" cy="129746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5" name="直接箭头连接符 84">
            <a:extLst>
              <a:ext uri="{FF2B5EF4-FFF2-40B4-BE49-F238E27FC236}">
                <a16:creationId xmlns:a16="http://schemas.microsoft.com/office/drawing/2014/main" id="{6237AB23-3780-40D0-B788-95CA6A785AAA}"/>
              </a:ext>
            </a:extLst>
          </p:cNvPr>
          <p:cNvCxnSpPr>
            <a:cxnSpLocks/>
          </p:cNvCxnSpPr>
          <p:nvPr/>
        </p:nvCxnSpPr>
        <p:spPr>
          <a:xfrm flipH="1" flipV="1">
            <a:off x="1631310" y="4987724"/>
            <a:ext cx="1632354" cy="10837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直接箭头连接符 89">
            <a:extLst>
              <a:ext uri="{FF2B5EF4-FFF2-40B4-BE49-F238E27FC236}">
                <a16:creationId xmlns:a16="http://schemas.microsoft.com/office/drawing/2014/main" id="{E6583116-0A44-494E-8CDB-E2493B2D0BC3}"/>
              </a:ext>
            </a:extLst>
          </p:cNvPr>
          <p:cNvCxnSpPr>
            <a:cxnSpLocks/>
          </p:cNvCxnSpPr>
          <p:nvPr/>
        </p:nvCxnSpPr>
        <p:spPr>
          <a:xfrm flipH="1" flipV="1">
            <a:off x="3702880" y="4824270"/>
            <a:ext cx="3010" cy="11668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C4B81B3A-6E44-46E7-ADFB-3C9EE68351BD}"/>
              </a:ext>
            </a:extLst>
          </p:cNvPr>
          <p:cNvCxnSpPr>
            <a:cxnSpLocks/>
          </p:cNvCxnSpPr>
          <p:nvPr/>
        </p:nvCxnSpPr>
        <p:spPr>
          <a:xfrm>
            <a:off x="1526440" y="5332394"/>
            <a:ext cx="1495411" cy="9323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8" name="直接箭头连接符 97">
            <a:extLst>
              <a:ext uri="{FF2B5EF4-FFF2-40B4-BE49-F238E27FC236}">
                <a16:creationId xmlns:a16="http://schemas.microsoft.com/office/drawing/2014/main" id="{B937CD04-C54F-40B6-AE46-7CEF8E67A806}"/>
              </a:ext>
            </a:extLst>
          </p:cNvPr>
          <p:cNvCxnSpPr>
            <a:cxnSpLocks/>
          </p:cNvCxnSpPr>
          <p:nvPr/>
        </p:nvCxnSpPr>
        <p:spPr>
          <a:xfrm>
            <a:off x="1393093" y="3693226"/>
            <a:ext cx="0" cy="7109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3" name="矩形 112">
            <a:extLst>
              <a:ext uri="{FF2B5EF4-FFF2-40B4-BE49-F238E27FC236}">
                <a16:creationId xmlns:a16="http://schemas.microsoft.com/office/drawing/2014/main" id="{30DFFFF9-3A43-460E-B17A-22B69B2436A6}"/>
              </a:ext>
            </a:extLst>
          </p:cNvPr>
          <p:cNvSpPr/>
          <p:nvPr/>
        </p:nvSpPr>
        <p:spPr>
          <a:xfrm>
            <a:off x="3228065" y="4561754"/>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4" name="直接连接符 113">
            <a:extLst>
              <a:ext uri="{FF2B5EF4-FFF2-40B4-BE49-F238E27FC236}">
                <a16:creationId xmlns:a16="http://schemas.microsoft.com/office/drawing/2014/main" id="{65A28AD9-7944-4AB1-866F-678C210A66BF}"/>
              </a:ext>
            </a:extLst>
          </p:cNvPr>
          <p:cNvCxnSpPr>
            <a:cxnSpLocks/>
          </p:cNvCxnSpPr>
          <p:nvPr/>
        </p:nvCxnSpPr>
        <p:spPr>
          <a:xfrm>
            <a:off x="1152852" y="4404157"/>
            <a:ext cx="108055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2D2DF3D7-F8AB-441B-B367-B4321AB673A7}"/>
              </a:ext>
            </a:extLst>
          </p:cNvPr>
          <p:cNvCxnSpPr>
            <a:cxnSpLocks/>
          </p:cNvCxnSpPr>
          <p:nvPr/>
        </p:nvCxnSpPr>
        <p:spPr>
          <a:xfrm>
            <a:off x="1152852" y="5075141"/>
            <a:ext cx="1080558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12BDD088-4F1A-455A-A6FF-EB3158720342}"/>
              </a:ext>
            </a:extLst>
          </p:cNvPr>
          <p:cNvSpPr/>
          <p:nvPr/>
        </p:nvSpPr>
        <p:spPr>
          <a:xfrm>
            <a:off x="12375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7" name="直接连接符 116">
            <a:extLst>
              <a:ext uri="{FF2B5EF4-FFF2-40B4-BE49-F238E27FC236}">
                <a16:creationId xmlns:a16="http://schemas.microsoft.com/office/drawing/2014/main" id="{253D191C-C833-41E4-8E88-B82644FCBDB2}"/>
              </a:ext>
            </a:extLst>
          </p:cNvPr>
          <p:cNvCxnSpPr>
            <a:cxnSpLocks/>
          </p:cNvCxnSpPr>
          <p:nvPr/>
        </p:nvCxnSpPr>
        <p:spPr>
          <a:xfrm>
            <a:off x="2503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9395D352-6D09-4914-A4BF-3061AC035D36}"/>
              </a:ext>
            </a:extLst>
          </p:cNvPr>
          <p:cNvSpPr/>
          <p:nvPr/>
        </p:nvSpPr>
        <p:spPr>
          <a:xfrm>
            <a:off x="19042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cxnSp>
        <p:nvCxnSpPr>
          <p:cNvPr id="119" name="直接连接符 118">
            <a:extLst>
              <a:ext uri="{FF2B5EF4-FFF2-40B4-BE49-F238E27FC236}">
                <a16:creationId xmlns:a16="http://schemas.microsoft.com/office/drawing/2014/main" id="{DB85CDFF-0C83-4121-B783-3757FD66F1BA}"/>
              </a:ext>
            </a:extLst>
          </p:cNvPr>
          <p:cNvCxnSpPr>
            <a:cxnSpLocks/>
          </p:cNvCxnSpPr>
          <p:nvPr/>
        </p:nvCxnSpPr>
        <p:spPr>
          <a:xfrm>
            <a:off x="3174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FA25EB9-81A1-477E-B478-AB09ED0807CD}"/>
              </a:ext>
            </a:extLst>
          </p:cNvPr>
          <p:cNvCxnSpPr>
            <a:cxnSpLocks/>
          </p:cNvCxnSpPr>
          <p:nvPr/>
        </p:nvCxnSpPr>
        <p:spPr>
          <a:xfrm>
            <a:off x="5189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DFA19D7-E971-4592-AC84-6FC195576654}"/>
              </a:ext>
            </a:extLst>
          </p:cNvPr>
          <p:cNvCxnSpPr>
            <a:cxnSpLocks/>
          </p:cNvCxnSpPr>
          <p:nvPr/>
        </p:nvCxnSpPr>
        <p:spPr>
          <a:xfrm>
            <a:off x="5862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06DCF000-E9FB-45CE-8DCD-92CB286A2092}"/>
              </a:ext>
            </a:extLst>
          </p:cNvPr>
          <p:cNvCxnSpPr>
            <a:cxnSpLocks/>
          </p:cNvCxnSpPr>
          <p:nvPr/>
        </p:nvCxnSpPr>
        <p:spPr>
          <a:xfrm>
            <a:off x="65821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87A6F8CB-8E19-4287-AE3F-5C9B0B324083}"/>
              </a:ext>
            </a:extLst>
          </p:cNvPr>
          <p:cNvCxnSpPr>
            <a:cxnSpLocks/>
          </p:cNvCxnSpPr>
          <p:nvPr/>
        </p:nvCxnSpPr>
        <p:spPr>
          <a:xfrm>
            <a:off x="7255200"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58307D71-0BA2-40EA-BEDE-22E3708CC7EC}"/>
              </a:ext>
            </a:extLst>
          </p:cNvPr>
          <p:cNvCxnSpPr>
            <a:cxnSpLocks/>
          </p:cNvCxnSpPr>
          <p:nvPr/>
        </p:nvCxnSpPr>
        <p:spPr>
          <a:xfrm>
            <a:off x="7926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DB9DCC9-3F56-4E56-8F65-84FA36753A1E}"/>
              </a:ext>
            </a:extLst>
          </p:cNvPr>
          <p:cNvCxnSpPr>
            <a:cxnSpLocks/>
          </p:cNvCxnSpPr>
          <p:nvPr/>
        </p:nvCxnSpPr>
        <p:spPr>
          <a:xfrm>
            <a:off x="85992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F08F7CB6-B858-473E-B9B1-1B5C01EF72D3}"/>
              </a:ext>
            </a:extLst>
          </p:cNvPr>
          <p:cNvCxnSpPr>
            <a:cxnSpLocks/>
          </p:cNvCxnSpPr>
          <p:nvPr/>
        </p:nvCxnSpPr>
        <p:spPr>
          <a:xfrm>
            <a:off x="9270267"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467F1391-BA54-4896-B9F0-21519D399100}"/>
              </a:ext>
            </a:extLst>
          </p:cNvPr>
          <p:cNvCxnSpPr>
            <a:cxnSpLocks/>
          </p:cNvCxnSpPr>
          <p:nvPr/>
        </p:nvCxnSpPr>
        <p:spPr>
          <a:xfrm>
            <a:off x="9941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E226752A-892E-4777-98AF-68431869ED63}"/>
              </a:ext>
            </a:extLst>
          </p:cNvPr>
          <p:cNvCxnSpPr>
            <a:cxnSpLocks/>
          </p:cNvCxnSpPr>
          <p:nvPr/>
        </p:nvCxnSpPr>
        <p:spPr>
          <a:xfrm>
            <a:off x="10614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C809A3D-F238-4171-871D-083E4EA3F576}"/>
              </a:ext>
            </a:extLst>
          </p:cNvPr>
          <p:cNvCxnSpPr>
            <a:cxnSpLocks/>
          </p:cNvCxnSpPr>
          <p:nvPr/>
        </p:nvCxnSpPr>
        <p:spPr>
          <a:xfrm>
            <a:off x="112853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956B8ED9-A8EC-4601-9245-449687ED8D3C}"/>
              </a:ext>
            </a:extLst>
          </p:cNvPr>
          <p:cNvCxnSpPr>
            <a:cxnSpLocks/>
          </p:cNvCxnSpPr>
          <p:nvPr/>
        </p:nvCxnSpPr>
        <p:spPr>
          <a:xfrm>
            <a:off x="1195843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0B3919F1-F909-4D53-869B-06E7F34C959B}"/>
              </a:ext>
            </a:extLst>
          </p:cNvPr>
          <p:cNvSpPr/>
          <p:nvPr/>
        </p:nvSpPr>
        <p:spPr>
          <a:xfrm>
            <a:off x="26006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2" name="矩形 131">
            <a:extLst>
              <a:ext uri="{FF2B5EF4-FFF2-40B4-BE49-F238E27FC236}">
                <a16:creationId xmlns:a16="http://schemas.microsoft.com/office/drawing/2014/main" id="{BB1EBF68-A40A-48E5-B0C1-665D6B2F6559}"/>
              </a:ext>
            </a:extLst>
          </p:cNvPr>
          <p:cNvSpPr/>
          <p:nvPr/>
        </p:nvSpPr>
        <p:spPr>
          <a:xfrm>
            <a:off x="3906634" y="4575609"/>
            <a:ext cx="546945" cy="338554"/>
          </a:xfrm>
          <a:prstGeom prst="rect">
            <a:avLst/>
          </a:prstGeom>
        </p:spPr>
        <p:txBody>
          <a:bodyPr wrap="square">
            <a:spAutoFit/>
          </a:bodyPr>
          <a:lstStyle/>
          <a:p>
            <a:pPr>
              <a:defRPr/>
            </a:pPr>
            <a:r>
              <a:rPr lang="en-US" altLang="zh-CN" sz="1600" dirty="0">
                <a:latin typeface="微软雅黑" panose="020B0503020204020204" pitchFamily="34" charset="-122"/>
                <a:ea typeface="Alibaba PuHuiTi R"/>
              </a:rPr>
              <a:t>null</a:t>
            </a:r>
            <a:endParaRPr lang="zh-CN" altLang="en-US" sz="1600" dirty="0">
              <a:latin typeface="微软雅黑" panose="020B0503020204020204" pitchFamily="34" charset="-122"/>
              <a:ea typeface="Alibaba PuHuiTi R"/>
            </a:endParaRPr>
          </a:p>
        </p:txBody>
      </p:sp>
      <p:sp>
        <p:nvSpPr>
          <p:cNvPr id="133" name="矩形 132">
            <a:extLst>
              <a:ext uri="{FF2B5EF4-FFF2-40B4-BE49-F238E27FC236}">
                <a16:creationId xmlns:a16="http://schemas.microsoft.com/office/drawing/2014/main" id="{C49022A1-7A2A-4185-9764-7C01C0CCC681}"/>
              </a:ext>
            </a:extLst>
          </p:cNvPr>
          <p:cNvSpPr/>
          <p:nvPr/>
        </p:nvSpPr>
        <p:spPr>
          <a:xfrm>
            <a:off x="45903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4" name="矩形 133">
            <a:extLst>
              <a:ext uri="{FF2B5EF4-FFF2-40B4-BE49-F238E27FC236}">
                <a16:creationId xmlns:a16="http://schemas.microsoft.com/office/drawing/2014/main" id="{287B4A0D-B057-4F89-9FBF-FCFE022FC5FC}"/>
              </a:ext>
            </a:extLst>
          </p:cNvPr>
          <p:cNvSpPr/>
          <p:nvPr/>
        </p:nvSpPr>
        <p:spPr>
          <a:xfrm>
            <a:off x="52867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5" name="矩形 134">
            <a:extLst>
              <a:ext uri="{FF2B5EF4-FFF2-40B4-BE49-F238E27FC236}">
                <a16:creationId xmlns:a16="http://schemas.microsoft.com/office/drawing/2014/main" id="{A3D97DAC-F613-42E5-9A2D-83A0FD6ED522}"/>
              </a:ext>
            </a:extLst>
          </p:cNvPr>
          <p:cNvSpPr/>
          <p:nvPr/>
        </p:nvSpPr>
        <p:spPr>
          <a:xfrm>
            <a:off x="59534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6" name="矩形 135">
            <a:extLst>
              <a:ext uri="{FF2B5EF4-FFF2-40B4-BE49-F238E27FC236}">
                <a16:creationId xmlns:a16="http://schemas.microsoft.com/office/drawing/2014/main" id="{2CC29F5D-3CCE-47D3-A8C2-1786CCBB4AB4}"/>
              </a:ext>
            </a:extLst>
          </p:cNvPr>
          <p:cNvSpPr/>
          <p:nvPr/>
        </p:nvSpPr>
        <p:spPr>
          <a:xfrm>
            <a:off x="667311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7" name="矩形 136">
            <a:extLst>
              <a:ext uri="{FF2B5EF4-FFF2-40B4-BE49-F238E27FC236}">
                <a16:creationId xmlns:a16="http://schemas.microsoft.com/office/drawing/2014/main" id="{E29CFF6F-FDD1-4B4F-8016-F88196341A55}"/>
              </a:ext>
            </a:extLst>
          </p:cNvPr>
          <p:cNvSpPr/>
          <p:nvPr/>
        </p:nvSpPr>
        <p:spPr>
          <a:xfrm>
            <a:off x="73377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8" name="矩形 137">
            <a:extLst>
              <a:ext uri="{FF2B5EF4-FFF2-40B4-BE49-F238E27FC236}">
                <a16:creationId xmlns:a16="http://schemas.microsoft.com/office/drawing/2014/main" id="{55F5C248-6FF8-4568-857A-2D1124651B09}"/>
              </a:ext>
            </a:extLst>
          </p:cNvPr>
          <p:cNvSpPr/>
          <p:nvPr/>
        </p:nvSpPr>
        <p:spPr>
          <a:xfrm>
            <a:off x="8036252"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39" name="矩形 138">
            <a:extLst>
              <a:ext uri="{FF2B5EF4-FFF2-40B4-BE49-F238E27FC236}">
                <a16:creationId xmlns:a16="http://schemas.microsoft.com/office/drawing/2014/main" id="{A4FDEC8C-53B3-4668-9FDB-D976B2DC2CBD}"/>
              </a:ext>
            </a:extLst>
          </p:cNvPr>
          <p:cNvSpPr/>
          <p:nvPr/>
        </p:nvSpPr>
        <p:spPr>
          <a:xfrm>
            <a:off x="8700885"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0" name="矩形 139">
            <a:extLst>
              <a:ext uri="{FF2B5EF4-FFF2-40B4-BE49-F238E27FC236}">
                <a16:creationId xmlns:a16="http://schemas.microsoft.com/office/drawing/2014/main" id="{92575342-693E-43B6-B15E-42876E9EDD85}"/>
              </a:ext>
            </a:extLst>
          </p:cNvPr>
          <p:cNvSpPr/>
          <p:nvPr/>
        </p:nvSpPr>
        <p:spPr>
          <a:xfrm>
            <a:off x="9359168"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1" name="矩形 140">
            <a:extLst>
              <a:ext uri="{FF2B5EF4-FFF2-40B4-BE49-F238E27FC236}">
                <a16:creationId xmlns:a16="http://schemas.microsoft.com/office/drawing/2014/main" id="{04DF16C3-C6AB-417A-AC47-C630C0156578}"/>
              </a:ext>
            </a:extLst>
          </p:cNvPr>
          <p:cNvSpPr/>
          <p:nvPr/>
        </p:nvSpPr>
        <p:spPr>
          <a:xfrm>
            <a:off x="100238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2" name="矩形 141">
            <a:extLst>
              <a:ext uri="{FF2B5EF4-FFF2-40B4-BE49-F238E27FC236}">
                <a16:creationId xmlns:a16="http://schemas.microsoft.com/office/drawing/2014/main" id="{846339B1-F5E1-4DCD-B3C8-A8A4E263B5C5}"/>
              </a:ext>
            </a:extLst>
          </p:cNvPr>
          <p:cNvSpPr/>
          <p:nvPr/>
        </p:nvSpPr>
        <p:spPr>
          <a:xfrm>
            <a:off x="10722301"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3" name="矩形 142">
            <a:extLst>
              <a:ext uri="{FF2B5EF4-FFF2-40B4-BE49-F238E27FC236}">
                <a16:creationId xmlns:a16="http://schemas.microsoft.com/office/drawing/2014/main" id="{767122EA-FF2A-416E-BB38-898FB956BAA0}"/>
              </a:ext>
            </a:extLst>
          </p:cNvPr>
          <p:cNvSpPr/>
          <p:nvPr/>
        </p:nvSpPr>
        <p:spPr>
          <a:xfrm>
            <a:off x="11386934" y="4575609"/>
            <a:ext cx="546945"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null</a:t>
            </a:r>
            <a:endParaRPr lang="zh-CN" altLang="en-US" sz="1600" dirty="0">
              <a:ea typeface="Alibaba PuHuiTi R"/>
            </a:endParaRPr>
          </a:p>
        </p:txBody>
      </p:sp>
      <p:sp>
        <p:nvSpPr>
          <p:cNvPr id="144" name="矩形 143">
            <a:extLst>
              <a:ext uri="{FF2B5EF4-FFF2-40B4-BE49-F238E27FC236}">
                <a16:creationId xmlns:a16="http://schemas.microsoft.com/office/drawing/2014/main" id="{0D1CAC23-4E38-4C22-AF0A-00D73B2A6DF2}"/>
              </a:ext>
            </a:extLst>
          </p:cNvPr>
          <p:cNvSpPr/>
          <p:nvPr/>
        </p:nvSpPr>
        <p:spPr>
          <a:xfrm>
            <a:off x="1326418"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0</a:t>
            </a:r>
            <a:endParaRPr lang="zh-CN" altLang="en-US" sz="1600" dirty="0">
              <a:ea typeface="Alibaba PuHuiTi R"/>
            </a:endParaRPr>
          </a:p>
        </p:txBody>
      </p:sp>
      <p:sp>
        <p:nvSpPr>
          <p:cNvPr id="145" name="矩形 144">
            <a:extLst>
              <a:ext uri="{FF2B5EF4-FFF2-40B4-BE49-F238E27FC236}">
                <a16:creationId xmlns:a16="http://schemas.microsoft.com/office/drawing/2014/main" id="{7B3D696B-9097-47E9-A991-7E11F6E0D4B6}"/>
              </a:ext>
            </a:extLst>
          </p:cNvPr>
          <p:cNvSpPr/>
          <p:nvPr/>
        </p:nvSpPr>
        <p:spPr>
          <a:xfrm>
            <a:off x="19910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a:t>
            </a:r>
            <a:endParaRPr lang="zh-CN" altLang="en-US" sz="1600" dirty="0">
              <a:ea typeface="Alibaba PuHuiTi R"/>
            </a:endParaRPr>
          </a:p>
        </p:txBody>
      </p:sp>
      <p:sp>
        <p:nvSpPr>
          <p:cNvPr id="146" name="矩形 145">
            <a:extLst>
              <a:ext uri="{FF2B5EF4-FFF2-40B4-BE49-F238E27FC236}">
                <a16:creationId xmlns:a16="http://schemas.microsoft.com/office/drawing/2014/main" id="{435FFD60-2AF1-4F77-87DB-D9551A5A6BC2}"/>
              </a:ext>
            </a:extLst>
          </p:cNvPr>
          <p:cNvSpPr/>
          <p:nvPr/>
        </p:nvSpPr>
        <p:spPr>
          <a:xfrm>
            <a:off x="26895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2</a:t>
            </a:r>
            <a:endParaRPr lang="zh-CN" altLang="en-US" sz="1600" dirty="0">
              <a:ea typeface="Alibaba PuHuiTi R"/>
            </a:endParaRPr>
          </a:p>
        </p:txBody>
      </p:sp>
      <p:sp>
        <p:nvSpPr>
          <p:cNvPr id="148" name="矩形 147">
            <a:extLst>
              <a:ext uri="{FF2B5EF4-FFF2-40B4-BE49-F238E27FC236}">
                <a16:creationId xmlns:a16="http://schemas.microsoft.com/office/drawing/2014/main" id="{E44619B5-6F64-48FC-84A7-9A02546113DB}"/>
              </a:ext>
            </a:extLst>
          </p:cNvPr>
          <p:cNvSpPr/>
          <p:nvPr/>
        </p:nvSpPr>
        <p:spPr>
          <a:xfrm>
            <a:off x="4012467"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4</a:t>
            </a:r>
            <a:endParaRPr lang="zh-CN" altLang="en-US" sz="1600" dirty="0">
              <a:ea typeface="Alibaba PuHuiTi R"/>
            </a:endParaRPr>
          </a:p>
        </p:txBody>
      </p:sp>
      <p:sp>
        <p:nvSpPr>
          <p:cNvPr id="149" name="矩形 148">
            <a:extLst>
              <a:ext uri="{FF2B5EF4-FFF2-40B4-BE49-F238E27FC236}">
                <a16:creationId xmlns:a16="http://schemas.microsoft.com/office/drawing/2014/main" id="{E5C942B6-FA3A-46D2-95FD-75F95E6A686A}"/>
              </a:ext>
            </a:extLst>
          </p:cNvPr>
          <p:cNvSpPr/>
          <p:nvPr/>
        </p:nvSpPr>
        <p:spPr>
          <a:xfrm>
            <a:off x="46771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5</a:t>
            </a:r>
            <a:endParaRPr lang="zh-CN" altLang="en-US" sz="1600" dirty="0">
              <a:ea typeface="Alibaba PuHuiTi R"/>
            </a:endParaRPr>
          </a:p>
        </p:txBody>
      </p:sp>
      <p:sp>
        <p:nvSpPr>
          <p:cNvPr id="150" name="矩形 149">
            <a:extLst>
              <a:ext uri="{FF2B5EF4-FFF2-40B4-BE49-F238E27FC236}">
                <a16:creationId xmlns:a16="http://schemas.microsoft.com/office/drawing/2014/main" id="{BD15B842-0FEE-412D-B409-FE1EFB298022}"/>
              </a:ext>
            </a:extLst>
          </p:cNvPr>
          <p:cNvSpPr/>
          <p:nvPr/>
        </p:nvSpPr>
        <p:spPr>
          <a:xfrm>
            <a:off x="53756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6</a:t>
            </a:r>
            <a:endParaRPr lang="zh-CN" altLang="en-US" sz="1600" dirty="0">
              <a:ea typeface="Alibaba PuHuiTi R"/>
            </a:endParaRPr>
          </a:p>
        </p:txBody>
      </p:sp>
      <p:sp>
        <p:nvSpPr>
          <p:cNvPr id="151" name="矩形 150">
            <a:extLst>
              <a:ext uri="{FF2B5EF4-FFF2-40B4-BE49-F238E27FC236}">
                <a16:creationId xmlns:a16="http://schemas.microsoft.com/office/drawing/2014/main" id="{07A4426D-6B12-480B-B04F-7AA2D0937A52}"/>
              </a:ext>
            </a:extLst>
          </p:cNvPr>
          <p:cNvSpPr/>
          <p:nvPr/>
        </p:nvSpPr>
        <p:spPr>
          <a:xfrm>
            <a:off x="6040234"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7</a:t>
            </a:r>
            <a:endParaRPr lang="zh-CN" altLang="en-US" sz="1600" dirty="0">
              <a:ea typeface="Alibaba PuHuiTi R"/>
            </a:endParaRPr>
          </a:p>
        </p:txBody>
      </p:sp>
      <p:sp>
        <p:nvSpPr>
          <p:cNvPr id="152" name="矩形 151">
            <a:extLst>
              <a:ext uri="{FF2B5EF4-FFF2-40B4-BE49-F238E27FC236}">
                <a16:creationId xmlns:a16="http://schemas.microsoft.com/office/drawing/2014/main" id="{D37C1094-A122-46B1-8EEF-E8A2A58819E9}"/>
              </a:ext>
            </a:extLst>
          </p:cNvPr>
          <p:cNvSpPr/>
          <p:nvPr/>
        </p:nvSpPr>
        <p:spPr>
          <a:xfrm>
            <a:off x="675990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8</a:t>
            </a:r>
            <a:endParaRPr lang="zh-CN" altLang="en-US" sz="1600" dirty="0">
              <a:ea typeface="Alibaba PuHuiTi R"/>
            </a:endParaRPr>
          </a:p>
        </p:txBody>
      </p:sp>
      <p:sp>
        <p:nvSpPr>
          <p:cNvPr id="153" name="矩形 152">
            <a:extLst>
              <a:ext uri="{FF2B5EF4-FFF2-40B4-BE49-F238E27FC236}">
                <a16:creationId xmlns:a16="http://schemas.microsoft.com/office/drawing/2014/main" id="{2A72C8A8-3156-4495-8F04-3DA369CFC618}"/>
              </a:ext>
            </a:extLst>
          </p:cNvPr>
          <p:cNvSpPr/>
          <p:nvPr/>
        </p:nvSpPr>
        <p:spPr>
          <a:xfrm>
            <a:off x="7426651" y="5077258"/>
            <a:ext cx="304892"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9</a:t>
            </a:r>
            <a:endParaRPr lang="zh-CN" altLang="en-US" sz="1600" dirty="0">
              <a:ea typeface="Alibaba PuHuiTi R"/>
            </a:endParaRPr>
          </a:p>
        </p:txBody>
      </p:sp>
      <p:sp>
        <p:nvSpPr>
          <p:cNvPr id="154" name="矩形 153">
            <a:extLst>
              <a:ext uri="{FF2B5EF4-FFF2-40B4-BE49-F238E27FC236}">
                <a16:creationId xmlns:a16="http://schemas.microsoft.com/office/drawing/2014/main" id="{639EAE42-994D-40A0-A70A-3DF5720AFFF7}"/>
              </a:ext>
            </a:extLst>
          </p:cNvPr>
          <p:cNvSpPr/>
          <p:nvPr/>
        </p:nvSpPr>
        <p:spPr>
          <a:xfrm>
            <a:off x="80447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10</a:t>
            </a:r>
            <a:endParaRPr lang="zh-CN" altLang="en-US" sz="1600" dirty="0">
              <a:ea typeface="Alibaba PuHuiTi R"/>
            </a:endParaRPr>
          </a:p>
        </p:txBody>
      </p:sp>
      <p:sp>
        <p:nvSpPr>
          <p:cNvPr id="155" name="矩形 154">
            <a:extLst>
              <a:ext uri="{FF2B5EF4-FFF2-40B4-BE49-F238E27FC236}">
                <a16:creationId xmlns:a16="http://schemas.microsoft.com/office/drawing/2014/main" id="{9446B80D-48B4-40A9-8814-1A3CAD02E3D7}"/>
              </a:ext>
            </a:extLst>
          </p:cNvPr>
          <p:cNvSpPr/>
          <p:nvPr/>
        </p:nvSpPr>
        <p:spPr>
          <a:xfrm>
            <a:off x="8711467"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11</a:t>
            </a:r>
            <a:endParaRPr lang="zh-CN" altLang="en-US" sz="1600" dirty="0">
              <a:ea typeface="Alibaba PuHuiTi R"/>
            </a:endParaRPr>
          </a:p>
        </p:txBody>
      </p:sp>
      <p:sp>
        <p:nvSpPr>
          <p:cNvPr id="156" name="矩形 155">
            <a:extLst>
              <a:ext uri="{FF2B5EF4-FFF2-40B4-BE49-F238E27FC236}">
                <a16:creationId xmlns:a16="http://schemas.microsoft.com/office/drawing/2014/main" id="{64F1376A-2C88-4120-AC2C-AA149DC9FA0B}"/>
              </a:ext>
            </a:extLst>
          </p:cNvPr>
          <p:cNvSpPr/>
          <p:nvPr/>
        </p:nvSpPr>
        <p:spPr>
          <a:xfrm>
            <a:off x="9369751"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12</a:t>
            </a:r>
            <a:endParaRPr lang="zh-CN" altLang="en-US" sz="1600" dirty="0">
              <a:ea typeface="Alibaba PuHuiTi R"/>
            </a:endParaRPr>
          </a:p>
        </p:txBody>
      </p:sp>
      <p:sp>
        <p:nvSpPr>
          <p:cNvPr id="157" name="矩形 156">
            <a:extLst>
              <a:ext uri="{FF2B5EF4-FFF2-40B4-BE49-F238E27FC236}">
                <a16:creationId xmlns:a16="http://schemas.microsoft.com/office/drawing/2014/main" id="{2DFA0707-8F4C-4C0F-B097-AFD165280687}"/>
              </a:ext>
            </a:extLst>
          </p:cNvPr>
          <p:cNvSpPr/>
          <p:nvPr/>
        </p:nvSpPr>
        <p:spPr>
          <a:xfrm>
            <a:off x="100343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13</a:t>
            </a:r>
            <a:endParaRPr lang="zh-CN" altLang="en-US" sz="1600" dirty="0">
              <a:ea typeface="Alibaba PuHuiTi R"/>
            </a:endParaRPr>
          </a:p>
        </p:txBody>
      </p:sp>
      <p:sp>
        <p:nvSpPr>
          <p:cNvPr id="158" name="矩形 157">
            <a:extLst>
              <a:ext uri="{FF2B5EF4-FFF2-40B4-BE49-F238E27FC236}">
                <a16:creationId xmlns:a16="http://schemas.microsoft.com/office/drawing/2014/main" id="{698724A5-FF49-4F03-9FE8-2B0FCCC5B0E8}"/>
              </a:ext>
            </a:extLst>
          </p:cNvPr>
          <p:cNvSpPr/>
          <p:nvPr/>
        </p:nvSpPr>
        <p:spPr>
          <a:xfrm>
            <a:off x="10732885"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14</a:t>
            </a:r>
            <a:endParaRPr lang="zh-CN" altLang="en-US" sz="1600" dirty="0">
              <a:ea typeface="Alibaba PuHuiTi R"/>
            </a:endParaRPr>
          </a:p>
        </p:txBody>
      </p:sp>
      <p:sp>
        <p:nvSpPr>
          <p:cNvPr id="159" name="矩形 158">
            <a:extLst>
              <a:ext uri="{FF2B5EF4-FFF2-40B4-BE49-F238E27FC236}">
                <a16:creationId xmlns:a16="http://schemas.microsoft.com/office/drawing/2014/main" id="{B17D462F-7A3C-468B-B3AB-CA9CCFA869A4}"/>
              </a:ext>
            </a:extLst>
          </p:cNvPr>
          <p:cNvSpPr/>
          <p:nvPr/>
        </p:nvSpPr>
        <p:spPr>
          <a:xfrm>
            <a:off x="11397518" y="5077258"/>
            <a:ext cx="425116" cy="338554"/>
          </a:xfrm>
          <a:prstGeom prst="rect">
            <a:avLst/>
          </a:prstGeom>
        </p:spPr>
        <p:txBody>
          <a:bodyPr wrap="square">
            <a:spAutoFit/>
          </a:bodyPr>
          <a:lstStyle/>
          <a:p>
            <a:pPr>
              <a:defRPr/>
            </a:pPr>
            <a:r>
              <a:rPr lang="en-US" altLang="zh-CN" sz="1600" dirty="0">
                <a:solidFill>
                  <a:srgbClr val="333333"/>
                </a:solidFill>
                <a:latin typeface="微软雅黑" pitchFamily="34" charset="-122"/>
                <a:ea typeface="Alibaba PuHuiTi R"/>
              </a:rPr>
              <a:t>15</a:t>
            </a:r>
            <a:endParaRPr lang="zh-CN" altLang="en-US" sz="1600" dirty="0">
              <a:ea typeface="Alibaba PuHuiTi R"/>
            </a:endParaRPr>
          </a:p>
        </p:txBody>
      </p:sp>
      <p:cxnSp>
        <p:nvCxnSpPr>
          <p:cNvPr id="160" name="直接连接符 159">
            <a:extLst>
              <a:ext uri="{FF2B5EF4-FFF2-40B4-BE49-F238E27FC236}">
                <a16:creationId xmlns:a16="http://schemas.microsoft.com/office/drawing/2014/main" id="{459ABEFD-9DF3-414D-B3BF-28356245C559}"/>
              </a:ext>
            </a:extLst>
          </p:cNvPr>
          <p:cNvCxnSpPr>
            <a:cxnSpLocks/>
          </p:cNvCxnSpPr>
          <p:nvPr/>
        </p:nvCxnSpPr>
        <p:spPr>
          <a:xfrm>
            <a:off x="45183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A0B2C883-030F-48C8-8637-D92F019726B4}"/>
              </a:ext>
            </a:extLst>
          </p:cNvPr>
          <p:cNvCxnSpPr>
            <a:cxnSpLocks/>
          </p:cNvCxnSpPr>
          <p:nvPr/>
        </p:nvCxnSpPr>
        <p:spPr>
          <a:xfrm>
            <a:off x="38452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8A271BF4-75B3-40C2-99EC-D640182DCEE7}"/>
              </a:ext>
            </a:extLst>
          </p:cNvPr>
          <p:cNvCxnSpPr>
            <a:cxnSpLocks/>
          </p:cNvCxnSpPr>
          <p:nvPr/>
        </p:nvCxnSpPr>
        <p:spPr>
          <a:xfrm>
            <a:off x="1152851"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C6D99721-700F-45C8-AFF5-3CED25A46B62}"/>
              </a:ext>
            </a:extLst>
          </p:cNvPr>
          <p:cNvCxnSpPr>
            <a:cxnSpLocks/>
          </p:cNvCxnSpPr>
          <p:nvPr/>
        </p:nvCxnSpPr>
        <p:spPr>
          <a:xfrm>
            <a:off x="1830184" y="4410508"/>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AC39B261-5720-4F9A-AC23-26930BC1AC3F}"/>
              </a:ext>
            </a:extLst>
          </p:cNvPr>
          <p:cNvSpPr/>
          <p:nvPr/>
        </p:nvSpPr>
        <p:spPr>
          <a:xfrm>
            <a:off x="3199226" y="3029155"/>
            <a:ext cx="478367" cy="480484"/>
          </a:xfrm>
          <a:prstGeom prst="ellipse">
            <a:avLst/>
          </a:prstGeom>
          <a:solidFill>
            <a:srgbClr val="79A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2" name="椭圆 71">
            <a:extLst>
              <a:ext uri="{FF2B5EF4-FFF2-40B4-BE49-F238E27FC236}">
                <a16:creationId xmlns:a16="http://schemas.microsoft.com/office/drawing/2014/main" id="{B2A5A704-2437-45FA-817B-097593288FD2}"/>
              </a:ext>
            </a:extLst>
          </p:cNvPr>
          <p:cNvSpPr/>
          <p:nvPr/>
        </p:nvSpPr>
        <p:spPr>
          <a:xfrm>
            <a:off x="1152852" y="3029157"/>
            <a:ext cx="480483" cy="480483"/>
          </a:xfrm>
          <a:prstGeom prst="ellipse">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0000"/>
              </a:solidFill>
            </a:endParaRPr>
          </a:p>
        </p:txBody>
      </p:sp>
      <p:sp>
        <p:nvSpPr>
          <p:cNvPr id="73" name="椭圆 72">
            <a:extLst>
              <a:ext uri="{FF2B5EF4-FFF2-40B4-BE49-F238E27FC236}">
                <a16:creationId xmlns:a16="http://schemas.microsoft.com/office/drawing/2014/main" id="{B4E976DC-3CCC-4ABC-BCBA-FEC9E50AA975}"/>
              </a:ext>
            </a:extLst>
          </p:cNvPr>
          <p:cNvSpPr/>
          <p:nvPr/>
        </p:nvSpPr>
        <p:spPr>
          <a:xfrm>
            <a:off x="4270544" y="3035567"/>
            <a:ext cx="480483" cy="480484"/>
          </a:xfrm>
          <a:prstGeom prst="ellipse">
            <a:avLst/>
          </a:prstGeom>
          <a:solidFill>
            <a:srgbClr val="00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
        <p:nvSpPr>
          <p:cNvPr id="71" name="椭圆 70">
            <a:extLst>
              <a:ext uri="{FF2B5EF4-FFF2-40B4-BE49-F238E27FC236}">
                <a16:creationId xmlns:a16="http://schemas.microsoft.com/office/drawing/2014/main" id="{E230DC03-AE8B-4482-95AF-5FEE85BACA72}"/>
              </a:ext>
            </a:extLst>
          </p:cNvPr>
          <p:cNvSpPr/>
          <p:nvPr/>
        </p:nvSpPr>
        <p:spPr>
          <a:xfrm>
            <a:off x="2130548" y="3029156"/>
            <a:ext cx="480483" cy="480483"/>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FF0000"/>
              </a:solidFill>
            </a:endParaRPr>
          </a:p>
        </p:txBody>
      </p:sp>
    </p:spTree>
    <p:extLst>
      <p:ext uri="{BB962C8B-B14F-4D97-AF65-F5344CB8AC3E}">
        <p14:creationId xmlns:p14="http://schemas.microsoft.com/office/powerpoint/2010/main" val="1238550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left)">
                                      <p:cBhvr>
                                        <p:cTn id="19" dur="500"/>
                                        <p:tgtEl>
                                          <p:spTgt spid="72"/>
                                        </p:tgtEl>
                                      </p:cBhvr>
                                    </p:animEffect>
                                  </p:childTnLst>
                                </p:cTn>
                              </p:par>
                            </p:childTnLst>
                          </p:cTn>
                        </p:par>
                        <p:par>
                          <p:cTn id="20" fill="hold">
                            <p:stCondLst>
                              <p:cond delay="500"/>
                            </p:stCondLst>
                            <p:childTnLst>
                              <p:par>
                                <p:cTn id="21" presetID="22" presetClass="entr" presetSubtype="8" fill="hold" grpId="1"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wipe(left)">
                                      <p:cBhvr>
                                        <p:cTn id="23" dur="500"/>
                                        <p:tgtEl>
                                          <p:spTgt spid="71"/>
                                        </p:tgtEl>
                                      </p:cBhvr>
                                    </p:animEffect>
                                  </p:childTnLst>
                                </p:cTn>
                              </p:par>
                            </p:childTnLst>
                          </p:cTn>
                        </p:par>
                        <p:par>
                          <p:cTn id="24" fill="hold">
                            <p:stCondLst>
                              <p:cond delay="1000"/>
                            </p:stCondLst>
                            <p:childTnLst>
                              <p:par>
                                <p:cTn id="25" presetID="22" presetClass="entr" presetSubtype="8" fill="hold" grpId="1"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1500"/>
                            </p:stCondLst>
                            <p:childTnLst>
                              <p:par>
                                <p:cTn id="29" presetID="22" presetClass="entr" presetSubtype="8" fill="hold" grpId="1"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down)">
                                      <p:cBhvr>
                                        <p:cTn id="36" dur="500"/>
                                        <p:tgtEl>
                                          <p:spTgt spid="113"/>
                                        </p:tgtEl>
                                      </p:cBhvr>
                                    </p:animEffect>
                                  </p:childTnLst>
                                </p:cTn>
                              </p:par>
                              <p:par>
                                <p:cTn id="37" presetID="22" presetClass="entr" presetSubtype="4"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down)">
                                      <p:cBhvr>
                                        <p:cTn id="39" dur="500"/>
                                        <p:tgtEl>
                                          <p:spTgt spid="114"/>
                                        </p:tgtEl>
                                      </p:cBhvr>
                                    </p:animEffect>
                                  </p:childTnLst>
                                </p:cTn>
                              </p:par>
                              <p:par>
                                <p:cTn id="40" presetID="22" presetClass="entr" presetSubtype="4" fill="hold"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down)">
                                      <p:cBhvr>
                                        <p:cTn id="42" dur="500"/>
                                        <p:tgtEl>
                                          <p:spTgt spid="1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down)">
                                      <p:cBhvr>
                                        <p:cTn id="45" dur="500"/>
                                        <p:tgtEl>
                                          <p:spTgt spid="116"/>
                                        </p:tgtEl>
                                      </p:cBhvr>
                                    </p:animEffect>
                                  </p:childTnLst>
                                </p:cTn>
                              </p:par>
                              <p:par>
                                <p:cTn id="46" presetID="22" presetClass="entr" presetSubtype="4" fill="hold"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down)">
                                      <p:cBhvr>
                                        <p:cTn id="51" dur="500"/>
                                        <p:tgtEl>
                                          <p:spTgt spid="118"/>
                                        </p:tgtEl>
                                      </p:cBhvr>
                                    </p:animEffect>
                                  </p:childTnLst>
                                </p:cTn>
                              </p:par>
                              <p:par>
                                <p:cTn id="52" presetID="22" presetClass="entr" presetSubtype="4" fill="hold" nodeType="withEffect">
                                  <p:stCondLst>
                                    <p:cond delay="0"/>
                                  </p:stCondLst>
                                  <p:childTnLst>
                                    <p:set>
                                      <p:cBhvr>
                                        <p:cTn id="53" dur="1" fill="hold">
                                          <p:stCondLst>
                                            <p:cond delay="0"/>
                                          </p:stCondLst>
                                        </p:cTn>
                                        <p:tgtEl>
                                          <p:spTgt spid="119"/>
                                        </p:tgtEl>
                                        <p:attrNameLst>
                                          <p:attrName>style.visibility</p:attrName>
                                        </p:attrNameLst>
                                      </p:cBhvr>
                                      <p:to>
                                        <p:strVal val="visible"/>
                                      </p:to>
                                    </p:set>
                                    <p:animEffect transition="in" filter="wipe(down)">
                                      <p:cBhvr>
                                        <p:cTn id="54" dur="500"/>
                                        <p:tgtEl>
                                          <p:spTgt spid="119"/>
                                        </p:tgtEl>
                                      </p:cBhvr>
                                    </p:animEffect>
                                  </p:childTnLst>
                                </p:cTn>
                              </p:par>
                              <p:par>
                                <p:cTn id="55" presetID="22" presetClass="entr" presetSubtype="4"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wipe(down)">
                                      <p:cBhvr>
                                        <p:cTn id="57" dur="500"/>
                                        <p:tgtEl>
                                          <p:spTgt spid="120"/>
                                        </p:tgtEl>
                                      </p:cBhvr>
                                    </p:animEffect>
                                  </p:childTnLst>
                                </p:cTn>
                              </p:par>
                              <p:par>
                                <p:cTn id="58" presetID="22" presetClass="entr" presetSubtype="4" fill="hold" nodeType="with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wipe(down)">
                                      <p:cBhvr>
                                        <p:cTn id="60" dur="500"/>
                                        <p:tgtEl>
                                          <p:spTgt spid="121"/>
                                        </p:tgtEl>
                                      </p:cBhvr>
                                    </p:animEffect>
                                  </p:childTnLst>
                                </p:cTn>
                              </p:par>
                              <p:par>
                                <p:cTn id="61" presetID="22" presetClass="entr" presetSubtype="4"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wipe(down)">
                                      <p:cBhvr>
                                        <p:cTn id="63" dur="500"/>
                                        <p:tgtEl>
                                          <p:spTgt spid="122"/>
                                        </p:tgtEl>
                                      </p:cBhvr>
                                    </p:animEffect>
                                  </p:childTnLst>
                                </p:cTn>
                              </p:par>
                              <p:par>
                                <p:cTn id="64" presetID="22" presetClass="entr" presetSubtype="4" fill="hold"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wipe(down)">
                                      <p:cBhvr>
                                        <p:cTn id="66" dur="500"/>
                                        <p:tgtEl>
                                          <p:spTgt spid="123"/>
                                        </p:tgtEl>
                                      </p:cBhvr>
                                    </p:animEffect>
                                  </p:childTnLst>
                                </p:cTn>
                              </p:par>
                              <p:par>
                                <p:cTn id="67" presetID="22" presetClass="entr" presetSubtype="4" fill="hold"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wipe(down)">
                                      <p:cBhvr>
                                        <p:cTn id="69" dur="500"/>
                                        <p:tgtEl>
                                          <p:spTgt spid="124"/>
                                        </p:tgtEl>
                                      </p:cBhvr>
                                    </p:animEffect>
                                  </p:childTnLst>
                                </p:cTn>
                              </p:par>
                              <p:par>
                                <p:cTn id="70" presetID="22" presetClass="entr" presetSubtype="4" fill="hold" nodeType="with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wipe(down)">
                                      <p:cBhvr>
                                        <p:cTn id="72" dur="500"/>
                                        <p:tgtEl>
                                          <p:spTgt spid="125"/>
                                        </p:tgtEl>
                                      </p:cBhvr>
                                    </p:animEffect>
                                  </p:childTnLst>
                                </p:cTn>
                              </p:par>
                              <p:par>
                                <p:cTn id="73" presetID="22" presetClass="entr" presetSubtype="4" fill="hold" nodeType="with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par>
                                <p:cTn id="76" presetID="22" presetClass="entr" presetSubtype="4" fill="hold" nodeType="with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wipe(down)">
                                      <p:cBhvr>
                                        <p:cTn id="78" dur="500"/>
                                        <p:tgtEl>
                                          <p:spTgt spid="127"/>
                                        </p:tgtEl>
                                      </p:cBhvr>
                                    </p:animEffect>
                                  </p:childTnLst>
                                </p:cTn>
                              </p:par>
                              <p:par>
                                <p:cTn id="79" presetID="22" presetClass="entr" presetSubtype="4"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animEffect transition="in" filter="wipe(down)">
                                      <p:cBhvr>
                                        <p:cTn id="81" dur="500"/>
                                        <p:tgtEl>
                                          <p:spTgt spid="128"/>
                                        </p:tgtEl>
                                      </p:cBhvr>
                                    </p:animEffect>
                                  </p:childTnLst>
                                </p:cTn>
                              </p:par>
                              <p:par>
                                <p:cTn id="82" presetID="22" presetClass="entr" presetSubtype="4" fill="hold" nodeType="with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down)">
                                      <p:cBhvr>
                                        <p:cTn id="84" dur="500"/>
                                        <p:tgtEl>
                                          <p:spTgt spid="129"/>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wipe(down)">
                                      <p:cBhvr>
                                        <p:cTn id="90" dur="500"/>
                                        <p:tgtEl>
                                          <p:spTgt spid="13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32"/>
                                        </p:tgtEl>
                                        <p:attrNameLst>
                                          <p:attrName>style.visibility</p:attrName>
                                        </p:attrNameLst>
                                      </p:cBhvr>
                                      <p:to>
                                        <p:strVal val="visible"/>
                                      </p:to>
                                    </p:set>
                                    <p:animEffect transition="in" filter="wipe(down)">
                                      <p:cBhvr>
                                        <p:cTn id="93" dur="500"/>
                                        <p:tgtEl>
                                          <p:spTgt spid="132"/>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down)">
                                      <p:cBhvr>
                                        <p:cTn id="96" dur="500"/>
                                        <p:tgtEl>
                                          <p:spTgt spid="133"/>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34"/>
                                        </p:tgtEl>
                                        <p:attrNameLst>
                                          <p:attrName>style.visibility</p:attrName>
                                        </p:attrNameLst>
                                      </p:cBhvr>
                                      <p:to>
                                        <p:strVal val="visible"/>
                                      </p:to>
                                    </p:set>
                                    <p:animEffect transition="in" filter="wipe(down)">
                                      <p:cBhvr>
                                        <p:cTn id="99" dur="500"/>
                                        <p:tgtEl>
                                          <p:spTgt spid="134"/>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wipe(down)">
                                      <p:cBhvr>
                                        <p:cTn id="102" dur="500"/>
                                        <p:tgtEl>
                                          <p:spTgt spid="1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36"/>
                                        </p:tgtEl>
                                        <p:attrNameLst>
                                          <p:attrName>style.visibility</p:attrName>
                                        </p:attrNameLst>
                                      </p:cBhvr>
                                      <p:to>
                                        <p:strVal val="visible"/>
                                      </p:to>
                                    </p:set>
                                    <p:animEffect transition="in" filter="wipe(down)">
                                      <p:cBhvr>
                                        <p:cTn id="105" dur="500"/>
                                        <p:tgtEl>
                                          <p:spTgt spid="136"/>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down)">
                                      <p:cBhvr>
                                        <p:cTn id="108" dur="500"/>
                                        <p:tgtEl>
                                          <p:spTgt spid="137"/>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ipe(down)">
                                      <p:cBhvr>
                                        <p:cTn id="111" dur="500"/>
                                        <p:tgtEl>
                                          <p:spTgt spid="138"/>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39"/>
                                        </p:tgtEl>
                                        <p:attrNameLst>
                                          <p:attrName>style.visibility</p:attrName>
                                        </p:attrNameLst>
                                      </p:cBhvr>
                                      <p:to>
                                        <p:strVal val="visible"/>
                                      </p:to>
                                    </p:set>
                                    <p:animEffect transition="in" filter="wipe(down)">
                                      <p:cBhvr>
                                        <p:cTn id="114" dur="500"/>
                                        <p:tgtEl>
                                          <p:spTgt spid="139"/>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wipe(down)">
                                      <p:cBhvr>
                                        <p:cTn id="117" dur="500"/>
                                        <p:tgtEl>
                                          <p:spTgt spid="140"/>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141"/>
                                        </p:tgtEl>
                                        <p:attrNameLst>
                                          <p:attrName>style.visibility</p:attrName>
                                        </p:attrNameLst>
                                      </p:cBhvr>
                                      <p:to>
                                        <p:strVal val="visible"/>
                                      </p:to>
                                    </p:set>
                                    <p:animEffect transition="in" filter="wipe(down)">
                                      <p:cBhvr>
                                        <p:cTn id="120" dur="500"/>
                                        <p:tgtEl>
                                          <p:spTgt spid="141"/>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animEffect transition="in" filter="wipe(down)">
                                      <p:cBhvr>
                                        <p:cTn id="123" dur="500"/>
                                        <p:tgtEl>
                                          <p:spTgt spid="142"/>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wipe(down)">
                                      <p:cBhvr>
                                        <p:cTn id="126" dur="500"/>
                                        <p:tgtEl>
                                          <p:spTgt spid="143"/>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animEffect transition="in" filter="wipe(down)">
                                      <p:cBhvr>
                                        <p:cTn id="129" dur="500"/>
                                        <p:tgtEl>
                                          <p:spTgt spid="144"/>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5"/>
                                        </p:tgtEl>
                                        <p:attrNameLst>
                                          <p:attrName>style.visibility</p:attrName>
                                        </p:attrNameLst>
                                      </p:cBhvr>
                                      <p:to>
                                        <p:strVal val="visible"/>
                                      </p:to>
                                    </p:set>
                                    <p:animEffect transition="in" filter="wipe(down)">
                                      <p:cBhvr>
                                        <p:cTn id="132" dur="500"/>
                                        <p:tgtEl>
                                          <p:spTgt spid="14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46"/>
                                        </p:tgtEl>
                                        <p:attrNameLst>
                                          <p:attrName>style.visibility</p:attrName>
                                        </p:attrNameLst>
                                      </p:cBhvr>
                                      <p:to>
                                        <p:strVal val="visible"/>
                                      </p:to>
                                    </p:set>
                                    <p:animEffect transition="in" filter="wipe(down)">
                                      <p:cBhvr>
                                        <p:cTn id="135" dur="500"/>
                                        <p:tgtEl>
                                          <p:spTgt spid="146"/>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41"/>
                                        </p:tgtEl>
                                        <p:attrNameLst>
                                          <p:attrName>style.visibility</p:attrName>
                                        </p:attrNameLst>
                                      </p:cBhvr>
                                      <p:to>
                                        <p:strVal val="visible"/>
                                      </p:to>
                                    </p:set>
                                    <p:animEffect transition="in" filter="wipe(down)">
                                      <p:cBhvr>
                                        <p:cTn id="138" dur="500"/>
                                        <p:tgtEl>
                                          <p:spTgt spid="41"/>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148"/>
                                        </p:tgtEl>
                                        <p:attrNameLst>
                                          <p:attrName>style.visibility</p:attrName>
                                        </p:attrNameLst>
                                      </p:cBhvr>
                                      <p:to>
                                        <p:strVal val="visible"/>
                                      </p:to>
                                    </p:set>
                                    <p:animEffect transition="in" filter="wipe(down)">
                                      <p:cBhvr>
                                        <p:cTn id="141" dur="500"/>
                                        <p:tgtEl>
                                          <p:spTgt spid="14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animEffect transition="in" filter="wipe(down)">
                                      <p:cBhvr>
                                        <p:cTn id="144" dur="500"/>
                                        <p:tgtEl>
                                          <p:spTgt spid="149"/>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wipe(down)">
                                      <p:cBhvr>
                                        <p:cTn id="147" dur="500"/>
                                        <p:tgtEl>
                                          <p:spTgt spid="150"/>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1"/>
                                        </p:tgtEl>
                                        <p:attrNameLst>
                                          <p:attrName>style.visibility</p:attrName>
                                        </p:attrNameLst>
                                      </p:cBhvr>
                                      <p:to>
                                        <p:strVal val="visible"/>
                                      </p:to>
                                    </p:set>
                                    <p:animEffect transition="in" filter="wipe(down)">
                                      <p:cBhvr>
                                        <p:cTn id="150" dur="500"/>
                                        <p:tgtEl>
                                          <p:spTgt spid="151"/>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52"/>
                                        </p:tgtEl>
                                        <p:attrNameLst>
                                          <p:attrName>style.visibility</p:attrName>
                                        </p:attrNameLst>
                                      </p:cBhvr>
                                      <p:to>
                                        <p:strVal val="visible"/>
                                      </p:to>
                                    </p:set>
                                    <p:animEffect transition="in" filter="wipe(down)">
                                      <p:cBhvr>
                                        <p:cTn id="153" dur="500"/>
                                        <p:tgtEl>
                                          <p:spTgt spid="152"/>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53"/>
                                        </p:tgtEl>
                                        <p:attrNameLst>
                                          <p:attrName>style.visibility</p:attrName>
                                        </p:attrNameLst>
                                      </p:cBhvr>
                                      <p:to>
                                        <p:strVal val="visible"/>
                                      </p:to>
                                    </p:set>
                                    <p:animEffect transition="in" filter="wipe(down)">
                                      <p:cBhvr>
                                        <p:cTn id="156" dur="500"/>
                                        <p:tgtEl>
                                          <p:spTgt spid="153"/>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down)">
                                      <p:cBhvr>
                                        <p:cTn id="159" dur="500"/>
                                        <p:tgtEl>
                                          <p:spTgt spid="154"/>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55"/>
                                        </p:tgtEl>
                                        <p:attrNameLst>
                                          <p:attrName>style.visibility</p:attrName>
                                        </p:attrNameLst>
                                      </p:cBhvr>
                                      <p:to>
                                        <p:strVal val="visible"/>
                                      </p:to>
                                    </p:set>
                                    <p:animEffect transition="in" filter="wipe(down)">
                                      <p:cBhvr>
                                        <p:cTn id="162" dur="500"/>
                                        <p:tgtEl>
                                          <p:spTgt spid="155"/>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wipe(down)">
                                      <p:cBhvr>
                                        <p:cTn id="165" dur="500"/>
                                        <p:tgtEl>
                                          <p:spTgt spid="156"/>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wipe(down)">
                                      <p:cBhvr>
                                        <p:cTn id="168" dur="500"/>
                                        <p:tgtEl>
                                          <p:spTgt spid="157"/>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58"/>
                                        </p:tgtEl>
                                        <p:attrNameLst>
                                          <p:attrName>style.visibility</p:attrName>
                                        </p:attrNameLst>
                                      </p:cBhvr>
                                      <p:to>
                                        <p:strVal val="visible"/>
                                      </p:to>
                                    </p:set>
                                    <p:animEffect transition="in" filter="wipe(down)">
                                      <p:cBhvr>
                                        <p:cTn id="171" dur="500"/>
                                        <p:tgtEl>
                                          <p:spTgt spid="158"/>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59"/>
                                        </p:tgtEl>
                                        <p:attrNameLst>
                                          <p:attrName>style.visibility</p:attrName>
                                        </p:attrNameLst>
                                      </p:cBhvr>
                                      <p:to>
                                        <p:strVal val="visible"/>
                                      </p:to>
                                    </p:set>
                                    <p:animEffect transition="in" filter="wipe(down)">
                                      <p:cBhvr>
                                        <p:cTn id="174" dur="500"/>
                                        <p:tgtEl>
                                          <p:spTgt spid="159"/>
                                        </p:tgtEl>
                                      </p:cBhvr>
                                    </p:animEffect>
                                  </p:childTnLst>
                                </p:cTn>
                              </p:par>
                              <p:par>
                                <p:cTn id="175" presetID="22" presetClass="entr" presetSubtype="4" fill="hold" nodeType="withEffect">
                                  <p:stCondLst>
                                    <p:cond delay="0"/>
                                  </p:stCondLst>
                                  <p:childTnLst>
                                    <p:set>
                                      <p:cBhvr>
                                        <p:cTn id="176" dur="1" fill="hold">
                                          <p:stCondLst>
                                            <p:cond delay="0"/>
                                          </p:stCondLst>
                                        </p:cTn>
                                        <p:tgtEl>
                                          <p:spTgt spid="160"/>
                                        </p:tgtEl>
                                        <p:attrNameLst>
                                          <p:attrName>style.visibility</p:attrName>
                                        </p:attrNameLst>
                                      </p:cBhvr>
                                      <p:to>
                                        <p:strVal val="visible"/>
                                      </p:to>
                                    </p:set>
                                    <p:animEffect transition="in" filter="wipe(down)">
                                      <p:cBhvr>
                                        <p:cTn id="177" dur="500"/>
                                        <p:tgtEl>
                                          <p:spTgt spid="160"/>
                                        </p:tgtEl>
                                      </p:cBhvr>
                                    </p:animEffect>
                                  </p:childTnLst>
                                </p:cTn>
                              </p:par>
                              <p:par>
                                <p:cTn id="178" presetID="22" presetClass="entr" presetSubtype="4" fill="hold" nodeType="with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wipe(down)">
                                      <p:cBhvr>
                                        <p:cTn id="180" dur="500"/>
                                        <p:tgtEl>
                                          <p:spTgt spid="161"/>
                                        </p:tgtEl>
                                      </p:cBhvr>
                                    </p:animEffect>
                                  </p:childTnLst>
                                </p:cTn>
                              </p:par>
                              <p:par>
                                <p:cTn id="181" presetID="22" presetClass="entr" presetSubtype="4" fill="hold" nodeType="withEffect">
                                  <p:stCondLst>
                                    <p:cond delay="0"/>
                                  </p:stCondLst>
                                  <p:childTnLst>
                                    <p:set>
                                      <p:cBhvr>
                                        <p:cTn id="182" dur="1" fill="hold">
                                          <p:stCondLst>
                                            <p:cond delay="0"/>
                                          </p:stCondLst>
                                        </p:cTn>
                                        <p:tgtEl>
                                          <p:spTgt spid="162"/>
                                        </p:tgtEl>
                                        <p:attrNameLst>
                                          <p:attrName>style.visibility</p:attrName>
                                        </p:attrNameLst>
                                      </p:cBhvr>
                                      <p:to>
                                        <p:strVal val="visible"/>
                                      </p:to>
                                    </p:set>
                                    <p:animEffect transition="in" filter="wipe(down)">
                                      <p:cBhvr>
                                        <p:cTn id="183" dur="500"/>
                                        <p:tgtEl>
                                          <p:spTgt spid="162"/>
                                        </p:tgtEl>
                                      </p:cBhvr>
                                    </p:animEffect>
                                  </p:childTnLst>
                                </p:cTn>
                              </p:par>
                              <p:par>
                                <p:cTn id="184" presetID="22" presetClass="entr" presetSubtype="4" fill="hold" nodeType="with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grpId="0" nodeType="clickEffect">
                                  <p:stCondLst>
                                    <p:cond delay="0"/>
                                  </p:stCondLst>
                                  <p:childTnLst>
                                    <p:animMotion origin="layout" path="M -2.70833E-6 -3.7037E-7 L 0.45469 0.21366 " pathEditMode="relative" rAng="0" ptsTypes="AA">
                                      <p:cBhvr>
                                        <p:cTn id="190" dur="2000" fill="hold"/>
                                        <p:tgtEl>
                                          <p:spTgt spid="72"/>
                                        </p:tgtEl>
                                        <p:attrNameLst>
                                          <p:attrName>ppt_x</p:attrName>
                                          <p:attrName>ppt_y</p:attrName>
                                        </p:attrNameLst>
                                      </p:cBhvr>
                                      <p:rCtr x="22734" y="10671"/>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up)">
                                      <p:cBhvr>
                                        <p:cTn id="195" dur="500"/>
                                        <p:tgtEl>
                                          <p:spTgt spid="79"/>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grpId="0" nodeType="clickEffect">
                                  <p:stCondLst>
                                    <p:cond delay="0"/>
                                  </p:stCondLst>
                                  <p:childTnLst>
                                    <p:animMotion origin="layout" path="M -1.04167E-6 -3.7037E-7 L 0.0918 0.21366 " pathEditMode="relative" rAng="0" ptsTypes="AA">
                                      <p:cBhvr>
                                        <p:cTn id="199" dur="2000" fill="hold"/>
                                        <p:tgtEl>
                                          <p:spTgt spid="71"/>
                                        </p:tgtEl>
                                        <p:attrNameLst>
                                          <p:attrName>ppt_x</p:attrName>
                                          <p:attrName>ppt_y</p:attrName>
                                        </p:attrNameLst>
                                      </p:cBhvr>
                                      <p:rCtr x="4583" y="10671"/>
                                    </p:animMotion>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80"/>
                                        </p:tgtEl>
                                        <p:attrNameLst>
                                          <p:attrName>style.visibility</p:attrName>
                                        </p:attrNameLst>
                                      </p:cBhvr>
                                      <p:to>
                                        <p:strVal val="visible"/>
                                      </p:to>
                                    </p:set>
                                    <p:animEffect transition="in" filter="wipe(right)">
                                      <p:cBhvr>
                                        <p:cTn id="204" dur="500"/>
                                        <p:tgtEl>
                                          <p:spTgt spid="80"/>
                                        </p:tgtEl>
                                      </p:cBhvr>
                                    </p:animEffect>
                                  </p:childTnLst>
                                </p:cTn>
                              </p:par>
                            </p:childTnLst>
                          </p:cTn>
                        </p:par>
                        <p:par>
                          <p:cTn id="205" fill="hold">
                            <p:stCondLst>
                              <p:cond delay="500"/>
                            </p:stCondLst>
                            <p:childTnLst>
                              <p:par>
                                <p:cTn id="206" presetID="22" presetClass="entr" presetSubtype="8" fill="hold" nodeType="afterEffect">
                                  <p:stCondLst>
                                    <p:cond delay="0"/>
                                  </p:stCondLst>
                                  <p:childTnLst>
                                    <p:set>
                                      <p:cBhvr>
                                        <p:cTn id="207" dur="1" fill="hold">
                                          <p:stCondLst>
                                            <p:cond delay="0"/>
                                          </p:stCondLst>
                                        </p:cTn>
                                        <p:tgtEl>
                                          <p:spTgt spid="87"/>
                                        </p:tgtEl>
                                        <p:attrNameLst>
                                          <p:attrName>style.visibility</p:attrName>
                                        </p:attrNameLst>
                                      </p:cBhvr>
                                      <p:to>
                                        <p:strVal val="visible"/>
                                      </p:to>
                                    </p:set>
                                    <p:animEffect transition="in" filter="wipe(left)">
                                      <p:cBhvr>
                                        <p:cTn id="208" dur="500"/>
                                        <p:tgtEl>
                                          <p:spTgt spid="87"/>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0" nodeType="clickEffect">
                                  <p:stCondLst>
                                    <p:cond delay="0"/>
                                  </p:stCondLst>
                                  <p:childTnLst>
                                    <p:animMotion origin="layout" path="M -1.25E-6 -3.7037E-7 L 0.00404 0.43773 " pathEditMode="relative" rAng="0" ptsTypes="AA">
                                      <p:cBhvr>
                                        <p:cTn id="212" dur="2000" fill="hold"/>
                                        <p:tgtEl>
                                          <p:spTgt spid="70"/>
                                        </p:tgtEl>
                                        <p:attrNameLst>
                                          <p:attrName>ppt_x</p:attrName>
                                          <p:attrName>ppt_y</p:attrName>
                                        </p:attrNameLst>
                                      </p:cBhvr>
                                      <p:rCtr x="195" y="21875"/>
                                    </p:animMotion>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wipe(up)">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wipe(up)">
                                      <p:cBhvr>
                                        <p:cTn id="222" dur="500"/>
                                        <p:tgtEl>
                                          <p:spTgt spid="83"/>
                                        </p:tgtEl>
                                      </p:cBhvr>
                                    </p:animEffect>
                                  </p:childTnLst>
                                </p:cTn>
                              </p:par>
                            </p:childTnLst>
                          </p:cTn>
                        </p:par>
                        <p:par>
                          <p:cTn id="223" fill="hold">
                            <p:stCondLst>
                              <p:cond delay="500"/>
                            </p:stCondLst>
                            <p:childTnLst>
                              <p:par>
                                <p:cTn id="224" presetID="22" presetClass="entr" presetSubtype="4" fill="hold" nodeType="afterEffect">
                                  <p:stCondLst>
                                    <p:cond delay="0"/>
                                  </p:stCondLst>
                                  <p:childTnLst>
                                    <p:set>
                                      <p:cBhvr>
                                        <p:cTn id="225" dur="1" fill="hold">
                                          <p:stCondLst>
                                            <p:cond delay="0"/>
                                          </p:stCondLst>
                                        </p:cTn>
                                        <p:tgtEl>
                                          <p:spTgt spid="90"/>
                                        </p:tgtEl>
                                        <p:attrNameLst>
                                          <p:attrName>style.visibility</p:attrName>
                                        </p:attrNameLst>
                                      </p:cBhvr>
                                      <p:to>
                                        <p:strVal val="visible"/>
                                      </p:to>
                                    </p:set>
                                    <p:animEffect transition="in" filter="wipe(down)">
                                      <p:cBhvr>
                                        <p:cTn id="226" dur="500"/>
                                        <p:tgtEl>
                                          <p:spTgt spid="90"/>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grpId="0" nodeType="clickEffect">
                                  <p:stCondLst>
                                    <p:cond delay="0"/>
                                  </p:stCondLst>
                                  <p:childTnLst>
                                    <p:animMotion origin="layout" path="M -1.875E-6 3.7037E-6 L -0.24818 0.21365 " pathEditMode="relative" rAng="0" ptsTypes="AA">
                                      <p:cBhvr>
                                        <p:cTn id="230" dur="2000" fill="hold"/>
                                        <p:tgtEl>
                                          <p:spTgt spid="73"/>
                                        </p:tgtEl>
                                        <p:attrNameLst>
                                          <p:attrName>ppt_x</p:attrName>
                                          <p:attrName>ppt_y</p:attrName>
                                        </p:attrNameLst>
                                      </p:cBhvr>
                                      <p:rCtr x="-12409" y="10671"/>
                                    </p:animMotion>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85"/>
                                        </p:tgtEl>
                                        <p:attrNameLst>
                                          <p:attrName>style.visibility</p:attrName>
                                        </p:attrNameLst>
                                      </p:cBhvr>
                                      <p:to>
                                        <p:strVal val="visible"/>
                                      </p:to>
                                    </p:set>
                                    <p:animEffect transition="in" filter="wipe(down)">
                                      <p:cBhvr>
                                        <p:cTn id="235" dur="500"/>
                                        <p:tgtEl>
                                          <p:spTgt spid="85"/>
                                        </p:tgtEl>
                                      </p:cBhvr>
                                    </p:animEffect>
                                  </p:childTnLst>
                                </p:cTn>
                              </p:par>
                            </p:childTnLst>
                          </p:cTn>
                        </p:par>
                        <p:par>
                          <p:cTn id="236" fill="hold">
                            <p:stCondLst>
                              <p:cond delay="500"/>
                            </p:stCondLst>
                            <p:childTnLst>
                              <p:par>
                                <p:cTn id="237" presetID="22" presetClass="entr" presetSubtype="1" fill="hold" nodeType="after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wipe(up)">
                                      <p:cBhvr>
                                        <p:cTn id="239" dur="500"/>
                                        <p:tgtEl>
                                          <p:spTgt spid="9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nodeType="clickEffect">
                                  <p:stCondLst>
                                    <p:cond delay="0"/>
                                  </p:stCondLst>
                                  <p:childTnLst>
                                    <p:set>
                                      <p:cBhvr>
                                        <p:cTn id="243" dur="1" fill="hold">
                                          <p:stCondLst>
                                            <p:cond delay="0"/>
                                          </p:stCondLst>
                                        </p:cTn>
                                        <p:tgtEl>
                                          <p:spTgt spid="98"/>
                                        </p:tgtEl>
                                        <p:attrNameLst>
                                          <p:attrName>style.visibility</p:attrName>
                                        </p:attrNameLst>
                                      </p:cBhvr>
                                      <p:to>
                                        <p:strVal val="visible"/>
                                      </p:to>
                                    </p:set>
                                    <p:animEffect transition="in" filter="wipe(up)">
                                      <p:cBhvr>
                                        <p:cTn id="24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13" grpId="0"/>
      <p:bldP spid="116" grpId="0"/>
      <p:bldP spid="118"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8" grpId="0"/>
      <p:bldP spid="149" grpId="0"/>
      <p:bldP spid="150" grpId="0"/>
      <p:bldP spid="151" grpId="0"/>
      <p:bldP spid="152" grpId="0"/>
      <p:bldP spid="153" grpId="0"/>
      <p:bldP spid="154" grpId="0"/>
      <p:bldP spid="155" grpId="0"/>
      <p:bldP spid="156" grpId="0"/>
      <p:bldP spid="157" grpId="0"/>
      <p:bldP spid="158" grpId="0"/>
      <p:bldP spid="159" grpId="0"/>
      <p:bldP spid="70" grpId="0" animBg="1"/>
      <p:bldP spid="70" grpId="1" animBg="1"/>
      <p:bldP spid="72" grpId="0" animBg="1"/>
      <p:bldP spid="72" grpId="1" animBg="1"/>
      <p:bldP spid="73" grpId="0" animBg="1"/>
      <p:bldP spid="73" grpId="1" animBg="1"/>
      <p:bldP spid="71" grpId="0" animBg="1"/>
      <p:bldP spid="71"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7669" y="350783"/>
            <a:ext cx="5975130" cy="5935717"/>
          </a:xfrm>
        </p:spPr>
        <p:txBody>
          <a:bodyPr/>
          <a:lstStyle/>
          <a:p>
            <a:pPr>
              <a:buFont typeface="Wingdings" panose="05000000000000000000" pitchFamily="2" charset="2"/>
              <a:buChar char="Ø"/>
            </a:pPr>
            <a:r>
              <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3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集合体系特点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集合的遍历方式一：键找值</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集合的遍历方式二：键值对</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集合的遍历方式三：</a:t>
            </a: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HashMap</a:t>
            </a:r>
          </a:p>
          <a:p>
            <a:pPr marL="895335" lvl="1" indent="-285750">
              <a:lnSpc>
                <a:spcPct val="150000"/>
              </a:lnSpc>
              <a:buFont typeface="Wingdings" panose="05000000000000000000" pitchFamily="2" charset="2"/>
              <a:buChar char="u"/>
            </a:pPr>
            <a:r>
              <a:rPr lang="en-US" altLang="zh-CN"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a:t>
            </a:r>
            <a:endParaRPr lang="zh-CN" altLang="en-US" sz="13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u"/>
            </a:pPr>
            <a:r>
              <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集合的实现类</a:t>
            </a:r>
            <a:r>
              <a:rPr lang="en-US" altLang="zh-CN" sz="13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endParaRPr lang="en-US" altLang="zh-CN" sz="13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sz="13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467805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AFFC6-3DB8-44FE-8EB3-C2FA3DAED1EF}"/>
              </a:ext>
            </a:extLst>
          </p:cNvPr>
          <p:cNvSpPr txBox="1"/>
          <p:nvPr/>
        </p:nvSpPr>
        <p:spPr>
          <a:xfrm>
            <a:off x="1098083" y="1237206"/>
            <a:ext cx="4384113" cy="572849"/>
          </a:xfrm>
          <a:prstGeom prst="rect">
            <a:avLst/>
          </a:prstGeom>
          <a:noFill/>
        </p:spPr>
        <p:txBody>
          <a:bodyPr wrap="square">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集合概述和特点</a:t>
            </a:r>
          </a:p>
        </p:txBody>
      </p:sp>
      <p:sp>
        <p:nvSpPr>
          <p:cNvPr id="11" name="TextBox 10">
            <a:extLst>
              <a:ext uri="{FF2B5EF4-FFF2-40B4-BE49-F238E27FC236}">
                <a16:creationId xmlns:a16="http://schemas.microsoft.com/office/drawing/2014/main" id="{9B9A2BAF-7C81-4EE0-B2E6-2008DC61FED1}"/>
              </a:ext>
            </a:extLst>
          </p:cNvPr>
          <p:cNvSpPr txBox="1"/>
          <p:nvPr/>
        </p:nvSpPr>
        <p:spPr>
          <a:xfrm>
            <a:off x="1115468" y="1828198"/>
            <a:ext cx="9340497" cy="2489208"/>
          </a:xfrm>
          <a:prstGeom prst="rect">
            <a:avLst/>
          </a:prstGeom>
          <a:noFill/>
        </p:spPr>
        <p:txBody>
          <a:bodyPr wrap="square">
            <a:spAutoFit/>
          </a:bodyPr>
          <a:lstStyle/>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由键决定特性：不重复、无索引、可排序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可排序：按照键数据的大小默认升序（有小到大）排序。</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只能对键排序。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集合是一定要排序的，可以默认排序，也可以将键按照指定的规则进行排序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跟</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一样底层原理是一样的。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324CCA6E-382C-4B1F-97FF-837DA1303A0F}"/>
              </a:ext>
            </a:extLst>
          </p:cNvPr>
          <p:cNvSpPr txBox="1"/>
          <p:nvPr/>
        </p:nvSpPr>
        <p:spPr>
          <a:xfrm>
            <a:off x="1098082" y="4173091"/>
            <a:ext cx="9116625" cy="1503489"/>
          </a:xfrm>
          <a:prstGeom prst="rect">
            <a:avLst/>
          </a:prstGeom>
          <a:noFill/>
        </p:spPr>
        <p:txBody>
          <a:bodyPr wrap="square">
            <a:spAutoFit/>
          </a:bodyPr>
          <a:lstStyle/>
          <a:p>
            <a:pPr>
              <a:lnSpc>
                <a:spcPct val="200000"/>
              </a:lnSpc>
            </a:pPr>
            <a:r>
              <a:rPr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集合自定义排序规则有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zh-CN" altLang="en-US" dirty="0"/>
          </a:p>
        </p:txBody>
      </p:sp>
    </p:spTree>
    <p:extLst>
      <p:ext uri="{BB962C8B-B14F-4D97-AF65-F5344CB8AC3E}">
        <p14:creationId xmlns:p14="http://schemas.microsoft.com/office/powerpoint/2010/main" val="184204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73823" y="1269991"/>
            <a:ext cx="7295006" cy="4511040"/>
          </a:xfrm>
        </p:spPr>
        <p:txBody>
          <a:bodyPr/>
          <a:lstStyle/>
          <a:p>
            <a:r>
              <a:rPr lang="en-US" altLang="zh-CN" sz="1600" dirty="0" err="1"/>
              <a:t>TreeMap</a:t>
            </a:r>
            <a:r>
              <a:rPr lang="zh-CN" altLang="en-US" sz="1600" dirty="0"/>
              <a:t>集合的特点是怎么样的？</a:t>
            </a: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根据键可排序、不重复、无索引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底层基于红黑树实现排序，增删改查性能较好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err="1"/>
              <a:t>TreeMap</a:t>
            </a:r>
            <a:r>
              <a:rPr lang="zh-CN" altLang="en-US" sz="1600" dirty="0"/>
              <a:t>集合自定义排序规则有几种方式</a:t>
            </a:r>
            <a:endParaRPr lang="en-US" altLang="zh-CN" sz="1600" dirty="0"/>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集合自定义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Comparator</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比较器对象，重写比较规则。</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17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3D50D7-3C29-462A-B41E-37C4FCEE867E}"/>
              </a:ext>
            </a:extLst>
          </p:cNvPr>
          <p:cNvSpPr txBox="1"/>
          <p:nvPr/>
        </p:nvSpPr>
        <p:spPr>
          <a:xfrm>
            <a:off x="528320" y="1384138"/>
            <a:ext cx="6096000" cy="369332"/>
          </a:xfrm>
          <a:prstGeom prst="rect">
            <a:avLst/>
          </a:prstGeom>
          <a:noFill/>
        </p:spPr>
        <p:txBody>
          <a:bodyPr wrap="square">
            <a:spAutoFit/>
          </a:bodyPr>
          <a:lstStyle/>
          <a:p>
            <a:r>
              <a:rPr lang="en-US" altLang="zh-CN"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8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集合实现类特点</a:t>
            </a:r>
            <a:endParaRPr lang="zh-CN" altLang="en-US" dirty="0">
              <a:solidFill>
                <a:schemeClr val="tx1">
                  <a:lumMod val="65000"/>
                  <a:lumOff val="35000"/>
                </a:schemeClr>
              </a:solidFill>
            </a:endParaRPr>
          </a:p>
        </p:txBody>
      </p:sp>
      <p:sp>
        <p:nvSpPr>
          <p:cNvPr id="7" name="文本框 6">
            <a:extLst>
              <a:ext uri="{FF2B5EF4-FFF2-40B4-BE49-F238E27FC236}">
                <a16:creationId xmlns:a16="http://schemas.microsoft.com/office/drawing/2014/main" id="{67215D1D-515D-4A92-9653-48AFC841D289}"/>
              </a:ext>
            </a:extLst>
          </p:cNvPr>
          <p:cNvSpPr txBox="1"/>
          <p:nvPr/>
        </p:nvSpPr>
        <p:spPr>
          <a:xfrm>
            <a:off x="528320" y="1753470"/>
            <a:ext cx="9895840" cy="2458430"/>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HashMap:元素按照键是无序，不重复，无索引，值不做要求</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体系一致</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LinkedHashMap:元素按照键是</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基于哈希表</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TreeMap</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：元素只能按照键</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排序</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值不做要求</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，可以做排序</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052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组合 10">
            <a:extLst>
              <a:ext uri="{FF2B5EF4-FFF2-40B4-BE49-F238E27FC236}">
                <a16:creationId xmlns:a16="http://schemas.microsoft.com/office/drawing/2014/main" id="{65BF70A0-AF1E-40F4-A16F-15AF3ACABFFF}"/>
              </a:ext>
            </a:extLst>
          </p:cNvPr>
          <p:cNvGrpSpPr>
            <a:grpSpLocks/>
          </p:cNvGrpSpPr>
          <p:nvPr/>
        </p:nvGrpSpPr>
        <p:grpSpPr bwMode="auto">
          <a:xfrm>
            <a:off x="1227667" y="1435103"/>
            <a:ext cx="8612717" cy="522818"/>
            <a:chOff x="920022" y="1562487"/>
            <a:chExt cx="6462565" cy="389081"/>
          </a:xfrm>
        </p:grpSpPr>
        <p:sp>
          <p:nvSpPr>
            <p:cNvPr id="39943" name="TextBox 2">
              <a:extLst>
                <a:ext uri="{FF2B5EF4-FFF2-40B4-BE49-F238E27FC236}">
                  <a16:creationId xmlns:a16="http://schemas.microsoft.com/office/drawing/2014/main" id="{2A0619A7-8E2D-4A3E-B29B-4B89196AB5D5}"/>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39944" name="Picture 9" descr="C:\Users\admin\Desktop\案例图标.png">
              <a:extLst>
                <a:ext uri="{FF2B5EF4-FFF2-40B4-BE49-F238E27FC236}">
                  <a16:creationId xmlns:a16="http://schemas.microsoft.com/office/drawing/2014/main" id="{D542626B-FEE8-4EC8-BA65-1BBFBAE40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ED8B2FDF-E955-44ED-AB64-457694A89057}"/>
              </a:ext>
            </a:extLst>
          </p:cNvPr>
          <p:cNvSpPr txBox="1"/>
          <p:nvPr/>
        </p:nvSpPr>
        <p:spPr>
          <a:xfrm>
            <a:off x="1183217" y="2197100"/>
            <a:ext cx="9819216" cy="700576"/>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需求：创建一个</a:t>
            </a:r>
            <a:r>
              <a:rPr lang="en-US" altLang="zh-CN" sz="1400" dirty="0" err="1">
                <a:solidFill>
                  <a:schemeClr val="tx1">
                    <a:lumMod val="85000"/>
                    <a:lumOff val="15000"/>
                  </a:schemeClr>
                </a:solidFill>
                <a:latin typeface="微软雅黑" pitchFamily="34" charset="-122"/>
                <a:ea typeface="微软雅黑" pitchFamily="34" charset="-122"/>
              </a:rPr>
              <a:t>TreeMap</a:t>
            </a:r>
            <a:r>
              <a:rPr lang="zh-CN" altLang="en-US" sz="1400" dirty="0">
                <a:solidFill>
                  <a:schemeClr val="tx1">
                    <a:lumMod val="85000"/>
                    <a:lumOff val="15000"/>
                  </a:schemeClr>
                </a:solidFill>
                <a:latin typeface="微软雅黑" pitchFamily="34" charset="-122"/>
                <a:ea typeface="微软雅黑" pitchFamily="34" charset="-122"/>
              </a:rPr>
              <a:t>集合，键是学生对象</a:t>
            </a:r>
            <a:r>
              <a:rPr lang="en-US" altLang="zh-CN" sz="1400" dirty="0">
                <a:solidFill>
                  <a:schemeClr val="tx1">
                    <a:lumMod val="85000"/>
                    <a:lumOff val="15000"/>
                  </a:schemeClr>
                </a:solidFill>
                <a:latin typeface="微软雅黑" pitchFamily="34" charset="-122"/>
                <a:ea typeface="微软雅黑" pitchFamily="34" charset="-122"/>
              </a:rPr>
              <a:t>(Student)</a:t>
            </a:r>
            <a:r>
              <a:rPr lang="zh-CN" altLang="en-US" sz="1400" dirty="0">
                <a:solidFill>
                  <a:schemeClr val="tx1">
                    <a:lumMod val="85000"/>
                    <a:lumOff val="15000"/>
                  </a:schemeClr>
                </a:solidFill>
                <a:latin typeface="微软雅黑" pitchFamily="34" charset="-122"/>
                <a:ea typeface="微软雅黑" pitchFamily="34" charset="-122"/>
              </a:rPr>
              <a:t>，值是籍贯</a:t>
            </a:r>
            <a:r>
              <a:rPr lang="en-US" altLang="zh-CN" sz="1400" dirty="0">
                <a:solidFill>
                  <a:schemeClr val="tx1">
                    <a:lumMod val="85000"/>
                    <a:lumOff val="15000"/>
                  </a:schemeClr>
                </a:solidFill>
                <a:latin typeface="微软雅黑" pitchFamily="34" charset="-122"/>
                <a:ea typeface="微软雅黑" pitchFamily="34" charset="-122"/>
              </a:rPr>
              <a:t>(String)</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学生属性姓名和年龄，按照年龄进行排序并遍历。</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E7A64D81-4746-4FCC-9969-60B38514E5EF}"/>
              </a:ext>
            </a:extLst>
          </p:cNvPr>
          <p:cNvSpPr txBox="1"/>
          <p:nvPr/>
        </p:nvSpPr>
        <p:spPr>
          <a:xfrm>
            <a:off x="1176868" y="3111500"/>
            <a:ext cx="9819217" cy="1993238"/>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思路：</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定义学生类</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a:t>
            </a:r>
            <a:r>
              <a:rPr lang="en-US" altLang="zh-CN" sz="1400" dirty="0" err="1">
                <a:solidFill>
                  <a:schemeClr val="tx1">
                    <a:lumMod val="85000"/>
                    <a:lumOff val="15000"/>
                  </a:schemeClr>
                </a:solidFill>
                <a:latin typeface="微软雅黑" pitchFamily="34" charset="-122"/>
                <a:ea typeface="微软雅黑" pitchFamily="34" charset="-122"/>
              </a:rPr>
              <a:t>TreeMap</a:t>
            </a:r>
            <a:r>
              <a:rPr lang="zh-CN" altLang="en-US" sz="1400" dirty="0">
                <a:solidFill>
                  <a:schemeClr val="tx1">
                    <a:lumMod val="85000"/>
                    <a:lumOff val="15000"/>
                  </a:schemeClr>
                </a:solidFill>
                <a:latin typeface="微软雅黑" pitchFamily="34" charset="-122"/>
                <a:ea typeface="微软雅黑" pitchFamily="34" charset="-122"/>
              </a:rPr>
              <a:t>集合对象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创建学生对象</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把学生添加到集合</a:t>
            </a:r>
            <a:endParaRPr lang="en-US" altLang="zh-CN" sz="1400" dirty="0">
              <a:solidFill>
                <a:schemeClr val="tx1">
                  <a:lumMod val="85000"/>
                  <a:lumOff val="15000"/>
                </a:schemeClr>
              </a:solidFill>
              <a:latin typeface="微软雅黑" pitchFamily="34" charset="-122"/>
              <a:ea typeface="微软雅黑" pitchFamily="34"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微软雅黑" pitchFamily="34" charset="-122"/>
                <a:ea typeface="微软雅黑" pitchFamily="34" charset="-122"/>
              </a:rPr>
              <a:t>遍历集合</a:t>
            </a:r>
            <a:endParaRPr lang="en-US" altLang="zh-CN" sz="1400" dirty="0">
              <a:solidFill>
                <a:schemeClr val="tx1">
                  <a:lumMod val="85000"/>
                  <a:lumOff val="15000"/>
                </a:schemeClr>
              </a:solidFill>
              <a:latin typeface="微软雅黑" pitchFamily="34" charset="-122"/>
              <a:ea typeface="微软雅黑" pitchFamily="34" charset="-122"/>
            </a:endParaRPr>
          </a:p>
        </p:txBody>
      </p:sp>
      <p:pic>
        <p:nvPicPr>
          <p:cNvPr id="9" name="Picture 8" descr="C:\Users\admin\Desktop\timg.jpg">
            <a:extLst>
              <a:ext uri="{FF2B5EF4-FFF2-40B4-BE49-F238E27FC236}">
                <a16:creationId xmlns:a16="http://schemas.microsoft.com/office/drawing/2014/main" id="{A7236371-D50E-4D86-81E0-51E54B564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527" b="13921"/>
          <a:stretch>
            <a:fillRect/>
          </a:stretch>
        </p:blipFill>
        <p:spPr bwMode="auto">
          <a:xfrm>
            <a:off x="4656667" y="2906184"/>
            <a:ext cx="4182533"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3" name="组合 10">
            <a:extLst>
              <a:ext uri="{FF2B5EF4-FFF2-40B4-BE49-F238E27FC236}">
                <a16:creationId xmlns:a16="http://schemas.microsoft.com/office/drawing/2014/main" id="{F75ECF41-B2F0-4404-BA70-86A233855781}"/>
              </a:ext>
            </a:extLst>
          </p:cNvPr>
          <p:cNvGrpSpPr>
            <a:grpSpLocks/>
          </p:cNvGrpSpPr>
          <p:nvPr/>
        </p:nvGrpSpPr>
        <p:grpSpPr bwMode="auto">
          <a:xfrm>
            <a:off x="1227667" y="1435103"/>
            <a:ext cx="8612717" cy="522818"/>
            <a:chOff x="920022" y="1562487"/>
            <a:chExt cx="6462565" cy="389081"/>
          </a:xfrm>
        </p:grpSpPr>
        <p:sp>
          <p:nvSpPr>
            <p:cNvPr id="40965" name="TextBox 2">
              <a:extLst>
                <a:ext uri="{FF2B5EF4-FFF2-40B4-BE49-F238E27FC236}">
                  <a16:creationId xmlns:a16="http://schemas.microsoft.com/office/drawing/2014/main" id="{AB8F75B3-004D-4929-8BA3-34850886E220}"/>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40966" name="Picture 9" descr="C:\Users\admin\Desktop\案例图标.png">
              <a:extLst>
                <a:ext uri="{FF2B5EF4-FFF2-40B4-BE49-F238E27FC236}">
                  <a16:creationId xmlns:a16="http://schemas.microsoft.com/office/drawing/2014/main" id="{95A7B8CD-8BFE-4A48-A168-89F70308D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A932F4B8-5AA0-4920-A118-55916DDD9AF2}"/>
              </a:ext>
            </a:extLst>
          </p:cNvPr>
          <p:cNvSpPr txBox="1"/>
          <p:nvPr/>
        </p:nvSpPr>
        <p:spPr>
          <a:xfrm>
            <a:off x="1172634" y="2334685"/>
            <a:ext cx="9819217" cy="1346907"/>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需求：字符串“</a:t>
            </a:r>
            <a:r>
              <a:rPr lang="en-US" altLang="zh-CN" sz="1400" dirty="0" err="1">
                <a:solidFill>
                  <a:schemeClr val="tx1">
                    <a:lumMod val="85000"/>
                    <a:lumOff val="15000"/>
                  </a:schemeClr>
                </a:solidFill>
                <a:latin typeface="微软雅黑" pitchFamily="34" charset="-122"/>
                <a:ea typeface="微软雅黑" pitchFamily="34" charset="-122"/>
              </a:rPr>
              <a:t>aababcabcdabcde</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请统计字符串中每一个字符出现的次数，并按照以下格式输出</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t>
            </a:r>
            <a:r>
              <a:rPr lang="zh-CN" altLang="en-US" sz="1400" dirty="0">
                <a:solidFill>
                  <a:schemeClr val="tx1">
                    <a:lumMod val="85000"/>
                    <a:lumOff val="15000"/>
                  </a:schemeClr>
                </a:solidFill>
                <a:latin typeface="微软雅黑" pitchFamily="34" charset="-122"/>
                <a:ea typeface="微软雅黑" pitchFamily="34" charset="-122"/>
              </a:rPr>
              <a:t>输出结果：</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r>
              <a:rPr lang="en-US" altLang="zh-CN" sz="1400" dirty="0">
                <a:solidFill>
                  <a:schemeClr val="tx1">
                    <a:lumMod val="85000"/>
                    <a:lumOff val="15000"/>
                  </a:schemeClr>
                </a:solidFill>
                <a:latin typeface="微软雅黑" pitchFamily="34" charset="-122"/>
                <a:ea typeface="微软雅黑" pitchFamily="34" charset="-122"/>
              </a:rPr>
              <a:t>                    a</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5</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b</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4</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c</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3</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d</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2</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e</a:t>
            </a:r>
            <a:r>
              <a:rPr lang="zh-CN" altLang="en-US" sz="1400" dirty="0">
                <a:solidFill>
                  <a:schemeClr val="tx1">
                    <a:lumMod val="85000"/>
                    <a:lumOff val="15000"/>
                  </a:schemeClr>
                </a:solidFill>
                <a:latin typeface="微软雅黑" pitchFamily="34" charset="-122"/>
                <a:ea typeface="微软雅黑" pitchFamily="34" charset="-122"/>
              </a:rPr>
              <a:t>（</a:t>
            </a:r>
            <a:r>
              <a:rPr lang="en-US" altLang="zh-CN" sz="1400" dirty="0">
                <a:solidFill>
                  <a:schemeClr val="tx1">
                    <a:lumMod val="85000"/>
                    <a:lumOff val="15000"/>
                  </a:schemeClr>
                </a:solidFill>
                <a:latin typeface="微软雅黑" pitchFamily="34" charset="-122"/>
                <a:ea typeface="微软雅黑" pitchFamily="34" charset="-122"/>
              </a:rPr>
              <a:t>1</a:t>
            </a:r>
            <a:r>
              <a:rPr lang="zh-CN" altLang="en-US" sz="1400" dirty="0">
                <a:solidFill>
                  <a:schemeClr val="tx1">
                    <a:lumMod val="85000"/>
                    <a:lumOff val="15000"/>
                  </a:schemeClr>
                </a:solidFill>
                <a:latin typeface="微软雅黑" pitchFamily="34" charset="-122"/>
                <a:ea typeface="微软雅黑" pitchFamily="34" charset="-122"/>
              </a:rPr>
              <a:t>）</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1" name="组合 10">
            <a:extLst>
              <a:ext uri="{FF2B5EF4-FFF2-40B4-BE49-F238E27FC236}">
                <a16:creationId xmlns:a16="http://schemas.microsoft.com/office/drawing/2014/main" id="{98E5BA15-F254-4B01-8790-D7C1B427122A}"/>
              </a:ext>
            </a:extLst>
          </p:cNvPr>
          <p:cNvGrpSpPr>
            <a:grpSpLocks/>
          </p:cNvGrpSpPr>
          <p:nvPr/>
        </p:nvGrpSpPr>
        <p:grpSpPr bwMode="auto">
          <a:xfrm>
            <a:off x="1227667" y="1435103"/>
            <a:ext cx="8612717" cy="522818"/>
            <a:chOff x="920022" y="1562487"/>
            <a:chExt cx="6462565" cy="389081"/>
          </a:xfrm>
        </p:grpSpPr>
        <p:sp>
          <p:nvSpPr>
            <p:cNvPr id="58383" name="TextBox 2">
              <a:extLst>
                <a:ext uri="{FF2B5EF4-FFF2-40B4-BE49-F238E27FC236}">
                  <a16:creationId xmlns:a16="http://schemas.microsoft.com/office/drawing/2014/main" id="{6D6EBEF1-BEA2-47A1-A8F3-A5B786D23C46}"/>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dirty="0">
                  <a:solidFill>
                    <a:srgbClr val="FF0000"/>
                  </a:solidFill>
                  <a:latin typeface="微软雅黑" panose="020B0503020204020204" pitchFamily="34" charset="-122"/>
                  <a:ea typeface="微软雅黑" panose="020B0503020204020204" pitchFamily="34" charset="-122"/>
                </a:rPr>
                <a:t>案例：</a:t>
              </a:r>
              <a:r>
                <a:rPr lang="en-US" altLang="zh-CN" sz="1867" b="1" dirty="0" err="1">
                  <a:solidFill>
                    <a:srgbClr val="FF0000"/>
                  </a:solidFill>
                  <a:latin typeface="微软雅黑" panose="020B0503020204020204" pitchFamily="34" charset="-122"/>
                  <a:ea typeface="微软雅黑" panose="020B0503020204020204" pitchFamily="34" charset="-122"/>
                </a:rPr>
                <a:t>TreeMap</a:t>
              </a:r>
              <a:r>
                <a:rPr lang="zh-CN" altLang="en-US" sz="1867" b="1" dirty="0">
                  <a:solidFill>
                    <a:srgbClr val="FF0000"/>
                  </a:solidFill>
                  <a:latin typeface="微软雅黑" panose="020B0503020204020204" pitchFamily="34" charset="-122"/>
                  <a:ea typeface="微软雅黑" panose="020B0503020204020204" pitchFamily="34" charset="-122"/>
                </a:rPr>
                <a:t>练习</a:t>
              </a:r>
            </a:p>
          </p:txBody>
        </p:sp>
        <p:pic>
          <p:nvPicPr>
            <p:cNvPr id="58384" name="Picture 9" descr="C:\Users\admin\Desktop\案例图标.png">
              <a:extLst>
                <a:ext uri="{FF2B5EF4-FFF2-40B4-BE49-F238E27FC236}">
                  <a16:creationId xmlns:a16="http://schemas.microsoft.com/office/drawing/2014/main" id="{76B935EF-47A6-445A-A3EC-9AB8738EE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7151D37F-8EC5-4E2F-B821-9769AEF7FFD5}"/>
              </a:ext>
            </a:extLst>
          </p:cNvPr>
          <p:cNvSpPr txBox="1"/>
          <p:nvPr/>
        </p:nvSpPr>
        <p:spPr>
          <a:xfrm>
            <a:off x="1172634" y="2180168"/>
            <a:ext cx="9819217" cy="852606"/>
          </a:xfrm>
          <a:prstGeom prst="rect">
            <a:avLst/>
          </a:prstGeom>
          <a:noFill/>
        </p:spPr>
        <p:txBody>
          <a:bodyPr>
            <a:spAutoFit/>
          </a:bodyPr>
          <a:lstStyle/>
          <a:p>
            <a:pPr>
              <a:lnSpc>
                <a:spcPct val="150000"/>
              </a:lnSpc>
              <a:defRPr/>
            </a:pPr>
            <a:r>
              <a:rPr lang="en-US" altLang="zh-CN" sz="3733" dirty="0">
                <a:solidFill>
                  <a:schemeClr val="tx1">
                    <a:lumMod val="85000"/>
                    <a:lumOff val="15000"/>
                  </a:schemeClr>
                </a:solidFill>
                <a:latin typeface="微软雅黑" pitchFamily="34" charset="-122"/>
                <a:ea typeface="微软雅黑" pitchFamily="34" charset="-122"/>
              </a:rPr>
              <a:t>a  </a:t>
            </a:r>
            <a:r>
              <a:rPr lang="en-US" altLang="zh-CN" sz="3733" dirty="0" err="1">
                <a:solidFill>
                  <a:schemeClr val="tx1">
                    <a:lumMod val="85000"/>
                    <a:lumOff val="15000"/>
                  </a:schemeClr>
                </a:solidFill>
                <a:latin typeface="微软雅黑" pitchFamily="34" charset="-122"/>
                <a:ea typeface="微软雅黑" pitchFamily="34" charset="-122"/>
              </a:rPr>
              <a:t>a</a:t>
            </a:r>
            <a:r>
              <a:rPr lang="en-US" altLang="zh-CN" sz="3733" dirty="0">
                <a:solidFill>
                  <a:schemeClr val="tx1">
                    <a:lumMod val="85000"/>
                    <a:lumOff val="15000"/>
                  </a:schemeClr>
                </a:solidFill>
                <a:latin typeface="微软雅黑" pitchFamily="34" charset="-122"/>
                <a:ea typeface="微软雅黑" pitchFamily="34" charset="-122"/>
              </a:rPr>
              <a:t>  b  a  b  c  a  b  c  d  a  b  c  d  e</a:t>
            </a:r>
          </a:p>
        </p:txBody>
      </p:sp>
      <p:cxnSp>
        <p:nvCxnSpPr>
          <p:cNvPr id="8" name="直接连接符 7">
            <a:extLst>
              <a:ext uri="{FF2B5EF4-FFF2-40B4-BE49-F238E27FC236}">
                <a16:creationId xmlns:a16="http://schemas.microsoft.com/office/drawing/2014/main" id="{59392FB5-6E9F-44F4-9045-F3E4B7BFE7C7}"/>
              </a:ext>
            </a:extLst>
          </p:cNvPr>
          <p:cNvCxnSpPr/>
          <p:nvPr/>
        </p:nvCxnSpPr>
        <p:spPr>
          <a:xfrm>
            <a:off x="4072468" y="4305300"/>
            <a:ext cx="13504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D729ED3-17E7-4302-AE0A-1EE975E89D26}"/>
              </a:ext>
            </a:extLst>
          </p:cNvPr>
          <p:cNvCxnSpPr/>
          <p:nvPr/>
        </p:nvCxnSpPr>
        <p:spPr>
          <a:xfrm>
            <a:off x="4072468" y="49762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2B96702-3DEF-4AB5-BFD5-372CD16F8DAA}"/>
              </a:ext>
            </a:extLst>
          </p:cNvPr>
          <p:cNvCxnSpPr/>
          <p:nvPr/>
        </p:nvCxnSpPr>
        <p:spPr>
          <a:xfrm>
            <a:off x="54229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3336CD-4336-49A1-8E01-4A142EA9963D}"/>
              </a:ext>
            </a:extLst>
          </p:cNvPr>
          <p:cNvCxnSpPr/>
          <p:nvPr/>
        </p:nvCxnSpPr>
        <p:spPr>
          <a:xfrm>
            <a:off x="4072467"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1CA670E-E400-44D8-9A34-5486327BB3E1}"/>
              </a:ext>
            </a:extLst>
          </p:cNvPr>
          <p:cNvCxnSpPr/>
          <p:nvPr/>
        </p:nvCxnSpPr>
        <p:spPr>
          <a:xfrm>
            <a:off x="47498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A5D237D-D9C1-49F1-BE06-7D9C95E7A5AF}"/>
              </a:ext>
            </a:extLst>
          </p:cNvPr>
          <p:cNvSpPr/>
          <p:nvPr/>
        </p:nvSpPr>
        <p:spPr>
          <a:xfrm>
            <a:off x="4260851" y="4506385"/>
            <a:ext cx="288862" cy="307777"/>
          </a:xfrm>
          <a:prstGeom prst="rect">
            <a:avLst/>
          </a:prstGeom>
        </p:spPr>
        <p:txBody>
          <a:bodyPr wrap="none">
            <a:spAutoFit/>
          </a:bodyPr>
          <a:lstStyle/>
          <a:p>
            <a:pPr>
              <a:defRPr/>
            </a:pPr>
            <a:r>
              <a:rPr lang="en-US" altLang="zh-CN" sz="1400" b="1" dirty="0">
                <a:solidFill>
                  <a:srgbClr val="FF0000"/>
                </a:solidFill>
                <a:latin typeface="微软雅黑" panose="020B0503020204020204" pitchFamily="34" charset="-122"/>
                <a:ea typeface="微软雅黑" panose="020B0503020204020204" pitchFamily="34" charset="-122"/>
              </a:rPr>
              <a:t>a</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FEE921A-49F9-496D-98FD-28CE99410185}"/>
              </a:ext>
            </a:extLst>
          </p:cNvPr>
          <p:cNvSpPr/>
          <p:nvPr/>
        </p:nvSpPr>
        <p:spPr>
          <a:xfrm>
            <a:off x="4927600" y="4474634"/>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1</a:t>
            </a:r>
            <a:endParaRPr lang="zh-CN" altLang="en-US" sz="1400" b="1" dirty="0">
              <a:solidFill>
                <a:srgbClr val="FF0000"/>
              </a:solidFill>
            </a:endParaRPr>
          </a:p>
        </p:txBody>
      </p:sp>
      <p:cxnSp>
        <p:nvCxnSpPr>
          <p:cNvPr id="5" name="直接箭头连接符 4">
            <a:extLst>
              <a:ext uri="{FF2B5EF4-FFF2-40B4-BE49-F238E27FC236}">
                <a16:creationId xmlns:a16="http://schemas.microsoft.com/office/drawing/2014/main" id="{C8678CDB-482E-4A8A-8421-AE010BC22368}"/>
              </a:ext>
            </a:extLst>
          </p:cNvPr>
          <p:cNvCxnSpPr/>
          <p:nvPr/>
        </p:nvCxnSpPr>
        <p:spPr>
          <a:xfrm>
            <a:off x="1466851" y="3064934"/>
            <a:ext cx="2605616" cy="124671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2A6F67C-FC06-4823-8693-BEA037393325}"/>
              </a:ext>
            </a:extLst>
          </p:cNvPr>
          <p:cNvCxnSpPr/>
          <p:nvPr/>
        </p:nvCxnSpPr>
        <p:spPr>
          <a:xfrm>
            <a:off x="1968501" y="2948518"/>
            <a:ext cx="2103967"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A7535A5-0B83-40D6-967E-3B670EEEFE79}"/>
              </a:ext>
            </a:extLst>
          </p:cNvPr>
          <p:cNvSpPr txBox="1"/>
          <p:nvPr/>
        </p:nvSpPr>
        <p:spPr>
          <a:xfrm>
            <a:off x="6038851" y="4068234"/>
            <a:ext cx="5721349" cy="167007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Map</a:t>
            </a:r>
            <a:r>
              <a:rPr lang="zh-CN" altLang="en-US" sz="1400" dirty="0">
                <a:solidFill>
                  <a:schemeClr val="tx1">
                    <a:lumMod val="85000"/>
                    <a:lumOff val="15000"/>
                  </a:schemeClr>
                </a:solidFill>
                <a:latin typeface="微软雅黑" pitchFamily="34" charset="-122"/>
                <a:ea typeface="微软雅黑" pitchFamily="34" charset="-122"/>
              </a:rPr>
              <a:t>集合中，键存字符，值存出现的次数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遍历字符串，得到每一个字符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到集合中看是否包含这个字符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如果不包含，表示是第一次出现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如果包含，表示不是第一次出现</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par>
                                <p:cTn id="21" presetID="2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22" presetClass="entr" presetSubtype="1"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组合 10">
            <a:extLst>
              <a:ext uri="{FF2B5EF4-FFF2-40B4-BE49-F238E27FC236}">
                <a16:creationId xmlns:a16="http://schemas.microsoft.com/office/drawing/2014/main" id="{AADF732E-89DA-496A-90DC-190E95C59BBE}"/>
              </a:ext>
            </a:extLst>
          </p:cNvPr>
          <p:cNvGrpSpPr>
            <a:grpSpLocks/>
          </p:cNvGrpSpPr>
          <p:nvPr/>
        </p:nvGrpSpPr>
        <p:grpSpPr bwMode="auto">
          <a:xfrm>
            <a:off x="1227667" y="1435103"/>
            <a:ext cx="8612717" cy="522818"/>
            <a:chOff x="920022" y="1562487"/>
            <a:chExt cx="6462565" cy="389081"/>
          </a:xfrm>
        </p:grpSpPr>
        <p:sp>
          <p:nvSpPr>
            <p:cNvPr id="59413" name="TextBox 2">
              <a:extLst>
                <a:ext uri="{FF2B5EF4-FFF2-40B4-BE49-F238E27FC236}">
                  <a16:creationId xmlns:a16="http://schemas.microsoft.com/office/drawing/2014/main" id="{3ADCAC49-F5B6-4EAC-BE0A-BAD681D3913C}"/>
                </a:ext>
              </a:extLst>
            </p:cNvPr>
            <p:cNvSpPr txBox="1">
              <a:spLocks noChangeArrowheads="1"/>
            </p:cNvSpPr>
            <p:nvPr/>
          </p:nvSpPr>
          <p:spPr bwMode="auto">
            <a:xfrm>
              <a:off x="1280384" y="1562487"/>
              <a:ext cx="6102203" cy="35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867" b="1">
                  <a:solidFill>
                    <a:srgbClr val="FF0000"/>
                  </a:solidFill>
                  <a:latin typeface="微软雅黑" panose="020B0503020204020204" pitchFamily="34" charset="-122"/>
                  <a:ea typeface="微软雅黑" panose="020B0503020204020204" pitchFamily="34" charset="-122"/>
                </a:rPr>
                <a:t>案例：</a:t>
              </a:r>
              <a:r>
                <a:rPr lang="en-US" altLang="zh-CN" sz="1867" b="1">
                  <a:solidFill>
                    <a:srgbClr val="FF0000"/>
                  </a:solidFill>
                  <a:latin typeface="微软雅黑" panose="020B0503020204020204" pitchFamily="34" charset="-122"/>
                  <a:ea typeface="微软雅黑" panose="020B0503020204020204" pitchFamily="34" charset="-122"/>
                </a:rPr>
                <a:t>TreeMap</a:t>
              </a:r>
              <a:r>
                <a:rPr lang="zh-CN" altLang="en-US" sz="1867" b="1">
                  <a:solidFill>
                    <a:srgbClr val="FF0000"/>
                  </a:solidFill>
                  <a:latin typeface="微软雅黑" panose="020B0503020204020204" pitchFamily="34" charset="-122"/>
                  <a:ea typeface="微软雅黑" panose="020B0503020204020204" pitchFamily="34" charset="-122"/>
                </a:rPr>
                <a:t>练习</a:t>
              </a:r>
            </a:p>
          </p:txBody>
        </p:sp>
        <p:pic>
          <p:nvPicPr>
            <p:cNvPr id="59414" name="Picture 9" descr="C:\Users\admin\Desktop\案例图标.png">
              <a:extLst>
                <a:ext uri="{FF2B5EF4-FFF2-40B4-BE49-F238E27FC236}">
                  <a16:creationId xmlns:a16="http://schemas.microsoft.com/office/drawing/2014/main" id="{D8481BFD-8ABA-406B-9768-0C1934CFD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C72795E7-F190-4187-8809-3103DEEAEA7C}"/>
              </a:ext>
            </a:extLst>
          </p:cNvPr>
          <p:cNvSpPr txBox="1"/>
          <p:nvPr/>
        </p:nvSpPr>
        <p:spPr>
          <a:xfrm>
            <a:off x="1172634" y="2180168"/>
            <a:ext cx="9819217" cy="852606"/>
          </a:xfrm>
          <a:prstGeom prst="rect">
            <a:avLst/>
          </a:prstGeom>
          <a:noFill/>
        </p:spPr>
        <p:txBody>
          <a:bodyPr>
            <a:spAutoFit/>
          </a:bodyPr>
          <a:lstStyle/>
          <a:p>
            <a:pPr>
              <a:lnSpc>
                <a:spcPct val="150000"/>
              </a:lnSpc>
              <a:defRPr/>
            </a:pPr>
            <a:r>
              <a:rPr lang="en-US" altLang="zh-CN" sz="3733" dirty="0">
                <a:solidFill>
                  <a:schemeClr val="tx1">
                    <a:lumMod val="85000"/>
                    <a:lumOff val="15000"/>
                  </a:schemeClr>
                </a:solidFill>
                <a:latin typeface="微软雅黑" pitchFamily="34" charset="-122"/>
                <a:ea typeface="微软雅黑" pitchFamily="34" charset="-122"/>
              </a:rPr>
              <a:t>a  a  b  a  b  c  a  b  c  d  a  b  c  d  e</a:t>
            </a:r>
          </a:p>
        </p:txBody>
      </p:sp>
      <p:cxnSp>
        <p:nvCxnSpPr>
          <p:cNvPr id="8" name="直接连接符 7">
            <a:extLst>
              <a:ext uri="{FF2B5EF4-FFF2-40B4-BE49-F238E27FC236}">
                <a16:creationId xmlns:a16="http://schemas.microsoft.com/office/drawing/2014/main" id="{4E8F2908-A9B9-4841-832E-810A00CC9DDA}"/>
              </a:ext>
            </a:extLst>
          </p:cNvPr>
          <p:cNvCxnSpPr/>
          <p:nvPr/>
        </p:nvCxnSpPr>
        <p:spPr>
          <a:xfrm>
            <a:off x="4072468" y="4305300"/>
            <a:ext cx="13504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CCBF991-620F-4BA6-9D7F-797AE933BB4A}"/>
              </a:ext>
            </a:extLst>
          </p:cNvPr>
          <p:cNvCxnSpPr/>
          <p:nvPr/>
        </p:nvCxnSpPr>
        <p:spPr>
          <a:xfrm>
            <a:off x="4072468" y="49762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E9F082C-EB1D-4F4F-AA5E-5E8D1805CA56}"/>
              </a:ext>
            </a:extLst>
          </p:cNvPr>
          <p:cNvCxnSpPr/>
          <p:nvPr/>
        </p:nvCxnSpPr>
        <p:spPr>
          <a:xfrm>
            <a:off x="54229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AAB876F-DF9B-4389-9C4C-022CC3FC44CB}"/>
              </a:ext>
            </a:extLst>
          </p:cNvPr>
          <p:cNvCxnSpPr/>
          <p:nvPr/>
        </p:nvCxnSpPr>
        <p:spPr>
          <a:xfrm>
            <a:off x="4072467"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544BBD7-D846-4F46-8755-99DCA7ECF609}"/>
              </a:ext>
            </a:extLst>
          </p:cNvPr>
          <p:cNvCxnSpPr/>
          <p:nvPr/>
        </p:nvCxnSpPr>
        <p:spPr>
          <a:xfrm>
            <a:off x="4749800" y="43116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15F9FB9-31CB-442A-98B7-51D0E34A36FF}"/>
              </a:ext>
            </a:extLst>
          </p:cNvPr>
          <p:cNvSpPr/>
          <p:nvPr/>
        </p:nvSpPr>
        <p:spPr>
          <a:xfrm>
            <a:off x="4260851" y="4506385"/>
            <a:ext cx="288862" cy="307777"/>
          </a:xfrm>
          <a:prstGeom prst="rect">
            <a:avLst/>
          </a:prstGeom>
        </p:spPr>
        <p:txBody>
          <a:bodyPr wrap="none">
            <a:spAutoFit/>
          </a:bodyPr>
          <a:lstStyle/>
          <a:p>
            <a:pPr>
              <a:defRPr/>
            </a:pPr>
            <a:r>
              <a:rPr lang="en-US" altLang="zh-CN" sz="1400" b="1" dirty="0">
                <a:solidFill>
                  <a:srgbClr val="FF0000"/>
                </a:solidFill>
                <a:latin typeface="微软雅黑" panose="020B0503020204020204" pitchFamily="34" charset="-122"/>
                <a:ea typeface="微软雅黑" panose="020B0503020204020204" pitchFamily="34" charset="-122"/>
              </a:rPr>
              <a:t>a</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022E5C0-7FC2-40FB-B4AE-27D4FE7EAE77}"/>
              </a:ext>
            </a:extLst>
          </p:cNvPr>
          <p:cNvSpPr/>
          <p:nvPr/>
        </p:nvSpPr>
        <p:spPr>
          <a:xfrm>
            <a:off x="4927600" y="4474634"/>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2</a:t>
            </a:r>
            <a:endParaRPr lang="zh-CN" altLang="en-US" sz="1400" b="1" dirty="0">
              <a:solidFill>
                <a:srgbClr val="FF0000"/>
              </a:solidFill>
            </a:endParaRPr>
          </a:p>
        </p:txBody>
      </p:sp>
      <p:cxnSp>
        <p:nvCxnSpPr>
          <p:cNvPr id="16" name="直接箭头连接符 15">
            <a:extLst>
              <a:ext uri="{FF2B5EF4-FFF2-40B4-BE49-F238E27FC236}">
                <a16:creationId xmlns:a16="http://schemas.microsoft.com/office/drawing/2014/main" id="{8680E599-FA0F-4F22-AD4F-10F1BF413AB4}"/>
              </a:ext>
            </a:extLst>
          </p:cNvPr>
          <p:cNvCxnSpPr/>
          <p:nvPr/>
        </p:nvCxnSpPr>
        <p:spPr>
          <a:xfrm>
            <a:off x="1968501" y="2948518"/>
            <a:ext cx="2103967"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0C966126-2310-4E53-A938-4FBF0E50EBC8}"/>
              </a:ext>
            </a:extLst>
          </p:cNvPr>
          <p:cNvCxnSpPr/>
          <p:nvPr/>
        </p:nvCxnSpPr>
        <p:spPr>
          <a:xfrm>
            <a:off x="2544234" y="2948518"/>
            <a:ext cx="1528233" cy="1356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964F4B-AF82-40F8-A682-A85295AEC3EF}"/>
              </a:ext>
            </a:extLst>
          </p:cNvPr>
          <p:cNvCxnSpPr/>
          <p:nvPr/>
        </p:nvCxnSpPr>
        <p:spPr>
          <a:xfrm>
            <a:off x="4074584"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F8871E4-4C7D-44D3-9203-52543B49FED8}"/>
              </a:ext>
            </a:extLst>
          </p:cNvPr>
          <p:cNvCxnSpPr/>
          <p:nvPr/>
        </p:nvCxnSpPr>
        <p:spPr>
          <a:xfrm>
            <a:off x="4074585" y="5636684"/>
            <a:ext cx="1350433" cy="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46D905D-A65B-4964-9C53-91C8CF567005}"/>
              </a:ext>
            </a:extLst>
          </p:cNvPr>
          <p:cNvCxnSpPr/>
          <p:nvPr/>
        </p:nvCxnSpPr>
        <p:spPr>
          <a:xfrm>
            <a:off x="5418667"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E7547CC-1F1C-44BF-A68B-93D97847CC5E}"/>
              </a:ext>
            </a:extLst>
          </p:cNvPr>
          <p:cNvCxnSpPr/>
          <p:nvPr/>
        </p:nvCxnSpPr>
        <p:spPr>
          <a:xfrm>
            <a:off x="4751917" y="4972051"/>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D1E99AF-906D-41A8-9229-BB23A3BA261A}"/>
              </a:ext>
            </a:extLst>
          </p:cNvPr>
          <p:cNvSpPr/>
          <p:nvPr/>
        </p:nvSpPr>
        <p:spPr>
          <a:xfrm>
            <a:off x="4260851" y="5139268"/>
            <a:ext cx="304892"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b</a:t>
            </a:r>
            <a:endParaRPr lang="zh-CN" altLang="en-US" sz="1400" b="1" dirty="0">
              <a:solidFill>
                <a:srgbClr val="FF0000"/>
              </a:solidFill>
            </a:endParaRPr>
          </a:p>
        </p:txBody>
      </p:sp>
      <p:sp>
        <p:nvSpPr>
          <p:cNvPr id="23" name="矩形 22">
            <a:extLst>
              <a:ext uri="{FF2B5EF4-FFF2-40B4-BE49-F238E27FC236}">
                <a16:creationId xmlns:a16="http://schemas.microsoft.com/office/drawing/2014/main" id="{06B639F7-E86E-47CE-A6F3-1D2663CF5D8D}"/>
              </a:ext>
            </a:extLst>
          </p:cNvPr>
          <p:cNvSpPr/>
          <p:nvPr/>
        </p:nvSpPr>
        <p:spPr>
          <a:xfrm>
            <a:off x="4919133" y="5139268"/>
            <a:ext cx="295274" cy="307777"/>
          </a:xfrm>
          <a:prstGeom prst="rect">
            <a:avLst/>
          </a:prstGeom>
        </p:spPr>
        <p:txBody>
          <a:bodyPr wrap="none">
            <a:spAutoFit/>
          </a:bodyPr>
          <a:lstStyle/>
          <a:p>
            <a:pPr>
              <a:defRPr/>
            </a:pPr>
            <a:r>
              <a:rPr lang="en-US" altLang="zh-CN" sz="1400" b="1" dirty="0">
                <a:solidFill>
                  <a:srgbClr val="FF0000"/>
                </a:solidFill>
                <a:latin typeface="微软雅黑" pitchFamily="34" charset="-122"/>
                <a:ea typeface="微软雅黑" pitchFamily="34" charset="-122"/>
              </a:rPr>
              <a:t>1</a:t>
            </a:r>
            <a:endParaRPr lang="zh-CN" altLang="en-US" sz="1400" b="1" dirty="0">
              <a:solidFill>
                <a:srgbClr val="FF0000"/>
              </a:solidFill>
            </a:endParaRPr>
          </a:p>
        </p:txBody>
      </p:sp>
      <p:sp>
        <p:nvSpPr>
          <p:cNvPr id="26" name="TextBox 25">
            <a:extLst>
              <a:ext uri="{FF2B5EF4-FFF2-40B4-BE49-F238E27FC236}">
                <a16:creationId xmlns:a16="http://schemas.microsoft.com/office/drawing/2014/main" id="{32FE6744-11D4-4A82-A320-F3B7780FDB2D}"/>
              </a:ext>
            </a:extLst>
          </p:cNvPr>
          <p:cNvSpPr txBox="1"/>
          <p:nvPr/>
        </p:nvSpPr>
        <p:spPr>
          <a:xfrm>
            <a:off x="6038851" y="4068234"/>
            <a:ext cx="5721349" cy="167007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Map</a:t>
            </a:r>
            <a:r>
              <a:rPr lang="zh-CN" altLang="en-US" sz="1400" dirty="0">
                <a:solidFill>
                  <a:schemeClr val="tx1">
                    <a:lumMod val="85000"/>
                    <a:lumOff val="15000"/>
                  </a:schemeClr>
                </a:solidFill>
                <a:latin typeface="微软雅黑" pitchFamily="34" charset="-122"/>
                <a:ea typeface="微软雅黑" pitchFamily="34" charset="-122"/>
              </a:rPr>
              <a:t>集合中，键存字符，值存出现的次数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遍历字符串，得到每一个字符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到集合中看是否包含这个字符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如果不包含，表示是第一次出现</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如果包含，表示不是第一次出现</a:t>
            </a:r>
            <a:endParaRPr lang="en-US" altLang="zh-CN" sz="14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E312B9-F615-450E-9B0E-674F5846463E}"/>
              </a:ext>
            </a:extLst>
          </p:cNvPr>
          <p:cNvSpPr txBox="1"/>
          <p:nvPr/>
        </p:nvSpPr>
        <p:spPr>
          <a:xfrm>
            <a:off x="878841" y="1199854"/>
            <a:ext cx="4022255"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在了解哈希表之前需要先理解哈希值的概念</a:t>
            </a:r>
          </a:p>
        </p:txBody>
      </p:sp>
      <p:sp>
        <p:nvSpPr>
          <p:cNvPr id="7" name="文本框 6">
            <a:extLst>
              <a:ext uri="{FF2B5EF4-FFF2-40B4-BE49-F238E27FC236}">
                <a16:creationId xmlns:a16="http://schemas.microsoft.com/office/drawing/2014/main" id="{98BBFA61-E7AE-454B-A62A-3412ED5812CD}"/>
              </a:ext>
            </a:extLst>
          </p:cNvPr>
          <p:cNvSpPr txBox="1"/>
          <p:nvPr/>
        </p:nvSpPr>
        <p:spPr>
          <a:xfrm>
            <a:off x="878841" y="1679650"/>
            <a:ext cx="6096000" cy="572849"/>
          </a:xfrm>
          <a:prstGeom prst="rect">
            <a:avLst/>
          </a:prstGeom>
          <a:noFill/>
        </p:spPr>
        <p:txBody>
          <a:bodyPr wrap="square">
            <a:spAutoFit/>
          </a:bodyPr>
          <a:lstStyle/>
          <a:p>
            <a:pPr>
              <a:lnSpc>
                <a:spcPct val="200000"/>
              </a:lnSpc>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哈希值</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10F58B7-01E6-4754-A41C-4583501C42A7}"/>
              </a:ext>
            </a:extLst>
          </p:cNvPr>
          <p:cNvSpPr txBox="1"/>
          <p:nvPr/>
        </p:nvSpPr>
        <p:spPr>
          <a:xfrm>
            <a:off x="878841" y="2620371"/>
            <a:ext cx="6096000" cy="572849"/>
          </a:xfrm>
          <a:prstGeom prst="rect">
            <a:avLst/>
          </a:prstGeom>
          <a:noFill/>
        </p:spPr>
        <p:txBody>
          <a:bodyPr wrap="square">
            <a:spAutoFit/>
          </a:bodyPr>
          <a:lstStyle/>
          <a:p>
            <a:pPr fontAlgn="auto">
              <a:lnSpc>
                <a:spcPct val="200000"/>
              </a:lnSpc>
              <a:spcBef>
                <a:spcPts val="0"/>
              </a:spcBef>
              <a:spcAft>
                <a:spcPts val="0"/>
              </a:spcAft>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BC8EEBB4-0F28-48D4-A568-6154CB6B516B}"/>
              </a:ext>
            </a:extLst>
          </p:cNvPr>
          <p:cNvSpPr txBox="1"/>
          <p:nvPr/>
        </p:nvSpPr>
        <p:spPr>
          <a:xfrm>
            <a:off x="878841" y="3063302"/>
            <a:ext cx="4638039" cy="51450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：返回对象的哈希值</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1AC3782-E536-40FE-AC3E-467BC39492C7}"/>
              </a:ext>
            </a:extLst>
          </p:cNvPr>
          <p:cNvSpPr txBox="1"/>
          <p:nvPr/>
        </p:nvSpPr>
        <p:spPr>
          <a:xfrm>
            <a:off x="878841" y="3577802"/>
            <a:ext cx="6096000" cy="572849"/>
          </a:xfrm>
          <a:prstGeom prst="rect">
            <a:avLst/>
          </a:prstGeom>
          <a:noFill/>
        </p:spPr>
        <p:txBody>
          <a:bodyPr wrap="square">
            <a:spAutoFit/>
          </a:bodyPr>
          <a:lstStyle/>
          <a:p>
            <a:pPr fontAlgn="auto">
              <a:lnSpc>
                <a:spcPct val="200000"/>
              </a:lnSpc>
              <a:spcBef>
                <a:spcPts val="0"/>
              </a:spcBef>
              <a:spcAft>
                <a:spcPts val="0"/>
              </a:spcAft>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对象的哈希值特点</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C0763444-63F7-45EA-9BE4-A08EE8A985AA}"/>
              </a:ext>
            </a:extLst>
          </p:cNvPr>
          <p:cNvSpPr txBox="1"/>
          <p:nvPr/>
        </p:nvSpPr>
        <p:spPr>
          <a:xfrm>
            <a:off x="878841" y="4297411"/>
            <a:ext cx="8531971" cy="1011880"/>
          </a:xfrm>
          <a:prstGeom prst="rect">
            <a:avLst/>
          </a:prstGeom>
          <a:noFill/>
        </p:spPr>
        <p:txBody>
          <a:bodyPr wrap="square">
            <a:spAutoFit/>
          </a:bodyPr>
          <a:lstStyle/>
          <a:p>
            <a:pPr marL="268288" indent="-268288" fontAlgn="auto">
              <a:lnSpc>
                <a:spcPct val="200000"/>
              </a:lnSpc>
              <a:spcBef>
                <a:spcPts val="0"/>
              </a:spcBef>
              <a:spcAft>
                <a:spcPts val="0"/>
              </a:spcAft>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同一个对象多次调用</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hashCode</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方法返回的哈希值是相同的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8288" indent="-268288" fontAlgn="auto">
              <a:lnSpc>
                <a:spcPct val="200000"/>
              </a:lnSpc>
              <a:spcBef>
                <a:spcPts val="0"/>
              </a:spcBef>
              <a:spcAft>
                <a:spcPts val="0"/>
              </a:spcAft>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默认情况下，不同对象的哈希值是不同的。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B1E829EE-3BD3-4128-8F6E-5D309EAF5B2F}"/>
              </a:ext>
            </a:extLst>
          </p:cNvPr>
          <p:cNvSpPr txBox="1"/>
          <p:nvPr/>
        </p:nvSpPr>
        <p:spPr>
          <a:xfrm>
            <a:off x="878841" y="2121751"/>
            <a:ext cx="9791699" cy="519438"/>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根据对象的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按照某种规则算出来的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数值。</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27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1" end="1"/>
                                            </p:txEl>
                                          </p:spTgt>
                                        </p:tgtEl>
                                        <p:attrNameLst>
                                          <p:attrName>style.visibility</p:attrName>
                                        </p:attrNameLst>
                                      </p:cBhvr>
                                      <p:to>
                                        <p:strVal val="visible"/>
                                      </p:to>
                                    </p:set>
                                    <p:animEffect transition="in" filter="fade">
                                      <p:cBhvr>
                                        <p:cTn id="4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2184" y="578339"/>
            <a:ext cx="5759937" cy="5192346"/>
          </a:xfrm>
        </p:spPr>
        <p:txBody>
          <a:bodyPr/>
          <a:lstStyle/>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体系的特点、使用场景总结</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补充知识：可变参数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补充知识：集合工具类</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Collections</a:t>
            </a:r>
          </a:p>
          <a:p>
            <a:pPr>
              <a:lnSpc>
                <a:spcPct val="250000"/>
              </a:lnSpc>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体系的综合案例</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a:p>
            <a:pPr>
              <a:lnSpc>
                <a:spcPct val="250000"/>
              </a:lnSpc>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补充知识：集合的嵌套</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6566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C0433C2-0403-49BB-AC83-D200B9B3C635}"/>
              </a:ext>
            </a:extLst>
          </p:cNvPr>
          <p:cNvSpPr>
            <a:spLocks noGrp="1"/>
          </p:cNvSpPr>
          <p:nvPr>
            <p:ph type="body" sz="quarter" idx="10"/>
          </p:nvPr>
        </p:nvSpPr>
        <p:spPr/>
        <p:txBody>
          <a:bodyPr/>
          <a:lstStyle/>
          <a:p>
            <a:r>
              <a:rPr lang="en-US" altLang="zh-CN" dirty="0"/>
              <a:t>Map</a:t>
            </a:r>
            <a:r>
              <a:rPr lang="zh-CN" altLang="en-US" dirty="0"/>
              <a:t>集合案例</a:t>
            </a:r>
            <a:r>
              <a:rPr lang="en-US" altLang="zh-CN" dirty="0"/>
              <a:t>-</a:t>
            </a:r>
            <a:r>
              <a:rPr lang="zh-CN" altLang="en-US" dirty="0"/>
              <a:t>统计投票人数</a:t>
            </a:r>
          </a:p>
        </p:txBody>
      </p:sp>
      <p:sp>
        <p:nvSpPr>
          <p:cNvPr id="6" name="文本占位符 5">
            <a:extLst>
              <a:ext uri="{FF2B5EF4-FFF2-40B4-BE49-F238E27FC236}">
                <a16:creationId xmlns:a16="http://schemas.microsoft.com/office/drawing/2014/main" id="{CB18EA58-3B8D-4588-B342-A1922769F6E3}"/>
              </a:ext>
            </a:extLst>
          </p:cNvPr>
          <p:cNvSpPr>
            <a:spLocks noGrp="1"/>
          </p:cNvSpPr>
          <p:nvPr>
            <p:ph type="body" sz="quarter" idx="11"/>
          </p:nvPr>
        </p:nvSpPr>
        <p:spPr>
          <a:xfrm>
            <a:off x="2195450" y="1743280"/>
            <a:ext cx="9285350" cy="3762373"/>
          </a:xfrm>
        </p:spPr>
        <p:txBody>
          <a:bodyPr/>
          <a:lstStyle/>
          <a:p>
            <a:pPr>
              <a:lnSpc>
                <a:spcPct val="250000"/>
              </a:lnSpc>
            </a:pPr>
            <a:r>
              <a:rPr lang="zh-CN" altLang="en-US" b="1" dirty="0"/>
              <a:t>需求</a:t>
            </a:r>
            <a:endParaRPr lang="en-US" altLang="zh-CN" b="1" dirty="0"/>
          </a:p>
          <a:p>
            <a:pPr marL="285750" indent="-285750">
              <a:lnSpc>
                <a:spcPct val="250000"/>
              </a:lnSpc>
              <a:buFont typeface="Wingdings" panose="05000000000000000000" pitchFamily="2" charset="2"/>
              <a:buChar char="l"/>
            </a:pPr>
            <a:r>
              <a:rPr lang="zh-CN" altLang="en-US" dirty="0"/>
              <a:t>某个班级多名学生，现在需要组成秋游活动，班长提供了四个景点依次是（</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a:t>
            </a:r>
            <a:r>
              <a:rPr lang="zh-CN" altLang="en-US" dirty="0"/>
              <a:t>每个学生可以选择多个景点，请统计出最终哪个景点想去的人数最多。</a:t>
            </a:r>
            <a:endParaRPr lang="en-US" altLang="zh-CN" dirty="0"/>
          </a:p>
          <a:p>
            <a:pPr>
              <a:lnSpc>
                <a:spcPct val="250000"/>
              </a:lnSpc>
            </a:pPr>
            <a:r>
              <a:rPr lang="zh-CN" altLang="en-US" b="1" dirty="0"/>
              <a:t>分析</a:t>
            </a:r>
            <a:endParaRPr lang="en-US" altLang="zh-CN" b="1" dirty="0"/>
          </a:p>
          <a:p>
            <a:pPr marL="285750" indent="-285750">
              <a:lnSpc>
                <a:spcPct val="250000"/>
              </a:lnSpc>
              <a:buFont typeface="Wingdings" panose="05000000000000000000" pitchFamily="2" charset="2"/>
              <a:buChar char="l"/>
            </a:pPr>
            <a:r>
              <a:rPr lang="zh-CN" altLang="en-US" dirty="0"/>
              <a:t>将</a:t>
            </a:r>
            <a:r>
              <a:rPr lang="en-US" altLang="zh-CN" dirty="0"/>
              <a:t>80</a:t>
            </a:r>
            <a:r>
              <a:rPr lang="zh-CN" altLang="en-US" dirty="0"/>
              <a:t>个学生选择的数据拿到程序中去，需要记住每个学生选择的情况。</a:t>
            </a:r>
            <a:endParaRPr lang="en-US" altLang="zh-CN" dirty="0"/>
          </a:p>
          <a:p>
            <a:pPr marL="285750" indent="-285750">
              <a:lnSpc>
                <a:spcPct val="250000"/>
              </a:lnSpc>
              <a:buFont typeface="Wingdings" panose="05000000000000000000" pitchFamily="2" charset="2"/>
              <a:buChar char="l"/>
            </a:pPr>
            <a:r>
              <a:rPr lang="zh-CN" altLang="en-US" dirty="0"/>
              <a:t>定义</a:t>
            </a:r>
            <a:r>
              <a:rPr lang="en-US" altLang="zh-CN" dirty="0"/>
              <a:t>Map</a:t>
            </a:r>
            <a:r>
              <a:rPr lang="zh-CN" altLang="en-US" dirty="0"/>
              <a:t>集合用于存储最终统计的结果。</a:t>
            </a:r>
            <a:endParaRPr lang="en-US" altLang="zh-CN" dirty="0"/>
          </a:p>
        </p:txBody>
      </p:sp>
    </p:spTree>
    <p:extLst>
      <p:ext uri="{BB962C8B-B14F-4D97-AF65-F5344CB8AC3E}">
        <p14:creationId xmlns:p14="http://schemas.microsoft.com/office/powerpoint/2010/main" val="189130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22295</TotalTime>
  <Words>6825</Words>
  <Application>Microsoft Office PowerPoint</Application>
  <PresentationFormat>宽屏</PresentationFormat>
  <Paragraphs>1321</Paragraphs>
  <Slides>93</Slides>
  <Notes>45</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93</vt:i4>
      </vt:variant>
    </vt:vector>
  </HeadingPairs>
  <TitlesOfParts>
    <vt:vector size="117" baseType="lpstr">
      <vt:lpstr>Alibaba PuHuiTi B</vt:lpstr>
      <vt:lpstr>Alibaba PuHuiTi M</vt:lpstr>
      <vt:lpstr>Alibaba PuHuiTi Medium</vt:lpstr>
      <vt:lpstr>Alibaba PuHuiTi R</vt:lpstr>
      <vt:lpstr>阿里巴巴普惠体</vt:lpstr>
      <vt:lpstr>等线</vt:lpstr>
      <vt:lpstr>黑体</vt:lpstr>
      <vt:lpstr>STKaiti</vt:lpstr>
      <vt:lpstr>STKaiti</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Set系列集合、Map集合体系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4555</cp:revision>
  <dcterms:created xsi:type="dcterms:W3CDTF">2020-03-31T02:23:27Z</dcterms:created>
  <dcterms:modified xsi:type="dcterms:W3CDTF">2021-10-10T11:01:11Z</dcterms:modified>
</cp:coreProperties>
</file>