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79" r:id="rId7"/>
    <p:sldId id="281" r:id="rId8"/>
    <p:sldId id="280" r:id="rId9"/>
    <p:sldId id="257" r:id="rId10"/>
    <p:sldId id="283" r:id="rId11"/>
    <p:sldId id="275" r:id="rId12"/>
    <p:sldId id="27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83"/>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Flutter Project</a:t>
            </a:r>
          </a:p>
        </p:txBody>
      </p:sp>
      <p:sp>
        <p:nvSpPr>
          <p:cNvPr id="5" name="TextBox 4">
            <a:extLst>
              <a:ext uri="{FF2B5EF4-FFF2-40B4-BE49-F238E27FC236}">
                <a16:creationId xmlns:a16="http://schemas.microsoft.com/office/drawing/2014/main" id="{53C2F984-A093-42F8-B871-46E4BA340A8D}"/>
              </a:ext>
            </a:extLst>
          </p:cNvPr>
          <p:cNvSpPr txBox="1"/>
          <p:nvPr/>
        </p:nvSpPr>
        <p:spPr>
          <a:xfrm>
            <a:off x="6930887" y="3988904"/>
            <a:ext cx="4943061" cy="1477328"/>
          </a:xfrm>
          <a:prstGeom prst="rect">
            <a:avLst/>
          </a:prstGeom>
          <a:noFill/>
        </p:spPr>
        <p:txBody>
          <a:bodyPr wrap="square" rtlCol="0">
            <a:spAutoFit/>
          </a:bodyPr>
          <a:lstStyle/>
          <a:p>
            <a:r>
              <a:rPr lang="en-US" b="1" dirty="0"/>
              <a:t>Designed By:</a:t>
            </a:r>
          </a:p>
          <a:p>
            <a:endParaRPr lang="en-US" dirty="0"/>
          </a:p>
          <a:p>
            <a:r>
              <a:rPr lang="en-US" b="1" dirty="0"/>
              <a:t>Krishna Naik(1896930)</a:t>
            </a:r>
          </a:p>
          <a:p>
            <a:r>
              <a:rPr lang="en-US" b="1" dirty="0"/>
              <a:t>Lilu Odedra(1896615)</a:t>
            </a:r>
          </a:p>
          <a:p>
            <a:r>
              <a:rPr lang="en-US" b="1" dirty="0"/>
              <a:t>Sandeep Randhawa(1896206)</a:t>
            </a:r>
          </a:p>
        </p:txBody>
      </p:sp>
      <p:pic>
        <p:nvPicPr>
          <p:cNvPr id="7" name="Picture 6">
            <a:extLst>
              <a:ext uri="{FF2B5EF4-FFF2-40B4-BE49-F238E27FC236}">
                <a16:creationId xmlns:a16="http://schemas.microsoft.com/office/drawing/2014/main" id="{A493B53B-7ABB-4544-868A-753262A33DC7}"/>
              </a:ext>
            </a:extLst>
          </p:cNvPr>
          <p:cNvPicPr>
            <a:picLocks noChangeAspect="1"/>
          </p:cNvPicPr>
          <p:nvPr/>
        </p:nvPicPr>
        <p:blipFill>
          <a:blip r:embed="rId3"/>
          <a:stretch>
            <a:fillRect/>
          </a:stretch>
        </p:blipFill>
        <p:spPr>
          <a:xfrm>
            <a:off x="838200" y="3291115"/>
            <a:ext cx="5598842" cy="2872906"/>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7DBEA-253F-4193-98F2-170CF7658D72}"/>
              </a:ext>
            </a:extLst>
          </p:cNvPr>
          <p:cNvPicPr>
            <a:picLocks noChangeAspect="1"/>
          </p:cNvPicPr>
          <p:nvPr/>
        </p:nvPicPr>
        <p:blipFill>
          <a:blip r:embed="rId3"/>
          <a:stretch>
            <a:fillRect/>
          </a:stretch>
        </p:blipFill>
        <p:spPr>
          <a:xfrm>
            <a:off x="2380601" y="2402895"/>
            <a:ext cx="7430798" cy="3907593"/>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pic>
        <p:nvPicPr>
          <p:cNvPr id="3" name="Picture 2">
            <a:extLst>
              <a:ext uri="{FF2B5EF4-FFF2-40B4-BE49-F238E27FC236}">
                <a16:creationId xmlns:a16="http://schemas.microsoft.com/office/drawing/2014/main" id="{A121BD34-3674-4F47-B95C-F4DB55EDED15}"/>
              </a:ext>
            </a:extLst>
          </p:cNvPr>
          <p:cNvPicPr>
            <a:picLocks noChangeAspect="1"/>
          </p:cNvPicPr>
          <p:nvPr/>
        </p:nvPicPr>
        <p:blipFill>
          <a:blip r:embed="rId2"/>
          <a:stretch>
            <a:fillRect/>
          </a:stretch>
        </p:blipFill>
        <p:spPr>
          <a:xfrm>
            <a:off x="7879644" y="1541462"/>
            <a:ext cx="3427812" cy="4328760"/>
          </a:xfrm>
          <a:prstGeom prst="rect">
            <a:avLst/>
          </a:prstGeom>
        </p:spPr>
      </p:pic>
      <p:sp>
        <p:nvSpPr>
          <p:cNvPr id="2" name="TextBox 1">
            <a:extLst>
              <a:ext uri="{FF2B5EF4-FFF2-40B4-BE49-F238E27FC236}">
                <a16:creationId xmlns:a16="http://schemas.microsoft.com/office/drawing/2014/main" id="{412D5190-B189-4D49-A85F-E4D7B18316D2}"/>
              </a:ext>
            </a:extLst>
          </p:cNvPr>
          <p:cNvSpPr txBox="1"/>
          <p:nvPr/>
        </p:nvSpPr>
        <p:spPr>
          <a:xfrm>
            <a:off x="1046922" y="1683026"/>
            <a:ext cx="5512904"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kind of platform we used?</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Which language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 it is better then other ?</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Advantages and disadvantages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UI design</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Challenges</a:t>
            </a:r>
          </a:p>
          <a:p>
            <a:endParaRPr lang="en-US" dirty="0"/>
          </a:p>
          <a:p>
            <a:endParaRPr lang="en-US" dirty="0"/>
          </a:p>
          <a:p>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solidFill>
                  <a:srgbClr val="C00000"/>
                </a:solidFill>
                <a:latin typeface="Segoe UI Light" panose="020B0502040204020203" pitchFamily="34" charset="0"/>
                <a:cs typeface="Segoe UI Light" panose="020B0502040204020203" pitchFamily="34" charset="0"/>
              </a:rPr>
              <a:t>Flutter Platform</a:t>
            </a:r>
          </a:p>
        </p:txBody>
      </p:sp>
      <p:sp>
        <p:nvSpPr>
          <p:cNvPr id="25" name="Content Placeholder 17"/>
          <p:cNvSpPr txBox="1">
            <a:spLocks/>
          </p:cNvSpPr>
          <p:nvPr/>
        </p:nvSpPr>
        <p:spPr>
          <a:xfrm>
            <a:off x="541609" y="1455492"/>
            <a:ext cx="6667574" cy="457424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latin typeface="Segoe UI" panose="020B0502040204020203" pitchFamily="34" charset="0"/>
                <a:cs typeface="Segoe UI" panose="020B0502040204020203" pitchFamily="34" charset="0"/>
              </a:rPr>
              <a:t>About the Platform</a:t>
            </a:r>
          </a:p>
          <a:p>
            <a:pPr marL="0" indent="0">
              <a:spcAft>
                <a:spcPts val="2000"/>
              </a:spcAft>
              <a:buNone/>
            </a:pPr>
            <a:r>
              <a:rPr lang="en-US" sz="1400" dirty="0">
                <a:latin typeface="Arial Rounded MT Bold" panose="020F0704030504030204" pitchFamily="34" charset="0"/>
              </a:rPr>
              <a:t>Flutter is very new, but a promising platform, that has attracted the attention of large companies. It is interesting because of its simplicity compared to developing web applications, and because of its speed as compared with native applications.</a:t>
            </a:r>
          </a:p>
          <a:p>
            <a:pPr marL="0" indent="0">
              <a:spcAft>
                <a:spcPts val="2000"/>
              </a:spcAft>
              <a:buNone/>
            </a:pPr>
            <a:r>
              <a:rPr lang="en-US" sz="1400" dirty="0">
                <a:latin typeface="Arial Rounded MT Bold" panose="020F0704030504030204" pitchFamily="34" charset="0"/>
              </a:rPr>
              <a:t> </a:t>
            </a:r>
            <a:r>
              <a:rPr lang="en-US" sz="1400" dirty="0">
                <a:latin typeface="Arial Rounded MT Bold" panose="020F0704030504030204" pitchFamily="34" charset="0"/>
                <a:cs typeface="Arial" panose="020B0604020202020204" pitchFamily="34" charset="0"/>
              </a:rPr>
              <a:t>Flutter is an app SDK for building high-performance, high-fidelity apps for iOS, Android, and web from a single codebase.</a:t>
            </a:r>
          </a:p>
          <a:p>
            <a:pPr marL="0" indent="0">
              <a:buNone/>
            </a:pPr>
            <a:r>
              <a:rPr lang="en-US" sz="1400" dirty="0">
                <a:latin typeface="Arial Rounded MT Bold" panose="020F0704030504030204" pitchFamily="34" charset="0"/>
              </a:rPr>
              <a:t>The goal is to enable developers to deliver high- performance apps that feel natural on different platforms. We embrace differences in scrolling behaviors, typography, icons, and more.</a:t>
            </a:r>
          </a:p>
          <a:p>
            <a:pPr marL="0" indent="0">
              <a:buNone/>
            </a:pPr>
            <a:br>
              <a:rPr lang="en-US" sz="1400" dirty="0"/>
            </a:br>
            <a:endParaRPr lang="en-US" sz="1400" dirty="0">
              <a:latin typeface="Arial Rounded MT Bold" panose="020F0704030504030204" pitchFamily="34" charset="0"/>
              <a:cs typeface="Segoe UI" panose="020B0502040204020203" pitchFamily="34" charset="0"/>
            </a:endParaRPr>
          </a:p>
          <a:p>
            <a:pPr marL="0" indent="0">
              <a:spcAft>
                <a:spcPts val="2000"/>
              </a:spcAft>
              <a:buNone/>
            </a:pPr>
            <a:endParaRPr lang="en-US" sz="2000"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CDCA4A3D-4003-410E-9F0C-5C124F3B880E}"/>
              </a:ext>
            </a:extLst>
          </p:cNvPr>
          <p:cNvPicPr>
            <a:picLocks noChangeAspect="1"/>
          </p:cNvPicPr>
          <p:nvPr/>
        </p:nvPicPr>
        <p:blipFill>
          <a:blip r:embed="rId2"/>
          <a:stretch>
            <a:fillRect/>
          </a:stretch>
        </p:blipFill>
        <p:spPr>
          <a:xfrm>
            <a:off x="7209183" y="1874440"/>
            <a:ext cx="4115793" cy="3444319"/>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solidFill>
                  <a:srgbClr val="C00000"/>
                </a:solidFill>
                <a:latin typeface="Segoe UI Light" panose="020B0502040204020203" pitchFamily="34" charset="0"/>
                <a:cs typeface="Segoe UI Light" panose="020B0502040204020203" pitchFamily="34" charset="0"/>
              </a:rPr>
              <a:t>Dart Language</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sz="1600" dirty="0">
                <a:latin typeface="Arial Rounded MT Bold" panose="020F0704030504030204" pitchFamily="34" charset="0"/>
              </a:rPr>
              <a:t>We have used Dart language to develop our application in Flutter.</a:t>
            </a:r>
          </a:p>
          <a:p>
            <a:pPr>
              <a:lnSpc>
                <a:spcPts val="1800"/>
              </a:lnSpc>
              <a:spcAft>
                <a:spcPts val="600"/>
              </a:spcAft>
            </a:pPr>
            <a:endParaRPr lang="en-US" sz="1600" dirty="0">
              <a:latin typeface="Arial Rounded MT Bold" panose="020F0704030504030204" pitchFamily="34" charset="0"/>
            </a:endParaRPr>
          </a:p>
          <a:p>
            <a:pPr>
              <a:lnSpc>
                <a:spcPts val="1800"/>
              </a:lnSpc>
              <a:spcAft>
                <a:spcPts val="600"/>
              </a:spcAft>
            </a:pPr>
            <a:r>
              <a:rPr lang="en-US" sz="1600" dirty="0">
                <a:latin typeface="Arial Rounded MT Bold" panose="020F0704030504030204" pitchFamily="34" charset="0"/>
              </a:rPr>
              <a:t>Dart is a programming language influenced by Java and JavaScript.</a:t>
            </a:r>
          </a:p>
          <a:p>
            <a:pPr>
              <a:lnSpc>
                <a:spcPts val="1800"/>
              </a:lnSpc>
              <a:spcAft>
                <a:spcPts val="600"/>
              </a:spcAft>
            </a:pPr>
            <a:endParaRPr lang="en-US" sz="1600" dirty="0">
              <a:latin typeface="Arial Rounded MT Bold" panose="020F0704030504030204" pitchFamily="34" charset="0"/>
            </a:endParaRPr>
          </a:p>
          <a:p>
            <a:pPr>
              <a:lnSpc>
                <a:spcPts val="1800"/>
              </a:lnSpc>
              <a:spcAft>
                <a:spcPts val="600"/>
              </a:spcAft>
            </a:pPr>
            <a:r>
              <a:rPr lang="en-US" sz="1600" dirty="0">
                <a:latin typeface="Arial Rounded MT Bold" panose="020F0704030504030204" pitchFamily="34" charset="0"/>
              </a:rPr>
              <a:t>Dart is language for Flutter an  Google's UI toolkit for building beautiful, natively compiled applications for mobile, web, and desktop from a single codebase.</a:t>
            </a:r>
            <a:endParaRPr lang="en-US" sz="1600" dirty="0">
              <a:solidFill>
                <a:prstClr val="black">
                  <a:lumMod val="75000"/>
                  <a:lumOff val="25000"/>
                </a:prstClr>
              </a:solidFill>
              <a:latin typeface="Arial Rounded MT Bold" panose="020F0704030504030204" pitchFamily="34" charset="0"/>
              <a:cs typeface="Segoe UI" panose="020B0502040204020203" pitchFamily="34" charset="0"/>
            </a:endParaRPr>
          </a:p>
        </p:txBody>
      </p:sp>
      <p:pic>
        <p:nvPicPr>
          <p:cNvPr id="12" name="Content Placeholder 11">
            <a:extLst>
              <a:ext uri="{FF2B5EF4-FFF2-40B4-BE49-F238E27FC236}">
                <a16:creationId xmlns:a16="http://schemas.microsoft.com/office/drawing/2014/main" id="{18752AC0-11A2-4515-92BE-601AA18C860F}"/>
              </a:ext>
            </a:extLst>
          </p:cNvPr>
          <p:cNvPicPr>
            <a:picLocks noGrp="1" noChangeAspect="1"/>
          </p:cNvPicPr>
          <p:nvPr>
            <p:ph sz="quarter" idx="10"/>
          </p:nvPr>
        </p:nvPicPr>
        <p:blipFill>
          <a:blip r:embed="rId2"/>
          <a:stretch>
            <a:fillRect/>
          </a:stretch>
        </p:blipFill>
        <p:spPr>
          <a:xfrm>
            <a:off x="5549072" y="1869556"/>
            <a:ext cx="5643427" cy="2821713"/>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Advantages/Disadvantages of Flutter</a:t>
            </a:r>
          </a:p>
        </p:txBody>
      </p:sp>
      <p:sp>
        <p:nvSpPr>
          <p:cNvPr id="17" name="Content Placeholder 17"/>
          <p:cNvSpPr txBox="1">
            <a:spLocks/>
          </p:cNvSpPr>
          <p:nvPr/>
        </p:nvSpPr>
        <p:spPr>
          <a:xfrm>
            <a:off x="951941" y="1472432"/>
            <a:ext cx="4739373" cy="505271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US" sz="1600" b="1" dirty="0">
                <a:latin typeface="Arial" panose="020B0604020202020204" pitchFamily="34" charset="0"/>
                <a:cs typeface="Arial" panose="020B0604020202020204" pitchFamily="34" charset="0"/>
              </a:rPr>
              <a:t>ADVANTAGES</a:t>
            </a:r>
          </a:p>
          <a:p>
            <a:pPr lvl="0" fontAlgn="base"/>
            <a:r>
              <a:rPr lang="en-US" sz="1600" b="1" dirty="0">
                <a:latin typeface="Arial" panose="020B0604020202020204" pitchFamily="34" charset="0"/>
                <a:cs typeface="Arial" panose="020B0604020202020204" pitchFamily="34" charset="0"/>
              </a:rPr>
              <a:t>High productivity</a:t>
            </a:r>
            <a:r>
              <a:rPr lang="en-US" sz="1600" dirty="0">
                <a:latin typeface="Arial" panose="020B0604020202020204" pitchFamily="34" charset="0"/>
                <a:cs typeface="Arial" panose="020B0604020202020204" pitchFamily="34" charset="0"/>
              </a:rPr>
              <a:t>. Since Flutter is cross-platform, you can use the same code base for your iOS and Android app. This can definitely save you both time and resources.</a:t>
            </a:r>
          </a:p>
          <a:p>
            <a:pPr lvl="0" fontAlgn="base"/>
            <a:r>
              <a:rPr lang="en-US" sz="1600" b="1" dirty="0">
                <a:latin typeface="Arial" panose="020B0604020202020204" pitchFamily="34" charset="0"/>
                <a:cs typeface="Arial" panose="020B0604020202020204" pitchFamily="34" charset="0"/>
              </a:rPr>
              <a:t>Fast and simple </a:t>
            </a:r>
            <a:r>
              <a:rPr lang="en-US" sz="1600" b="1" dirty="0">
                <a:latin typeface="Arial Rounded MT Bold" panose="020F0704030504030204" pitchFamily="34" charset="0"/>
                <a:cs typeface="Arial" panose="020B0604020202020204" pitchFamily="34" charset="0"/>
              </a:rPr>
              <a:t>development</a:t>
            </a:r>
            <a:endParaRPr lang="en-US" sz="1600" dirty="0">
              <a:latin typeface="Arial Rounded MT Bold" panose="020F0704030504030204" pitchFamily="34" charset="0"/>
              <a:cs typeface="Arial" panose="020B0604020202020204" pitchFamily="34" charset="0"/>
            </a:endParaRPr>
          </a:p>
          <a:p>
            <a:pPr lvl="0" fontAlgn="base"/>
            <a:r>
              <a:rPr lang="en-US" sz="1600" b="1" dirty="0">
                <a:latin typeface="Arial" panose="020B0604020202020204" pitchFamily="34" charset="0"/>
                <a:cs typeface="Arial" panose="020B0604020202020204" pitchFamily="34" charset="0"/>
              </a:rPr>
              <a:t>Compatibility</a:t>
            </a:r>
            <a:endParaRPr lang="en-US" sz="1600" dirty="0">
              <a:latin typeface="Arial" panose="020B0604020202020204" pitchFamily="34" charset="0"/>
              <a:cs typeface="Arial" panose="020B0604020202020204" pitchFamily="34" charset="0"/>
            </a:endParaRPr>
          </a:p>
          <a:p>
            <a:pPr lvl="0" fontAlgn="base"/>
            <a:r>
              <a:rPr lang="en-US" sz="1600" b="1" dirty="0">
                <a:latin typeface="Arial" panose="020B0604020202020204" pitchFamily="34" charset="0"/>
                <a:cs typeface="Arial" panose="020B0604020202020204" pitchFamily="34" charset="0"/>
              </a:rPr>
              <a:t>Open-source</a:t>
            </a:r>
            <a:endParaRPr lang="en-US" sz="1600" dirty="0">
              <a:latin typeface="Arial" panose="020B0604020202020204" pitchFamily="34" charset="0"/>
              <a:cs typeface="Arial" panose="020B0604020202020204" pitchFamily="34" charset="0"/>
            </a:endParaRPr>
          </a:p>
          <a:p>
            <a:pPr lvl="0" fontAlgn="base"/>
            <a:r>
              <a:rPr lang="en-US" sz="1600" b="1" dirty="0">
                <a:latin typeface="Arial" panose="020B0604020202020204" pitchFamily="34" charset="0"/>
                <a:cs typeface="Arial" panose="020B0604020202020204" pitchFamily="34" charset="0"/>
              </a:rPr>
              <a:t>Reduced efforts of testing</a:t>
            </a:r>
            <a:endParaRPr lang="en-US" sz="1600" dirty="0">
              <a:latin typeface="Arial" panose="020B0604020202020204" pitchFamily="34" charset="0"/>
              <a:cs typeface="Arial" panose="020B0604020202020204" pitchFamily="34" charset="0"/>
            </a:endParaRPr>
          </a:p>
          <a:p>
            <a:pPr marL="0" indent="0">
              <a:spcAft>
                <a:spcPts val="2000"/>
              </a:spcAft>
              <a:buNone/>
            </a:pPr>
            <a:endParaRPr lang="en-US" dirty="0">
              <a:solidFill>
                <a:prstClr val="black">
                  <a:lumMod val="75000"/>
                  <a:lumOff val="25000"/>
                </a:prstClr>
              </a:solidFill>
            </a:endParaRP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A4E7B6E-6B19-4DD3-949C-E5C0D2020BC5}"/>
              </a:ext>
            </a:extLst>
          </p:cNvPr>
          <p:cNvSpPr txBox="1"/>
          <p:nvPr/>
        </p:nvSpPr>
        <p:spPr>
          <a:xfrm>
            <a:off x="6651866" y="1746845"/>
            <a:ext cx="4588193" cy="20928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lvl="0" indent="-285750" fontAlgn="base">
              <a:buFont typeface="Arial" panose="020B0604020202020204" pitchFamily="34" charset="0"/>
              <a:buChar char="•"/>
            </a:pPr>
            <a:r>
              <a:rPr lang="en-US" sz="1600" b="1" dirty="0">
                <a:latin typeface="Arial" panose="020B0604020202020204" pitchFamily="34" charset="0"/>
                <a:cs typeface="Arial" panose="020B0604020202020204" pitchFamily="34" charset="0"/>
              </a:rPr>
              <a:t>DISADVANTAGES</a:t>
            </a:r>
          </a:p>
          <a:p>
            <a:pPr lvl="0" fontAlgn="base"/>
            <a:endParaRPr lang="en-US" sz="1600" b="1" dirty="0">
              <a:latin typeface="Arial" panose="020B0604020202020204" pitchFamily="34" charset="0"/>
              <a:cs typeface="Arial" panose="020B0604020202020204" pitchFamily="34" charset="0"/>
            </a:endParaRPr>
          </a:p>
          <a:p>
            <a:pPr marL="285750" lvl="0" indent="-285750" fontAlgn="base">
              <a:buFont typeface="Arial" panose="020B0604020202020204" pitchFamily="34" charset="0"/>
              <a:buChar char="•"/>
            </a:pPr>
            <a:r>
              <a:rPr lang="en-US" sz="1600" b="1" dirty="0">
                <a:latin typeface="Arial" panose="020B0604020202020204" pitchFamily="34" charset="0"/>
                <a:cs typeface="Arial" panose="020B0604020202020204" pitchFamily="34" charset="0"/>
              </a:rPr>
              <a:t>Limited libraries</a:t>
            </a:r>
          </a:p>
          <a:p>
            <a:pPr lvl="0" fontAlgn="base"/>
            <a:endParaRPr lang="en-US" sz="1600" b="1" dirty="0">
              <a:latin typeface="Arial" panose="020B0604020202020204" pitchFamily="34" charset="0"/>
              <a:cs typeface="Arial" panose="020B0604020202020204" pitchFamily="34" charset="0"/>
            </a:endParaRPr>
          </a:p>
          <a:p>
            <a:pPr lvl="0" fontAlgn="base"/>
            <a:endParaRPr lang="en-US" sz="1600" dirty="0">
              <a:latin typeface="Arial" panose="020B0604020202020204" pitchFamily="34" charset="0"/>
              <a:cs typeface="Arial" panose="020B0604020202020204" pitchFamily="34" charset="0"/>
            </a:endParaRPr>
          </a:p>
          <a:p>
            <a:pPr marL="285750" lvl="0" indent="-285750" fontAlgn="base">
              <a:buFont typeface="Arial" panose="020B0604020202020204" pitchFamily="34" charset="0"/>
              <a:buChar char="•"/>
            </a:pPr>
            <a:r>
              <a:rPr lang="en-US" sz="1600" b="1" dirty="0">
                <a:latin typeface="Arial" panose="020B0604020202020204" pitchFamily="34" charset="0"/>
                <a:cs typeface="Arial" panose="020B0604020202020204" pitchFamily="34" charset="0"/>
              </a:rPr>
              <a:t>Flutter is new so it needs continuous support through maintenance of scripts.</a:t>
            </a:r>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COMPARISON OF NATIVE AND FLUTTER</a:t>
            </a:r>
          </a:p>
        </p:txBody>
      </p:sp>
      <p:sp>
        <p:nvSpPr>
          <p:cNvPr id="3" name="TextBox 2">
            <a:extLst>
              <a:ext uri="{FF2B5EF4-FFF2-40B4-BE49-F238E27FC236}">
                <a16:creationId xmlns:a16="http://schemas.microsoft.com/office/drawing/2014/main" id="{C256B17F-045B-4427-8A2C-D6A0D3625CA2}"/>
              </a:ext>
            </a:extLst>
          </p:cNvPr>
          <p:cNvSpPr txBox="1"/>
          <p:nvPr/>
        </p:nvSpPr>
        <p:spPr>
          <a:xfrm>
            <a:off x="1693333" y="1761067"/>
            <a:ext cx="8116711" cy="2031325"/>
          </a:xfrm>
          <a:prstGeom prst="rect">
            <a:avLst/>
          </a:prstGeom>
          <a:noFill/>
        </p:spPr>
        <p:txBody>
          <a:bodyPr wrap="square" rtlCol="0">
            <a:spAutoFit/>
          </a:bodyPr>
          <a:lstStyle/>
          <a:p>
            <a:pPr marL="285750" lvl="0" indent="-285750">
              <a:buFont typeface="Arial" panose="020B0604020202020204" pitchFamily="34" charset="0"/>
              <a:buChar char="•"/>
            </a:pPr>
            <a:r>
              <a:rPr lang="en-US" dirty="0"/>
              <a:t>A native application is a software program that is developed for use on a particular platform or device.</a:t>
            </a:r>
          </a:p>
          <a:p>
            <a:pPr lvl="0"/>
            <a:endParaRPr lang="en-US" dirty="0"/>
          </a:p>
          <a:p>
            <a:pPr lvl="0"/>
            <a:endParaRPr lang="en-US" dirty="0"/>
          </a:p>
          <a:p>
            <a:pPr marL="285750" lvl="0" indent="-285750">
              <a:buFont typeface="Arial" panose="020B0604020202020204" pitchFamily="34" charset="0"/>
              <a:buChar char="•"/>
            </a:pPr>
            <a:r>
              <a:rPr lang="en-US" dirty="0"/>
              <a:t>Flutter</a:t>
            </a:r>
            <a:r>
              <a:rPr lang="en-CA" dirty="0"/>
              <a:t> is an open-source mobile application development framework used to develop applications for Android and iOS.</a:t>
            </a:r>
            <a:endParaRPr lang="en-US" dirty="0"/>
          </a:p>
          <a:p>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BE97-59DA-45BE-BB81-FD66D4382EEF}"/>
              </a:ext>
            </a:extLst>
          </p:cNvPr>
          <p:cNvSpPr>
            <a:spLocks noGrp="1"/>
          </p:cNvSpPr>
          <p:nvPr>
            <p:ph type="title"/>
          </p:nvPr>
        </p:nvSpPr>
        <p:spPr/>
        <p:txBody>
          <a:bodyPr/>
          <a:lstStyle/>
          <a:p>
            <a:r>
              <a:rPr lang="en-US" b="1" dirty="0">
                <a:solidFill>
                  <a:srgbClr val="C00000"/>
                </a:solidFill>
              </a:rPr>
              <a:t>FLUTTER WIDGETS </a:t>
            </a:r>
          </a:p>
        </p:txBody>
      </p:sp>
      <p:sp>
        <p:nvSpPr>
          <p:cNvPr id="14" name="Content Placeholder 13">
            <a:extLst>
              <a:ext uri="{FF2B5EF4-FFF2-40B4-BE49-F238E27FC236}">
                <a16:creationId xmlns:a16="http://schemas.microsoft.com/office/drawing/2014/main" id="{1F008348-5851-44B8-B3EA-CBBFD9FB9B0C}"/>
              </a:ext>
            </a:extLst>
          </p:cNvPr>
          <p:cNvSpPr>
            <a:spLocks noGrp="1"/>
          </p:cNvSpPr>
          <p:nvPr>
            <p:ph sz="quarter" idx="10"/>
          </p:nvPr>
        </p:nvSpPr>
        <p:spPr>
          <a:xfrm>
            <a:off x="539495" y="1435608"/>
            <a:ext cx="9717687" cy="4974336"/>
          </a:xfrm>
        </p:spPr>
        <p:txBody>
          <a:bodyPr>
            <a:normAutofit/>
          </a:bodyPr>
          <a:lstStyle/>
          <a:p>
            <a:pPr marL="342900" indent="-342900">
              <a:buFont typeface="Arial" panose="020B0604020202020204" pitchFamily="34" charset="0"/>
              <a:buChar char="•"/>
            </a:pPr>
            <a:r>
              <a:rPr lang="en-US" sz="2000" dirty="0">
                <a:latin typeface="Arial Rounded MT Bold" panose="020F0704030504030204" pitchFamily="34" charset="0"/>
              </a:rPr>
              <a:t>Text</a:t>
            </a:r>
          </a:p>
          <a:p>
            <a:pPr marL="342900" indent="-342900">
              <a:buFont typeface="Arial" panose="020B0604020202020204" pitchFamily="34" charset="0"/>
              <a:buChar char="•"/>
            </a:pPr>
            <a:r>
              <a:rPr lang="en-US" sz="2000" dirty="0">
                <a:latin typeface="Arial Rounded MT Bold" panose="020F0704030504030204" pitchFamily="34" charset="0"/>
              </a:rPr>
              <a:t>Row</a:t>
            </a:r>
          </a:p>
          <a:p>
            <a:pPr marL="342900" indent="-342900">
              <a:buFont typeface="Arial" panose="020B0604020202020204" pitchFamily="34" charset="0"/>
              <a:buChar char="•"/>
            </a:pPr>
            <a:r>
              <a:rPr lang="en-US" sz="2000" dirty="0">
                <a:latin typeface="Arial Rounded MT Bold" panose="020F0704030504030204" pitchFamily="34" charset="0"/>
              </a:rPr>
              <a:t>Column</a:t>
            </a:r>
          </a:p>
          <a:p>
            <a:pPr marL="342900" indent="-342900">
              <a:buFont typeface="Arial" panose="020B0604020202020204" pitchFamily="34" charset="0"/>
              <a:buChar char="•"/>
            </a:pPr>
            <a:r>
              <a:rPr lang="en-US" sz="2000" dirty="0">
                <a:latin typeface="Arial Rounded MT Bold" panose="020F0704030504030204" pitchFamily="34" charset="0"/>
              </a:rPr>
              <a:t>Stack</a:t>
            </a:r>
          </a:p>
          <a:p>
            <a:pPr marL="342900" indent="-342900">
              <a:buFont typeface="Arial" panose="020B0604020202020204" pitchFamily="34" charset="0"/>
              <a:buChar char="•"/>
            </a:pPr>
            <a:r>
              <a:rPr lang="en-US" sz="2000" dirty="0">
                <a:latin typeface="Arial Rounded MT Bold" panose="020F0704030504030204" pitchFamily="34" charset="0"/>
              </a:rPr>
              <a:t>Container</a:t>
            </a:r>
          </a:p>
          <a:p>
            <a:pPr marL="342900" indent="-342900">
              <a:buFont typeface="Arial" panose="020B0604020202020204" pitchFamily="34" charset="0"/>
              <a:buChar char="•"/>
            </a:pPr>
            <a:r>
              <a:rPr lang="en-US" sz="2000" dirty="0">
                <a:latin typeface="Arial Rounded MT Bold" panose="020F0704030504030204" pitchFamily="34" charset="0"/>
              </a:rPr>
              <a:t>scaffold</a:t>
            </a:r>
          </a:p>
        </p:txBody>
      </p:sp>
    </p:spTree>
    <p:extLst>
      <p:ext uri="{BB962C8B-B14F-4D97-AF65-F5344CB8AC3E}">
        <p14:creationId xmlns:p14="http://schemas.microsoft.com/office/powerpoint/2010/main" val="60093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UI Design</a:t>
            </a:r>
          </a:p>
        </p:txBody>
      </p:sp>
      <p:pic>
        <p:nvPicPr>
          <p:cNvPr id="9" name="Picture 8">
            <a:extLst>
              <a:ext uri="{FF2B5EF4-FFF2-40B4-BE49-F238E27FC236}">
                <a16:creationId xmlns:a16="http://schemas.microsoft.com/office/drawing/2014/main" id="{C2255D7B-28EC-473D-B6FB-968DA2EFB438}"/>
              </a:ext>
            </a:extLst>
          </p:cNvPr>
          <p:cNvPicPr>
            <a:picLocks noChangeAspect="1"/>
          </p:cNvPicPr>
          <p:nvPr/>
        </p:nvPicPr>
        <p:blipFill>
          <a:blip r:embed="rId2"/>
          <a:stretch>
            <a:fillRect/>
          </a:stretch>
        </p:blipFill>
        <p:spPr>
          <a:xfrm>
            <a:off x="1401158" y="1444977"/>
            <a:ext cx="3046664" cy="4964967"/>
          </a:xfrm>
          <a:prstGeom prst="rect">
            <a:avLst/>
          </a:prstGeom>
        </p:spPr>
      </p:pic>
      <p:pic>
        <p:nvPicPr>
          <p:cNvPr id="11" name="Picture 10">
            <a:extLst>
              <a:ext uri="{FF2B5EF4-FFF2-40B4-BE49-F238E27FC236}">
                <a16:creationId xmlns:a16="http://schemas.microsoft.com/office/drawing/2014/main" id="{02CCAD60-770F-420C-8335-25B91402F416}"/>
              </a:ext>
            </a:extLst>
          </p:cNvPr>
          <p:cNvPicPr>
            <a:picLocks noChangeAspect="1"/>
          </p:cNvPicPr>
          <p:nvPr/>
        </p:nvPicPr>
        <p:blipFill>
          <a:blip r:embed="rId3"/>
          <a:stretch>
            <a:fillRect/>
          </a:stretch>
        </p:blipFill>
        <p:spPr>
          <a:xfrm>
            <a:off x="6752093" y="1444977"/>
            <a:ext cx="3114396" cy="4964967"/>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CHALLENGES </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D3C6354-8964-40CC-83AE-A097512A359A}"/>
              </a:ext>
            </a:extLst>
          </p:cNvPr>
          <p:cNvSpPr txBox="1"/>
          <p:nvPr/>
        </p:nvSpPr>
        <p:spPr>
          <a:xfrm>
            <a:off x="1550504" y="1895061"/>
            <a:ext cx="7633253"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Time consuming for set AVD manager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Complex structure to understand flow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Difficult to solve particular error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347</Words>
  <Application>Microsoft Office PowerPoint</Application>
  <PresentationFormat>Widescreen</PresentationFormat>
  <Paragraphs>66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Calibri</vt:lpstr>
      <vt:lpstr>Segoe UI</vt:lpstr>
      <vt:lpstr>Segoe UI Light</vt:lpstr>
      <vt:lpstr>WelcomeDoc</vt:lpstr>
      <vt:lpstr>Flutter Project</vt:lpstr>
      <vt:lpstr>INTRODUCTION</vt:lpstr>
      <vt:lpstr>Flutter Platform</vt:lpstr>
      <vt:lpstr>Dart Language</vt:lpstr>
      <vt:lpstr>Advantages/Disadvantages of Flutter</vt:lpstr>
      <vt:lpstr>COMPARISON OF NATIVE AND FLUTTER</vt:lpstr>
      <vt:lpstr>FLUTTER WIDGETS </vt:lpstr>
      <vt:lpstr>UI Design</vt:lpstr>
      <vt:lpstr>CHALLENGES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2019-10-19T03:51:58Z</dcterms:created>
  <dcterms:modified xsi:type="dcterms:W3CDTF">2019-10-19T17:45:12Z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