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9" r:id="rId4"/>
    <p:sldMasterId id="2147483730" r:id="rId5"/>
    <p:sldMasterId id="2147483731" r:id="rId6"/>
    <p:sldMasterId id="214748373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Hanken Grotesk"/>
      <p:regular r:id="rId20"/>
      <p:bold r:id="rId21"/>
      <p:italic r:id="rId22"/>
      <p:boldItalic r:id="rId23"/>
    </p:embeddedFont>
    <p:embeddedFont>
      <p:font typeface="Hanken Grotesk SemiBold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Inter Black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regular.fntdata"/><Relationship Id="rId22" Type="http://schemas.openxmlformats.org/officeDocument/2006/relationships/font" Target="fonts/HankenGrotesk-italic.fntdata"/><Relationship Id="rId21" Type="http://schemas.openxmlformats.org/officeDocument/2006/relationships/font" Target="fonts/HankenGrotesk-bold.fntdata"/><Relationship Id="rId24" Type="http://schemas.openxmlformats.org/officeDocument/2006/relationships/font" Target="fonts/HankenGroteskSemiBold-regular.fntdata"/><Relationship Id="rId23" Type="http://schemas.openxmlformats.org/officeDocument/2006/relationships/font" Target="fonts/HankenGrotesk-boldItalic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HankenGroteskSemiBold-italic.fntdata"/><Relationship Id="rId25" Type="http://schemas.openxmlformats.org/officeDocument/2006/relationships/font" Target="fonts/HankenGroteskSemiBold-bold.fntdata"/><Relationship Id="rId28" Type="http://schemas.openxmlformats.org/officeDocument/2006/relationships/font" Target="fonts/Inter-regular.fntdata"/><Relationship Id="rId27" Type="http://schemas.openxmlformats.org/officeDocument/2006/relationships/font" Target="fonts/HankenGroteskSemi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Inter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0" Type="http://schemas.openxmlformats.org/officeDocument/2006/relationships/font" Target="fonts/InterBlack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SLIDES_API25807657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SLIDES_API2580765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SLIDES_API258076574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SLIDES_API258076574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SLIDES_API17338179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SLIDES_API17338179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SLIDES_API258076574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SLIDES_API258076574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SLIDES_API258076574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SLIDES_API258076574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SLIDES_API258076574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SLIDES_API258076574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SLIDES_API258076574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SLIDES_API258076574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SLIDES_API4094844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SLIDES_API4094844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SLIDES_API13690056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SLIDES_API13690056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SLIDES_API89533199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SLIDES_API8953319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SLIDES_API175610187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SLIDES_API17561018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89" name="Google Shape;89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2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22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p25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" name="Google Shape;120;p25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25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0" name="Google Shape;130;p26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30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0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30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3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2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3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34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99" name="Google Shape;199;p3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1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41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3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43"/>
          <p:cNvSpPr txBox="1"/>
          <p:nvPr>
            <p:ph idx="2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43"/>
          <p:cNvSpPr txBox="1"/>
          <p:nvPr>
            <p:ph idx="3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43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5" name="Google Shape;235;p43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44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4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241" name="Google Shape;241;p44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44"/>
          <p:cNvSpPr txBox="1"/>
          <p:nvPr>
            <p:ph idx="2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44"/>
          <p:cNvSpPr txBox="1"/>
          <p:nvPr>
            <p:ph idx="3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45"/>
          <p:cNvSpPr txBox="1"/>
          <p:nvPr>
            <p:ph idx="2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48" name="Google Shape;248;p45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45"/>
          <p:cNvSpPr txBox="1"/>
          <p:nvPr>
            <p:ph idx="3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0" name="Google Shape;250;p45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45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45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5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5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5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59" name="Google Shape;259;p4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46"/>
          <p:cNvSpPr txBox="1"/>
          <p:nvPr>
            <p:ph idx="3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3" name="Google Shape;263;p47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47"/>
          <p:cNvSpPr txBox="1"/>
          <p:nvPr>
            <p:ph idx="2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7"/>
          <p:cNvSpPr txBox="1"/>
          <p:nvPr>
            <p:ph idx="3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47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8" name="Google Shape;268;p4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48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2" name="Google Shape;272;p48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8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4" name="Google Shape;274;p48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5" name="Google Shape;275;p48"/>
          <p:cNvSpPr txBox="1"/>
          <p:nvPr>
            <p:ph idx="3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79" name="Google Shape;279;p49"/>
          <p:cNvSpPr txBox="1"/>
          <p:nvPr>
            <p:ph idx="1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9"/>
          <p:cNvSpPr txBox="1"/>
          <p:nvPr>
            <p:ph idx="2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9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9"/>
          <p:cNvSpPr txBox="1"/>
          <p:nvPr>
            <p:ph idx="5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49"/>
          <p:cNvSpPr txBox="1"/>
          <p:nvPr>
            <p:ph idx="6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49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6" name="Google Shape;286;p49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p49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0"/>
          <p:cNvSpPr txBox="1"/>
          <p:nvPr>
            <p:ph idx="2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0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3" name="Google Shape;293;p50"/>
          <p:cNvSpPr txBox="1"/>
          <p:nvPr>
            <p:ph idx="4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50"/>
          <p:cNvSpPr txBox="1"/>
          <p:nvPr>
            <p:ph idx="5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50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9" name="Google Shape;299;p51"/>
          <p:cNvSpPr txBox="1"/>
          <p:nvPr>
            <p:ph idx="2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1"/>
          <p:cNvSpPr txBox="1"/>
          <p:nvPr>
            <p:ph idx="3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1"/>
          <p:cNvSpPr txBox="1"/>
          <p:nvPr>
            <p:ph idx="4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1"/>
          <p:cNvSpPr txBox="1"/>
          <p:nvPr>
            <p:ph idx="5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51"/>
          <p:cNvSpPr txBox="1"/>
          <p:nvPr>
            <p:ph idx="6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52"/>
          <p:cNvSpPr txBox="1"/>
          <p:nvPr>
            <p:ph idx="2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52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2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2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10" name="Google Shape;310;p52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2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2"/>
          <p:cNvSpPr txBox="1"/>
          <p:nvPr>
            <p:ph idx="3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4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5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52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2"/>
          <p:cNvSpPr txBox="1"/>
          <p:nvPr>
            <p:ph idx="6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52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idx="1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20" name="Google Shape;320;p53"/>
          <p:cNvSpPr txBox="1"/>
          <p:nvPr>
            <p:ph idx="2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21" name="Google Shape;321;p53"/>
          <p:cNvSpPr txBox="1"/>
          <p:nvPr>
            <p:ph idx="3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53"/>
          <p:cNvSpPr txBox="1"/>
          <p:nvPr>
            <p:ph idx="4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53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5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5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39" name="Google Shape;339;p57"/>
          <p:cNvSpPr txBox="1"/>
          <p:nvPr>
            <p:ph idx="2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0" name="Google Shape;340;p57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1" name="Google Shape;341;p57"/>
          <p:cNvSpPr txBox="1"/>
          <p:nvPr>
            <p:ph idx="4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idx="1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4" name="Google Shape;344;p58"/>
          <p:cNvSpPr txBox="1"/>
          <p:nvPr>
            <p:ph idx="2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5" name="Google Shape;345;p58"/>
          <p:cNvSpPr txBox="1"/>
          <p:nvPr>
            <p:ph idx="3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8"/>
          <p:cNvSpPr txBox="1"/>
          <p:nvPr>
            <p:ph idx="4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5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9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51" name="Google Shape;351;p59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idx="1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60"/>
          <p:cNvSpPr txBox="1"/>
          <p:nvPr>
            <p:ph idx="2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60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56" name="Google Shape;356;p60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6" name="Google Shape;366;p63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9" name="Google Shape;369;p64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66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6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7" name="Google Shape;377;p66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66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6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67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4" name="Google Shape;384;p6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85" name="Google Shape;385;p67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8" name="Google Shape;388;p6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0" name="Google Shape;390;p6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68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92" name="Google Shape;392;p68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93" name="Google Shape;393;p68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69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69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6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399" name="Google Shape;399;p69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69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69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70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70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0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70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70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70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70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70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70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7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7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7" name="Google Shape;417;p7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72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72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2" name="Google Shape;422;p72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3" name="Google Shape;423;p72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4" name="Google Shape;424;p72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5" name="Google Shape;425;p7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7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29" name="Google Shape;429;p73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0" name="Google Shape;430;p73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1" name="Google Shape;431;p73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2" name="Google Shape;432;p73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73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4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6" name="Google Shape;436;p74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437" name="Google Shape;437;p74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8" name="Google Shape;438;p74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9" name="Google Shape;439;p74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0" name="Google Shape;440;p74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74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74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4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" name="Google Shape;447;p75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7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49" name="Google Shape;449;p75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0" name="Google Shape;450;p75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5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2" name="Google Shape;452;p75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76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6" name="Google Shape;456;p76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6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76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7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60" name="Google Shape;460;p76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7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3" name="Google Shape;463;p77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7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5" name="Google Shape;465;p77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6" name="Google Shape;466;p77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77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8" name="Google Shape;468;p77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77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77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1" name="Google Shape;471;p77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2" name="Google Shape;472;p77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7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77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78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78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78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80" name="Google Shape;480;p78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3" name="Google Shape;483;p79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4" name="Google Shape;484;p79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7" name="Google Shape;487;p80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80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1" name="Google Shape;491;p81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81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5" name="Google Shape;495;p82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6" name="Google Shape;496;p82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7" name="Google Shape;497;p82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8" name="Google Shape;498;p82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1" name="Google Shape;501;p83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83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83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04" name="Google Shape;504;p83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4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84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08" name="Google Shape;508;p84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5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12" name="Google Shape;512;p85"/>
          <p:cNvSpPr txBox="1"/>
          <p:nvPr>
            <p:ph idx="1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3" name="Google Shape;513;p85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1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9" name="Google Shape;35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60" name="Google Shape;36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Use in Fauvism: An Artistic Exploration</a:t>
            </a:r>
            <a:endParaRPr/>
          </a:p>
        </p:txBody>
      </p:sp>
      <p:sp>
        <p:nvSpPr>
          <p:cNvPr id="519" name="Google Shape;519;p86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Color Moods and Feelings - Part 1</a:t>
            </a:r>
            <a:endParaRPr sz="2520"/>
          </a:p>
        </p:txBody>
      </p:sp>
      <p:sp>
        <p:nvSpPr>
          <p:cNvPr id="609" name="Google Shape;609;p95"/>
          <p:cNvSpPr txBox="1"/>
          <p:nvPr>
            <p:ph idx="1" type="body"/>
          </p:nvPr>
        </p:nvSpPr>
        <p:spPr>
          <a:xfrm>
            <a:off x="375250" y="1834900"/>
            <a:ext cx="38208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Exploring how warm colors like red and yellow can evoke feelings of joy and energy.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Understanding how cool colors like blue and green are often associated with calmness and tranquility.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Discussing the use of neutral colors for balance and sophistication in artworks.</a:t>
            </a:r>
            <a:endParaRPr sz="1100"/>
          </a:p>
        </p:txBody>
      </p:sp>
      <p:sp>
        <p:nvSpPr>
          <p:cNvPr id="610" name="Google Shape;610;p95"/>
          <p:cNvSpPr txBox="1"/>
          <p:nvPr>
            <p:ph idx="2" type="body"/>
          </p:nvPr>
        </p:nvSpPr>
        <p:spPr>
          <a:xfrm>
            <a:off x="4718400" y="1834900"/>
            <a:ext cx="38208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Recap how Matisse and Marc used color in non-traditional ways to convey emotions.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Highlight the bold and unconventional color choices in their artworks.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Connect the emotional impact of the colors to the principles of Fauvism art.</a:t>
            </a:r>
            <a:endParaRPr sz="1100"/>
          </a:p>
        </p:txBody>
      </p:sp>
      <p:sp>
        <p:nvSpPr>
          <p:cNvPr id="611" name="Google Shape;611;p95"/>
          <p:cNvSpPr txBox="1"/>
          <p:nvPr>
            <p:ph idx="3" type="subTitle"/>
          </p:nvPr>
        </p:nvSpPr>
        <p:spPr>
          <a:xfrm>
            <a:off x="723751" y="1164900"/>
            <a:ext cx="347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Emotional Impact of Colors</a:t>
            </a:r>
            <a:endParaRPr sz="1400"/>
          </a:p>
        </p:txBody>
      </p:sp>
      <p:sp>
        <p:nvSpPr>
          <p:cNvPr id="612" name="Google Shape;612;p95"/>
          <p:cNvSpPr txBox="1"/>
          <p:nvPr>
            <p:ph idx="4" type="subTitle"/>
          </p:nvPr>
        </p:nvSpPr>
        <p:spPr>
          <a:xfrm>
            <a:off x="5066542" y="1164900"/>
            <a:ext cx="347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Color Use in Fauvism</a:t>
            </a:r>
            <a:endParaRPr sz="1400"/>
          </a:p>
        </p:txBody>
      </p:sp>
      <p:cxnSp>
        <p:nvCxnSpPr>
          <p:cNvPr id="613" name="Google Shape;613;p95"/>
          <p:cNvCxnSpPr/>
          <p:nvPr/>
        </p:nvCxnSpPr>
        <p:spPr>
          <a:xfrm>
            <a:off x="4857775" y="1164900"/>
            <a:ext cx="0" cy="352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95"/>
          <p:cNvCxnSpPr/>
          <p:nvPr/>
        </p:nvCxnSpPr>
        <p:spPr>
          <a:xfrm>
            <a:off x="518350" y="1164900"/>
            <a:ext cx="0" cy="352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5" name="Google Shape;615;p95"/>
          <p:cNvSpPr/>
          <p:nvPr/>
        </p:nvSpPr>
        <p:spPr>
          <a:xfrm>
            <a:off x="450850" y="13836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5"/>
          <p:cNvSpPr/>
          <p:nvPr/>
        </p:nvSpPr>
        <p:spPr>
          <a:xfrm>
            <a:off x="4790275" y="1383588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Color Moods and Feelings - Part 2</a:t>
            </a:r>
            <a:endParaRPr sz="2520"/>
          </a:p>
        </p:txBody>
      </p:sp>
      <p:sp>
        <p:nvSpPr>
          <p:cNvPr id="622" name="Google Shape;622;p96"/>
          <p:cNvSpPr txBox="1"/>
          <p:nvPr>
            <p:ph idx="1" type="body"/>
          </p:nvPr>
        </p:nvSpPr>
        <p:spPr>
          <a:xfrm>
            <a:off x="457250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Vibrant colors evoke strong emotions and grab attention, essential for impactful designs and visual content.</a:t>
            </a:r>
            <a:endParaRPr sz="1100"/>
          </a:p>
        </p:txBody>
      </p:sp>
      <p:sp>
        <p:nvSpPr>
          <p:cNvPr id="623" name="Google Shape;623;p96"/>
          <p:cNvSpPr txBox="1"/>
          <p:nvPr>
            <p:ph idx="3" type="subTitle"/>
          </p:nvPr>
        </p:nvSpPr>
        <p:spPr>
          <a:xfrm>
            <a:off x="457250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Vibrant Color for Emotional Impact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624" name="Google Shape;624;p96"/>
          <p:cNvPicPr preferRelativeResize="0"/>
          <p:nvPr/>
        </p:nvPicPr>
        <p:blipFill rotWithShape="1">
          <a:blip r:embed="rId3">
            <a:alphaModFix/>
          </a:blip>
          <a:srcRect b="6385" l="0" r="0" t="6385"/>
          <a:stretch/>
        </p:blipFill>
        <p:spPr>
          <a:xfrm>
            <a:off x="457200" y="1102025"/>
            <a:ext cx="2348118" cy="20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96"/>
          <p:cNvPicPr preferRelativeResize="0"/>
          <p:nvPr/>
        </p:nvPicPr>
        <p:blipFill rotWithShape="1">
          <a:blip r:embed="rId4">
            <a:alphaModFix/>
          </a:blip>
          <a:srcRect b="7396" l="0" r="0" t="7396"/>
          <a:stretch/>
        </p:blipFill>
        <p:spPr>
          <a:xfrm>
            <a:off x="3397939" y="1102025"/>
            <a:ext cx="2348118" cy="2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96"/>
          <p:cNvPicPr preferRelativeResize="0"/>
          <p:nvPr/>
        </p:nvPicPr>
        <p:blipFill rotWithShape="1">
          <a:blip r:embed="rId5">
            <a:alphaModFix/>
          </a:blip>
          <a:srcRect b="6859" l="0" r="0" t="6859"/>
          <a:stretch/>
        </p:blipFill>
        <p:spPr>
          <a:xfrm>
            <a:off x="6338679" y="1102025"/>
            <a:ext cx="2348120" cy="20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96"/>
          <p:cNvSpPr txBox="1"/>
          <p:nvPr>
            <p:ph idx="1" type="body"/>
          </p:nvPr>
        </p:nvSpPr>
        <p:spPr>
          <a:xfrm>
            <a:off x="3397977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Exploring the psychological effects of different colors and their impact on human emotions.</a:t>
            </a:r>
            <a:endParaRPr sz="1100"/>
          </a:p>
        </p:txBody>
      </p:sp>
      <p:sp>
        <p:nvSpPr>
          <p:cNvPr id="628" name="Google Shape;628;p96"/>
          <p:cNvSpPr txBox="1"/>
          <p:nvPr>
            <p:ph idx="3" type="subTitle"/>
          </p:nvPr>
        </p:nvSpPr>
        <p:spPr>
          <a:xfrm>
            <a:off x="3397977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Color Theory and Emotions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29" name="Google Shape;629;p96"/>
          <p:cNvSpPr txBox="1"/>
          <p:nvPr>
            <p:ph idx="1" type="body"/>
          </p:nvPr>
        </p:nvSpPr>
        <p:spPr>
          <a:xfrm>
            <a:off x="6338675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Using understated and muted colors to create a sense of calm, depth, and sophistication in art and design.</a:t>
            </a:r>
            <a:endParaRPr sz="1100"/>
          </a:p>
        </p:txBody>
      </p:sp>
      <p:sp>
        <p:nvSpPr>
          <p:cNvPr id="630" name="Google Shape;630;p96"/>
          <p:cNvSpPr txBox="1"/>
          <p:nvPr>
            <p:ph idx="3" type="subTitle"/>
          </p:nvPr>
        </p:nvSpPr>
        <p:spPr>
          <a:xfrm>
            <a:off x="6338675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Subtle use of color for emotional depth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524" name="Google Shape;524;p87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Fauvist artists emphasized bold and unconventional color choices in their works</a:t>
            </a:r>
            <a:endParaRPr/>
          </a:p>
        </p:txBody>
      </p:sp>
      <p:sp>
        <p:nvSpPr>
          <p:cNvPr descr="3" id="525" name="Google Shape;525;p87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use of vivid colors and distorted forms was a key characteristic of Fauvism</a:t>
            </a:r>
            <a:endParaRPr/>
          </a:p>
        </p:txBody>
      </p:sp>
      <p:sp>
        <p:nvSpPr>
          <p:cNvPr descr="1" id="526" name="Google Shape;526;p87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Matisse and Marc used color in non-traditional ways to convey emotions</a:t>
            </a:r>
            <a:endParaRPr/>
          </a:p>
        </p:txBody>
      </p:sp>
      <p:sp>
        <p:nvSpPr>
          <p:cNvPr id="527" name="Google Shape;527;p8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Introduction to Fauvism</a:t>
            </a:r>
            <a:endParaRPr sz="2520"/>
          </a:p>
        </p:txBody>
      </p:sp>
      <p:sp>
        <p:nvSpPr>
          <p:cNvPr id="528" name="Google Shape;528;p87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9" name="Google Shape;529;p87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30" name="Google Shape;530;p87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8"/>
          <p:cNvSpPr txBox="1"/>
          <p:nvPr>
            <p:ph type="title"/>
          </p:nvPr>
        </p:nvSpPr>
        <p:spPr>
          <a:xfrm>
            <a:off x="457200" y="445025"/>
            <a:ext cx="547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Color Use in Fauvism</a:t>
            </a:r>
            <a:endParaRPr sz="2420"/>
          </a:p>
        </p:txBody>
      </p:sp>
      <p:sp>
        <p:nvSpPr>
          <p:cNvPr id="536" name="Google Shape;536;p88"/>
          <p:cNvSpPr txBox="1"/>
          <p:nvPr>
            <p:ph idx="4294967295" type="body"/>
          </p:nvPr>
        </p:nvSpPr>
        <p:spPr>
          <a:xfrm>
            <a:off x="457200" y="1632625"/>
            <a:ext cx="50277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Matisse and Marc used bold and unconventional colors in their artworks.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The use of non-traditional colors was a way to convey emotions and capture the essence of the subject matter.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Fauvist artists often used color in a way that defied reality, opting for emotional impact over naturalism.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37" name="Google Shape;537;p88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Artistic Use of Color</a:t>
            </a:r>
            <a:endParaRPr sz="1400"/>
          </a:p>
        </p:txBody>
      </p:sp>
      <p:pic>
        <p:nvPicPr>
          <p:cNvPr id="538" name="Google Shape;538;p88"/>
          <p:cNvPicPr preferRelativeResize="0"/>
          <p:nvPr/>
        </p:nvPicPr>
        <p:blipFill rotWithShape="1">
          <a:blip r:embed="rId3">
            <a:alphaModFix/>
          </a:blip>
          <a:srcRect b="0" l="17044" r="17044" t="0"/>
          <a:stretch/>
        </p:blipFill>
        <p:spPr>
          <a:xfrm>
            <a:off x="5928850" y="0"/>
            <a:ext cx="2590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88"/>
          <p:cNvSpPr/>
          <p:nvPr/>
        </p:nvSpPr>
        <p:spPr>
          <a:xfrm>
            <a:off x="5701900" y="2341500"/>
            <a:ext cx="460500" cy="460500"/>
          </a:xfrm>
          <a:prstGeom prst="ellipse">
            <a:avLst/>
          </a:prstGeom>
          <a:solidFill>
            <a:srgbClr val="FFD9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8"/>
          <p:cNvSpPr/>
          <p:nvPr/>
        </p:nvSpPr>
        <p:spPr>
          <a:xfrm>
            <a:off x="8361300" y="600575"/>
            <a:ext cx="325500" cy="325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Examples of Matisse's Artworks</a:t>
            </a:r>
            <a:endParaRPr sz="2520"/>
          </a:p>
        </p:txBody>
      </p:sp>
      <p:sp>
        <p:nvSpPr>
          <p:cNvPr id="546" name="Google Shape;546;p89"/>
          <p:cNvSpPr txBox="1"/>
          <p:nvPr>
            <p:ph idx="4" type="body"/>
          </p:nvPr>
        </p:nvSpPr>
        <p:spPr>
          <a:xfrm>
            <a:off x="457225" y="3437275"/>
            <a:ext cx="26427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Example of Matisse's use of bold and unconventional colors to convey joy and vitality.</a:t>
            </a:r>
            <a:endParaRPr sz="1100"/>
          </a:p>
        </p:txBody>
      </p:sp>
      <p:sp>
        <p:nvSpPr>
          <p:cNvPr id="547" name="Google Shape;547;p89"/>
          <p:cNvSpPr txBox="1"/>
          <p:nvPr>
            <p:ph idx="2" type="subTitle"/>
          </p:nvPr>
        </p:nvSpPr>
        <p:spPr>
          <a:xfrm>
            <a:off x="457225" y="3081350"/>
            <a:ext cx="26427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Joy of Life</a:t>
            </a:r>
            <a:endParaRPr sz="1200"/>
          </a:p>
        </p:txBody>
      </p:sp>
      <p:pic>
        <p:nvPicPr>
          <p:cNvPr id="548" name="Google Shape;548;p89"/>
          <p:cNvPicPr preferRelativeResize="0"/>
          <p:nvPr/>
        </p:nvPicPr>
        <p:blipFill rotWithShape="1">
          <a:blip r:embed="rId3">
            <a:alphaModFix/>
          </a:blip>
          <a:srcRect b="4586" l="0" r="0" t="4586"/>
          <a:stretch/>
        </p:blipFill>
        <p:spPr>
          <a:xfrm>
            <a:off x="457200" y="1025825"/>
            <a:ext cx="2642695" cy="2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89"/>
          <p:cNvPicPr preferRelativeResize="0"/>
          <p:nvPr/>
        </p:nvPicPr>
        <p:blipFill rotWithShape="1">
          <a:blip r:embed="rId4">
            <a:alphaModFix/>
          </a:blip>
          <a:srcRect b="5516" l="0" r="0" t="5516"/>
          <a:stretch/>
        </p:blipFill>
        <p:spPr>
          <a:xfrm>
            <a:off x="3397950" y="1025825"/>
            <a:ext cx="2348100" cy="23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89"/>
          <p:cNvPicPr preferRelativeResize="0"/>
          <p:nvPr/>
        </p:nvPicPr>
        <p:blipFill rotWithShape="1">
          <a:blip r:embed="rId5">
            <a:alphaModFix/>
          </a:blip>
          <a:srcRect b="0" l="3392" r="3392" t="0"/>
          <a:stretch/>
        </p:blipFill>
        <p:spPr>
          <a:xfrm>
            <a:off x="6044100" y="1025825"/>
            <a:ext cx="2642698" cy="18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89"/>
          <p:cNvSpPr txBox="1"/>
          <p:nvPr>
            <p:ph idx="4" type="body"/>
          </p:nvPr>
        </p:nvSpPr>
        <p:spPr>
          <a:xfrm>
            <a:off x="3397900" y="3765275"/>
            <a:ext cx="24303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This artwork showcases Matisse's use of vibrant colors and loose brushwork to convey emotion.</a:t>
            </a:r>
            <a:endParaRPr sz="1100"/>
          </a:p>
        </p:txBody>
      </p:sp>
      <p:sp>
        <p:nvSpPr>
          <p:cNvPr id="552" name="Google Shape;552;p89"/>
          <p:cNvSpPr txBox="1"/>
          <p:nvPr>
            <p:ph idx="2" type="subTitle"/>
          </p:nvPr>
        </p:nvSpPr>
        <p:spPr>
          <a:xfrm>
            <a:off x="3397927" y="3429938"/>
            <a:ext cx="23481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Woman with a Hat</a:t>
            </a:r>
            <a:endParaRPr sz="1200"/>
          </a:p>
        </p:txBody>
      </p:sp>
      <p:sp>
        <p:nvSpPr>
          <p:cNvPr id="553" name="Google Shape;553;p89"/>
          <p:cNvSpPr txBox="1"/>
          <p:nvPr>
            <p:ph idx="4" type="body"/>
          </p:nvPr>
        </p:nvSpPr>
        <p:spPr>
          <a:xfrm>
            <a:off x="6044025" y="3322550"/>
            <a:ext cx="26427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Discussion of the artwork's bold and expressive use of color to convey the joy of dance.</a:t>
            </a:r>
            <a:endParaRPr sz="1100"/>
          </a:p>
        </p:txBody>
      </p:sp>
      <p:sp>
        <p:nvSpPr>
          <p:cNvPr id="554" name="Google Shape;554;p89"/>
          <p:cNvSpPr txBox="1"/>
          <p:nvPr>
            <p:ph idx="2" type="subTitle"/>
          </p:nvPr>
        </p:nvSpPr>
        <p:spPr>
          <a:xfrm>
            <a:off x="6044050" y="2945750"/>
            <a:ext cx="26427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Dance</a:t>
            </a:r>
            <a:endParaRPr sz="1200"/>
          </a:p>
        </p:txBody>
      </p:sp>
      <p:sp>
        <p:nvSpPr>
          <p:cNvPr id="555" name="Google Shape;555;p89"/>
          <p:cNvSpPr/>
          <p:nvPr/>
        </p:nvSpPr>
        <p:spPr>
          <a:xfrm>
            <a:off x="457228" y="3074025"/>
            <a:ext cx="2642700" cy="2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9"/>
          <p:cNvSpPr/>
          <p:nvPr/>
        </p:nvSpPr>
        <p:spPr>
          <a:xfrm>
            <a:off x="3397950" y="3425050"/>
            <a:ext cx="2348100" cy="2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9"/>
          <p:cNvSpPr/>
          <p:nvPr/>
        </p:nvSpPr>
        <p:spPr>
          <a:xfrm>
            <a:off x="6044075" y="2917550"/>
            <a:ext cx="2642700" cy="2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Examples of Marc's Artworks</a:t>
            </a:r>
            <a:endParaRPr sz="2520"/>
          </a:p>
        </p:txBody>
      </p:sp>
      <p:sp>
        <p:nvSpPr>
          <p:cNvPr id="563" name="Google Shape;563;p90"/>
          <p:cNvSpPr txBox="1"/>
          <p:nvPr>
            <p:ph idx="4" type="body"/>
          </p:nvPr>
        </p:nvSpPr>
        <p:spPr>
          <a:xfrm>
            <a:off x="457250" y="3629550"/>
            <a:ext cx="2514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Emotional use of bold colors to depict the cat's presence and impact.</a:t>
            </a:r>
            <a:endParaRPr sz="1100"/>
          </a:p>
        </p:txBody>
      </p:sp>
      <p:sp>
        <p:nvSpPr>
          <p:cNvPr id="564" name="Google Shape;564;p90"/>
          <p:cNvSpPr txBox="1"/>
          <p:nvPr>
            <p:ph idx="2" type="subTitle"/>
          </p:nvPr>
        </p:nvSpPr>
        <p:spPr>
          <a:xfrm>
            <a:off x="456688" y="3285825"/>
            <a:ext cx="25146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Cat on the Red Cloth</a:t>
            </a:r>
            <a:endParaRPr sz="1200"/>
          </a:p>
        </p:txBody>
      </p:sp>
      <p:sp>
        <p:nvSpPr>
          <p:cNvPr id="565" name="Google Shape;565;p90"/>
          <p:cNvSpPr txBox="1"/>
          <p:nvPr>
            <p:ph idx="4" type="body"/>
          </p:nvPr>
        </p:nvSpPr>
        <p:spPr>
          <a:xfrm>
            <a:off x="3315263" y="3629550"/>
            <a:ext cx="2514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Marc's unconventional use of color to evoke feelings of warmth and vibrancy.</a:t>
            </a:r>
            <a:endParaRPr sz="1100"/>
          </a:p>
        </p:txBody>
      </p:sp>
      <p:sp>
        <p:nvSpPr>
          <p:cNvPr id="566" name="Google Shape;566;p90"/>
          <p:cNvSpPr txBox="1"/>
          <p:nvPr>
            <p:ph idx="2" type="subTitle"/>
          </p:nvPr>
        </p:nvSpPr>
        <p:spPr>
          <a:xfrm>
            <a:off x="3314700" y="3285825"/>
            <a:ext cx="25146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Yellow Cow</a:t>
            </a:r>
            <a:endParaRPr sz="1200"/>
          </a:p>
        </p:txBody>
      </p:sp>
      <p:sp>
        <p:nvSpPr>
          <p:cNvPr id="567" name="Google Shape;567;p90"/>
          <p:cNvSpPr txBox="1"/>
          <p:nvPr>
            <p:ph idx="4" type="body"/>
          </p:nvPr>
        </p:nvSpPr>
        <p:spPr>
          <a:xfrm>
            <a:off x="6173275" y="3629550"/>
            <a:ext cx="2514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Exploration of emotional depth through use of vivid blue tones for the horses.</a:t>
            </a:r>
            <a:endParaRPr sz="1100"/>
          </a:p>
        </p:txBody>
      </p:sp>
      <p:sp>
        <p:nvSpPr>
          <p:cNvPr id="568" name="Google Shape;568;p90"/>
          <p:cNvSpPr txBox="1"/>
          <p:nvPr>
            <p:ph idx="2" type="subTitle"/>
          </p:nvPr>
        </p:nvSpPr>
        <p:spPr>
          <a:xfrm>
            <a:off x="6172713" y="3285825"/>
            <a:ext cx="25146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Blue Horses Series</a:t>
            </a:r>
            <a:endParaRPr sz="1200"/>
          </a:p>
        </p:txBody>
      </p:sp>
      <p:pic>
        <p:nvPicPr>
          <p:cNvPr id="569" name="Google Shape;569;p90"/>
          <p:cNvPicPr preferRelativeResize="0"/>
          <p:nvPr/>
        </p:nvPicPr>
        <p:blipFill rotWithShape="1">
          <a:blip r:embed="rId3">
            <a:alphaModFix/>
          </a:blip>
          <a:srcRect b="0" l="2901" r="2901" t="0"/>
          <a:stretch/>
        </p:blipFill>
        <p:spPr>
          <a:xfrm>
            <a:off x="690500" y="1127725"/>
            <a:ext cx="2048100" cy="204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0" name="Google Shape;570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8525" y="1127725"/>
            <a:ext cx="2048100" cy="204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1" name="Google Shape;571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6550" y="1127725"/>
            <a:ext cx="2048100" cy="204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1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Emotional impact of Fauvists' use of non-traditional color</a:t>
            </a:r>
            <a:endParaRPr sz="2000"/>
          </a:p>
        </p:txBody>
      </p:sp>
      <p:sp>
        <p:nvSpPr>
          <p:cNvPr id="577" name="Google Shape;577;p91"/>
          <p:cNvSpPr txBox="1"/>
          <p:nvPr>
            <p:ph idx="4294967295" type="body"/>
          </p:nvPr>
        </p:nvSpPr>
        <p:spPr>
          <a:xfrm>
            <a:off x="3662200" y="1632625"/>
            <a:ext cx="4910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Fauvists' use of non-traditional color: bold, vivid, non-representational, evokes emotion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Color theory basics: primary colors (red, yellow, blue), secondary colors (green, orange, purple), tertiary colors (yellow-green, red-orange, etc.)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Example artworks: 'The Joy of Life' by Matisse, 'Woman with a Hat' by Matisse, 'Landscape at Collioure' by Derain, etc.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78" name="Google Shape;578;p91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 Basics of Color Theory</a:t>
            </a:r>
            <a:endParaRPr sz="1400"/>
          </a:p>
        </p:txBody>
      </p:sp>
      <p:pic>
        <p:nvPicPr>
          <p:cNvPr id="579" name="Google Shape;579;p91"/>
          <p:cNvPicPr preferRelativeResize="0"/>
          <p:nvPr/>
        </p:nvPicPr>
        <p:blipFill rotWithShape="1">
          <a:blip r:embed="rId3">
            <a:alphaModFix/>
          </a:blip>
          <a:srcRect b="1076" l="0" r="0" t="1066"/>
          <a:stretch/>
        </p:blipFill>
        <p:spPr>
          <a:xfrm>
            <a:off x="558275" y="1085550"/>
            <a:ext cx="286170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2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Primary Colors</a:t>
            </a:r>
            <a:endParaRPr sz="2520"/>
          </a:p>
        </p:txBody>
      </p:sp>
      <p:sp>
        <p:nvSpPr>
          <p:cNvPr id="585" name="Google Shape;585;p92"/>
          <p:cNvSpPr txBox="1"/>
          <p:nvPr>
            <p:ph idx="4294967295" type="body"/>
          </p:nvPr>
        </p:nvSpPr>
        <p:spPr>
          <a:xfrm>
            <a:off x="3662200" y="1632625"/>
            <a:ext cx="4910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Primary colors refer to a set of colors that can be combined to produce a broad spectrum of hues.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The primary colors are red, yellow, and blue.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These colors are considered primary because they are fundamental and cannot be created by mixing other colors together.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86" name="Google Shape;586;p92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Definition of Primary Colors</a:t>
            </a:r>
            <a:endParaRPr sz="1400"/>
          </a:p>
        </p:txBody>
      </p:sp>
      <p:pic>
        <p:nvPicPr>
          <p:cNvPr id="587" name="Google Shape;587;p92"/>
          <p:cNvPicPr preferRelativeResize="0"/>
          <p:nvPr/>
        </p:nvPicPr>
        <p:blipFill rotWithShape="1">
          <a:blip r:embed="rId3">
            <a:alphaModFix/>
          </a:blip>
          <a:srcRect b="0" l="15800" r="15800" t="0"/>
          <a:stretch/>
        </p:blipFill>
        <p:spPr>
          <a:xfrm>
            <a:off x="558275" y="1085550"/>
            <a:ext cx="286170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3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Using Secondary Colors in Art</a:t>
            </a:r>
            <a:endParaRPr sz="2520"/>
          </a:p>
        </p:txBody>
      </p:sp>
      <p:sp>
        <p:nvSpPr>
          <p:cNvPr id="593" name="Google Shape;593;p93"/>
          <p:cNvSpPr txBox="1"/>
          <p:nvPr>
            <p:ph idx="4294967295" type="body"/>
          </p:nvPr>
        </p:nvSpPr>
        <p:spPr>
          <a:xfrm>
            <a:off x="3662200" y="1632625"/>
            <a:ext cx="4910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Fauvist artists often used secondary colors prominently in their artworks, showcasing the bold and unconventional use of these hues to convey emotions and moods.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Secondary colors play a vital role in color theory and art, as they are the building blocks for creating harmonious color palettes and evoking specific feelings.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Designers and artists often utilize secondary colors to add vibrancy and contrast to their creations, creating visually appealing compositions and balance.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94" name="Google Shape;594;p93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 Art of Secondary Colors</a:t>
            </a:r>
            <a:endParaRPr sz="1400"/>
          </a:p>
        </p:txBody>
      </p:sp>
      <p:pic>
        <p:nvPicPr>
          <p:cNvPr id="595" name="Google Shape;595;p93"/>
          <p:cNvPicPr preferRelativeResize="0"/>
          <p:nvPr/>
        </p:nvPicPr>
        <p:blipFill rotWithShape="1">
          <a:blip r:embed="rId3">
            <a:alphaModFix/>
          </a:blip>
          <a:srcRect b="0" l="8962" r="8962" t="0"/>
          <a:stretch/>
        </p:blipFill>
        <p:spPr>
          <a:xfrm>
            <a:off x="558275" y="1085550"/>
            <a:ext cx="286170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4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Understanding Tertiary Colors</a:t>
            </a:r>
            <a:endParaRPr sz="2520"/>
          </a:p>
        </p:txBody>
      </p:sp>
      <p:sp>
        <p:nvSpPr>
          <p:cNvPr id="601" name="Google Shape;601;p94"/>
          <p:cNvSpPr txBox="1"/>
          <p:nvPr>
            <p:ph idx="4294967295" type="body"/>
          </p:nvPr>
        </p:nvSpPr>
        <p:spPr>
          <a:xfrm>
            <a:off x="3662200" y="1632625"/>
            <a:ext cx="4910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Tertiary colors are created by mixing a primary color with a secondary color.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The color wheel includes six sections, each representing a tertiary color created by combining adjacent primary and secondary colors.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02" name="Google Shape;602;p94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 Tertiary Color Wheel</a:t>
            </a:r>
            <a:endParaRPr sz="1400"/>
          </a:p>
        </p:txBody>
      </p:sp>
      <p:pic>
        <p:nvPicPr>
          <p:cNvPr id="603" name="Google Shape;603;p94"/>
          <p:cNvPicPr preferRelativeResize="0"/>
          <p:nvPr/>
        </p:nvPicPr>
        <p:blipFill rotWithShape="1">
          <a:blip r:embed="rId3">
            <a:alphaModFix/>
          </a:blip>
          <a:srcRect b="0" l="9090" r="9090" t="0"/>
          <a:stretch/>
        </p:blipFill>
        <p:spPr>
          <a:xfrm>
            <a:off x="558275" y="1085550"/>
            <a:ext cx="286170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