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Hanken Grotesk"/>
      <p:regular r:id="rId20"/>
      <p:bold r:id="rId21"/>
      <p:italic r:id="rId22"/>
      <p:boldItalic r:id="rId23"/>
    </p:embeddedFont>
    <p:embeddedFont>
      <p:font typeface="Inter SemiBold"/>
      <p:regular r:id="rId24"/>
      <p:bold r:id="rId25"/>
    </p:embeddedFont>
    <p:embeddedFont>
      <p:font typeface="Hanken Grotesk SemiBold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Inter"/>
      <p:regular r:id="rId34"/>
      <p:bold r:id="rId35"/>
    </p:embeddedFont>
    <p:embeddedFont>
      <p:font typeface="Inter Black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nkenGrotesk-regular.fntdata"/><Relationship Id="rId22" Type="http://schemas.openxmlformats.org/officeDocument/2006/relationships/font" Target="fonts/HankenGrotesk-italic.fntdata"/><Relationship Id="rId21" Type="http://schemas.openxmlformats.org/officeDocument/2006/relationships/font" Target="fonts/HankenGrotesk-bold.fntdata"/><Relationship Id="rId24" Type="http://schemas.openxmlformats.org/officeDocument/2006/relationships/font" Target="fonts/InterSemiBold-regular.fntdata"/><Relationship Id="rId23" Type="http://schemas.openxmlformats.org/officeDocument/2006/relationships/font" Target="fonts/HankenGrotes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ankenGroteskSemiBold-regular.fntdata"/><Relationship Id="rId25" Type="http://schemas.openxmlformats.org/officeDocument/2006/relationships/font" Target="fonts/InterSemiBold-bold.fntdata"/><Relationship Id="rId28" Type="http://schemas.openxmlformats.org/officeDocument/2006/relationships/font" Target="fonts/HankenGroteskSemiBold-italic.fntdata"/><Relationship Id="rId27" Type="http://schemas.openxmlformats.org/officeDocument/2006/relationships/font" Target="fonts/HankenGrotesk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ankenGrotesk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Inter-bold.fntdata"/><Relationship Id="rId12" Type="http://schemas.openxmlformats.org/officeDocument/2006/relationships/slide" Target="slides/slide7.xml"/><Relationship Id="rId34" Type="http://schemas.openxmlformats.org/officeDocument/2006/relationships/font" Target="fonts/Inter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InterBlack-bold.fntdata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SLIDES_API14330593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SLIDES_API14330593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SLIDES_API1433059312_1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SLIDES_API1433059312_1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SLIDES_API1433059312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SLIDES_API1433059312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SLIDES_API1433059312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SLIDES_API1433059312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SLIDES_API1433059312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SLIDES_API1433059312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SLIDES_API11725927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SLIDES_API11725927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SLIDES_API205778855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SLIDES_API205778855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SLIDES_API172846214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SLIDES_API172846214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SLIDES_API1433059312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SLIDES_API1433059312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1433059312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1433059312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2">
  <p:cSld name="CUSTOM_3_1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 1">
  <p:cSld name="CUSTOM_2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693575" y="440975"/>
            <a:ext cx="5703300" cy="9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77" name="Google Shape;77;p14"/>
          <p:cNvSpPr/>
          <p:nvPr>
            <p:ph idx="2" type="pic"/>
          </p:nvPr>
        </p:nvSpPr>
        <p:spPr>
          <a:xfrm>
            <a:off x="5071100" y="1185325"/>
            <a:ext cx="3615600" cy="329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0" name="Google Shape;80;p15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5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5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 1">
  <p:cSld name="CUSTOM_3_2_1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2547182" y="1371750"/>
            <a:ext cx="17742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2" type="subTitle"/>
          </p:nvPr>
        </p:nvSpPr>
        <p:spPr>
          <a:xfrm>
            <a:off x="4637230" y="1371750"/>
            <a:ext cx="17742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3" type="subTitle"/>
          </p:nvPr>
        </p:nvSpPr>
        <p:spPr>
          <a:xfrm>
            <a:off x="457125" y="1371750"/>
            <a:ext cx="17742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4" type="body"/>
          </p:nvPr>
        </p:nvSpPr>
        <p:spPr>
          <a:xfrm>
            <a:off x="457150" y="1846350"/>
            <a:ext cx="1959600" cy="23541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5" type="body"/>
          </p:nvPr>
        </p:nvSpPr>
        <p:spPr>
          <a:xfrm>
            <a:off x="2547197" y="1846350"/>
            <a:ext cx="1959600" cy="23541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6" type="body"/>
          </p:nvPr>
        </p:nvSpPr>
        <p:spPr>
          <a:xfrm>
            <a:off x="4637244" y="1846350"/>
            <a:ext cx="1959600" cy="23541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7" type="subTitle"/>
          </p:nvPr>
        </p:nvSpPr>
        <p:spPr>
          <a:xfrm>
            <a:off x="6727263" y="1371750"/>
            <a:ext cx="17742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8" type="body"/>
          </p:nvPr>
        </p:nvSpPr>
        <p:spPr>
          <a:xfrm>
            <a:off x="6727276" y="1846350"/>
            <a:ext cx="1959600" cy="23541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7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Examination of Organic Shapes in Fauvism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3" id="210" name="Google Shape;210;p27"/>
          <p:cNvSpPr txBox="1"/>
          <p:nvPr>
            <p:ph idx="2" type="body"/>
          </p:nvPr>
        </p:nvSpPr>
        <p:spPr>
          <a:xfrm>
            <a:off x="910425" y="3582600"/>
            <a:ext cx="6858000" cy="986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Fauvist artists' use of organic shapes demonstrated a radical departure from traditional artistic norms, showcasing the movement's innovative approach to form and color.</a:t>
            </a:r>
            <a:endParaRPr sz="1200"/>
          </a:p>
        </p:txBody>
      </p:sp>
      <p:sp>
        <p:nvSpPr>
          <p:cNvPr descr="2" id="211" name="Google Shape;211;p27"/>
          <p:cNvSpPr txBox="1"/>
          <p:nvPr>
            <p:ph idx="1" type="body"/>
          </p:nvPr>
        </p:nvSpPr>
        <p:spPr>
          <a:xfrm>
            <a:off x="910425" y="2361300"/>
            <a:ext cx="6858000" cy="986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The use of organic shapes in Fauvism contributed to the movement's unique aesthetic and distinguished it from other art movements of the time.</a:t>
            </a:r>
            <a:endParaRPr sz="1200"/>
          </a:p>
        </p:txBody>
      </p:sp>
      <p:sp>
        <p:nvSpPr>
          <p:cNvPr descr="1" id="212" name="Google Shape;212;p27"/>
          <p:cNvSpPr txBox="1"/>
          <p:nvPr>
            <p:ph idx="3" type="body"/>
          </p:nvPr>
        </p:nvSpPr>
        <p:spPr>
          <a:xfrm>
            <a:off x="910425" y="1140000"/>
            <a:ext cx="6858000" cy="986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 sz="1200"/>
              <a:t>Organic shapes were a key feature in Fauvist artworks, reflecting the movement's emphasis on emotional expression and natural forms.</a:t>
            </a:r>
            <a:endParaRPr sz="1200"/>
          </a:p>
        </p:txBody>
      </p:sp>
      <p:sp>
        <p:nvSpPr>
          <p:cNvPr id="213" name="Google Shape;213;p2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>
                <a:latin typeface="Inter"/>
                <a:ea typeface="Inter"/>
                <a:cs typeface="Inter"/>
                <a:sym typeface="Inter"/>
              </a:rPr>
              <a:t>Conclusion: The Importance of Organic Shapes in Fauvism</a:t>
            </a:r>
            <a:endParaRPr sz="210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14" name="Google Shape;214;p27"/>
          <p:cNvCxnSpPr/>
          <p:nvPr/>
        </p:nvCxnSpPr>
        <p:spPr>
          <a:xfrm>
            <a:off x="571450" y="1060200"/>
            <a:ext cx="0" cy="358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7"/>
          <p:cNvCxnSpPr>
            <a:endCxn id="211" idx="1"/>
          </p:cNvCxnSpPr>
          <p:nvPr/>
        </p:nvCxnSpPr>
        <p:spPr>
          <a:xfrm>
            <a:off x="531525" y="28543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16" name="Google Shape;216;p27"/>
          <p:cNvCxnSpPr>
            <a:endCxn id="210" idx="1"/>
          </p:cNvCxnSpPr>
          <p:nvPr/>
        </p:nvCxnSpPr>
        <p:spPr>
          <a:xfrm>
            <a:off x="531525" y="40756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17" name="Google Shape;217;p27"/>
          <p:cNvCxnSpPr>
            <a:endCxn id="212" idx="1"/>
          </p:cNvCxnSpPr>
          <p:nvPr/>
        </p:nvCxnSpPr>
        <p:spPr>
          <a:xfrm>
            <a:off x="531525" y="16330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3" id="116" name="Google Shape;116;p19"/>
          <p:cNvSpPr txBox="1"/>
          <p:nvPr>
            <p:ph idx="6" type="body"/>
          </p:nvPr>
        </p:nvSpPr>
        <p:spPr>
          <a:xfrm>
            <a:off x="4637244" y="1846350"/>
            <a:ext cx="1959600" cy="235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Fauvist artworks were characterized by the use of organic shapes, conveying a sense of emotional intensity and spontaneity.</a:t>
            </a:r>
            <a:endParaRPr/>
          </a:p>
        </p:txBody>
      </p:sp>
      <p:sp>
        <p:nvSpPr>
          <p:cNvPr descr="2" id="117" name="Google Shape;117;p19"/>
          <p:cNvSpPr txBox="1"/>
          <p:nvPr>
            <p:ph idx="5" type="body"/>
          </p:nvPr>
        </p:nvSpPr>
        <p:spPr>
          <a:xfrm>
            <a:off x="2547197" y="1846350"/>
            <a:ext cx="1959600" cy="235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artists associated with Fauvism often depicted scenes from everyday life, using simplified forms and vibrant colors.</a:t>
            </a:r>
            <a:endParaRPr/>
          </a:p>
        </p:txBody>
      </p:sp>
      <p:sp>
        <p:nvSpPr>
          <p:cNvPr descr="1" id="118" name="Google Shape;118;p19"/>
          <p:cNvSpPr txBox="1"/>
          <p:nvPr>
            <p:ph idx="4" type="body"/>
          </p:nvPr>
        </p:nvSpPr>
        <p:spPr>
          <a:xfrm>
            <a:off x="457150" y="1846350"/>
            <a:ext cx="1959600" cy="23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/>
              <a:t>Fauvism was an early 20th-century art movement known for its bold use of color and strong brushwork.</a:t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Understanding Fauvism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2547182" y="1371750"/>
            <a:ext cx="17742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chemeClr val="accent2"/>
                </a:solidFill>
              </a:rPr>
              <a:t>02</a:t>
            </a:r>
            <a:endParaRPr sz="2700">
              <a:solidFill>
                <a:schemeClr val="accent2"/>
              </a:solidFill>
            </a:endParaRPr>
          </a:p>
        </p:txBody>
      </p:sp>
      <p:sp>
        <p:nvSpPr>
          <p:cNvPr id="121" name="Google Shape;121;p19"/>
          <p:cNvSpPr txBox="1"/>
          <p:nvPr>
            <p:ph idx="2" type="subTitle"/>
          </p:nvPr>
        </p:nvSpPr>
        <p:spPr>
          <a:xfrm>
            <a:off x="4637230" y="1371750"/>
            <a:ext cx="17742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chemeClr val="accent2"/>
                </a:solidFill>
              </a:rPr>
              <a:t>03</a:t>
            </a:r>
            <a:endParaRPr sz="2700">
              <a:solidFill>
                <a:schemeClr val="accent2"/>
              </a:solidFill>
            </a:endParaRPr>
          </a:p>
        </p:txBody>
      </p:sp>
      <p:sp>
        <p:nvSpPr>
          <p:cNvPr id="122" name="Google Shape;122;p19"/>
          <p:cNvSpPr txBox="1"/>
          <p:nvPr>
            <p:ph idx="3" type="subTitle"/>
          </p:nvPr>
        </p:nvSpPr>
        <p:spPr>
          <a:xfrm>
            <a:off x="457125" y="1371750"/>
            <a:ext cx="17742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chemeClr val="accent2"/>
                </a:solidFill>
              </a:rPr>
              <a:t>01</a:t>
            </a:r>
            <a:endParaRPr sz="2700">
              <a:solidFill>
                <a:schemeClr val="accent2"/>
              </a:solidFill>
            </a:endParaRPr>
          </a:p>
        </p:txBody>
      </p:sp>
      <p:sp>
        <p:nvSpPr>
          <p:cNvPr id="123" name="Google Shape;123;p19"/>
          <p:cNvSpPr txBox="1"/>
          <p:nvPr>
            <p:ph idx="7" type="subTitle"/>
          </p:nvPr>
        </p:nvSpPr>
        <p:spPr>
          <a:xfrm>
            <a:off x="6727263" y="1371750"/>
            <a:ext cx="17742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chemeClr val="accent2"/>
                </a:solidFill>
              </a:rPr>
              <a:t>04</a:t>
            </a:r>
            <a:endParaRPr sz="2700">
              <a:solidFill>
                <a:schemeClr val="accent2"/>
              </a:solidFill>
            </a:endParaRPr>
          </a:p>
        </p:txBody>
      </p:sp>
      <p:sp>
        <p:nvSpPr>
          <p:cNvPr descr="4" id="124" name="Google Shape;124;p19"/>
          <p:cNvSpPr txBox="1"/>
          <p:nvPr>
            <p:ph idx="8" type="body"/>
          </p:nvPr>
        </p:nvSpPr>
        <p:spPr>
          <a:xfrm>
            <a:off x="6727276" y="1846350"/>
            <a:ext cx="1959600" cy="23541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movement was short-lived but had a significant impact on the development of modern art, influencing artists like Matisse and Derain.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558275" y="440975"/>
            <a:ext cx="80142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Fauvism and Organic Shapes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20"/>
          <p:cNvSpPr txBox="1"/>
          <p:nvPr>
            <p:ph idx="4294967295" type="body"/>
          </p:nvPr>
        </p:nvSpPr>
        <p:spPr>
          <a:xfrm>
            <a:off x="3662200" y="1632625"/>
            <a:ext cx="49104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Fauvism was an early 20th-century art movement led by Henri Matisse and André Derain.</a:t>
            </a:r>
            <a:endParaRPr sz="1100">
              <a:solidFill>
                <a:schemeClr val="dk1"/>
              </a:solidFill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It is characterized by vibrant colors, spontaneous brushwork, and an emphasis on emotional expression over realistic representation.</a:t>
            </a:r>
            <a:endParaRPr sz="1100">
              <a:solidFill>
                <a:schemeClr val="dk1"/>
              </a:solidFill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Fauvist artists often used organic shapes to depict natural forms in a bold and unconventional manner.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1" name="Google Shape;131;p20"/>
          <p:cNvSpPr txBox="1"/>
          <p:nvPr>
            <p:ph idx="1" type="subTitle"/>
          </p:nvPr>
        </p:nvSpPr>
        <p:spPr>
          <a:xfrm>
            <a:off x="3662200" y="1085550"/>
            <a:ext cx="4910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Inter SemiBold"/>
                <a:ea typeface="Inter SemiBold"/>
                <a:cs typeface="Inter SemiBold"/>
                <a:sym typeface="Inter SemiBold"/>
              </a:rPr>
              <a:t>Recap: What is Fauvism?</a:t>
            </a:r>
            <a:endParaRPr sz="14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816" l="0" r="0" t="816"/>
          <a:stretch/>
        </p:blipFill>
        <p:spPr>
          <a:xfrm>
            <a:off x="558275" y="1085550"/>
            <a:ext cx="2861700" cy="34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Emphasis on Fluid, Natural Shapes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Organic shapes are free-form shapes that are found in nature. They are often fluid, curved, and irregular, in contrast to geometric shapes.</a:t>
            </a:r>
            <a:endParaRPr sz="1100"/>
          </a:p>
        </p:txBody>
      </p:sp>
      <p:sp>
        <p:nvSpPr>
          <p:cNvPr id="139" name="Google Shape;139;p21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Fauvist artists use organic shapes extensively in their artworks, depicting natural objects and figures with bold, fluid lines and shapes.</a:t>
            </a:r>
            <a:endParaRPr sz="1100"/>
          </a:p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  <a:noFill/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What are Organic Shapes?</a:t>
            </a:r>
            <a:endParaRPr sz="13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41" name="Google Shape;141;p21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  <a:noFill/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Fauvist Embrace of Organic Shapes</a:t>
            </a:r>
            <a:endParaRPr sz="13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42" name="Google Shape;142;p21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  <a:noFill/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The Significance of Patterns</a:t>
            </a:r>
            <a:endParaRPr sz="13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43" name="Google Shape;143;p21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Fauvists utilize organic patterns to capture the essence of natural forms, employing vibrant and unconventional color schemes to enhance the visual impact.</a:t>
            </a:r>
            <a:endParaRPr sz="1100"/>
          </a:p>
        </p:txBody>
      </p:sp>
      <p:sp>
        <p:nvSpPr>
          <p:cNvPr id="144" name="Google Shape;144;p21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Introduction to Organic Shapes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57250" y="3553350"/>
            <a:ext cx="2348100" cy="13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Organic shapes in Fauvist art are free-form and irregular, resembling natural forms. Geometric shapes, on the other hand, are precise and regular, with straight lines and angles.</a:t>
            </a:r>
            <a:endParaRPr sz="1100"/>
          </a:p>
        </p:txBody>
      </p:sp>
      <p:sp>
        <p:nvSpPr>
          <p:cNvPr id="153" name="Google Shape;153;p22"/>
          <p:cNvSpPr txBox="1"/>
          <p:nvPr>
            <p:ph idx="3" type="subTitle"/>
          </p:nvPr>
        </p:nvSpPr>
        <p:spPr>
          <a:xfrm>
            <a:off x="457250" y="3150225"/>
            <a:ext cx="23481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Organic vs. Geometric Shapes</a:t>
            </a:r>
            <a:endParaRPr sz="1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14788" l="0" r="0" t="14788"/>
          <a:stretch/>
        </p:blipFill>
        <p:spPr>
          <a:xfrm>
            <a:off x="457200" y="1102025"/>
            <a:ext cx="2348120" cy="204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6385" l="0" r="0" t="6385"/>
          <a:stretch/>
        </p:blipFill>
        <p:spPr>
          <a:xfrm>
            <a:off x="3397939" y="1102025"/>
            <a:ext cx="2348120" cy="20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 rotWithShape="1">
          <a:blip r:embed="rId5">
            <a:alphaModFix/>
          </a:blip>
          <a:srcRect b="6385" l="0" r="0" t="6385"/>
          <a:stretch/>
        </p:blipFill>
        <p:spPr>
          <a:xfrm>
            <a:off x="6338679" y="1102025"/>
            <a:ext cx="2348119" cy="20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397977" y="3553350"/>
            <a:ext cx="2348100" cy="13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Organic shapes are free-form and irregular, resembling shapes found in nature, such as leaves, flowers, and clouds.</a:t>
            </a:r>
            <a:endParaRPr sz="1100"/>
          </a:p>
        </p:txBody>
      </p:sp>
      <p:sp>
        <p:nvSpPr>
          <p:cNvPr id="158" name="Google Shape;158;p22"/>
          <p:cNvSpPr txBox="1"/>
          <p:nvPr>
            <p:ph idx="3" type="subTitle"/>
          </p:nvPr>
        </p:nvSpPr>
        <p:spPr>
          <a:xfrm>
            <a:off x="3397977" y="3150225"/>
            <a:ext cx="23481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Characteristics of Organic Shapes</a:t>
            </a:r>
            <a:endParaRPr sz="1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6338675" y="3553350"/>
            <a:ext cx="2348100" cy="13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Organic shapes are prominently featured in Fauvist artworks, reflecting the artists' emphasis on vivid, natural forms.</a:t>
            </a:r>
            <a:endParaRPr sz="1100"/>
          </a:p>
        </p:txBody>
      </p:sp>
      <p:sp>
        <p:nvSpPr>
          <p:cNvPr id="160" name="Google Shape;160;p22"/>
          <p:cNvSpPr txBox="1"/>
          <p:nvPr>
            <p:ph idx="3" type="subTitle"/>
          </p:nvPr>
        </p:nvSpPr>
        <p:spPr>
          <a:xfrm>
            <a:off x="6338675" y="3150225"/>
            <a:ext cx="23481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Examples of Organic Shapes</a:t>
            </a:r>
            <a:endParaRPr sz="1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Organic vs Geometric Shapes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457200" y="3770025"/>
            <a:ext cx="39711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Found in nature. Free-form and fluid. Irregular and asymmetrical in structure.</a:t>
            </a:r>
            <a:endParaRPr sz="1100"/>
          </a:p>
        </p:txBody>
      </p:sp>
      <p:sp>
        <p:nvSpPr>
          <p:cNvPr id="167" name="Google Shape;167;p23"/>
          <p:cNvSpPr txBox="1"/>
          <p:nvPr>
            <p:ph idx="2" type="body"/>
          </p:nvPr>
        </p:nvSpPr>
        <p:spPr>
          <a:xfrm>
            <a:off x="4572000" y="3770025"/>
            <a:ext cx="40044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Precise and regular shapes. Often man-made. Defined by mathematical rules.</a:t>
            </a:r>
            <a:endParaRPr sz="1100"/>
          </a:p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457200" y="3357150"/>
            <a:ext cx="39711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Organic Shapes</a:t>
            </a:r>
            <a:endParaRPr sz="1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4572000" y="3357150"/>
            <a:ext cx="39711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Geometric Shapes</a:t>
            </a:r>
            <a:endParaRPr sz="1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39832" l="0" r="10394" t="3603"/>
          <a:stretch/>
        </p:blipFill>
        <p:spPr>
          <a:xfrm>
            <a:off x="4749325" y="1167062"/>
            <a:ext cx="2952350" cy="204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 rotWithShape="1">
          <a:blip r:embed="rId4">
            <a:alphaModFix/>
          </a:blip>
          <a:srcRect b="32782" l="13099" r="10342" t="20921"/>
          <a:stretch/>
        </p:blipFill>
        <p:spPr>
          <a:xfrm>
            <a:off x="457200" y="1167075"/>
            <a:ext cx="2265801" cy="2040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Types of Lines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50" y="3553350"/>
            <a:ext cx="2348100" cy="13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Fauvist art often features bold, thick lines that are drawn with a sense of freedom and spontaneity.</a:t>
            </a:r>
            <a:endParaRPr sz="1100"/>
          </a:p>
        </p:txBody>
      </p:sp>
      <p:sp>
        <p:nvSpPr>
          <p:cNvPr id="178" name="Google Shape;178;p24"/>
          <p:cNvSpPr txBox="1"/>
          <p:nvPr>
            <p:ph idx="3" type="subTitle"/>
          </p:nvPr>
        </p:nvSpPr>
        <p:spPr>
          <a:xfrm>
            <a:off x="457250" y="3150225"/>
            <a:ext cx="23481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1. Bold and Unconstrained</a:t>
            </a:r>
            <a:endParaRPr sz="1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397977" y="3553350"/>
            <a:ext cx="2348100" cy="13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Fauvist artists use sharp, disjointed lines to create dynamic movement and energy in their compositions.</a:t>
            </a:r>
            <a:endParaRPr sz="1100"/>
          </a:p>
        </p:txBody>
      </p:sp>
      <p:sp>
        <p:nvSpPr>
          <p:cNvPr id="180" name="Google Shape;180;p24"/>
          <p:cNvSpPr txBox="1"/>
          <p:nvPr>
            <p:ph idx="3" type="subTitle"/>
          </p:nvPr>
        </p:nvSpPr>
        <p:spPr>
          <a:xfrm>
            <a:off x="3397977" y="3150225"/>
            <a:ext cx="23481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2. Sharp and Disjointed</a:t>
            </a:r>
            <a:endParaRPr sz="1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81" name="Google Shape;181;p24"/>
          <p:cNvSpPr txBox="1"/>
          <p:nvPr>
            <p:ph idx="4" type="subTitle"/>
          </p:nvPr>
        </p:nvSpPr>
        <p:spPr>
          <a:xfrm>
            <a:off x="6338675" y="3553350"/>
            <a:ext cx="2348100" cy="7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The lines in Fauvist art are highly expressive, often done in vibrant colors to evoke emotional responses.</a:t>
            </a:r>
            <a:endParaRPr sz="1100"/>
          </a:p>
        </p:txBody>
      </p:sp>
      <p:sp>
        <p:nvSpPr>
          <p:cNvPr id="182" name="Google Shape;182;p24"/>
          <p:cNvSpPr txBox="1"/>
          <p:nvPr>
            <p:ph idx="2" type="body"/>
          </p:nvPr>
        </p:nvSpPr>
        <p:spPr>
          <a:xfrm>
            <a:off x="6338675" y="3150225"/>
            <a:ext cx="23481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3. Expressive and Colorful</a:t>
            </a:r>
            <a:endParaRPr sz="1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36023" l="15770" r="43353" t="16332"/>
          <a:stretch/>
        </p:blipFill>
        <p:spPr>
          <a:xfrm>
            <a:off x="614502" y="1145425"/>
            <a:ext cx="2033600" cy="19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497" y="1188824"/>
            <a:ext cx="2471040" cy="196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 rotWithShape="1">
          <a:blip r:embed="rId5">
            <a:alphaModFix/>
          </a:blip>
          <a:srcRect b="0" l="-4515" r="0" t="-7319"/>
          <a:stretch/>
        </p:blipFill>
        <p:spPr>
          <a:xfrm>
            <a:off x="6427401" y="1103264"/>
            <a:ext cx="1910250" cy="19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Patterns in Fauvist Artworks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4521475" y="1102025"/>
            <a:ext cx="3426900" cy="16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Example of bold, vibrant patterns and use of organic shapes in Fauvist art.</a:t>
            </a:r>
            <a:endParaRPr sz="1200"/>
          </a:p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2299600" y="1102025"/>
            <a:ext cx="2043000" cy="16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Inter SemiBold"/>
                <a:ea typeface="Inter SemiBold"/>
                <a:cs typeface="Inter SemiBold"/>
                <a:sym typeface="Inter SemiBold"/>
              </a:rPr>
              <a:t>Fauvist Artworks</a:t>
            </a:r>
            <a:endParaRPr sz="14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b="8785" l="0" r="0" t="8794"/>
          <a:stretch/>
        </p:blipFill>
        <p:spPr>
          <a:xfrm>
            <a:off x="457200" y="1102025"/>
            <a:ext cx="1600200" cy="1600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951275"/>
            <a:ext cx="1600200" cy="1600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4521475" y="2951275"/>
            <a:ext cx="3426900" cy="16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The use of natural forms and patterns in Fauvist art, showcasing the influence of organic shapes in their work.</a:t>
            </a:r>
            <a:endParaRPr sz="1200"/>
          </a:p>
        </p:txBody>
      </p:sp>
      <p:sp>
        <p:nvSpPr>
          <p:cNvPr id="196" name="Google Shape;196;p25"/>
          <p:cNvSpPr txBox="1"/>
          <p:nvPr>
            <p:ph idx="3" type="subTitle"/>
          </p:nvPr>
        </p:nvSpPr>
        <p:spPr>
          <a:xfrm>
            <a:off x="2299600" y="2951275"/>
            <a:ext cx="2043000" cy="16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Inter SemiBold"/>
                <a:ea typeface="Inter SemiBold"/>
                <a:cs typeface="Inter SemiBold"/>
                <a:sym typeface="Inter SemiBold"/>
              </a:rPr>
              <a:t>Natural Forms and Patterns</a:t>
            </a:r>
            <a:endParaRPr sz="14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/>
          <p:nvPr/>
        </p:nvSpPr>
        <p:spPr>
          <a:xfrm>
            <a:off x="0" y="-5700"/>
            <a:ext cx="320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 txBox="1"/>
          <p:nvPr>
            <p:ph type="title"/>
          </p:nvPr>
        </p:nvSpPr>
        <p:spPr>
          <a:xfrm>
            <a:off x="3659150" y="446700"/>
            <a:ext cx="50343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nter"/>
                <a:ea typeface="Inter"/>
                <a:cs typeface="Inter"/>
                <a:sym typeface="Inter"/>
              </a:rPr>
              <a:t>Influence of Organic Shapes in Fauvism</a:t>
            </a:r>
            <a:endParaRPr sz="2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3" name="Google Shape;203;p26"/>
          <p:cNvSpPr txBox="1"/>
          <p:nvPr>
            <p:ph idx="4294967295" type="body"/>
          </p:nvPr>
        </p:nvSpPr>
        <p:spPr>
          <a:xfrm>
            <a:off x="3659150" y="1638350"/>
            <a:ext cx="50343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Fauvist artists favored organic shapes to convey raw emotions and natural forms.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The use of bold, organic shapes in Fauvist art reflected the artists' rejection of traditional artistic constraints.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Organic shapes allowed Fauvist artists to explore the untamed beauty of the natural world, showcasing a unique visual language.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4" name="Google Shape;204;p26"/>
          <p:cNvSpPr txBox="1"/>
          <p:nvPr>
            <p:ph idx="1" type="subTitle"/>
          </p:nvPr>
        </p:nvSpPr>
        <p:spPr>
          <a:xfrm>
            <a:off x="3659150" y="1091275"/>
            <a:ext cx="50343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Inter SemiBold"/>
                <a:ea typeface="Inter SemiBold"/>
                <a:cs typeface="Inter SemiBold"/>
                <a:sym typeface="Inter SemiBold"/>
              </a:rPr>
              <a:t>Artistic Freedom and Expression</a:t>
            </a:r>
            <a:endParaRPr sz="14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77" y="917263"/>
            <a:ext cx="2582850" cy="330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