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Hanken Grotesk"/>
      <p:regular r:id="rId17"/>
      <p:bold r:id="rId18"/>
      <p:italic r:id="rId19"/>
      <p:boldItalic r:id="rId20"/>
    </p:embeddedFont>
    <p:embeddedFont>
      <p:font typeface="Inter SemiBold"/>
      <p:regular r:id="rId21"/>
      <p:bold r:id="rId22"/>
    </p:embeddedFont>
    <p:embeddedFont>
      <p:font typeface="Hanken Grotesk SemiBold"/>
      <p:regular r:id="rId23"/>
      <p:bold r:id="rId24"/>
      <p:italic r:id="rId25"/>
      <p:boldItalic r:id="rId26"/>
    </p:embeddedFont>
    <p:embeddedFont>
      <p:font typeface="PT Sans Narrow"/>
      <p:regular r:id="rId27"/>
      <p:bold r:id="rId28"/>
    </p:embeddedFont>
    <p:embeddedFont>
      <p:font typeface="Inter"/>
      <p:regular r:id="rId29"/>
      <p:bold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Italic.fntdata"/><Relationship Id="rId22" Type="http://schemas.openxmlformats.org/officeDocument/2006/relationships/font" Target="fonts/InterSemiBold-bold.fntdata"/><Relationship Id="rId21" Type="http://schemas.openxmlformats.org/officeDocument/2006/relationships/font" Target="fonts/InterSemiBold-regular.fntdata"/><Relationship Id="rId24" Type="http://schemas.openxmlformats.org/officeDocument/2006/relationships/font" Target="fonts/HankenGroteskSemiBold-bold.fntdata"/><Relationship Id="rId23" Type="http://schemas.openxmlformats.org/officeDocument/2006/relationships/font" Target="fonts/HankenGrotes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SemiBold-boldItalic.fntdata"/><Relationship Id="rId25" Type="http://schemas.openxmlformats.org/officeDocument/2006/relationships/font" Target="fonts/HankenGroteskSemiBold-italic.fntdata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regular.fntdata"/><Relationship Id="rId30" Type="http://schemas.openxmlformats.org/officeDocument/2006/relationships/font" Target="fonts/Inter-bold.fntdata"/><Relationship Id="rId11" Type="http://schemas.openxmlformats.org/officeDocument/2006/relationships/slide" Target="slides/slide6.xml"/><Relationship Id="rId33" Type="http://schemas.openxmlformats.org/officeDocument/2006/relationships/font" Target="fonts/OpenSans-italic.fntdata"/><Relationship Id="rId10" Type="http://schemas.openxmlformats.org/officeDocument/2006/relationships/slide" Target="slides/slide5.xml"/><Relationship Id="rId32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ankenGrotesk-regular.fntdata"/><Relationship Id="rId16" Type="http://schemas.openxmlformats.org/officeDocument/2006/relationships/slide" Target="slides/slide11.xml"/><Relationship Id="rId19" Type="http://schemas.openxmlformats.org/officeDocument/2006/relationships/font" Target="fonts/HankenGrotesk-italic.fntdata"/><Relationship Id="rId18" Type="http://schemas.openxmlformats.org/officeDocument/2006/relationships/font" Target="fonts/HankenGrotes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SLIDES_API866563291_1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SLIDES_API866563291_1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SLIDES_API866563291_1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SLIDES_API866563291_1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SLIDES_API866563291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SLIDES_API866563291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SLIDES_API866563291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SLIDES_API866563291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866563291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866563291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SLIDES_API866563291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SLIDES_API866563291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SLIDES_API866563291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SLIDES_API866563291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866563291_1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866563291_1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SLIDES_API866563291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SLIDES_API866563291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SLIDES_API866563291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SLIDES_API866563291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2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indent="-3302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indent="-3302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indent="-3302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302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indent="-3302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indent="-3302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indent="-3302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bullet-1 1">
  <p:cSld name="CUSTOM_3_2_3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body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us Light 1">
  <p:cSld name="CUSTOM_2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3" name="Google Shape;73;p15"/>
          <p:cNvSpPr/>
          <p:nvPr>
            <p:ph idx="2" type="pic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 1 2">
  <p:cSld name="CUSTOM_3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3" type="subTitle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4" type="subTitle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 1">
  <p:cSld name="CUSTOM_3_2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12700">
            <a:solidFill>
              <a:schemeClr val="lt1">
                <a:alpha val="498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7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3">
  <p:cSld name="CUSTOM_3_2_1_1_1_1_1_1_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3" type="subTitle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4" type="subTitle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5" type="subTitle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6" type="body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1">
  <p:cSld name="CUSTOM_3_2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6666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Fauvism</a:t>
            </a:r>
            <a:endParaRPr/>
          </a:p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solidFill>
            <a:srgbClr val="FFFFFF">
              <a:alpha val="49800"/>
            </a:srgbClr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Discovering Henri Matisse, Franz Marc, &amp; Maurice de Vlaminck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Shape and Form in Fauvist Art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3076819" y="1060200"/>
            <a:ext cx="5610000" cy="11058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Fauvist artists often depicted natural forms with exaggerated and simplified shapes, favoring organic subjects like animals and landscapes.</a:t>
            </a:r>
            <a:endParaRPr sz="1100"/>
          </a:p>
        </p:txBody>
      </p:sp>
      <p:sp>
        <p:nvSpPr>
          <p:cNvPr id="208" name="Google Shape;208;p29"/>
          <p:cNvSpPr txBox="1"/>
          <p:nvPr>
            <p:ph idx="2" type="body"/>
          </p:nvPr>
        </p:nvSpPr>
        <p:spPr>
          <a:xfrm>
            <a:off x="3076819" y="2301414"/>
            <a:ext cx="5610000" cy="11058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In Fauvist art, color takes precedence over accurate form, with artists using arbitrary and non-representational colors to fill in shapes, disregarding natural color schemes.</a:t>
            </a:r>
            <a:endParaRPr sz="1100"/>
          </a:p>
        </p:txBody>
      </p:sp>
      <p:sp>
        <p:nvSpPr>
          <p:cNvPr id="209" name="Google Shape;209;p29"/>
          <p:cNvSpPr txBox="1"/>
          <p:nvPr>
            <p:ph idx="3" type="subTitle"/>
          </p:nvPr>
        </p:nvSpPr>
        <p:spPr>
          <a:xfrm>
            <a:off x="910425" y="1060312"/>
            <a:ext cx="2166300" cy="11058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Embrace of Organic Forms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10" name="Google Shape;210;p29"/>
          <p:cNvSpPr txBox="1"/>
          <p:nvPr>
            <p:ph idx="4" type="subTitle"/>
          </p:nvPr>
        </p:nvSpPr>
        <p:spPr>
          <a:xfrm>
            <a:off x="910425" y="2301463"/>
            <a:ext cx="2166300" cy="11058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Liberation of Color over Form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11" name="Google Shape;211;p29"/>
          <p:cNvSpPr txBox="1"/>
          <p:nvPr>
            <p:ph idx="5" type="subTitle"/>
          </p:nvPr>
        </p:nvSpPr>
        <p:spPr>
          <a:xfrm>
            <a:off x="910425" y="3542670"/>
            <a:ext cx="2166300" cy="11058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Influence of African Art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12" name="Google Shape;212;p29"/>
          <p:cNvSpPr txBox="1"/>
          <p:nvPr>
            <p:ph idx="6" type="body"/>
          </p:nvPr>
        </p:nvSpPr>
        <p:spPr>
          <a:xfrm>
            <a:off x="3076819" y="3542670"/>
            <a:ext cx="5610000" cy="11058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The bold, simple shapes found in African sculpture and art inspired Fauvist artists, leading to the use of geometric and simplified forms in their work.</a:t>
            </a:r>
            <a:endParaRPr sz="1100"/>
          </a:p>
        </p:txBody>
      </p:sp>
      <p:cxnSp>
        <p:nvCxnSpPr>
          <p:cNvPr id="213" name="Google Shape;213;p29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5" name="Google Shape;215;p29"/>
          <p:cNvCxnSpPr/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16" name="Google Shape;216;p29"/>
          <p:cNvCxnSpPr/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2" name="Google Shape;222;p30"/>
          <p:cNvSpPr txBox="1"/>
          <p:nvPr>
            <p:ph idx="6" type="subTitle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Expressive</a:t>
            </a:r>
            <a:endParaRPr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4" name="Google Shape;224;p30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10000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/>
              <a:t>Fauvist art prioritizes emotional expression over naturalistic colors. Artists use non-representational hues to evoke feelings.</a:t>
            </a:r>
            <a:endParaRPr sz="1200"/>
          </a:p>
        </p:txBody>
      </p:sp>
      <p:sp>
        <p:nvSpPr>
          <p:cNvPr id="226" name="Google Shape;226;p30"/>
          <p:cNvSpPr txBox="1"/>
          <p:nvPr>
            <p:ph idx="4" type="subTitle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Embracing</a:t>
            </a:r>
            <a:endParaRPr sz="12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7" name="Google Shape;227;p30"/>
          <p:cNvSpPr txBox="1"/>
          <p:nvPr>
            <p:ph idx="5" type="subTitle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Unrestricted</a:t>
            </a:r>
            <a:endParaRPr sz="12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228" name="Google Shape;228;p30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The Design Principles of Fauvism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0"/>
          <p:cNvSpPr txBox="1"/>
          <p:nvPr>
            <p:ph idx="2" type="body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</p:spPr>
        <p:txBody>
          <a:bodyPr anchorCtr="0" anchor="t" bIns="91425" lIns="137150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artists show little concern for the accurate depiction of forms. Shapes are simplified and exaggerated for expressive purposes.</a:t>
            </a:r>
            <a:endParaRPr/>
          </a:p>
        </p:txBody>
      </p:sp>
      <p:sp>
        <p:nvSpPr>
          <p:cNvPr id="230" name="Google Shape;230;p30"/>
          <p:cNvSpPr txBox="1"/>
          <p:nvPr>
            <p:ph idx="3" type="body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</p:spPr>
        <p:txBody>
          <a:bodyPr anchorCtr="0" anchor="t" bIns="91425" lIns="137150" spcFirstLastPara="1" rIns="9142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movement values raw emotional expression. Artists' brushwork is often energetic and spontaneous, conveying a sense of freedom and passion.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3" id="123" name="Google Shape;123;p21"/>
          <p:cNvSpPr txBox="1"/>
          <p:nvPr>
            <p:ph idx="2" type="body"/>
          </p:nvPr>
        </p:nvSpPr>
        <p:spPr>
          <a:xfrm>
            <a:off x="910425" y="35826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The term 'Fauvism' is derived from the French word 'les fauves' which means 'the wild beasts', suggesting the artists' untamed approach to color and form</a:t>
            </a:r>
            <a:endParaRPr sz="1200"/>
          </a:p>
        </p:txBody>
      </p:sp>
      <p:sp>
        <p:nvSpPr>
          <p:cNvPr descr="2" id="124" name="Google Shape;124;p21"/>
          <p:cNvSpPr txBox="1"/>
          <p:nvPr>
            <p:ph idx="1" type="body"/>
          </p:nvPr>
        </p:nvSpPr>
        <p:spPr>
          <a:xfrm>
            <a:off x="910425" y="23613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It was a short-lived movement that emerged in the early 20th century, pioneered by artists like Henri Matisse and Andre Derain</a:t>
            </a:r>
            <a:endParaRPr sz="1200"/>
          </a:p>
        </p:txBody>
      </p:sp>
      <p:sp>
        <p:nvSpPr>
          <p:cNvPr descr="1" id="125" name="Google Shape;125;p21"/>
          <p:cNvSpPr txBox="1"/>
          <p:nvPr>
            <p:ph idx="3" type="body"/>
          </p:nvPr>
        </p:nvSpPr>
        <p:spPr>
          <a:xfrm>
            <a:off x="910425" y="1140000"/>
            <a:ext cx="6858000" cy="986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200"/>
              <a:t>Fauvism is an art movement known for its bold use of color and distorted forms</a:t>
            </a:r>
            <a:endParaRPr sz="1200"/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Introduction to Fauvism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571450" y="1060200"/>
            <a:ext cx="0" cy="358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1"/>
          <p:cNvCxnSpPr>
            <a:endCxn id="124" idx="1"/>
          </p:cNvCxnSpPr>
          <p:nvPr/>
        </p:nvCxnSpPr>
        <p:spPr>
          <a:xfrm>
            <a:off x="531525" y="28543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9" name="Google Shape;129;p21"/>
          <p:cNvCxnSpPr>
            <a:endCxn id="123" idx="1"/>
          </p:cNvCxnSpPr>
          <p:nvPr/>
        </p:nvCxnSpPr>
        <p:spPr>
          <a:xfrm>
            <a:off x="531525" y="40756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0" name="Google Shape;130;p21"/>
          <p:cNvCxnSpPr>
            <a:endCxn id="125" idx="1"/>
          </p:cNvCxnSpPr>
          <p:nvPr/>
        </p:nvCxnSpPr>
        <p:spPr>
          <a:xfrm>
            <a:off x="531525" y="1633050"/>
            <a:ext cx="378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57200" y="440975"/>
            <a:ext cx="82296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Franz Marc: The Blue Rider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2"/>
          <p:cNvSpPr txBox="1"/>
          <p:nvPr>
            <p:ph idx="1" type="subTitle"/>
          </p:nvPr>
        </p:nvSpPr>
        <p:spPr>
          <a:xfrm>
            <a:off x="457200" y="1017725"/>
            <a:ext cx="1828800" cy="9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Inter SemiBold"/>
                <a:ea typeface="Inter SemiBold"/>
                <a:cs typeface="Inter SemiBold"/>
                <a:sym typeface="Inter SemiBold"/>
              </a:rPr>
              <a:t>About Franz Marc</a:t>
            </a:r>
            <a:endParaRPr sz="12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37" name="Google Shape;137;p2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6696" l="0" r="0" t="26696"/>
          <a:stretch/>
        </p:blipFill>
        <p:spPr>
          <a:xfrm>
            <a:off x="457200" y="2175175"/>
            <a:ext cx="8229602" cy="2574102"/>
          </a:xfrm>
          <a:prstGeom prst="rect">
            <a:avLst/>
          </a:prstGeom>
        </p:spPr>
      </p:pic>
      <p:sp>
        <p:nvSpPr>
          <p:cNvPr id="138" name="Google Shape;138;p22"/>
          <p:cNvSpPr txBox="1"/>
          <p:nvPr>
            <p:ph idx="4294967295" type="body"/>
          </p:nvPr>
        </p:nvSpPr>
        <p:spPr>
          <a:xfrm>
            <a:off x="2286000" y="1056575"/>
            <a:ext cx="64008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225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en" sz="800">
                <a:solidFill>
                  <a:schemeClr val="dk1"/>
                </a:solidFill>
              </a:rPr>
              <a:t>Franz Marc was a German artist and one of the key figures of the Fauvist movement.</a:t>
            </a:r>
            <a:endParaRPr sz="800">
              <a:solidFill>
                <a:schemeClr val="dk1"/>
              </a:solidFill>
            </a:endParaRPr>
          </a:p>
          <a:p>
            <a:pPr indent="-222250" lvl="0" marL="4000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en" sz="800">
                <a:solidFill>
                  <a:schemeClr val="dk1"/>
                </a:solidFill>
              </a:rPr>
              <a:t>He was known for his use of bold colors and animal motifs in his artwork.</a:t>
            </a:r>
            <a:endParaRPr sz="800">
              <a:solidFill>
                <a:schemeClr val="dk1"/>
              </a:solidFill>
            </a:endParaRPr>
          </a:p>
          <a:p>
            <a:pPr indent="-222250" lvl="0" marL="400050" rtl="0" algn="l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800"/>
              <a:buFont typeface="Inter SemiBold"/>
              <a:buChar char="●"/>
            </a:pPr>
            <a:r>
              <a:rPr lang="en" sz="800">
                <a:solidFill>
                  <a:schemeClr val="dk1"/>
                </a:solidFill>
              </a:rPr>
              <a:t>'The Blue Rider' was one of his famous works, showcasing his unique Fauvist style.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Franz Marc: The Blue Rider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4572000" y="1525175"/>
            <a:ext cx="39711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Franz Marc, a German artist, was a key figure in the Fauvist movement, known for his use of bold colors and animal motifs in his works.</a:t>
            </a:r>
            <a:endParaRPr sz="1200"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4572000" y="3374425"/>
            <a:ext cx="40044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/>
              <a:t>One of Marc's iconic works is 'The Blue Rider' which showcases his unique style of color usage and symbolic imagery of animals.',</a:t>
            </a:r>
            <a:endParaRPr sz="1200"/>
          </a:p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4572000" y="111230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About Franz Marc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4572000" y="2961550"/>
            <a:ext cx="40044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The Blue Rider Artwork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2381" l="0" r="0" t="2371"/>
          <a:stretch/>
        </p:blipFill>
        <p:spPr>
          <a:xfrm>
            <a:off x="523950" y="1089450"/>
            <a:ext cx="2164351" cy="227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1037" r="1037" t="0"/>
          <a:stretch/>
        </p:blipFill>
        <p:spPr>
          <a:xfrm>
            <a:off x="1879350" y="2397250"/>
            <a:ext cx="2164351" cy="227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558275" y="440975"/>
            <a:ext cx="8014200" cy="6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Henri Matisse: The Wild Beast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5" name="Google Shape;155;p24"/>
          <p:cNvSpPr txBox="1"/>
          <p:nvPr>
            <p:ph idx="4294967295" type="body"/>
          </p:nvPr>
        </p:nvSpPr>
        <p:spPr>
          <a:xfrm>
            <a:off x="3662200" y="1632625"/>
            <a:ext cx="49104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Henri Matisse was a prominent figure in the Fauvism art movement, known for his use of bold, vivid colors.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He was often referred to as 'The Wild Beast' due to his untamed and expressive artistic style.</a:t>
            </a:r>
            <a:endParaRPr sz="1100">
              <a:solidFill>
                <a:schemeClr val="dk1"/>
              </a:solidFill>
            </a:endParaRPr>
          </a:p>
          <a:p>
            <a:pPr indent="-184150" lvl="0" marL="2857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Matisse's artwork reflected his unique perspective on the world, emphasizing emotion and feeling over realistic representation.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56" name="Google Shape;156;p24"/>
          <p:cNvSpPr txBox="1"/>
          <p:nvPr>
            <p:ph idx="1" type="subTitle"/>
          </p:nvPr>
        </p:nvSpPr>
        <p:spPr>
          <a:xfrm>
            <a:off x="3662200" y="1085550"/>
            <a:ext cx="4910400" cy="46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About Henri Matisse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8962" r="8962" t="0"/>
          <a:stretch/>
        </p:blipFill>
        <p:spPr>
          <a:xfrm>
            <a:off x="558275" y="1085550"/>
            <a:ext cx="2861700" cy="34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450600"/>
            <a:ext cx="4114800" cy="56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Inter"/>
                <a:ea typeface="Inter"/>
                <a:cs typeface="Inter"/>
                <a:sym typeface="Inter"/>
              </a:rPr>
              <a:t>Matisse's Vivid Palette</a:t>
            </a:r>
            <a:endParaRPr sz="24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457250" y="1972100"/>
            <a:ext cx="41148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Matisse was a master of using bold, vibrant colors in his artwork, a key characteristic of Fauvism.</a:t>
            </a:r>
            <a:endParaRPr sz="1100"/>
          </a:p>
        </p:txBody>
      </p:sp>
      <p:sp>
        <p:nvSpPr>
          <p:cNvPr id="164" name="Google Shape;164;p25"/>
          <p:cNvSpPr txBox="1"/>
          <p:nvPr>
            <p:ph idx="2" type="body"/>
          </p:nvPr>
        </p:nvSpPr>
        <p:spPr>
          <a:xfrm>
            <a:off x="457250" y="3441825"/>
            <a:ext cx="41148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Matisse often depicted scenes of joy and harmony, using color to convey emotion and energy.</a:t>
            </a:r>
            <a:endParaRPr sz="1100"/>
          </a:p>
        </p:txBody>
      </p:sp>
      <p:sp>
        <p:nvSpPr>
          <p:cNvPr id="165" name="Google Shape;165;p25"/>
          <p:cNvSpPr txBox="1"/>
          <p:nvPr>
            <p:ph idx="3" type="subTitle"/>
          </p:nvPr>
        </p:nvSpPr>
        <p:spPr>
          <a:xfrm>
            <a:off x="457250" y="1559225"/>
            <a:ext cx="41148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Inter SemiBold"/>
                <a:ea typeface="Inter SemiBold"/>
                <a:cs typeface="Inter SemiBold"/>
                <a:sym typeface="Inter SemiBold"/>
              </a:rPr>
              <a:t>Master of Color</a:t>
            </a:r>
            <a:endParaRPr sz="12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66" name="Google Shape;166;p25"/>
          <p:cNvSpPr txBox="1"/>
          <p:nvPr>
            <p:ph idx="4" type="subTitle"/>
          </p:nvPr>
        </p:nvSpPr>
        <p:spPr>
          <a:xfrm>
            <a:off x="457250" y="3028950"/>
            <a:ext cx="41148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Inter SemiBold"/>
                <a:ea typeface="Inter SemiBold"/>
                <a:cs typeface="Inter SemiBold"/>
                <a:sym typeface="Inter SemiBold"/>
              </a:rPr>
              <a:t>Subject Matter</a:t>
            </a:r>
            <a:endParaRPr sz="12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12630" l="0" r="0" t="12630"/>
          <a:stretch/>
        </p:blipFill>
        <p:spPr>
          <a:xfrm>
            <a:off x="4793425" y="0"/>
            <a:ext cx="4350575" cy="2571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b="12603" l="0" r="0" t="12596"/>
          <a:stretch/>
        </p:blipFill>
        <p:spPr>
          <a:xfrm>
            <a:off x="4793425" y="2571750"/>
            <a:ext cx="4350575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2741" l="0" r="0" t="2741"/>
          <a:stretch/>
        </p:blipFill>
        <p:spPr>
          <a:xfrm>
            <a:off x="5384751" y="0"/>
            <a:ext cx="3759247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type="title"/>
          </p:nvPr>
        </p:nvSpPr>
        <p:spPr>
          <a:xfrm>
            <a:off x="457200" y="440975"/>
            <a:ext cx="4574700" cy="92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Maurice de Vlaminck: The Impulsive Fauvist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p26"/>
          <p:cNvSpPr txBox="1"/>
          <p:nvPr>
            <p:ph idx="4294967295" type="body"/>
          </p:nvPr>
        </p:nvSpPr>
        <p:spPr>
          <a:xfrm>
            <a:off x="457200" y="1929875"/>
            <a:ext cx="4574700" cy="26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1300" lvl="0" marL="4000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Maurice de Vlaminck was a French artist and one of the key figures of the Fauvism movement.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He was known for his impulsive and bold use of color, often using colors in ways that didn't reflect the natural world.</a:t>
            </a:r>
            <a:endParaRPr sz="1100">
              <a:solidFill>
                <a:schemeClr val="dk1"/>
              </a:solidFill>
            </a:endParaRPr>
          </a:p>
          <a:p>
            <a:pPr indent="-241300" lvl="0" marL="40005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ter SemiBold"/>
              <a:buChar char="●"/>
            </a:pPr>
            <a:r>
              <a:rPr lang="en" sz="1100">
                <a:solidFill>
                  <a:schemeClr val="dk1"/>
                </a:solidFill>
              </a:rPr>
              <a:t>Vlaminck's art often conveyed a sense of emotional intensity and raw expression, reflecting his inner feelings rather than outward reality.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457200" y="1251678"/>
            <a:ext cx="5024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Inter SemiBold"/>
                <a:ea typeface="Inter SemiBold"/>
                <a:cs typeface="Inter SemiBold"/>
                <a:sym typeface="Inter SemiBold"/>
              </a:rPr>
              <a:t>About Maurice de Vlaminck</a:t>
            </a:r>
            <a:endParaRPr sz="1400"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Maurice de Vlaminck: The Impulsive Fauvist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457200" y="3770025"/>
            <a:ext cx="39711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Maurice de Vlaminck was known for his bold, spontaneous use of color and vigorous brushwork.</a:t>
            </a:r>
            <a:endParaRPr sz="1100"/>
          </a:p>
        </p:txBody>
      </p:sp>
      <p:sp>
        <p:nvSpPr>
          <p:cNvPr id="183" name="Google Shape;183;p27"/>
          <p:cNvSpPr txBox="1"/>
          <p:nvPr>
            <p:ph idx="2" type="body"/>
          </p:nvPr>
        </p:nvSpPr>
        <p:spPr>
          <a:xfrm>
            <a:off x="4572000" y="3770025"/>
            <a:ext cx="40044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100"/>
              <a:t>Vlaminck often painted landscapes and urban scenes, infusing them with intense, non-naturalistic colors.</a:t>
            </a:r>
            <a:endParaRPr sz="1100"/>
          </a:p>
        </p:txBody>
      </p:sp>
      <p:sp>
        <p:nvSpPr>
          <p:cNvPr id="184" name="Google Shape;184;p27"/>
          <p:cNvSpPr txBox="1"/>
          <p:nvPr>
            <p:ph idx="3" type="subTitle"/>
          </p:nvPr>
        </p:nvSpPr>
        <p:spPr>
          <a:xfrm>
            <a:off x="4572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Vlaminck's Artistic Style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85" name="Google Shape;185;p27"/>
          <p:cNvSpPr txBox="1"/>
          <p:nvPr>
            <p:ph idx="4" type="subTitle"/>
          </p:nvPr>
        </p:nvSpPr>
        <p:spPr>
          <a:xfrm>
            <a:off x="4572000" y="3357150"/>
            <a:ext cx="3971100" cy="34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Subject Matter</a:t>
            </a:r>
            <a:endParaRPr sz="1200">
              <a:solidFill>
                <a:schemeClr val="accen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15445" l="0" r="0" t="15445"/>
          <a:stretch/>
        </p:blipFill>
        <p:spPr>
          <a:xfrm>
            <a:off x="457200" y="1102025"/>
            <a:ext cx="3971174" cy="2170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 rotWithShape="1">
          <a:blip r:embed="rId4">
            <a:alphaModFix/>
          </a:blip>
          <a:srcRect b="12333" l="0" r="0" t="12325"/>
          <a:stretch/>
        </p:blipFill>
        <p:spPr>
          <a:xfrm>
            <a:off x="4571990" y="1102038"/>
            <a:ext cx="3971176" cy="217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Inter"/>
                <a:ea typeface="Inter"/>
                <a:cs typeface="Inter"/>
                <a:sym typeface="Inter"/>
              </a:rPr>
              <a:t>Color Theory in Fauvism</a:t>
            </a:r>
            <a:endParaRPr sz="25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8"/>
          <p:cNvSpPr txBox="1"/>
          <p:nvPr>
            <p:ph idx="2" type="body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artists used bold, non-representational colors to evoke emotions and set moods, often deviating from natural color schemes.</a:t>
            </a:r>
            <a:endParaRPr sz="1100"/>
          </a:p>
        </p:txBody>
      </p:sp>
      <p:sp>
        <p:nvSpPr>
          <p:cNvPr id="194" name="Google Shape;194;p28"/>
          <p:cNvSpPr txBox="1"/>
          <p:nvPr>
            <p:ph idx="5" type="body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The use of intense colors in Fauvist art aimed to create strong emotional reactions and convey the artists' inner feelings.</a:t>
            </a:r>
            <a:endParaRPr sz="1100"/>
          </a:p>
        </p:txBody>
      </p:sp>
      <p:sp>
        <p:nvSpPr>
          <p:cNvPr id="195" name="Google Shape;195;p28"/>
          <p:cNvSpPr txBox="1"/>
          <p:nvPr>
            <p:ph idx="1" type="subTitle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Vibrant Palette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6" name="Google Shape;196;p28"/>
          <p:cNvSpPr txBox="1"/>
          <p:nvPr>
            <p:ph idx="3" type="subTitle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Emotional Impact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7" name="Google Shape;197;p28"/>
          <p:cNvSpPr txBox="1"/>
          <p:nvPr>
            <p:ph idx="6" type="subTitle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  <a:noFill/>
        </p:spPr>
        <p:txBody>
          <a:bodyPr anchorCtr="0" anchor="ctr" bIns="91425" lIns="18287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latin typeface="Inter SemiBold"/>
                <a:ea typeface="Inter SemiBold"/>
                <a:cs typeface="Inter SemiBold"/>
                <a:sym typeface="Inter SemiBold"/>
              </a:rPr>
              <a:t>Color as Form and Expression</a:t>
            </a:r>
            <a:endParaRPr sz="1300">
              <a:solidFill>
                <a:schemeClr val="dk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198" name="Google Shape;198;p28"/>
          <p:cNvSpPr txBox="1"/>
          <p:nvPr>
            <p:ph idx="4" type="body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</p:spPr>
        <p:txBody>
          <a:bodyPr anchorCtr="0" anchor="ctr" bIns="91425" lIns="365750" spcFirstLastPara="1" rIns="18287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Fauvist artists used color not only to represent forms but also as a means of emotional expression, regardless of natural color conventions.</a:t>
            </a:r>
            <a:endParaRPr sz="1100"/>
          </a:p>
        </p:txBody>
      </p:sp>
      <p:sp>
        <p:nvSpPr>
          <p:cNvPr id="199" name="Google Shape;199;p28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