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handoutMasterIdLst>
    <p:handoutMasterId r:id="rId19"/>
  </p:handoutMasterIdLst>
  <p:sldIdLst>
    <p:sldId id="293" r:id="rId2"/>
    <p:sldId id="294" r:id="rId3"/>
    <p:sldId id="309" r:id="rId4"/>
    <p:sldId id="292" r:id="rId5"/>
    <p:sldId id="268" r:id="rId6"/>
    <p:sldId id="295" r:id="rId7"/>
    <p:sldId id="296" r:id="rId8"/>
    <p:sldId id="297" r:id="rId9"/>
    <p:sldId id="303" r:id="rId10"/>
    <p:sldId id="298" r:id="rId11"/>
    <p:sldId id="299" r:id="rId12"/>
    <p:sldId id="300" r:id="rId13"/>
    <p:sldId id="301" r:id="rId14"/>
    <p:sldId id="308" r:id="rId15"/>
    <p:sldId id="302" r:id="rId16"/>
    <p:sldId id="269" r:id="rId17"/>
  </p:sldIdLst>
  <p:sldSz cx="9145588" cy="6859588"/>
  <p:notesSz cx="6858000" cy="9144000"/>
  <p:defaultTextStyle>
    <a:defPPr>
      <a:defRPr lang="zh-CN"/>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orient="horz" pos="232" userDrawn="1">
          <p15:clr>
            <a:srgbClr val="A4A3A4"/>
          </p15:clr>
        </p15:guide>
        <p15:guide id="3" orient="horz" pos="1026" userDrawn="1">
          <p15:clr>
            <a:srgbClr val="A4A3A4"/>
          </p15:clr>
        </p15:guide>
        <p15:guide id="4" orient="horz" pos="3294" userDrawn="1">
          <p15:clr>
            <a:srgbClr val="A4A3A4"/>
          </p15:clr>
        </p15:guide>
        <p15:guide id="5" orient="horz" pos="4088" userDrawn="1">
          <p15:clr>
            <a:srgbClr val="A4A3A4"/>
          </p15:clr>
        </p15:guide>
        <p15:guide id="6" orient="horz" pos="686" userDrawn="1">
          <p15:clr>
            <a:srgbClr val="A4A3A4"/>
          </p15:clr>
        </p15:guide>
        <p15:guide id="7" orient="horz" pos="3634" userDrawn="1">
          <p15:clr>
            <a:srgbClr val="A4A3A4"/>
          </p15:clr>
        </p15:guide>
        <p15:guide id="8" pos="2881" userDrawn="1">
          <p15:clr>
            <a:srgbClr val="A4A3A4"/>
          </p15:clr>
        </p15:guide>
        <p15:guide id="9" pos="159" userDrawn="1">
          <p15:clr>
            <a:srgbClr val="A4A3A4"/>
          </p15:clr>
        </p15:guide>
        <p15:guide id="10" pos="5602"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0000"/>
    <a:srgbClr val="00C08E"/>
    <a:srgbClr val="00CC97"/>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86" autoAdjust="0"/>
    <p:restoredTop sz="94660"/>
  </p:normalViewPr>
  <p:slideViewPr>
    <p:cSldViewPr>
      <p:cViewPr varScale="1">
        <p:scale>
          <a:sx n="109" d="100"/>
          <a:sy n="109" d="100"/>
        </p:scale>
        <p:origin x="-1674" y="-90"/>
      </p:cViewPr>
      <p:guideLst>
        <p:guide orient="horz" pos="2160"/>
        <p:guide orient="horz" pos="232"/>
        <p:guide orient="horz" pos="1026"/>
        <p:guide orient="horz" pos="3294"/>
        <p:guide orient="horz" pos="4088"/>
        <p:guide orient="horz" pos="686"/>
        <p:guide orient="horz" pos="3634"/>
        <p:guide pos="2881"/>
        <p:guide pos="159"/>
        <p:guide pos="5602"/>
      </p:guideLst>
    </p:cSldViewPr>
  </p:slideViewPr>
  <p:notesTextViewPr>
    <p:cViewPr>
      <p:scale>
        <a:sx n="100" d="100"/>
        <a:sy n="100" d="100"/>
      </p:scale>
      <p:origin x="0" y="0"/>
    </p:cViewPr>
  </p:notesTextViewPr>
  <p:notesViewPr>
    <p:cSldViewPr showGuides="1">
      <p:cViewPr varScale="1">
        <p:scale>
          <a:sx n="55" d="100"/>
          <a:sy n="55" d="100"/>
        </p:scale>
        <p:origin x="-2904" y="-84"/>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EFE8BA-FD54-47B1-B095-1415A2A41595}" type="doc">
      <dgm:prSet loTypeId="urn:microsoft.com/office/officeart/2005/8/layout/chevron2" loCatId="list" qsTypeId="urn:microsoft.com/office/officeart/2005/8/quickstyle/3d1" qsCatId="3D" csTypeId="urn:microsoft.com/office/officeart/2005/8/colors/accent2_2" csCatId="accent2" phldr="1"/>
      <dgm:spPr/>
    </dgm:pt>
    <dgm:pt modelId="{6CC060A3-DAE7-4368-8D0E-EC2955D01342}">
      <dgm:prSet phldrT="[文本]" custT="1"/>
      <dgm:spPr>
        <a:solidFill>
          <a:schemeClr val="accent2">
            <a:lumMod val="20000"/>
            <a:lumOff val="80000"/>
          </a:schemeClr>
        </a:solidFill>
        <a:ln>
          <a:solidFill>
            <a:schemeClr val="accent6">
              <a:lumMod val="60000"/>
              <a:lumOff val="40000"/>
            </a:schemeClr>
          </a:solidFill>
        </a:ln>
      </dgm:spPr>
      <dgm:t>
        <a:bodyPr vert="horz" anchor="ctr"/>
        <a:lstStyle/>
        <a:p>
          <a:endParaRPr lang="en-US" sz="1600" dirty="0">
            <a:effectLst>
              <a:outerShdw blurRad="38100" dist="38100" dir="2700000" algn="tl">
                <a:srgbClr val="000000">
                  <a:alpha val="43137"/>
                </a:srgbClr>
              </a:outerShdw>
            </a:effectLst>
            <a:latin typeface="Calibri" pitchFamily="34" charset="0"/>
          </a:endParaRPr>
        </a:p>
      </dgm:t>
    </dgm:pt>
    <dgm:pt modelId="{AE08ADBC-6760-459E-A792-0700FA7A572B}" type="parTrans" cxnId="{B4D365B2-7A79-410A-A9DA-EBCC992E372C}">
      <dgm:prSet/>
      <dgm:spPr/>
      <dgm:t>
        <a:bodyPr/>
        <a:lstStyle/>
        <a:p>
          <a:endParaRPr lang="en-US"/>
        </a:p>
      </dgm:t>
    </dgm:pt>
    <dgm:pt modelId="{65E98EE8-9B6A-45BB-BAF1-29E61D5D31CB}" type="sibTrans" cxnId="{B4D365B2-7A79-410A-A9DA-EBCC992E372C}">
      <dgm:prSet/>
      <dgm:spPr/>
      <dgm:t>
        <a:bodyPr/>
        <a:lstStyle/>
        <a:p>
          <a:endParaRPr lang="en-US"/>
        </a:p>
      </dgm:t>
    </dgm:pt>
    <dgm:pt modelId="{9908CD8E-DB3E-4C2B-8B9C-39551795F425}">
      <dgm:prSet phldrT="[文本]" custT="1"/>
      <dgm:spPr>
        <a:solidFill>
          <a:schemeClr val="accent6">
            <a:lumMod val="20000"/>
            <a:lumOff val="80000"/>
          </a:schemeClr>
        </a:solidFill>
        <a:ln>
          <a:solidFill>
            <a:schemeClr val="accent6">
              <a:lumMod val="60000"/>
              <a:lumOff val="40000"/>
            </a:schemeClr>
          </a:solidFill>
        </a:ln>
      </dgm:spPr>
      <dgm:t>
        <a:bodyPr/>
        <a:lstStyle/>
        <a:p>
          <a:endParaRPr lang="en-US" sz="1600" dirty="0">
            <a:effectLst>
              <a:outerShdw blurRad="38100" dist="38100" dir="2700000" algn="tl">
                <a:srgbClr val="000000">
                  <a:alpha val="43137"/>
                </a:srgbClr>
              </a:outerShdw>
            </a:effectLst>
            <a:latin typeface="Calibri" pitchFamily="34" charset="0"/>
          </a:endParaRPr>
        </a:p>
      </dgm:t>
    </dgm:pt>
    <dgm:pt modelId="{37B349D6-9AEE-433E-BA18-9C69CFCB21C8}" type="parTrans" cxnId="{8D408B05-E32C-4020-887C-2CF8637F701C}">
      <dgm:prSet/>
      <dgm:spPr/>
      <dgm:t>
        <a:bodyPr/>
        <a:lstStyle/>
        <a:p>
          <a:endParaRPr lang="en-US"/>
        </a:p>
      </dgm:t>
    </dgm:pt>
    <dgm:pt modelId="{67B509D3-609D-4E5D-89A2-2C914D7AC7B9}" type="sibTrans" cxnId="{8D408B05-E32C-4020-887C-2CF8637F701C}">
      <dgm:prSet/>
      <dgm:spPr/>
      <dgm:t>
        <a:bodyPr/>
        <a:lstStyle/>
        <a:p>
          <a:endParaRPr lang="en-US"/>
        </a:p>
      </dgm:t>
    </dgm:pt>
    <dgm:pt modelId="{717F22B0-96A4-4B99-AE1A-D50FBBCA54AE}">
      <dgm:prSet phldrT="[文本]" custT="1"/>
      <dgm:spPr>
        <a:solidFill>
          <a:schemeClr val="accent6">
            <a:lumMod val="20000"/>
            <a:lumOff val="80000"/>
          </a:schemeClr>
        </a:solidFill>
        <a:ln>
          <a:solidFill>
            <a:schemeClr val="accent6">
              <a:lumMod val="60000"/>
              <a:lumOff val="40000"/>
            </a:schemeClr>
          </a:solidFill>
        </a:ln>
      </dgm:spPr>
      <dgm:t>
        <a:bodyPr/>
        <a:lstStyle/>
        <a:p>
          <a:endParaRPr lang="en-US" sz="1600" dirty="0">
            <a:effectLst>
              <a:outerShdw blurRad="38100" dist="38100" dir="2700000" algn="tl">
                <a:srgbClr val="000000">
                  <a:alpha val="43137"/>
                </a:srgbClr>
              </a:outerShdw>
            </a:effectLst>
            <a:latin typeface="Calibri" pitchFamily="34" charset="0"/>
          </a:endParaRPr>
        </a:p>
      </dgm:t>
    </dgm:pt>
    <dgm:pt modelId="{87FB38BB-9095-4637-A2C7-3A70E7F61313}" type="parTrans" cxnId="{C80ED712-5126-4089-AFD5-81E93C199607}">
      <dgm:prSet/>
      <dgm:spPr/>
      <dgm:t>
        <a:bodyPr/>
        <a:lstStyle/>
        <a:p>
          <a:endParaRPr lang="en-US"/>
        </a:p>
      </dgm:t>
    </dgm:pt>
    <dgm:pt modelId="{B8D610C0-0F8D-4F55-9EB6-B65C2F765969}" type="sibTrans" cxnId="{C80ED712-5126-4089-AFD5-81E93C199607}">
      <dgm:prSet/>
      <dgm:spPr/>
      <dgm:t>
        <a:bodyPr/>
        <a:lstStyle/>
        <a:p>
          <a:endParaRPr lang="en-US"/>
        </a:p>
      </dgm:t>
    </dgm:pt>
    <dgm:pt modelId="{D89B827E-292E-48C9-BB2B-D32E24D2799C}">
      <dgm:prSet custT="1"/>
      <dgm:spPr>
        <a:ln>
          <a:solidFill>
            <a:schemeClr val="accent6">
              <a:lumMod val="60000"/>
              <a:lumOff val="40000"/>
            </a:schemeClr>
          </a:solidFill>
        </a:ln>
      </dgm:spPr>
      <dgm:t>
        <a:bodyPr/>
        <a:lstStyle/>
        <a:p>
          <a:r>
            <a:rPr lang="zh-CN" altLang="en-US" sz="1800" dirty="0" smtClean="0">
              <a:latin typeface="Calibri" pitchFamily="34" charset="0"/>
            </a:rPr>
            <a:t>风险列表</a:t>
          </a:r>
          <a:endParaRPr lang="en-US" sz="1800" dirty="0" smtClean="0">
            <a:latin typeface="Calibri" pitchFamily="34" charset="0"/>
          </a:endParaRPr>
        </a:p>
      </dgm:t>
    </dgm:pt>
    <dgm:pt modelId="{E1701CB8-738B-4876-AB57-FD83FB95C631}" type="parTrans" cxnId="{8F6FC17A-DE3C-443E-913F-CE3434D389CB}">
      <dgm:prSet/>
      <dgm:spPr/>
      <dgm:t>
        <a:bodyPr/>
        <a:lstStyle/>
        <a:p>
          <a:endParaRPr lang="en-US"/>
        </a:p>
      </dgm:t>
    </dgm:pt>
    <dgm:pt modelId="{F392C105-058C-44CD-BDBC-02A722FE394F}" type="sibTrans" cxnId="{8F6FC17A-DE3C-443E-913F-CE3434D389CB}">
      <dgm:prSet/>
      <dgm:spPr/>
      <dgm:t>
        <a:bodyPr/>
        <a:lstStyle/>
        <a:p>
          <a:endParaRPr lang="en-US"/>
        </a:p>
      </dgm:t>
    </dgm:pt>
    <dgm:pt modelId="{E6F4FDB8-2AC4-420E-B46F-61065FFE0707}">
      <dgm:prSet custT="1"/>
      <dgm:spPr>
        <a:ln>
          <a:solidFill>
            <a:schemeClr val="accent6">
              <a:lumMod val="75000"/>
            </a:schemeClr>
          </a:solidFill>
        </a:ln>
      </dgm:spPr>
      <dgm:t>
        <a:bodyPr/>
        <a:lstStyle/>
        <a:p>
          <a:pPr algn="just"/>
          <a:r>
            <a:rPr lang="zh-CN" altLang="en-US" sz="1800" dirty="0" smtClean="0">
              <a:latin typeface="Calibri" pitchFamily="34" charset="0"/>
            </a:rPr>
            <a:t>项目团队</a:t>
          </a:r>
          <a:endParaRPr lang="en-US" sz="1800" dirty="0">
            <a:latin typeface="Calibri" pitchFamily="34" charset="0"/>
          </a:endParaRPr>
        </a:p>
      </dgm:t>
    </dgm:pt>
    <dgm:pt modelId="{00C95E92-73C7-4F5F-B9DE-F65ACA1D658D}" type="parTrans" cxnId="{B4E86892-18FA-4599-A353-40525C76CEA5}">
      <dgm:prSet/>
      <dgm:spPr/>
      <dgm:t>
        <a:bodyPr/>
        <a:lstStyle/>
        <a:p>
          <a:endParaRPr lang="en-US"/>
        </a:p>
      </dgm:t>
    </dgm:pt>
    <dgm:pt modelId="{82BCA846-FECE-42B3-96EC-7062B8D743DC}" type="sibTrans" cxnId="{B4E86892-18FA-4599-A353-40525C76CEA5}">
      <dgm:prSet/>
      <dgm:spPr/>
      <dgm:t>
        <a:bodyPr/>
        <a:lstStyle/>
        <a:p>
          <a:endParaRPr lang="en-US"/>
        </a:p>
      </dgm:t>
    </dgm:pt>
    <dgm:pt modelId="{4E9B13DA-732F-4951-B1BA-3C2F1CEB6906}">
      <dgm:prSet custT="1"/>
      <dgm:spPr>
        <a:ln>
          <a:solidFill>
            <a:schemeClr val="accent6">
              <a:lumMod val="60000"/>
              <a:lumOff val="40000"/>
            </a:schemeClr>
          </a:solidFill>
        </a:ln>
      </dgm:spPr>
      <dgm:t>
        <a:bodyPr/>
        <a:lstStyle/>
        <a:p>
          <a:r>
            <a:rPr lang="zh-CN" altLang="en-US" sz="1800" dirty="0" smtClean="0">
              <a:latin typeface="Calibri" pitchFamily="34" charset="0"/>
            </a:rPr>
            <a:t>项目背景及目标</a:t>
          </a:r>
          <a:endParaRPr lang="en-US" altLang="en-US" sz="1800" dirty="0" smtClean="0">
            <a:latin typeface="Calibri" pitchFamily="34" charset="0"/>
          </a:endParaRPr>
        </a:p>
      </dgm:t>
    </dgm:pt>
    <dgm:pt modelId="{980C9EEB-3B43-4BF2-858C-36A4BEC6BF50}" type="parTrans" cxnId="{7E6C40FD-1A5E-4F5B-939B-F5BE66586479}">
      <dgm:prSet/>
      <dgm:spPr/>
      <dgm:t>
        <a:bodyPr/>
        <a:lstStyle/>
        <a:p>
          <a:endParaRPr lang="en-US"/>
        </a:p>
      </dgm:t>
    </dgm:pt>
    <dgm:pt modelId="{C258B365-2658-423E-829C-5ED433853062}" type="sibTrans" cxnId="{7E6C40FD-1A5E-4F5B-939B-F5BE66586479}">
      <dgm:prSet/>
      <dgm:spPr/>
      <dgm:t>
        <a:bodyPr/>
        <a:lstStyle/>
        <a:p>
          <a:endParaRPr lang="en-US"/>
        </a:p>
      </dgm:t>
    </dgm:pt>
    <dgm:pt modelId="{A9290F27-EBED-4460-8AD3-06AB972C3ED6}">
      <dgm:prSet custT="1"/>
      <dgm:spPr>
        <a:ln>
          <a:solidFill>
            <a:schemeClr val="accent6">
              <a:lumMod val="60000"/>
              <a:lumOff val="40000"/>
            </a:schemeClr>
          </a:solidFill>
        </a:ln>
      </dgm:spPr>
      <dgm:t>
        <a:bodyPr/>
        <a:lstStyle/>
        <a:p>
          <a:r>
            <a:rPr lang="zh-CN" altLang="en-US" sz="1800" dirty="0" smtClean="0">
              <a:latin typeface="Calibri" pitchFamily="34" charset="0"/>
            </a:rPr>
            <a:t>项目范围</a:t>
          </a:r>
          <a:endParaRPr lang="en-US" altLang="en-US" sz="1800" dirty="0" smtClean="0">
            <a:latin typeface="Calibri" pitchFamily="34" charset="0"/>
          </a:endParaRPr>
        </a:p>
      </dgm:t>
    </dgm:pt>
    <dgm:pt modelId="{ACF536A7-5750-4AC0-89BE-D1BA6ABB90AC}" type="parTrans" cxnId="{F62EE5D3-1784-4DC4-92DC-75BCBE9D603D}">
      <dgm:prSet/>
      <dgm:spPr/>
      <dgm:t>
        <a:bodyPr/>
        <a:lstStyle/>
        <a:p>
          <a:endParaRPr lang="zh-CN" altLang="en-US"/>
        </a:p>
      </dgm:t>
    </dgm:pt>
    <dgm:pt modelId="{70FEA2F5-F53A-4CE6-ACAA-C61D4E5ED254}" type="sibTrans" cxnId="{F62EE5D3-1784-4DC4-92DC-75BCBE9D603D}">
      <dgm:prSet/>
      <dgm:spPr/>
      <dgm:t>
        <a:bodyPr/>
        <a:lstStyle/>
        <a:p>
          <a:endParaRPr lang="zh-CN" altLang="en-US"/>
        </a:p>
      </dgm:t>
    </dgm:pt>
    <dgm:pt modelId="{E8C8CB81-0571-4AE8-9140-1630761C255C}">
      <dgm:prSet custT="1"/>
      <dgm:spPr>
        <a:ln>
          <a:solidFill>
            <a:schemeClr val="accent6">
              <a:lumMod val="75000"/>
            </a:schemeClr>
          </a:solidFill>
        </a:ln>
      </dgm:spPr>
      <dgm:t>
        <a:bodyPr/>
        <a:lstStyle/>
        <a:p>
          <a:pPr algn="just"/>
          <a:r>
            <a:rPr lang="zh-CN" altLang="en-US" sz="1800" dirty="0" smtClean="0">
              <a:latin typeface="Calibri" pitchFamily="34" charset="0"/>
            </a:rPr>
            <a:t>项目进度计划</a:t>
          </a:r>
          <a:endParaRPr lang="en-US" sz="1800" dirty="0">
            <a:latin typeface="Calibri" pitchFamily="34" charset="0"/>
          </a:endParaRPr>
        </a:p>
      </dgm:t>
    </dgm:pt>
    <dgm:pt modelId="{D1A8300D-EA43-4558-A331-FBC8A170BB08}" type="parTrans" cxnId="{220C9B71-D5B2-4770-93DC-CF47F7CF5A3B}">
      <dgm:prSet/>
      <dgm:spPr/>
      <dgm:t>
        <a:bodyPr/>
        <a:lstStyle/>
        <a:p>
          <a:endParaRPr lang="zh-CN" altLang="en-US"/>
        </a:p>
      </dgm:t>
    </dgm:pt>
    <dgm:pt modelId="{0FDFEF12-9FD8-4924-B6D3-10F256921054}" type="sibTrans" cxnId="{220C9B71-D5B2-4770-93DC-CF47F7CF5A3B}">
      <dgm:prSet/>
      <dgm:spPr/>
      <dgm:t>
        <a:bodyPr/>
        <a:lstStyle/>
        <a:p>
          <a:endParaRPr lang="zh-CN" altLang="en-US"/>
        </a:p>
      </dgm:t>
    </dgm:pt>
    <dgm:pt modelId="{3228E780-C12E-464C-8873-0163CA048958}">
      <dgm:prSet custT="1"/>
      <dgm:spPr>
        <a:ln>
          <a:solidFill>
            <a:schemeClr val="accent6">
              <a:lumMod val="60000"/>
              <a:lumOff val="40000"/>
            </a:schemeClr>
          </a:solidFill>
        </a:ln>
      </dgm:spPr>
      <dgm:t>
        <a:bodyPr/>
        <a:lstStyle/>
        <a:p>
          <a:r>
            <a:rPr lang="zh-CN" altLang="en-US" sz="1800" dirty="0" smtClean="0">
              <a:latin typeface="Calibri" pitchFamily="34" charset="0"/>
            </a:rPr>
            <a:t>质量目标及质量计划</a:t>
          </a:r>
          <a:endParaRPr lang="en-US" sz="1800" dirty="0" smtClean="0">
            <a:latin typeface="Calibri" pitchFamily="34" charset="0"/>
          </a:endParaRPr>
        </a:p>
      </dgm:t>
    </dgm:pt>
    <dgm:pt modelId="{E0A2B8B2-B7C9-43E5-8BBC-50EBD9D3BCC3}" type="parTrans" cxnId="{1FD48866-4038-43C2-9AF7-6FAC5467E59B}">
      <dgm:prSet/>
      <dgm:spPr/>
      <dgm:t>
        <a:bodyPr/>
        <a:lstStyle/>
        <a:p>
          <a:endParaRPr lang="zh-CN" altLang="en-US"/>
        </a:p>
      </dgm:t>
    </dgm:pt>
    <dgm:pt modelId="{79AD96B5-F0CC-4A04-9583-691CAA52FADF}" type="sibTrans" cxnId="{1FD48866-4038-43C2-9AF7-6FAC5467E59B}">
      <dgm:prSet/>
      <dgm:spPr/>
      <dgm:t>
        <a:bodyPr/>
        <a:lstStyle/>
        <a:p>
          <a:endParaRPr lang="zh-CN" altLang="en-US"/>
        </a:p>
      </dgm:t>
    </dgm:pt>
    <dgm:pt modelId="{49A7A310-0CC2-414C-9312-FACA3E81A493}">
      <dgm:prSet custT="1"/>
      <dgm:spPr>
        <a:ln>
          <a:solidFill>
            <a:schemeClr val="accent6">
              <a:lumMod val="60000"/>
              <a:lumOff val="40000"/>
            </a:schemeClr>
          </a:solidFill>
        </a:ln>
      </dgm:spPr>
      <dgm:t>
        <a:bodyPr/>
        <a:lstStyle/>
        <a:p>
          <a:r>
            <a:rPr lang="zh-CN" altLang="en-US" sz="1800" dirty="0" smtClean="0">
              <a:latin typeface="Calibri" pitchFamily="34" charset="0"/>
            </a:rPr>
            <a:t>变更控制</a:t>
          </a:r>
          <a:endParaRPr lang="en-US" sz="1800" dirty="0" smtClean="0">
            <a:latin typeface="Calibri" pitchFamily="34" charset="0"/>
          </a:endParaRPr>
        </a:p>
      </dgm:t>
    </dgm:pt>
    <dgm:pt modelId="{B09AF277-2D12-4753-ABCF-BA327BB9F095}" type="parTrans" cxnId="{A752FF7E-90C0-403D-B621-A323322B187F}">
      <dgm:prSet/>
      <dgm:spPr/>
      <dgm:t>
        <a:bodyPr/>
        <a:lstStyle/>
        <a:p>
          <a:endParaRPr lang="zh-CN" altLang="en-US"/>
        </a:p>
      </dgm:t>
    </dgm:pt>
    <dgm:pt modelId="{8BDCFAF5-DAA4-4821-891D-5EB1A367F004}" type="sibTrans" cxnId="{A752FF7E-90C0-403D-B621-A323322B187F}">
      <dgm:prSet/>
      <dgm:spPr/>
      <dgm:t>
        <a:bodyPr/>
        <a:lstStyle/>
        <a:p>
          <a:endParaRPr lang="zh-CN" altLang="en-US"/>
        </a:p>
      </dgm:t>
    </dgm:pt>
    <dgm:pt modelId="{27E9BC11-6C43-4752-94C3-BA3C36DDD4CA}">
      <dgm:prSet custT="1"/>
      <dgm:spPr>
        <a:ln>
          <a:solidFill>
            <a:schemeClr val="accent6">
              <a:lumMod val="60000"/>
              <a:lumOff val="40000"/>
            </a:schemeClr>
          </a:solidFill>
        </a:ln>
      </dgm:spPr>
      <dgm:t>
        <a:bodyPr/>
        <a:lstStyle/>
        <a:p>
          <a:r>
            <a:rPr lang="zh-CN" altLang="en-US" sz="1800" dirty="0" smtClean="0">
              <a:latin typeface="Calibri" pitchFamily="34" charset="0"/>
            </a:rPr>
            <a:t>既往经验提醒</a:t>
          </a:r>
          <a:endParaRPr lang="en-US" sz="1800" dirty="0" smtClean="0">
            <a:latin typeface="Calibri" pitchFamily="34" charset="0"/>
          </a:endParaRPr>
        </a:p>
      </dgm:t>
    </dgm:pt>
    <dgm:pt modelId="{E419E504-3A07-45FD-B279-7C7368CF4182}" type="parTrans" cxnId="{34CD12FF-8F22-4574-94DA-6D3655F3E7A7}">
      <dgm:prSet/>
      <dgm:spPr/>
      <dgm:t>
        <a:bodyPr/>
        <a:lstStyle/>
        <a:p>
          <a:endParaRPr lang="zh-CN" altLang="en-US"/>
        </a:p>
      </dgm:t>
    </dgm:pt>
    <dgm:pt modelId="{003DEBE0-4844-47F8-8B3C-94767AB741B2}" type="sibTrans" cxnId="{34CD12FF-8F22-4574-94DA-6D3655F3E7A7}">
      <dgm:prSet/>
      <dgm:spPr/>
      <dgm:t>
        <a:bodyPr/>
        <a:lstStyle/>
        <a:p>
          <a:endParaRPr lang="zh-CN" altLang="en-US"/>
        </a:p>
      </dgm:t>
    </dgm:pt>
    <dgm:pt modelId="{030689DB-A624-4BA6-9B3B-84C5E6BDD4FA}">
      <dgm:prSet custT="1"/>
      <dgm:spPr>
        <a:ln>
          <a:solidFill>
            <a:schemeClr val="accent6">
              <a:lumMod val="75000"/>
            </a:schemeClr>
          </a:solidFill>
        </a:ln>
      </dgm:spPr>
      <dgm:t>
        <a:bodyPr/>
        <a:lstStyle/>
        <a:p>
          <a:pPr algn="just"/>
          <a:r>
            <a:rPr lang="zh-CN" altLang="en-US" sz="1800" dirty="0" smtClean="0">
              <a:latin typeface="Calibri" pitchFamily="34" charset="0"/>
            </a:rPr>
            <a:t>职责说明及沟通机制</a:t>
          </a:r>
          <a:endParaRPr lang="en-US" sz="1800" dirty="0">
            <a:latin typeface="Calibri" pitchFamily="34" charset="0"/>
          </a:endParaRPr>
        </a:p>
      </dgm:t>
    </dgm:pt>
    <dgm:pt modelId="{D1D8E91B-C352-4172-9C3A-F84E5C6E54B7}" type="parTrans" cxnId="{02B2BADC-9AE1-4FFC-84B0-D32505C85022}">
      <dgm:prSet/>
      <dgm:spPr/>
      <dgm:t>
        <a:bodyPr/>
        <a:lstStyle/>
        <a:p>
          <a:endParaRPr lang="zh-CN" altLang="en-US"/>
        </a:p>
      </dgm:t>
    </dgm:pt>
    <dgm:pt modelId="{C15989F9-EB87-47A4-93ED-82EFD0B6B40D}" type="sibTrans" cxnId="{02B2BADC-9AE1-4FFC-84B0-D32505C85022}">
      <dgm:prSet/>
      <dgm:spPr/>
      <dgm:t>
        <a:bodyPr/>
        <a:lstStyle/>
        <a:p>
          <a:endParaRPr lang="zh-CN" altLang="en-US"/>
        </a:p>
      </dgm:t>
    </dgm:pt>
    <dgm:pt modelId="{C696652D-A09D-4339-83BF-54C5A849AA6E}" type="pres">
      <dgm:prSet presAssocID="{26EFE8BA-FD54-47B1-B095-1415A2A41595}" presName="linearFlow" presStyleCnt="0">
        <dgm:presLayoutVars>
          <dgm:dir/>
          <dgm:animLvl val="lvl"/>
          <dgm:resizeHandles val="exact"/>
        </dgm:presLayoutVars>
      </dgm:prSet>
      <dgm:spPr/>
    </dgm:pt>
    <dgm:pt modelId="{6A81D790-BD1D-4494-916E-D00A58C0BBC9}" type="pres">
      <dgm:prSet presAssocID="{6CC060A3-DAE7-4368-8D0E-EC2955D01342}" presName="composite" presStyleCnt="0"/>
      <dgm:spPr/>
    </dgm:pt>
    <dgm:pt modelId="{530C51DC-02F0-4117-8B55-CC78B443E44A}" type="pres">
      <dgm:prSet presAssocID="{6CC060A3-DAE7-4368-8D0E-EC2955D01342}" presName="parentText" presStyleLbl="alignNode1" presStyleIdx="0" presStyleCnt="3">
        <dgm:presLayoutVars>
          <dgm:chMax val="1"/>
          <dgm:bulletEnabled val="1"/>
        </dgm:presLayoutVars>
      </dgm:prSet>
      <dgm:spPr/>
      <dgm:t>
        <a:bodyPr/>
        <a:lstStyle/>
        <a:p>
          <a:endParaRPr lang="en-US"/>
        </a:p>
      </dgm:t>
    </dgm:pt>
    <dgm:pt modelId="{B665C1C2-C353-4F1C-BD80-E81E1635F49D}" type="pres">
      <dgm:prSet presAssocID="{6CC060A3-DAE7-4368-8D0E-EC2955D01342}" presName="descendantText" presStyleLbl="alignAcc1" presStyleIdx="0" presStyleCnt="3" custLinFactNeighborX="314" custLinFactNeighborY="-1116">
        <dgm:presLayoutVars>
          <dgm:bulletEnabled val="1"/>
        </dgm:presLayoutVars>
      </dgm:prSet>
      <dgm:spPr/>
      <dgm:t>
        <a:bodyPr/>
        <a:lstStyle/>
        <a:p>
          <a:endParaRPr lang="en-US"/>
        </a:p>
      </dgm:t>
    </dgm:pt>
    <dgm:pt modelId="{5E11DDE0-1E25-47B5-B62F-27D09E54A3CE}" type="pres">
      <dgm:prSet presAssocID="{65E98EE8-9B6A-45BB-BAF1-29E61D5D31CB}" presName="sp" presStyleCnt="0"/>
      <dgm:spPr/>
    </dgm:pt>
    <dgm:pt modelId="{3094896D-DA0E-4394-8994-01136505A1AA}" type="pres">
      <dgm:prSet presAssocID="{9908CD8E-DB3E-4C2B-8B9C-39551795F425}" presName="composite" presStyleCnt="0"/>
      <dgm:spPr/>
    </dgm:pt>
    <dgm:pt modelId="{02498126-4937-4688-87ED-66EF32F25ECD}" type="pres">
      <dgm:prSet presAssocID="{9908CD8E-DB3E-4C2B-8B9C-39551795F425}" presName="parentText" presStyleLbl="alignNode1" presStyleIdx="1" presStyleCnt="3">
        <dgm:presLayoutVars>
          <dgm:chMax val="1"/>
          <dgm:bulletEnabled val="1"/>
        </dgm:presLayoutVars>
      </dgm:prSet>
      <dgm:spPr/>
      <dgm:t>
        <a:bodyPr/>
        <a:lstStyle/>
        <a:p>
          <a:endParaRPr lang="en-US"/>
        </a:p>
      </dgm:t>
    </dgm:pt>
    <dgm:pt modelId="{7BA68825-9737-4AE5-9F35-8275BC042E0D}" type="pres">
      <dgm:prSet presAssocID="{9908CD8E-DB3E-4C2B-8B9C-39551795F425}" presName="descendantText" presStyleLbl="alignAcc1" presStyleIdx="1" presStyleCnt="3" custScaleY="108435">
        <dgm:presLayoutVars>
          <dgm:bulletEnabled val="1"/>
        </dgm:presLayoutVars>
      </dgm:prSet>
      <dgm:spPr/>
      <dgm:t>
        <a:bodyPr/>
        <a:lstStyle/>
        <a:p>
          <a:endParaRPr lang="en-US"/>
        </a:p>
      </dgm:t>
    </dgm:pt>
    <dgm:pt modelId="{2BDAA433-962A-4F46-A95D-8988208CE90B}" type="pres">
      <dgm:prSet presAssocID="{67B509D3-609D-4E5D-89A2-2C914D7AC7B9}" presName="sp" presStyleCnt="0"/>
      <dgm:spPr/>
    </dgm:pt>
    <dgm:pt modelId="{2EECFA27-1D48-45D6-BD47-9B90EACB2FDD}" type="pres">
      <dgm:prSet presAssocID="{717F22B0-96A4-4B99-AE1A-D50FBBCA54AE}" presName="composite" presStyleCnt="0"/>
      <dgm:spPr/>
    </dgm:pt>
    <dgm:pt modelId="{A431502D-B7DF-42E5-9254-38DD4E4010E6}" type="pres">
      <dgm:prSet presAssocID="{717F22B0-96A4-4B99-AE1A-D50FBBCA54AE}" presName="parentText" presStyleLbl="alignNode1" presStyleIdx="2" presStyleCnt="3">
        <dgm:presLayoutVars>
          <dgm:chMax val="1"/>
          <dgm:bulletEnabled val="1"/>
        </dgm:presLayoutVars>
      </dgm:prSet>
      <dgm:spPr/>
      <dgm:t>
        <a:bodyPr/>
        <a:lstStyle/>
        <a:p>
          <a:endParaRPr lang="en-US"/>
        </a:p>
      </dgm:t>
    </dgm:pt>
    <dgm:pt modelId="{846D554B-8128-420B-81E8-DC71FA82B1E0}" type="pres">
      <dgm:prSet presAssocID="{717F22B0-96A4-4B99-AE1A-D50FBBCA54AE}" presName="descendantText" presStyleLbl="alignAcc1" presStyleIdx="2" presStyleCnt="3" custScaleY="152763">
        <dgm:presLayoutVars>
          <dgm:bulletEnabled val="1"/>
        </dgm:presLayoutVars>
      </dgm:prSet>
      <dgm:spPr/>
      <dgm:t>
        <a:bodyPr/>
        <a:lstStyle/>
        <a:p>
          <a:endParaRPr lang="en-US"/>
        </a:p>
      </dgm:t>
    </dgm:pt>
  </dgm:ptLst>
  <dgm:cxnLst>
    <dgm:cxn modelId="{1FD48866-4038-43C2-9AF7-6FAC5467E59B}" srcId="{717F22B0-96A4-4B99-AE1A-D50FBBCA54AE}" destId="{3228E780-C12E-464C-8873-0163CA048958}" srcOrd="1" destOrd="0" parTransId="{E0A2B8B2-B7C9-43E5-8BBC-50EBD9D3BCC3}" sibTransId="{79AD96B5-F0CC-4A04-9583-691CAA52FADF}"/>
    <dgm:cxn modelId="{F3BB2440-2C1A-458A-8C52-4ACBE10C70CA}" type="presOf" srcId="{E8C8CB81-0571-4AE8-9140-1630761C255C}" destId="{7BA68825-9737-4AE5-9F35-8275BC042E0D}" srcOrd="0" destOrd="2" presId="urn:microsoft.com/office/officeart/2005/8/layout/chevron2"/>
    <dgm:cxn modelId="{00D413B6-A3E5-4032-BA49-7B058EB556A2}" type="presOf" srcId="{030689DB-A624-4BA6-9B3B-84C5E6BDD4FA}" destId="{7BA68825-9737-4AE5-9F35-8275BC042E0D}" srcOrd="0" destOrd="1" presId="urn:microsoft.com/office/officeart/2005/8/layout/chevron2"/>
    <dgm:cxn modelId="{B2395784-27C2-432E-8972-594F412DAEAA}" type="presOf" srcId="{26EFE8BA-FD54-47B1-B095-1415A2A41595}" destId="{C696652D-A09D-4339-83BF-54C5A849AA6E}" srcOrd="0" destOrd="0" presId="urn:microsoft.com/office/officeart/2005/8/layout/chevron2"/>
    <dgm:cxn modelId="{220C9B71-D5B2-4770-93DC-CF47F7CF5A3B}" srcId="{9908CD8E-DB3E-4C2B-8B9C-39551795F425}" destId="{E8C8CB81-0571-4AE8-9140-1630761C255C}" srcOrd="2" destOrd="0" parTransId="{D1A8300D-EA43-4558-A331-FBC8A170BB08}" sibTransId="{0FDFEF12-9FD8-4924-B6D3-10F256921054}"/>
    <dgm:cxn modelId="{09C22CD7-3E22-434B-B332-8A454FF8F03E}" type="presOf" srcId="{9908CD8E-DB3E-4C2B-8B9C-39551795F425}" destId="{02498126-4937-4688-87ED-66EF32F25ECD}" srcOrd="0" destOrd="0" presId="urn:microsoft.com/office/officeart/2005/8/layout/chevron2"/>
    <dgm:cxn modelId="{FC439D8D-EA48-4E01-ADE8-8984C82CCAAA}" type="presOf" srcId="{E6F4FDB8-2AC4-420E-B46F-61065FFE0707}" destId="{7BA68825-9737-4AE5-9F35-8275BC042E0D}" srcOrd="0" destOrd="0" presId="urn:microsoft.com/office/officeart/2005/8/layout/chevron2"/>
    <dgm:cxn modelId="{8D408B05-E32C-4020-887C-2CF8637F701C}" srcId="{26EFE8BA-FD54-47B1-B095-1415A2A41595}" destId="{9908CD8E-DB3E-4C2B-8B9C-39551795F425}" srcOrd="1" destOrd="0" parTransId="{37B349D6-9AEE-433E-BA18-9C69CFCB21C8}" sibTransId="{67B509D3-609D-4E5D-89A2-2C914D7AC7B9}"/>
    <dgm:cxn modelId="{10916341-BF3F-42E9-BAA6-F4C19CC581E5}" type="presOf" srcId="{27E9BC11-6C43-4752-94C3-BA3C36DDD4CA}" destId="{846D554B-8128-420B-81E8-DC71FA82B1E0}" srcOrd="0" destOrd="3" presId="urn:microsoft.com/office/officeart/2005/8/layout/chevron2"/>
    <dgm:cxn modelId="{34CD12FF-8F22-4574-94DA-6D3655F3E7A7}" srcId="{717F22B0-96A4-4B99-AE1A-D50FBBCA54AE}" destId="{27E9BC11-6C43-4752-94C3-BA3C36DDD4CA}" srcOrd="3" destOrd="0" parTransId="{E419E504-3A07-45FD-B279-7C7368CF4182}" sibTransId="{003DEBE0-4844-47F8-8B3C-94767AB741B2}"/>
    <dgm:cxn modelId="{C80ED712-5126-4089-AFD5-81E93C199607}" srcId="{26EFE8BA-FD54-47B1-B095-1415A2A41595}" destId="{717F22B0-96A4-4B99-AE1A-D50FBBCA54AE}" srcOrd="2" destOrd="0" parTransId="{87FB38BB-9095-4637-A2C7-3A70E7F61313}" sibTransId="{B8D610C0-0F8D-4F55-9EB6-B65C2F765969}"/>
    <dgm:cxn modelId="{7E6C40FD-1A5E-4F5B-939B-F5BE66586479}" srcId="{6CC060A3-DAE7-4368-8D0E-EC2955D01342}" destId="{4E9B13DA-732F-4951-B1BA-3C2F1CEB6906}" srcOrd="0" destOrd="0" parTransId="{980C9EEB-3B43-4BF2-858C-36A4BEC6BF50}" sibTransId="{C258B365-2658-423E-829C-5ED433853062}"/>
    <dgm:cxn modelId="{BC3C89B9-DE02-4ED4-87F1-AC5BB1EEE305}" type="presOf" srcId="{49A7A310-0CC2-414C-9312-FACA3E81A493}" destId="{846D554B-8128-420B-81E8-DC71FA82B1E0}" srcOrd="0" destOrd="2" presId="urn:microsoft.com/office/officeart/2005/8/layout/chevron2"/>
    <dgm:cxn modelId="{8F6FC17A-DE3C-443E-913F-CE3434D389CB}" srcId="{717F22B0-96A4-4B99-AE1A-D50FBBCA54AE}" destId="{D89B827E-292E-48C9-BB2B-D32E24D2799C}" srcOrd="0" destOrd="0" parTransId="{E1701CB8-738B-4876-AB57-FD83FB95C631}" sibTransId="{F392C105-058C-44CD-BDBC-02A722FE394F}"/>
    <dgm:cxn modelId="{B4D365B2-7A79-410A-A9DA-EBCC992E372C}" srcId="{26EFE8BA-FD54-47B1-B095-1415A2A41595}" destId="{6CC060A3-DAE7-4368-8D0E-EC2955D01342}" srcOrd="0" destOrd="0" parTransId="{AE08ADBC-6760-459E-A792-0700FA7A572B}" sibTransId="{65E98EE8-9B6A-45BB-BAF1-29E61D5D31CB}"/>
    <dgm:cxn modelId="{A752FF7E-90C0-403D-B621-A323322B187F}" srcId="{717F22B0-96A4-4B99-AE1A-D50FBBCA54AE}" destId="{49A7A310-0CC2-414C-9312-FACA3E81A493}" srcOrd="2" destOrd="0" parTransId="{B09AF277-2D12-4753-ABCF-BA327BB9F095}" sibTransId="{8BDCFAF5-DAA4-4821-891D-5EB1A367F004}"/>
    <dgm:cxn modelId="{B4E86892-18FA-4599-A353-40525C76CEA5}" srcId="{9908CD8E-DB3E-4C2B-8B9C-39551795F425}" destId="{E6F4FDB8-2AC4-420E-B46F-61065FFE0707}" srcOrd="0" destOrd="0" parTransId="{00C95E92-73C7-4F5F-B9DE-F65ACA1D658D}" sibTransId="{82BCA846-FECE-42B3-96EC-7062B8D743DC}"/>
    <dgm:cxn modelId="{02B2BADC-9AE1-4FFC-84B0-D32505C85022}" srcId="{9908CD8E-DB3E-4C2B-8B9C-39551795F425}" destId="{030689DB-A624-4BA6-9B3B-84C5E6BDD4FA}" srcOrd="1" destOrd="0" parTransId="{D1D8E91B-C352-4172-9C3A-F84E5C6E54B7}" sibTransId="{C15989F9-EB87-47A4-93ED-82EFD0B6B40D}"/>
    <dgm:cxn modelId="{1EAF0BED-73DB-40B7-A03B-9BDB03353D16}" type="presOf" srcId="{4E9B13DA-732F-4951-B1BA-3C2F1CEB6906}" destId="{B665C1C2-C353-4F1C-BD80-E81E1635F49D}" srcOrd="0" destOrd="0" presId="urn:microsoft.com/office/officeart/2005/8/layout/chevron2"/>
    <dgm:cxn modelId="{3EB18EBD-A007-4B18-9DD2-E76E102C3A4B}" type="presOf" srcId="{717F22B0-96A4-4B99-AE1A-D50FBBCA54AE}" destId="{A431502D-B7DF-42E5-9254-38DD4E4010E6}" srcOrd="0" destOrd="0" presId="urn:microsoft.com/office/officeart/2005/8/layout/chevron2"/>
    <dgm:cxn modelId="{2643B1FA-1EFB-4FB4-9EB9-6C408D7A94DF}" type="presOf" srcId="{3228E780-C12E-464C-8873-0163CA048958}" destId="{846D554B-8128-420B-81E8-DC71FA82B1E0}" srcOrd="0" destOrd="1" presId="urn:microsoft.com/office/officeart/2005/8/layout/chevron2"/>
    <dgm:cxn modelId="{F62EE5D3-1784-4DC4-92DC-75BCBE9D603D}" srcId="{6CC060A3-DAE7-4368-8D0E-EC2955D01342}" destId="{A9290F27-EBED-4460-8AD3-06AB972C3ED6}" srcOrd="1" destOrd="0" parTransId="{ACF536A7-5750-4AC0-89BE-D1BA6ABB90AC}" sibTransId="{70FEA2F5-F53A-4CE6-ACAA-C61D4E5ED254}"/>
    <dgm:cxn modelId="{9B4BDB27-673A-4F33-8AC3-64271450ED0A}" type="presOf" srcId="{A9290F27-EBED-4460-8AD3-06AB972C3ED6}" destId="{B665C1C2-C353-4F1C-BD80-E81E1635F49D}" srcOrd="0" destOrd="1" presId="urn:microsoft.com/office/officeart/2005/8/layout/chevron2"/>
    <dgm:cxn modelId="{FAE7EA4D-917C-4246-BA46-F091F2A201D3}" type="presOf" srcId="{6CC060A3-DAE7-4368-8D0E-EC2955D01342}" destId="{530C51DC-02F0-4117-8B55-CC78B443E44A}" srcOrd="0" destOrd="0" presId="urn:microsoft.com/office/officeart/2005/8/layout/chevron2"/>
    <dgm:cxn modelId="{0F2D245D-DF2C-496B-A4AA-B9405C555B22}" type="presOf" srcId="{D89B827E-292E-48C9-BB2B-D32E24D2799C}" destId="{846D554B-8128-420B-81E8-DC71FA82B1E0}" srcOrd="0" destOrd="0" presId="urn:microsoft.com/office/officeart/2005/8/layout/chevron2"/>
    <dgm:cxn modelId="{7B781B71-4D47-47A0-8AB5-3CC688382B3A}" type="presParOf" srcId="{C696652D-A09D-4339-83BF-54C5A849AA6E}" destId="{6A81D790-BD1D-4494-916E-D00A58C0BBC9}" srcOrd="0" destOrd="0" presId="urn:microsoft.com/office/officeart/2005/8/layout/chevron2"/>
    <dgm:cxn modelId="{975B4E42-B305-45FA-AB5A-E25CD6A42BB1}" type="presParOf" srcId="{6A81D790-BD1D-4494-916E-D00A58C0BBC9}" destId="{530C51DC-02F0-4117-8B55-CC78B443E44A}" srcOrd="0" destOrd="0" presId="urn:microsoft.com/office/officeart/2005/8/layout/chevron2"/>
    <dgm:cxn modelId="{E569AB60-3857-48C3-AF8A-8F9E1B433AFE}" type="presParOf" srcId="{6A81D790-BD1D-4494-916E-D00A58C0BBC9}" destId="{B665C1C2-C353-4F1C-BD80-E81E1635F49D}" srcOrd="1" destOrd="0" presId="urn:microsoft.com/office/officeart/2005/8/layout/chevron2"/>
    <dgm:cxn modelId="{CA1A32FB-2048-49DE-A565-37A58781D084}" type="presParOf" srcId="{C696652D-A09D-4339-83BF-54C5A849AA6E}" destId="{5E11DDE0-1E25-47B5-B62F-27D09E54A3CE}" srcOrd="1" destOrd="0" presId="urn:microsoft.com/office/officeart/2005/8/layout/chevron2"/>
    <dgm:cxn modelId="{4B0E75C1-7C55-43E4-B9C8-6073937CC53B}" type="presParOf" srcId="{C696652D-A09D-4339-83BF-54C5A849AA6E}" destId="{3094896D-DA0E-4394-8994-01136505A1AA}" srcOrd="2" destOrd="0" presId="urn:microsoft.com/office/officeart/2005/8/layout/chevron2"/>
    <dgm:cxn modelId="{B259A22B-E337-45FE-81B8-6D8662C32F9E}" type="presParOf" srcId="{3094896D-DA0E-4394-8994-01136505A1AA}" destId="{02498126-4937-4688-87ED-66EF32F25ECD}" srcOrd="0" destOrd="0" presId="urn:microsoft.com/office/officeart/2005/8/layout/chevron2"/>
    <dgm:cxn modelId="{71F86B75-40C8-43B2-AA52-77244A875D53}" type="presParOf" srcId="{3094896D-DA0E-4394-8994-01136505A1AA}" destId="{7BA68825-9737-4AE5-9F35-8275BC042E0D}" srcOrd="1" destOrd="0" presId="urn:microsoft.com/office/officeart/2005/8/layout/chevron2"/>
    <dgm:cxn modelId="{FA6877FD-0869-4F9F-BFA0-879359457855}" type="presParOf" srcId="{C696652D-A09D-4339-83BF-54C5A849AA6E}" destId="{2BDAA433-962A-4F46-A95D-8988208CE90B}" srcOrd="3" destOrd="0" presId="urn:microsoft.com/office/officeart/2005/8/layout/chevron2"/>
    <dgm:cxn modelId="{42DCEE6D-36B3-471E-913C-F590EF3B331C}" type="presParOf" srcId="{C696652D-A09D-4339-83BF-54C5A849AA6E}" destId="{2EECFA27-1D48-45D6-BD47-9B90EACB2FDD}" srcOrd="4" destOrd="0" presId="urn:microsoft.com/office/officeart/2005/8/layout/chevron2"/>
    <dgm:cxn modelId="{523A554F-7E01-49A9-9734-2734E64C9B61}" type="presParOf" srcId="{2EECFA27-1D48-45D6-BD47-9B90EACB2FDD}" destId="{A431502D-B7DF-42E5-9254-38DD4E4010E6}" srcOrd="0" destOrd="0" presId="urn:microsoft.com/office/officeart/2005/8/layout/chevron2"/>
    <dgm:cxn modelId="{CBDFDB9C-F2B1-43D1-9444-2BD850C896C9}" type="presParOf" srcId="{2EECFA27-1D48-45D6-BD47-9B90EACB2FDD}" destId="{846D554B-8128-420B-81E8-DC71FA82B1E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C51DC-02F0-4117-8B55-CC78B443E44A}">
      <dsp:nvSpPr>
        <dsp:cNvPr id="0" name=""/>
        <dsp:cNvSpPr/>
      </dsp:nvSpPr>
      <dsp:spPr>
        <a:xfrm rot="5400000">
          <a:off x="-252015" y="264639"/>
          <a:ext cx="1680103" cy="1176072"/>
        </a:xfrm>
        <a:prstGeom prst="chevron">
          <a:avLst/>
        </a:prstGeom>
        <a:solidFill>
          <a:schemeClr val="accent2">
            <a:lumMod val="20000"/>
            <a:lumOff val="80000"/>
          </a:schemeClr>
        </a:solidFill>
        <a:ln w="9525" cap="flat" cmpd="sng" algn="ctr">
          <a:solidFill>
            <a:schemeClr val="accent6">
              <a:lumMod val="60000"/>
              <a:lum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en-US" sz="1600" kern="1200" dirty="0">
            <a:effectLst>
              <a:outerShdw blurRad="38100" dist="38100" dir="2700000" algn="tl">
                <a:srgbClr val="000000">
                  <a:alpha val="43137"/>
                </a:srgbClr>
              </a:outerShdw>
            </a:effectLst>
            <a:latin typeface="Calibri" pitchFamily="34" charset="0"/>
          </a:endParaRPr>
        </a:p>
      </dsp:txBody>
      <dsp:txXfrm rot="-5400000">
        <a:off x="1" y="600659"/>
        <a:ext cx="1176072" cy="504031"/>
      </dsp:txXfrm>
    </dsp:sp>
    <dsp:sp modelId="{B665C1C2-C353-4F1C-BD80-E81E1635F49D}">
      <dsp:nvSpPr>
        <dsp:cNvPr id="0" name=""/>
        <dsp:cNvSpPr/>
      </dsp:nvSpPr>
      <dsp:spPr>
        <a:xfrm rot="5400000">
          <a:off x="4106708" y="-2930198"/>
          <a:ext cx="1092067" cy="6953338"/>
        </a:xfrm>
        <a:prstGeom prst="round2SameRect">
          <a:avLst/>
        </a:prstGeom>
        <a:solidFill>
          <a:schemeClr val="lt1">
            <a:alpha val="90000"/>
            <a:hueOff val="0"/>
            <a:satOff val="0"/>
            <a:lumOff val="0"/>
            <a:alphaOff val="0"/>
          </a:schemeClr>
        </a:solidFill>
        <a:ln w="9525" cap="flat" cmpd="sng" algn="ctr">
          <a:solidFill>
            <a:schemeClr val="accent6">
              <a:lumMod val="60000"/>
              <a:lumOff val="40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项目背景及目标</a:t>
          </a:r>
          <a:endParaRPr lang="en-US" alt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项目范围</a:t>
          </a:r>
          <a:endParaRPr lang="en-US" altLang="en-US" sz="1800" kern="1200" dirty="0" smtClean="0">
            <a:latin typeface="Calibri" pitchFamily="34" charset="0"/>
          </a:endParaRPr>
        </a:p>
      </dsp:txBody>
      <dsp:txXfrm rot="-5400000">
        <a:off x="1176073" y="53747"/>
        <a:ext cx="6900028" cy="985447"/>
      </dsp:txXfrm>
    </dsp:sp>
    <dsp:sp modelId="{02498126-4937-4688-87ED-66EF32F25ECD}">
      <dsp:nvSpPr>
        <dsp:cNvPr id="0" name=""/>
        <dsp:cNvSpPr/>
      </dsp:nvSpPr>
      <dsp:spPr>
        <a:xfrm rot="5400000">
          <a:off x="-252015" y="1812328"/>
          <a:ext cx="1680103" cy="1176072"/>
        </a:xfrm>
        <a:prstGeom prst="chevron">
          <a:avLst/>
        </a:prstGeom>
        <a:solidFill>
          <a:schemeClr val="accent6">
            <a:lumMod val="20000"/>
            <a:lumOff val="80000"/>
          </a:schemeClr>
        </a:solidFill>
        <a:ln w="9525" cap="flat" cmpd="sng" algn="ctr">
          <a:solidFill>
            <a:schemeClr val="accent6">
              <a:lumMod val="60000"/>
              <a:lum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en-US" sz="1600" kern="1200" dirty="0">
            <a:effectLst>
              <a:outerShdw blurRad="38100" dist="38100" dir="2700000" algn="tl">
                <a:srgbClr val="000000">
                  <a:alpha val="43137"/>
                </a:srgbClr>
              </a:outerShdw>
            </a:effectLst>
            <a:latin typeface="Calibri" pitchFamily="34" charset="0"/>
          </a:endParaRPr>
        </a:p>
      </dsp:txBody>
      <dsp:txXfrm rot="-5400000">
        <a:off x="1" y="2148348"/>
        <a:ext cx="1176072" cy="504031"/>
      </dsp:txXfrm>
    </dsp:sp>
    <dsp:sp modelId="{7BA68825-9737-4AE5-9F35-8275BC042E0D}">
      <dsp:nvSpPr>
        <dsp:cNvPr id="0" name=""/>
        <dsp:cNvSpPr/>
      </dsp:nvSpPr>
      <dsp:spPr>
        <a:xfrm rot="5400000">
          <a:off x="4060650" y="-1370322"/>
          <a:ext cx="1184183" cy="6953338"/>
        </a:xfrm>
        <a:prstGeom prst="round2SameRect">
          <a:avLst/>
        </a:prstGeom>
        <a:solidFill>
          <a:schemeClr val="lt1">
            <a:alpha val="90000"/>
            <a:hueOff val="0"/>
            <a:satOff val="0"/>
            <a:lumOff val="0"/>
            <a:alphaOff val="0"/>
          </a:schemeClr>
        </a:solidFill>
        <a:ln w="9525" cap="flat" cmpd="sng" algn="ctr">
          <a:solidFill>
            <a:schemeClr val="accent6">
              <a:lumMod val="75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zh-CN" altLang="en-US" sz="1800" kern="1200" dirty="0" smtClean="0">
              <a:latin typeface="Calibri" pitchFamily="34" charset="0"/>
            </a:rPr>
            <a:t>项目团队</a:t>
          </a:r>
          <a:endParaRPr lang="en-US" sz="1800" kern="1200" dirty="0">
            <a:latin typeface="Calibri" pitchFamily="34" charset="0"/>
          </a:endParaRPr>
        </a:p>
        <a:p>
          <a:pPr marL="171450" lvl="1" indent="-171450" algn="just" defTabSz="800100">
            <a:lnSpc>
              <a:spcPct val="90000"/>
            </a:lnSpc>
            <a:spcBef>
              <a:spcPct val="0"/>
            </a:spcBef>
            <a:spcAft>
              <a:spcPct val="15000"/>
            </a:spcAft>
            <a:buChar char="••"/>
          </a:pPr>
          <a:r>
            <a:rPr lang="zh-CN" altLang="en-US" sz="1800" kern="1200" dirty="0" smtClean="0">
              <a:latin typeface="Calibri" pitchFamily="34" charset="0"/>
            </a:rPr>
            <a:t>职责说明及沟通机制</a:t>
          </a:r>
          <a:endParaRPr lang="en-US" sz="1800" kern="1200" dirty="0">
            <a:latin typeface="Calibri" pitchFamily="34" charset="0"/>
          </a:endParaRPr>
        </a:p>
        <a:p>
          <a:pPr marL="171450" lvl="1" indent="-171450" algn="just" defTabSz="800100">
            <a:lnSpc>
              <a:spcPct val="90000"/>
            </a:lnSpc>
            <a:spcBef>
              <a:spcPct val="0"/>
            </a:spcBef>
            <a:spcAft>
              <a:spcPct val="15000"/>
            </a:spcAft>
            <a:buChar char="••"/>
          </a:pPr>
          <a:r>
            <a:rPr lang="zh-CN" altLang="en-US" sz="1800" kern="1200" dirty="0" smtClean="0">
              <a:latin typeface="Calibri" pitchFamily="34" charset="0"/>
            </a:rPr>
            <a:t>项目进度计划</a:t>
          </a:r>
          <a:endParaRPr lang="en-US" sz="1800" kern="1200" dirty="0">
            <a:latin typeface="Calibri" pitchFamily="34" charset="0"/>
          </a:endParaRPr>
        </a:p>
      </dsp:txBody>
      <dsp:txXfrm rot="-5400000">
        <a:off x="1176073" y="1572062"/>
        <a:ext cx="6895531" cy="1068569"/>
      </dsp:txXfrm>
    </dsp:sp>
    <dsp:sp modelId="{A431502D-B7DF-42E5-9254-38DD4E4010E6}">
      <dsp:nvSpPr>
        <dsp:cNvPr id="0" name=""/>
        <dsp:cNvSpPr/>
      </dsp:nvSpPr>
      <dsp:spPr>
        <a:xfrm rot="5400000">
          <a:off x="-252015" y="3602062"/>
          <a:ext cx="1680103" cy="1176072"/>
        </a:xfrm>
        <a:prstGeom prst="chevron">
          <a:avLst/>
        </a:prstGeom>
        <a:solidFill>
          <a:schemeClr val="accent6">
            <a:lumMod val="20000"/>
            <a:lumOff val="80000"/>
          </a:schemeClr>
        </a:solidFill>
        <a:ln w="9525" cap="flat" cmpd="sng" algn="ctr">
          <a:solidFill>
            <a:schemeClr val="accent6">
              <a:lumMod val="60000"/>
              <a:lumOff val="4000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en-US" sz="1600" kern="1200" dirty="0">
            <a:effectLst>
              <a:outerShdw blurRad="38100" dist="38100" dir="2700000" algn="tl">
                <a:srgbClr val="000000">
                  <a:alpha val="43137"/>
                </a:srgbClr>
              </a:outerShdw>
            </a:effectLst>
            <a:latin typeface="Calibri" pitchFamily="34" charset="0"/>
          </a:endParaRPr>
        </a:p>
      </dsp:txBody>
      <dsp:txXfrm rot="-5400000">
        <a:off x="1" y="3938082"/>
        <a:ext cx="1176072" cy="504031"/>
      </dsp:txXfrm>
    </dsp:sp>
    <dsp:sp modelId="{846D554B-8128-420B-81E8-DC71FA82B1E0}">
      <dsp:nvSpPr>
        <dsp:cNvPr id="0" name=""/>
        <dsp:cNvSpPr/>
      </dsp:nvSpPr>
      <dsp:spPr>
        <a:xfrm rot="5400000">
          <a:off x="3818604" y="419411"/>
          <a:ext cx="1668274" cy="6953338"/>
        </a:xfrm>
        <a:prstGeom prst="round2SameRect">
          <a:avLst/>
        </a:prstGeom>
        <a:solidFill>
          <a:schemeClr val="lt1">
            <a:alpha val="90000"/>
            <a:hueOff val="0"/>
            <a:satOff val="0"/>
            <a:lumOff val="0"/>
            <a:alphaOff val="0"/>
          </a:schemeClr>
        </a:solidFill>
        <a:ln w="9525" cap="flat" cmpd="sng" algn="ctr">
          <a:solidFill>
            <a:schemeClr val="accent6">
              <a:lumMod val="60000"/>
              <a:lumOff val="40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风险列表</a:t>
          </a:r>
          <a:endParaRPr 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质量目标及质量计划</a:t>
          </a:r>
          <a:endParaRPr 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变更控制</a:t>
          </a:r>
          <a:endParaRPr lang="en-US" sz="1800" kern="1200" dirty="0" smtClean="0">
            <a:latin typeface="Calibri" pitchFamily="34" charset="0"/>
          </a:endParaRPr>
        </a:p>
        <a:p>
          <a:pPr marL="171450" lvl="1" indent="-171450" algn="l" defTabSz="800100">
            <a:lnSpc>
              <a:spcPct val="90000"/>
            </a:lnSpc>
            <a:spcBef>
              <a:spcPct val="0"/>
            </a:spcBef>
            <a:spcAft>
              <a:spcPct val="15000"/>
            </a:spcAft>
            <a:buChar char="••"/>
          </a:pPr>
          <a:r>
            <a:rPr lang="zh-CN" altLang="en-US" sz="1800" kern="1200" dirty="0" smtClean="0">
              <a:latin typeface="Calibri" pitchFamily="34" charset="0"/>
            </a:rPr>
            <a:t>既往经验提醒</a:t>
          </a:r>
          <a:endParaRPr lang="en-US" sz="1800" kern="1200" dirty="0" smtClean="0">
            <a:latin typeface="Calibri" pitchFamily="34" charset="0"/>
          </a:endParaRPr>
        </a:p>
      </dsp:txBody>
      <dsp:txXfrm rot="-5400000">
        <a:off x="1176072" y="3143381"/>
        <a:ext cx="6871900" cy="150539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7EC251-591B-43EC-B080-51E6B39B4908}" type="datetimeFigureOut">
              <a:rPr lang="zh-CN" altLang="en-US" smtClean="0"/>
              <a:t>2016/3/22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54F4FE-5BB3-4450-B068-D84AACDE1458}" type="slidenum">
              <a:rPr lang="zh-CN" altLang="en-US" smtClean="0"/>
              <a:t>‹#›</a:t>
            </a:fld>
            <a:endParaRPr lang="zh-CN" altLang="en-US"/>
          </a:p>
        </p:txBody>
      </p:sp>
    </p:spTree>
    <p:extLst>
      <p:ext uri="{BB962C8B-B14F-4D97-AF65-F5344CB8AC3E}">
        <p14:creationId xmlns:p14="http://schemas.microsoft.com/office/powerpoint/2010/main" val="3856747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242D2-AFB8-4627-BAF6-5FA5CC257127}" type="datetimeFigureOut">
              <a:rPr lang="zh-CN" altLang="en-US" smtClean="0"/>
              <a:t>2016/3/22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5B16D7-2356-4F32-8740-88801C7A1332}" type="slidenum">
              <a:rPr lang="zh-CN" altLang="en-US" smtClean="0"/>
              <a:t>‹#›</a:t>
            </a:fld>
            <a:endParaRPr lang="zh-CN" altLang="en-US"/>
          </a:p>
        </p:txBody>
      </p:sp>
    </p:spTree>
    <p:extLst>
      <p:ext uri="{BB962C8B-B14F-4D97-AF65-F5344CB8AC3E}">
        <p14:creationId xmlns:p14="http://schemas.microsoft.com/office/powerpoint/2010/main" val="3835934854"/>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544388" algn="l" defTabSz="1088776" rtl="0" eaLnBrk="1" latinLnBrk="0" hangingPunct="1">
      <a:defRPr sz="1400" kern="1200">
        <a:solidFill>
          <a:schemeClr val="tx1"/>
        </a:solidFill>
        <a:latin typeface="+mn-lt"/>
        <a:ea typeface="+mn-ea"/>
        <a:cs typeface="+mn-cs"/>
      </a:defRPr>
    </a:lvl2pPr>
    <a:lvl3pPr marL="1088776" algn="l" defTabSz="1088776" rtl="0" eaLnBrk="1" latinLnBrk="0" hangingPunct="1">
      <a:defRPr sz="1400" kern="1200">
        <a:solidFill>
          <a:schemeClr val="tx1"/>
        </a:solidFill>
        <a:latin typeface="+mn-lt"/>
        <a:ea typeface="+mn-ea"/>
        <a:cs typeface="+mn-cs"/>
      </a:defRPr>
    </a:lvl3pPr>
    <a:lvl4pPr marL="1633164" algn="l" defTabSz="1088776" rtl="0" eaLnBrk="1" latinLnBrk="0" hangingPunct="1">
      <a:defRPr sz="14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38A62C8-5749-4493-8241-F8CE0341D7D9}" type="slidenum">
              <a:rPr lang="en-US" altLang="zh-CN" smtClean="0">
                <a:latin typeface="Arial" pitchFamily="34" charset="0"/>
                <a:cs typeface="方正瘦金书_GBK"/>
              </a:rPr>
              <a:pPr/>
              <a:t>1</a:t>
            </a:fld>
            <a:endParaRPr lang="en-US" altLang="zh-CN" smtClean="0">
              <a:latin typeface="Arial" pitchFamily="34" charset="0"/>
              <a:cs typeface="方正瘦金书_GBK"/>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zh-CN" altLang="zh-CN" dirty="0" smtClean="0">
              <a:latin typeface="Arial" pitchFamily="34" charset="0"/>
            </a:endParaRPr>
          </a:p>
        </p:txBody>
      </p:sp>
    </p:spTree>
    <p:extLst>
      <p:ext uri="{BB962C8B-B14F-4D97-AF65-F5344CB8AC3E}">
        <p14:creationId xmlns:p14="http://schemas.microsoft.com/office/powerpoint/2010/main" val="2492061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627C394-0F87-4D3D-A1C2-4A0FAFB07912}" type="slidenum">
              <a:rPr lang="en-US" altLang="zh-CN" smtClean="0"/>
              <a:pPr>
                <a:defRPr/>
              </a:pPr>
              <a:t>12</a:t>
            </a:fld>
            <a:endParaRPr lang="en-US" altLang="zh-CN"/>
          </a:p>
        </p:txBody>
      </p:sp>
    </p:spTree>
    <p:extLst>
      <p:ext uri="{BB962C8B-B14F-4D97-AF65-F5344CB8AC3E}">
        <p14:creationId xmlns:p14="http://schemas.microsoft.com/office/powerpoint/2010/main" val="1481880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p:spPr>
        <p:txBody>
          <a:bodyPr/>
          <a:lstStyle/>
          <a:p>
            <a:r>
              <a:rPr lang="zh-CN" altLang="en-US" dirty="0" smtClean="0"/>
              <a:t>本章节由</a:t>
            </a:r>
            <a:r>
              <a:rPr lang="en-US" altLang="zh-CN" dirty="0" smtClean="0"/>
              <a:t>QA</a:t>
            </a:r>
            <a:r>
              <a:rPr lang="zh-CN" altLang="en-US" dirty="0" smtClean="0"/>
              <a:t>主导，基于既往经验，如曾经发生过的风险和问题，提前提醒等。</a:t>
            </a:r>
          </a:p>
        </p:txBody>
      </p:sp>
      <p:sp>
        <p:nvSpPr>
          <p:cNvPr id="29700" name="灯片编号占位符 3"/>
          <p:cNvSpPr>
            <a:spLocks noGrp="1"/>
          </p:cNvSpPr>
          <p:nvPr>
            <p:ph type="sldNum" sz="quarter" idx="5"/>
          </p:nvPr>
        </p:nvSpPr>
        <p:spPr>
          <a:noFill/>
        </p:spPr>
        <p:txBody>
          <a:bodyPr/>
          <a:lstStyle/>
          <a:p>
            <a:fld id="{A8F221C2-17FE-40F7-9A94-6F82D0D7A671}" type="slidenum">
              <a:rPr lang="en-US" altLang="zh-CN" smtClean="0"/>
              <a:pPr/>
              <a:t>15</a:t>
            </a:fld>
            <a:endParaRPr lang="en-US" altLang="zh-CN" smtClean="0"/>
          </a:p>
        </p:txBody>
      </p:sp>
    </p:spTree>
    <p:extLst>
      <p:ext uri="{BB962C8B-B14F-4D97-AF65-F5344CB8AC3E}">
        <p14:creationId xmlns:p14="http://schemas.microsoft.com/office/powerpoint/2010/main" val="274377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ln/>
        </p:spPr>
        <p:txBody>
          <a:bodyPr/>
          <a:lstStyle/>
          <a:p>
            <a:pPr>
              <a:defRPr/>
            </a:pPr>
            <a:r>
              <a:rPr lang="zh-CN" altLang="en-US" dirty="0" smtClean="0"/>
              <a:t>注意：</a:t>
            </a:r>
            <a:endParaRPr lang="en-US" altLang="zh-CN" dirty="0" smtClean="0"/>
          </a:p>
          <a:p>
            <a:pPr>
              <a:defRPr/>
            </a:pPr>
            <a:r>
              <a:rPr lang="en-US" altLang="zh-CN" dirty="0" smtClean="0"/>
              <a:t>1. </a:t>
            </a:r>
            <a:r>
              <a:rPr lang="zh-CN" altLang="en-US" dirty="0" smtClean="0"/>
              <a:t>整个会议的主持人始终是项目经理，项目经理按照会议程序分别介绍不同的干系人进行相关部分的澄清和阐述。</a:t>
            </a:r>
            <a:endParaRPr lang="en-US" altLang="zh-CN" dirty="0" smtClean="0"/>
          </a:p>
          <a:p>
            <a:pPr>
              <a:defRPr/>
            </a:pPr>
            <a:r>
              <a:rPr lang="en-US" altLang="zh-CN" dirty="0" smtClean="0"/>
              <a:t>2. </a:t>
            </a:r>
            <a:r>
              <a:rPr lang="zh-CN" altLang="en-US" dirty="0" smtClean="0"/>
              <a:t>项目背景介绍：首先邀请邀请客户代表或需求分析员或产品经理澄清项目来源，重要性等，尽量邀请高层对项目重要性等进行阐述，获得团队的一致重视感。</a:t>
            </a:r>
            <a:endParaRPr lang="en-US" altLang="zh-CN" dirty="0" smtClean="0"/>
          </a:p>
          <a:p>
            <a:pPr>
              <a:defRPr/>
            </a:pPr>
            <a:endParaRPr lang="en-US" altLang="zh-CN" dirty="0" smtClean="0"/>
          </a:p>
          <a:p>
            <a:pPr>
              <a:defRPr/>
            </a:pPr>
            <a:r>
              <a:rPr lang="en-US" altLang="zh-CN" dirty="0" smtClean="0"/>
              <a:t>**</a:t>
            </a:r>
            <a:r>
              <a:rPr lang="zh-CN" altLang="en-US" dirty="0" smtClean="0"/>
              <a:t>每个章节的主持：项目经理须尽量调动相关干系人的参与度</a:t>
            </a:r>
          </a:p>
          <a:p>
            <a:pPr marL="514350" indent="-514350">
              <a:defRPr/>
            </a:pPr>
            <a:r>
              <a:rPr lang="zh-CN" altLang="en-US" dirty="0" smtClean="0"/>
              <a:t>项目背景及目标</a:t>
            </a:r>
            <a:endParaRPr lang="en-US" altLang="zh-CN" dirty="0" smtClean="0"/>
          </a:p>
          <a:p>
            <a:pPr marL="514350" indent="-514350">
              <a:defRPr/>
            </a:pPr>
            <a:r>
              <a:rPr lang="zh-CN" altLang="en-US" dirty="0" smtClean="0"/>
              <a:t>项目范围</a:t>
            </a:r>
            <a:endParaRPr lang="en-US" altLang="zh-CN" dirty="0" smtClean="0"/>
          </a:p>
          <a:p>
            <a:pPr marL="514350" indent="-514350">
              <a:defRPr/>
            </a:pPr>
            <a:r>
              <a:rPr lang="zh-CN" altLang="en-US" dirty="0" smtClean="0"/>
              <a:t>项目团队及干系人（</a:t>
            </a:r>
            <a:r>
              <a:rPr lang="en-US" altLang="zh-CN" dirty="0" smtClean="0"/>
              <a:t>PM</a:t>
            </a:r>
            <a:r>
              <a:rPr lang="zh-CN" altLang="en-US" dirty="0" smtClean="0"/>
              <a:t>）</a:t>
            </a:r>
            <a:endParaRPr lang="en-US" altLang="zh-CN" dirty="0" smtClean="0"/>
          </a:p>
          <a:p>
            <a:pPr marL="514350" indent="-514350">
              <a:defRPr/>
            </a:pPr>
            <a:r>
              <a:rPr lang="zh-CN" altLang="en-US" dirty="0" smtClean="0"/>
              <a:t>项目沟通机制（</a:t>
            </a:r>
            <a:r>
              <a:rPr lang="en-US" altLang="zh-CN" dirty="0" smtClean="0"/>
              <a:t>PM</a:t>
            </a:r>
            <a:r>
              <a:rPr lang="zh-CN" altLang="en-US" dirty="0" smtClean="0"/>
              <a:t>）</a:t>
            </a:r>
            <a:endParaRPr lang="en-US" altLang="zh-CN" dirty="0" smtClean="0"/>
          </a:p>
          <a:p>
            <a:pPr marL="514350" indent="-514350">
              <a:defRPr/>
            </a:pPr>
            <a:r>
              <a:rPr lang="zh-CN" altLang="en-US" dirty="0" smtClean="0"/>
              <a:t>项目进度计划（</a:t>
            </a:r>
            <a:r>
              <a:rPr lang="en-US" altLang="zh-CN" dirty="0" smtClean="0"/>
              <a:t>PM</a:t>
            </a:r>
            <a:r>
              <a:rPr lang="zh-CN" altLang="en-US" dirty="0" smtClean="0"/>
              <a:t>）</a:t>
            </a:r>
            <a:endParaRPr lang="en-US" altLang="zh-CN" dirty="0" smtClean="0"/>
          </a:p>
          <a:p>
            <a:pPr marL="514350" indent="-514350">
              <a:defRPr/>
            </a:pPr>
            <a:r>
              <a:rPr lang="zh-CN" altLang="en-US" dirty="0" smtClean="0"/>
              <a:t>风险列表（</a:t>
            </a:r>
            <a:r>
              <a:rPr lang="en-US" altLang="zh-CN" dirty="0" smtClean="0"/>
              <a:t>PM&amp;QA</a:t>
            </a:r>
            <a:r>
              <a:rPr lang="zh-CN" altLang="en-US" dirty="0" smtClean="0"/>
              <a:t>）</a:t>
            </a:r>
            <a:endParaRPr lang="en-US" altLang="zh-CN" dirty="0" smtClean="0"/>
          </a:p>
          <a:p>
            <a:pPr marL="514350" indent="-514350">
              <a:defRPr/>
            </a:pPr>
            <a:r>
              <a:rPr lang="zh-CN" altLang="en-US" dirty="0" smtClean="0"/>
              <a:t>质量目标及质量计划（</a:t>
            </a:r>
            <a:r>
              <a:rPr lang="en-US" altLang="zh-CN" dirty="0" smtClean="0"/>
              <a:t>PM&amp;QA</a:t>
            </a:r>
            <a:r>
              <a:rPr lang="zh-CN" altLang="en-US" dirty="0" smtClean="0"/>
              <a:t>）</a:t>
            </a:r>
            <a:endParaRPr lang="en-US" altLang="zh-CN" dirty="0" smtClean="0"/>
          </a:p>
          <a:p>
            <a:pPr marL="514350" indent="-514350">
              <a:defRPr/>
            </a:pPr>
            <a:r>
              <a:rPr lang="zh-CN" altLang="en-US" dirty="0" smtClean="0"/>
              <a:t>变更控制（</a:t>
            </a:r>
            <a:r>
              <a:rPr lang="en-US" altLang="zh-CN" dirty="0" smtClean="0"/>
              <a:t>PM&amp;CM</a:t>
            </a:r>
            <a:r>
              <a:rPr lang="zh-CN" altLang="en-US" dirty="0" smtClean="0"/>
              <a:t>）</a:t>
            </a:r>
            <a:endParaRPr lang="en-US" altLang="zh-CN" dirty="0" smtClean="0"/>
          </a:p>
          <a:p>
            <a:pPr marL="514350" indent="-514350">
              <a:defRPr/>
            </a:pPr>
            <a:r>
              <a:rPr lang="zh-CN" altLang="en-US" dirty="0" smtClean="0"/>
              <a:t>既往经验提醒</a:t>
            </a:r>
            <a:r>
              <a:rPr lang="en-US" altLang="zh-CN" dirty="0" smtClean="0"/>
              <a:t>(QA)</a:t>
            </a:r>
          </a:p>
        </p:txBody>
      </p:sp>
    </p:spTree>
    <p:extLst>
      <p:ext uri="{BB962C8B-B14F-4D97-AF65-F5344CB8AC3E}">
        <p14:creationId xmlns:p14="http://schemas.microsoft.com/office/powerpoint/2010/main" val="241921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现有版本存在的问题</a:t>
            </a:r>
            <a:endParaRPr lang="zh-CN" altLang="en-US" dirty="0"/>
          </a:p>
        </p:txBody>
      </p:sp>
      <p:sp>
        <p:nvSpPr>
          <p:cNvPr id="4" name="灯片编号占位符 3"/>
          <p:cNvSpPr>
            <a:spLocks noGrp="1"/>
          </p:cNvSpPr>
          <p:nvPr>
            <p:ph type="sldNum" sz="quarter" idx="10"/>
          </p:nvPr>
        </p:nvSpPr>
        <p:spPr/>
        <p:txBody>
          <a:bodyPr/>
          <a:lstStyle/>
          <a:p>
            <a:fld id="{4C5B16D7-2356-4F32-8740-88801C7A1332}" type="slidenum">
              <a:rPr lang="zh-CN" altLang="en-US" smtClean="0"/>
              <a:t>3</a:t>
            </a:fld>
            <a:endParaRPr lang="zh-CN" altLang="en-US"/>
          </a:p>
        </p:txBody>
      </p:sp>
    </p:spTree>
    <p:extLst>
      <p:ext uri="{BB962C8B-B14F-4D97-AF65-F5344CB8AC3E}">
        <p14:creationId xmlns:p14="http://schemas.microsoft.com/office/powerpoint/2010/main" val="2645058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本次项目需要解决的问题</a:t>
            </a:r>
            <a:endParaRPr lang="zh-CN" altLang="en-US" dirty="0"/>
          </a:p>
        </p:txBody>
      </p:sp>
      <p:sp>
        <p:nvSpPr>
          <p:cNvPr id="4" name="灯片编号占位符 3"/>
          <p:cNvSpPr>
            <a:spLocks noGrp="1"/>
          </p:cNvSpPr>
          <p:nvPr>
            <p:ph type="sldNum" sz="quarter" idx="10"/>
          </p:nvPr>
        </p:nvSpPr>
        <p:spPr/>
        <p:txBody>
          <a:bodyPr/>
          <a:lstStyle/>
          <a:p>
            <a:fld id="{4C5B16D7-2356-4F32-8740-88801C7A1332}" type="slidenum">
              <a:rPr lang="zh-CN" altLang="en-US" smtClean="0"/>
              <a:t>4</a:t>
            </a:fld>
            <a:endParaRPr lang="zh-CN" altLang="en-US"/>
          </a:p>
        </p:txBody>
      </p:sp>
    </p:spTree>
    <p:extLst>
      <p:ext uri="{BB962C8B-B14F-4D97-AF65-F5344CB8AC3E}">
        <p14:creationId xmlns:p14="http://schemas.microsoft.com/office/powerpoint/2010/main" val="3127708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zh-CN" altLang="en-US" dirty="0" smtClean="0"/>
              <a:t>参照</a:t>
            </a:r>
            <a:r>
              <a:rPr lang="en-US" altLang="zh-CN" dirty="0" smtClean="0"/>
              <a:t>RDMS</a:t>
            </a:r>
            <a:r>
              <a:rPr lang="zh-CN" altLang="en-US" dirty="0" smtClean="0"/>
              <a:t>体系</a:t>
            </a:r>
            <a:r>
              <a:rPr lang="en-US" altLang="zh-CN" dirty="0" smtClean="0"/>
              <a:t>-</a:t>
            </a:r>
            <a:r>
              <a:rPr lang="zh-CN" altLang="en-US" dirty="0" smtClean="0"/>
              <a:t>项目管理</a:t>
            </a:r>
            <a:r>
              <a:rPr lang="en-US" altLang="zh-CN" dirty="0" smtClean="0"/>
              <a:t>-</a:t>
            </a:r>
            <a:r>
              <a:rPr lang="zh-CN" altLang="en-US" dirty="0" smtClean="0"/>
              <a:t>指导书</a:t>
            </a:r>
            <a:r>
              <a:rPr lang="en-US" altLang="zh-CN" dirty="0" smtClean="0"/>
              <a:t>-</a:t>
            </a:r>
            <a:r>
              <a:rPr lang="zh-CN" altLang="en-US" dirty="0" smtClean="0"/>
              <a:t>角色职责说明</a:t>
            </a:r>
            <a:endParaRPr lang="en-US" altLang="zh-CN" dirty="0" smtClean="0"/>
          </a:p>
        </p:txBody>
      </p:sp>
    </p:spTree>
    <p:extLst>
      <p:ext uri="{BB962C8B-B14F-4D97-AF65-F5344CB8AC3E}">
        <p14:creationId xmlns:p14="http://schemas.microsoft.com/office/powerpoint/2010/main" val="117037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zh-CN" altLang="en-US" dirty="0" smtClean="0"/>
              <a:t>项目经理</a:t>
            </a:r>
            <a:endParaRPr lang="en-US" altLang="zh-CN" dirty="0" smtClean="0"/>
          </a:p>
          <a:p>
            <a:r>
              <a:rPr lang="en-US" altLang="zh-CN" dirty="0" smtClean="0"/>
              <a:t>1. </a:t>
            </a:r>
            <a:r>
              <a:rPr lang="zh-CN" altLang="en-US" dirty="0" smtClean="0"/>
              <a:t>须明确项目团队中的沟通原则，一般情况下遵循层层汇报。</a:t>
            </a:r>
            <a:endParaRPr lang="en-US" altLang="zh-CN" dirty="0" smtClean="0"/>
          </a:p>
          <a:p>
            <a:r>
              <a:rPr lang="en-US" altLang="zh-CN" dirty="0" smtClean="0"/>
              <a:t>2. </a:t>
            </a:r>
            <a:r>
              <a:rPr lang="zh-CN" altLang="en-US" dirty="0" smtClean="0"/>
              <a:t>宣贯项目的大局观及合作意识。</a:t>
            </a:r>
            <a:endParaRPr lang="en-US" altLang="zh-CN" dirty="0" smtClean="0"/>
          </a:p>
          <a:p>
            <a:endParaRPr lang="en-US" altLang="zh-CN" dirty="0" smtClean="0"/>
          </a:p>
        </p:txBody>
      </p:sp>
    </p:spTree>
    <p:extLst>
      <p:ext uri="{BB962C8B-B14F-4D97-AF65-F5344CB8AC3E}">
        <p14:creationId xmlns:p14="http://schemas.microsoft.com/office/powerpoint/2010/main" val="453602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zh-CN" altLang="en-US" dirty="0" smtClean="0"/>
              <a:t>注意：项目经理须在启动会前完成策划的工作，经过主要干系人及工作组长等的确认。</a:t>
            </a:r>
            <a:endParaRPr lang="en-US" altLang="zh-CN" dirty="0" smtClean="0"/>
          </a:p>
          <a:p>
            <a:r>
              <a:rPr lang="zh-CN" altLang="en-US" dirty="0" smtClean="0"/>
              <a:t>在进度计划的澄清过程中，项目经理对里程碑计划及关键阶段的历时进行简单阐述，为什么需要这些时间？项目经理同时需要阐明进度计划权衡了哪些因素而制定，识别关键路径。</a:t>
            </a:r>
            <a:endParaRPr lang="en-US" altLang="zh-CN" dirty="0" smtClean="0"/>
          </a:p>
          <a:p>
            <a:r>
              <a:rPr lang="zh-CN" altLang="en-US" dirty="0" smtClean="0"/>
              <a:t>使团队成员，尤其是核心成员对于项目的客观背景和客观已知风险形成一致理解。</a:t>
            </a:r>
            <a:endParaRPr lang="en-US" altLang="zh-CN" dirty="0" smtClean="0"/>
          </a:p>
          <a:p>
            <a:r>
              <a:rPr lang="zh-CN" altLang="en-US" dirty="0" smtClean="0"/>
              <a:t>该活动目的除了使团队成员分别最终确认进度计划外，始终不变的是尽可能获得相关正面理解和促进团队意识形成。</a:t>
            </a:r>
            <a:endParaRPr lang="en-US" altLang="zh-CN" dirty="0" smtClean="0"/>
          </a:p>
          <a:p>
            <a:endParaRPr lang="en-US" altLang="zh-CN" dirty="0" smtClean="0"/>
          </a:p>
        </p:txBody>
      </p:sp>
    </p:spTree>
    <p:extLst>
      <p:ext uri="{BB962C8B-B14F-4D97-AF65-F5344CB8AC3E}">
        <p14:creationId xmlns:p14="http://schemas.microsoft.com/office/powerpoint/2010/main" val="353442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ln/>
        </p:spPr>
        <p:txBody>
          <a:bodyPr/>
          <a:lstStyle/>
          <a:p>
            <a:pPr>
              <a:defRPr/>
            </a:pPr>
            <a:r>
              <a:rPr lang="zh-CN" altLang="en-US" dirty="0" smtClean="0"/>
              <a:t>注意：项目经理在识别项目风险的过程中切勿以偏概全（可参考风险分析工具，风险管理指导书），须调动项目核心团队及重要干系人共同参与。</a:t>
            </a:r>
            <a:endParaRPr lang="en-US" altLang="zh-CN" dirty="0" smtClean="0"/>
          </a:p>
          <a:p>
            <a:pPr>
              <a:defRPr/>
            </a:pPr>
            <a:r>
              <a:rPr lang="zh-CN" altLang="en-US" dirty="0" smtClean="0"/>
              <a:t>识别风险的方法有但不局限于以下：</a:t>
            </a:r>
            <a:endParaRPr lang="en-US" altLang="zh-CN" dirty="0" smtClean="0"/>
          </a:p>
          <a:p>
            <a:pPr marL="228600" indent="-228600">
              <a:buFontTx/>
              <a:buAutoNum type="arabicPeriod"/>
              <a:defRPr/>
            </a:pPr>
            <a:r>
              <a:rPr lang="zh-CN" altLang="en-US" dirty="0" smtClean="0"/>
              <a:t>头脑风暴法（</a:t>
            </a:r>
            <a:r>
              <a:rPr lang="en-US" altLang="zh-CN" dirty="0" smtClean="0"/>
              <a:t>Brain Storm</a:t>
            </a:r>
            <a:r>
              <a:rPr lang="zh-CN" altLang="en-US" dirty="0" smtClean="0"/>
              <a:t>）</a:t>
            </a:r>
            <a:endParaRPr lang="en-US" altLang="zh-CN" dirty="0" smtClean="0"/>
          </a:p>
          <a:p>
            <a:pPr marL="228600" indent="-228600">
              <a:buFontTx/>
              <a:buAutoNum type="arabicPeriod"/>
              <a:defRPr/>
            </a:pPr>
            <a:r>
              <a:rPr lang="zh-CN" altLang="en-US" dirty="0" smtClean="0"/>
              <a:t>访谈法</a:t>
            </a:r>
            <a:endParaRPr lang="en-US" altLang="zh-CN" dirty="0" smtClean="0"/>
          </a:p>
          <a:p>
            <a:pPr marL="228600" indent="-228600">
              <a:buFontTx/>
              <a:buAutoNum type="arabicPeriod"/>
              <a:defRPr/>
            </a:pPr>
            <a:r>
              <a:rPr lang="zh-CN" altLang="en-US" dirty="0" smtClean="0"/>
              <a:t>德尔菲（</a:t>
            </a:r>
            <a:r>
              <a:rPr lang="en-US" altLang="zh-CN" dirty="0" smtClean="0"/>
              <a:t>Delphi</a:t>
            </a:r>
            <a:r>
              <a:rPr lang="zh-CN" altLang="en-US" dirty="0" smtClean="0"/>
              <a:t>）</a:t>
            </a:r>
            <a:endParaRPr lang="en-US" altLang="zh-CN" dirty="0" smtClean="0"/>
          </a:p>
          <a:p>
            <a:pPr marL="228600" indent="-228600">
              <a:buFontTx/>
              <a:buAutoNum type="arabicPeriod"/>
              <a:defRPr/>
            </a:pPr>
            <a:r>
              <a:rPr lang="zh-CN" altLang="en-US" dirty="0" smtClean="0"/>
              <a:t>实力</a:t>
            </a:r>
            <a:r>
              <a:rPr lang="en-US" altLang="zh-CN" dirty="0" smtClean="0"/>
              <a:t>/</a:t>
            </a:r>
            <a:r>
              <a:rPr lang="zh-CN" altLang="en-US" dirty="0" smtClean="0"/>
              <a:t>弱点</a:t>
            </a:r>
            <a:r>
              <a:rPr lang="en-US" altLang="zh-CN" dirty="0" smtClean="0"/>
              <a:t>/</a:t>
            </a:r>
            <a:r>
              <a:rPr lang="zh-CN" altLang="en-US" dirty="0" smtClean="0"/>
              <a:t>机会</a:t>
            </a:r>
            <a:r>
              <a:rPr lang="en-US" altLang="zh-CN" dirty="0" smtClean="0"/>
              <a:t>/</a:t>
            </a:r>
            <a:r>
              <a:rPr lang="zh-CN" altLang="en-US" dirty="0" smtClean="0"/>
              <a:t>威胁法（</a:t>
            </a:r>
            <a:r>
              <a:rPr lang="en-US" altLang="zh-CN" dirty="0" smtClean="0"/>
              <a:t>SWOT</a:t>
            </a:r>
            <a:r>
              <a:rPr lang="zh-CN" altLang="en-US" dirty="0" smtClean="0"/>
              <a:t>）</a:t>
            </a:r>
            <a:endParaRPr lang="en-US" altLang="zh-CN" dirty="0" smtClean="0"/>
          </a:p>
          <a:p>
            <a:pPr marL="228600" indent="-228600">
              <a:defRPr/>
            </a:pPr>
            <a:r>
              <a:rPr lang="zh-CN" altLang="en-US" dirty="0" smtClean="0"/>
              <a:t>无论采取何种方式，目的只有一个：尽可能调动所有相关资源，调动团队力量识别出全面的风险。</a:t>
            </a:r>
            <a:endParaRPr lang="en-US" altLang="zh-CN" dirty="0" smtClean="0"/>
          </a:p>
          <a:p>
            <a:pPr marL="228600" indent="-228600">
              <a:defRPr/>
            </a:pPr>
            <a:endParaRPr lang="en-US" altLang="zh-CN" dirty="0" smtClean="0"/>
          </a:p>
          <a:p>
            <a:pPr marL="228600" indent="-228600">
              <a:defRPr/>
            </a:pPr>
            <a:r>
              <a:rPr lang="zh-CN" altLang="en-US" dirty="0" smtClean="0"/>
              <a:t>对风险事件的描述须注意尽量提高明确性：</a:t>
            </a:r>
            <a:endParaRPr lang="en-US" altLang="zh-CN" dirty="0" smtClean="0"/>
          </a:p>
          <a:p>
            <a:pPr marL="228600" indent="-228600">
              <a:defRPr/>
            </a:pPr>
            <a:r>
              <a:rPr lang="en-US" altLang="zh-CN" dirty="0" smtClean="0"/>
              <a:t>1.</a:t>
            </a:r>
            <a:r>
              <a:rPr lang="zh-CN" altLang="en-US" dirty="0" smtClean="0"/>
              <a:t>使用完整的句子：尽可能明确，并陈述风险及受到影响的领域；</a:t>
            </a:r>
            <a:endParaRPr lang="en-US" altLang="zh-CN" dirty="0" smtClean="0"/>
          </a:p>
          <a:p>
            <a:pPr marL="228600" indent="-228600">
              <a:defRPr/>
            </a:pPr>
            <a:r>
              <a:rPr lang="en-US" altLang="zh-CN" dirty="0" smtClean="0"/>
              <a:t>2.</a:t>
            </a:r>
            <a:r>
              <a:rPr lang="zh-CN" altLang="en-US" dirty="0" smtClean="0"/>
              <a:t>风险描述不须包含具体行动措施；</a:t>
            </a:r>
            <a:endParaRPr lang="en-US" altLang="zh-CN" dirty="0" smtClean="0"/>
          </a:p>
          <a:p>
            <a:pPr marL="228600" indent="-228600">
              <a:defRPr/>
            </a:pPr>
            <a:endParaRPr lang="en-US" altLang="zh-CN" dirty="0" smtClean="0"/>
          </a:p>
          <a:p>
            <a:pPr marL="228600" indent="-228600">
              <a:defRPr/>
            </a:pPr>
            <a:r>
              <a:rPr lang="zh-CN" altLang="en-US" dirty="0" smtClean="0"/>
              <a:t>风险管理的明确性越高，针对性越强，则应对措施更有效。</a:t>
            </a:r>
            <a:r>
              <a:rPr lang="en-US" altLang="zh-CN" dirty="0" smtClean="0"/>
              <a:t>QA</a:t>
            </a:r>
            <a:r>
              <a:rPr lang="zh-CN" altLang="en-US" dirty="0" smtClean="0"/>
              <a:t>须指导项目经理对模糊风险进行明确，明确性欠佳描述如项目未能获得足够的资源，项目成员能力不足等。</a:t>
            </a:r>
            <a:endParaRPr lang="en-US" altLang="zh-CN" dirty="0" smtClean="0"/>
          </a:p>
        </p:txBody>
      </p:sp>
    </p:spTree>
    <p:extLst>
      <p:ext uri="{BB962C8B-B14F-4D97-AF65-F5344CB8AC3E}">
        <p14:creationId xmlns:p14="http://schemas.microsoft.com/office/powerpoint/2010/main" val="2053088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说明</a:t>
            </a:r>
            <a:r>
              <a:rPr lang="en-US" altLang="zh-CN" dirty="0" smtClean="0"/>
              <a:t>1</a:t>
            </a:r>
            <a:r>
              <a:rPr lang="zh-CN" altLang="en-US" dirty="0" smtClean="0"/>
              <a:t>：项目经理针对项目的常见变更：需求变更，设计变更及其由此引起的进度变更，相关工程变更，明确项目的变更评审组成员</a:t>
            </a:r>
            <a:r>
              <a:rPr lang="zh-CN" altLang="en-US" sz="1200" kern="1200" dirty="0" smtClean="0">
                <a:solidFill>
                  <a:schemeClr val="tx1"/>
                </a:solidFill>
                <a:latin typeface="Arial" charset="0"/>
                <a:ea typeface="宋体" pitchFamily="2" charset="-122"/>
                <a:cs typeface="+mn-cs"/>
              </a:rPr>
              <a:t>，参照</a:t>
            </a:r>
            <a:r>
              <a:rPr lang="en-US" altLang="zh-CN" sz="1200" kern="1200" dirty="0" smtClean="0">
                <a:solidFill>
                  <a:schemeClr val="tx1"/>
                </a:solidFill>
                <a:latin typeface="Arial" charset="0"/>
                <a:ea typeface="宋体" pitchFamily="2" charset="-122"/>
                <a:cs typeface="+mn-cs"/>
              </a:rPr>
              <a:t>RDMS</a:t>
            </a:r>
            <a:r>
              <a:rPr lang="zh-CN" altLang="en-US" sz="1200" kern="1200" dirty="0" smtClean="0">
                <a:solidFill>
                  <a:schemeClr val="tx1"/>
                </a:solidFill>
                <a:latin typeface="Arial" charset="0"/>
                <a:ea typeface="宋体" pitchFamily="2" charset="-122"/>
                <a:cs typeface="+mn-cs"/>
              </a:rPr>
              <a:t>体系中的变更控制程序。</a:t>
            </a:r>
            <a:endParaRPr lang="en-US" altLang="zh-CN" sz="1200" kern="1200" dirty="0" smtClean="0">
              <a:solidFill>
                <a:schemeClr val="tx1"/>
              </a:solidFill>
              <a:latin typeface="Arial" charset="0"/>
              <a:ea typeface="宋体" pitchFamily="2" charset="-122"/>
              <a:cs typeface="+mn-cs"/>
            </a:endParaRPr>
          </a:p>
          <a:p>
            <a:endParaRPr lang="en-US" altLang="zh-CN" dirty="0" smtClean="0"/>
          </a:p>
          <a:p>
            <a:r>
              <a:rPr lang="zh-CN" altLang="en-US" dirty="0" smtClean="0"/>
              <a:t>说明</a:t>
            </a:r>
            <a:r>
              <a:rPr lang="en-US" altLang="zh-CN" dirty="0" smtClean="0"/>
              <a:t>2</a:t>
            </a:r>
            <a:r>
              <a:rPr lang="zh-CN" altLang="en-US" dirty="0" smtClean="0"/>
              <a:t>：评审组审批</a:t>
            </a:r>
            <a:r>
              <a:rPr lang="en-US" altLang="zh-CN" dirty="0" smtClean="0"/>
              <a:t>3</a:t>
            </a:r>
            <a:r>
              <a:rPr lang="zh-CN" altLang="en-US" dirty="0" smtClean="0"/>
              <a:t>级变更。</a:t>
            </a:r>
            <a:endParaRPr lang="en-US" altLang="zh-CN" dirty="0" smtClean="0"/>
          </a:p>
          <a:p>
            <a:endParaRPr lang="en-US" altLang="zh-CN" dirty="0" smtClean="0"/>
          </a:p>
          <a:p>
            <a:pPr marL="228600" indent="-228600">
              <a:buNone/>
            </a:pPr>
            <a:r>
              <a:rPr lang="zh-CN" altLang="en-US" dirty="0" smtClean="0"/>
              <a:t>说明</a:t>
            </a:r>
            <a:r>
              <a:rPr lang="en-US" altLang="zh-CN" dirty="0" smtClean="0"/>
              <a:t>3</a:t>
            </a:r>
            <a:r>
              <a:rPr lang="zh-CN" altLang="en-US" dirty="0" smtClean="0"/>
              <a:t>：变更评审组名单必须包含部门总监，项目主控，项目经理，各相关工作组所在部门的最高负责人；可选：测试负责人，市场代表等，销售代表等</a:t>
            </a:r>
            <a:endParaRPr lang="en-US" altLang="zh-CN" dirty="0" smtClean="0"/>
          </a:p>
          <a:p>
            <a:endParaRPr lang="en-US" altLang="zh-CN" sz="1200" kern="1200" dirty="0" smtClean="0">
              <a:solidFill>
                <a:schemeClr val="tx1"/>
              </a:solidFill>
              <a:latin typeface="Arial" charset="0"/>
              <a:ea typeface="宋体" pitchFamily="2" charset="-122"/>
              <a:cs typeface="+mn-cs"/>
            </a:endParaRPr>
          </a:p>
          <a:p>
            <a:endParaRPr lang="en-US" altLang="zh-CN" dirty="0" smtClean="0"/>
          </a:p>
        </p:txBody>
      </p:sp>
      <p:sp>
        <p:nvSpPr>
          <p:cNvPr id="4" name="灯片编号占位符 3"/>
          <p:cNvSpPr>
            <a:spLocks noGrp="1"/>
          </p:cNvSpPr>
          <p:nvPr>
            <p:ph type="sldNum" sz="quarter" idx="10"/>
          </p:nvPr>
        </p:nvSpPr>
        <p:spPr/>
        <p:txBody>
          <a:bodyPr/>
          <a:lstStyle/>
          <a:p>
            <a:pPr>
              <a:defRPr/>
            </a:pPr>
            <a:fld id="{7627C394-0F87-4D3D-A1C2-4A0FAFB07912}" type="slidenum">
              <a:rPr lang="en-US" altLang="zh-CN" smtClean="0"/>
              <a:pPr>
                <a:defRPr/>
              </a:pPr>
              <a:t>11</a:t>
            </a:fld>
            <a:endParaRPr lang="en-US" altLang="zh-CN"/>
          </a:p>
        </p:txBody>
      </p:sp>
    </p:spTree>
    <p:extLst>
      <p:ext uri="{BB962C8B-B14F-4D97-AF65-F5344CB8AC3E}">
        <p14:creationId xmlns:p14="http://schemas.microsoft.com/office/powerpoint/2010/main" val="1091856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6" name="标题 1"/>
          <p:cNvSpPr>
            <a:spLocks noGrp="1"/>
          </p:cNvSpPr>
          <p:nvPr>
            <p:ph type="ctrTitle"/>
          </p:nvPr>
        </p:nvSpPr>
        <p:spPr>
          <a:xfrm>
            <a:off x="-12584" y="4417123"/>
            <a:ext cx="9158171" cy="1116285"/>
          </a:xfrm>
          <a:prstGeom prst="rect">
            <a:avLst/>
          </a:prstGeom>
        </p:spPr>
        <p:txBody>
          <a:bodyPr anchor="ctr"/>
          <a:lstStyle>
            <a:lvl1pPr>
              <a:defRPr sz="40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5" name="文本框 8"/>
          <p:cNvSpPr txBox="1"/>
          <p:nvPr userDrawn="1"/>
        </p:nvSpPr>
        <p:spPr>
          <a:xfrm>
            <a:off x="6327989" y="5677263"/>
            <a:ext cx="2666163" cy="492467"/>
          </a:xfrm>
          <a:prstGeom prst="rect">
            <a:avLst/>
          </a:prstGeom>
          <a:noFill/>
          <a:ln>
            <a:noFill/>
          </a:ln>
        </p:spPr>
        <p:txBody>
          <a:bodyPr wrap="square" lIns="121944" tIns="60972" rIns="121944" bIns="60972"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科 技 呵 护 未 来</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6" name="组合 15"/>
          <p:cNvGrpSpPr/>
          <p:nvPr userDrawn="1"/>
        </p:nvGrpSpPr>
        <p:grpSpPr>
          <a:xfrm>
            <a:off x="6327989" y="6169823"/>
            <a:ext cx="2538065" cy="369332"/>
            <a:chOff x="6720549" y="4818608"/>
            <a:chExt cx="2057066" cy="369246"/>
          </a:xfrm>
        </p:grpSpPr>
        <p:sp>
          <p:nvSpPr>
            <p:cNvPr id="19" name="矩形 18"/>
            <p:cNvSpPr/>
            <p:nvPr userDrawn="1"/>
          </p:nvSpPr>
          <p:spPr>
            <a:xfrm>
              <a:off x="6720549" y="4818608"/>
              <a:ext cx="2057066" cy="369246"/>
            </a:xfrm>
            <a:prstGeom prst="rect">
              <a:avLst/>
            </a:prstGeom>
          </p:spPr>
          <p:txBody>
            <a:bodyPr wrap="square">
              <a:spAutoFit/>
            </a:bodyPr>
            <a:lstStyle/>
            <a:p>
              <a:pPr algn="ct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F</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irst </a:t>
              </a: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C</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hoice for </a:t>
              </a: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S</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ecurity </a:t>
              </a:r>
              <a:r>
                <a:rPr lang="en-US" altLang="zh-CN" sz="900" spc="-67" baseline="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P</a:t>
              </a:r>
              <a:r>
                <a:rPr lang="zh-CN" altLang="en-US" sz="900" spc="-67" baseline="0" dirty="0" smtClean="0">
                  <a:solidFill>
                    <a:schemeClr val="bg1">
                      <a:lumMod val="50000"/>
                    </a:schemeClr>
                  </a:solidFill>
                  <a:latin typeface="Verdana" panose="020B0604030504040204" pitchFamily="34" charset="0"/>
                  <a:cs typeface="Verdana" panose="020B0604030504040204" pitchFamily="34" charset="0"/>
                </a:rPr>
                <a:t>rofessionals</a:t>
              </a:r>
              <a:endParaRPr lang="zh-CN" altLang="en-US" sz="900" spc="-67" baseline="0" dirty="0">
                <a:solidFill>
                  <a:schemeClr val="bg1">
                    <a:lumMod val="50000"/>
                  </a:schemeClr>
                </a:solidFill>
                <a:latin typeface="Verdana" panose="020B0604030504040204" pitchFamily="34" charset="0"/>
                <a:cs typeface="Verdana" panose="020B0604030504040204" pitchFamily="34" charset="0"/>
              </a:endParaRPr>
            </a:p>
          </p:txBody>
        </p:sp>
        <p:sp>
          <p:nvSpPr>
            <p:cNvPr id="21" name="圆角矩形 29"/>
            <p:cNvSpPr/>
            <p:nvPr userDrawn="1"/>
          </p:nvSpPr>
          <p:spPr>
            <a:xfrm>
              <a:off x="6863424" y="4861560"/>
              <a:ext cx="1771316" cy="131022"/>
            </a:xfrm>
            <a:custGeom>
              <a:avLst/>
              <a:gdLst>
                <a:gd name="connsiteX0" fmla="*/ 0 w 1765299"/>
                <a:gd name="connsiteY0" fmla="*/ 21590 h 129540"/>
                <a:gd name="connsiteX1" fmla="*/ 21590 w 1765299"/>
                <a:gd name="connsiteY1" fmla="*/ 0 h 129540"/>
                <a:gd name="connsiteX2" fmla="*/ 1743709 w 1765299"/>
                <a:gd name="connsiteY2" fmla="*/ 0 h 129540"/>
                <a:gd name="connsiteX3" fmla="*/ 1765299 w 1765299"/>
                <a:gd name="connsiteY3" fmla="*/ 21590 h 129540"/>
                <a:gd name="connsiteX4" fmla="*/ 1765299 w 1765299"/>
                <a:gd name="connsiteY4" fmla="*/ 107950 h 129540"/>
                <a:gd name="connsiteX5" fmla="*/ 1743709 w 1765299"/>
                <a:gd name="connsiteY5" fmla="*/ 129540 h 129540"/>
                <a:gd name="connsiteX6" fmla="*/ 21590 w 1765299"/>
                <a:gd name="connsiteY6" fmla="*/ 129540 h 129540"/>
                <a:gd name="connsiteX7" fmla="*/ 0 w 1765299"/>
                <a:gd name="connsiteY7" fmla="*/ 107950 h 129540"/>
                <a:gd name="connsiteX8" fmla="*/ 0 w 1765299"/>
                <a:gd name="connsiteY8" fmla="*/ 21590 h 129540"/>
                <a:gd name="connsiteX0" fmla="*/ 0 w 1765299"/>
                <a:gd name="connsiteY0" fmla="*/ 21590 h 129540"/>
                <a:gd name="connsiteX1" fmla="*/ 21590 w 1765299"/>
                <a:gd name="connsiteY1" fmla="*/ 0 h 129540"/>
                <a:gd name="connsiteX2" fmla="*/ 1743709 w 1765299"/>
                <a:gd name="connsiteY2" fmla="*/ 0 h 129540"/>
                <a:gd name="connsiteX3" fmla="*/ 1765299 w 1765299"/>
                <a:gd name="connsiteY3" fmla="*/ 21590 h 129540"/>
                <a:gd name="connsiteX4" fmla="*/ 1743709 w 1765299"/>
                <a:gd name="connsiteY4" fmla="*/ 129540 h 129540"/>
                <a:gd name="connsiteX5" fmla="*/ 21590 w 1765299"/>
                <a:gd name="connsiteY5" fmla="*/ 129540 h 129540"/>
                <a:gd name="connsiteX6" fmla="*/ 0 w 1765299"/>
                <a:gd name="connsiteY6" fmla="*/ 107950 h 129540"/>
                <a:gd name="connsiteX7" fmla="*/ 0 w 1765299"/>
                <a:gd name="connsiteY7" fmla="*/ 21590 h 129540"/>
                <a:gd name="connsiteX0" fmla="*/ 0 w 1958974"/>
                <a:gd name="connsiteY0" fmla="*/ 21590 h 129540"/>
                <a:gd name="connsiteX1" fmla="*/ 21590 w 1958974"/>
                <a:gd name="connsiteY1" fmla="*/ 0 h 129540"/>
                <a:gd name="connsiteX2" fmla="*/ 1743709 w 1958974"/>
                <a:gd name="connsiteY2" fmla="*/ 0 h 129540"/>
                <a:gd name="connsiteX3" fmla="*/ 1743709 w 1958974"/>
                <a:gd name="connsiteY3" fmla="*/ 129540 h 129540"/>
                <a:gd name="connsiteX4" fmla="*/ 21590 w 1958974"/>
                <a:gd name="connsiteY4" fmla="*/ 129540 h 129540"/>
                <a:gd name="connsiteX5" fmla="*/ 0 w 1958974"/>
                <a:gd name="connsiteY5" fmla="*/ 107950 h 129540"/>
                <a:gd name="connsiteX6" fmla="*/ 0 w 1958974"/>
                <a:gd name="connsiteY6" fmla="*/ 21590 h 129540"/>
                <a:gd name="connsiteX0" fmla="*/ 0 w 1958974"/>
                <a:gd name="connsiteY0" fmla="*/ 21590 h 129540"/>
                <a:gd name="connsiteX1" fmla="*/ 21590 w 1958974"/>
                <a:gd name="connsiteY1" fmla="*/ 0 h 129540"/>
                <a:gd name="connsiteX2" fmla="*/ 1743709 w 1958974"/>
                <a:gd name="connsiteY2" fmla="*/ 0 h 129540"/>
                <a:gd name="connsiteX3" fmla="*/ 1743709 w 1958974"/>
                <a:gd name="connsiteY3" fmla="*/ 129540 h 129540"/>
                <a:gd name="connsiteX4" fmla="*/ 21590 w 1958974"/>
                <a:gd name="connsiteY4" fmla="*/ 129540 h 129540"/>
                <a:gd name="connsiteX5" fmla="*/ 0 w 1958974"/>
                <a:gd name="connsiteY5" fmla="*/ 107950 h 129540"/>
                <a:gd name="connsiteX6" fmla="*/ 0 w 1958974"/>
                <a:gd name="connsiteY6" fmla="*/ 21590 h 129540"/>
                <a:gd name="connsiteX0" fmla="*/ 0 w 1875169"/>
                <a:gd name="connsiteY0" fmla="*/ 21590 h 129540"/>
                <a:gd name="connsiteX1" fmla="*/ 21590 w 1875169"/>
                <a:gd name="connsiteY1" fmla="*/ 0 h 129540"/>
                <a:gd name="connsiteX2" fmla="*/ 1743709 w 1875169"/>
                <a:gd name="connsiteY2" fmla="*/ 0 h 129540"/>
                <a:gd name="connsiteX3" fmla="*/ 1743709 w 1875169"/>
                <a:gd name="connsiteY3" fmla="*/ 129540 h 129540"/>
                <a:gd name="connsiteX4" fmla="*/ 21590 w 1875169"/>
                <a:gd name="connsiteY4" fmla="*/ 129540 h 129540"/>
                <a:gd name="connsiteX5" fmla="*/ 0 w 1875169"/>
                <a:gd name="connsiteY5" fmla="*/ 107950 h 129540"/>
                <a:gd name="connsiteX6" fmla="*/ 0 w 1875169"/>
                <a:gd name="connsiteY6" fmla="*/ 21590 h 129540"/>
                <a:gd name="connsiteX0" fmla="*/ 0 w 1772532"/>
                <a:gd name="connsiteY0" fmla="*/ 21590 h 129540"/>
                <a:gd name="connsiteX1" fmla="*/ 21590 w 1772532"/>
                <a:gd name="connsiteY1" fmla="*/ 0 h 129540"/>
                <a:gd name="connsiteX2" fmla="*/ 1743709 w 1772532"/>
                <a:gd name="connsiteY2" fmla="*/ 0 h 129540"/>
                <a:gd name="connsiteX3" fmla="*/ 1743709 w 1772532"/>
                <a:gd name="connsiteY3" fmla="*/ 129540 h 129540"/>
                <a:gd name="connsiteX4" fmla="*/ 21590 w 1772532"/>
                <a:gd name="connsiteY4" fmla="*/ 129540 h 129540"/>
                <a:gd name="connsiteX5" fmla="*/ 0 w 1772532"/>
                <a:gd name="connsiteY5" fmla="*/ 107950 h 129540"/>
                <a:gd name="connsiteX6" fmla="*/ 0 w 1772532"/>
                <a:gd name="connsiteY6" fmla="*/ 21590 h 129540"/>
                <a:gd name="connsiteX0" fmla="*/ 0 w 1778363"/>
                <a:gd name="connsiteY0" fmla="*/ 21590 h 129540"/>
                <a:gd name="connsiteX1" fmla="*/ 21590 w 1778363"/>
                <a:gd name="connsiteY1" fmla="*/ 0 h 129540"/>
                <a:gd name="connsiteX2" fmla="*/ 1743709 w 1778363"/>
                <a:gd name="connsiteY2" fmla="*/ 0 h 129540"/>
                <a:gd name="connsiteX3" fmla="*/ 1743709 w 1778363"/>
                <a:gd name="connsiteY3" fmla="*/ 129540 h 129540"/>
                <a:gd name="connsiteX4" fmla="*/ 21590 w 1778363"/>
                <a:gd name="connsiteY4" fmla="*/ 129540 h 129540"/>
                <a:gd name="connsiteX5" fmla="*/ 0 w 1778363"/>
                <a:gd name="connsiteY5" fmla="*/ 107950 h 129540"/>
                <a:gd name="connsiteX6" fmla="*/ 0 w 1778363"/>
                <a:gd name="connsiteY6" fmla="*/ 21590 h 129540"/>
                <a:gd name="connsiteX0" fmla="*/ 0 w 1778363"/>
                <a:gd name="connsiteY0" fmla="*/ 21590 h 129540"/>
                <a:gd name="connsiteX1" fmla="*/ 21590 w 1778363"/>
                <a:gd name="connsiteY1" fmla="*/ 0 h 129540"/>
                <a:gd name="connsiteX2" fmla="*/ 1743709 w 1778363"/>
                <a:gd name="connsiteY2" fmla="*/ 0 h 129540"/>
                <a:gd name="connsiteX3" fmla="*/ 1743709 w 1778363"/>
                <a:gd name="connsiteY3" fmla="*/ 129540 h 129540"/>
                <a:gd name="connsiteX4" fmla="*/ 21590 w 1778363"/>
                <a:gd name="connsiteY4" fmla="*/ 129540 h 129540"/>
                <a:gd name="connsiteX5" fmla="*/ 0 w 1778363"/>
                <a:gd name="connsiteY5" fmla="*/ 107950 h 129540"/>
                <a:gd name="connsiteX6" fmla="*/ 0 w 1778363"/>
                <a:gd name="connsiteY6" fmla="*/ 21590 h 129540"/>
                <a:gd name="connsiteX0" fmla="*/ 0 w 1786341"/>
                <a:gd name="connsiteY0" fmla="*/ 21590 h 129540"/>
                <a:gd name="connsiteX1" fmla="*/ 21590 w 1786341"/>
                <a:gd name="connsiteY1" fmla="*/ 0 h 129540"/>
                <a:gd name="connsiteX2" fmla="*/ 1743709 w 1786341"/>
                <a:gd name="connsiteY2" fmla="*/ 0 h 129540"/>
                <a:gd name="connsiteX3" fmla="*/ 1743709 w 1786341"/>
                <a:gd name="connsiteY3" fmla="*/ 129540 h 129540"/>
                <a:gd name="connsiteX4" fmla="*/ 21590 w 1786341"/>
                <a:gd name="connsiteY4" fmla="*/ 129540 h 129540"/>
                <a:gd name="connsiteX5" fmla="*/ 0 w 1786341"/>
                <a:gd name="connsiteY5" fmla="*/ 107950 h 129540"/>
                <a:gd name="connsiteX6" fmla="*/ 0 w 1786341"/>
                <a:gd name="connsiteY6" fmla="*/ 21590 h 129540"/>
                <a:gd name="connsiteX0" fmla="*/ 1743709 w 1835149"/>
                <a:gd name="connsiteY0" fmla="*/ 129540 h 220980"/>
                <a:gd name="connsiteX1" fmla="*/ 21590 w 1835149"/>
                <a:gd name="connsiteY1" fmla="*/ 129540 h 220980"/>
                <a:gd name="connsiteX2" fmla="*/ 0 w 1835149"/>
                <a:gd name="connsiteY2" fmla="*/ 107950 h 220980"/>
                <a:gd name="connsiteX3" fmla="*/ 0 w 1835149"/>
                <a:gd name="connsiteY3" fmla="*/ 21590 h 220980"/>
                <a:gd name="connsiteX4" fmla="*/ 21590 w 1835149"/>
                <a:gd name="connsiteY4" fmla="*/ 0 h 220980"/>
                <a:gd name="connsiteX5" fmla="*/ 1743709 w 1835149"/>
                <a:gd name="connsiteY5" fmla="*/ 0 h 220980"/>
                <a:gd name="connsiteX6" fmla="*/ 1835149 w 1835149"/>
                <a:gd name="connsiteY6" fmla="*/ 220980 h 220980"/>
                <a:gd name="connsiteX0" fmla="*/ 1743709 w 1835149"/>
                <a:gd name="connsiteY0" fmla="*/ 129540 h 220980"/>
                <a:gd name="connsiteX1" fmla="*/ 0 w 1835149"/>
                <a:gd name="connsiteY1" fmla="*/ 107950 h 220980"/>
                <a:gd name="connsiteX2" fmla="*/ 0 w 1835149"/>
                <a:gd name="connsiteY2" fmla="*/ 21590 h 220980"/>
                <a:gd name="connsiteX3" fmla="*/ 21590 w 1835149"/>
                <a:gd name="connsiteY3" fmla="*/ 0 h 220980"/>
                <a:gd name="connsiteX4" fmla="*/ 1743709 w 1835149"/>
                <a:gd name="connsiteY4" fmla="*/ 0 h 220980"/>
                <a:gd name="connsiteX5" fmla="*/ 1835149 w 1835149"/>
                <a:gd name="connsiteY5" fmla="*/ 220980 h 220980"/>
                <a:gd name="connsiteX0" fmla="*/ 0 w 1835149"/>
                <a:gd name="connsiteY0" fmla="*/ 107950 h 220980"/>
                <a:gd name="connsiteX1" fmla="*/ 0 w 1835149"/>
                <a:gd name="connsiteY1" fmla="*/ 21590 h 220980"/>
                <a:gd name="connsiteX2" fmla="*/ 21590 w 1835149"/>
                <a:gd name="connsiteY2" fmla="*/ 0 h 220980"/>
                <a:gd name="connsiteX3" fmla="*/ 1743709 w 1835149"/>
                <a:gd name="connsiteY3" fmla="*/ 0 h 220980"/>
                <a:gd name="connsiteX4" fmla="*/ 1835149 w 1835149"/>
                <a:gd name="connsiteY4" fmla="*/ 220980 h 220980"/>
                <a:gd name="connsiteX0" fmla="*/ 0 w 1764741"/>
                <a:gd name="connsiteY0" fmla="*/ 107950 h 107950"/>
                <a:gd name="connsiteX1" fmla="*/ 0 w 1764741"/>
                <a:gd name="connsiteY1" fmla="*/ 21590 h 107950"/>
                <a:gd name="connsiteX2" fmla="*/ 21590 w 1764741"/>
                <a:gd name="connsiteY2" fmla="*/ 0 h 107950"/>
                <a:gd name="connsiteX3" fmla="*/ 1743709 w 1764741"/>
                <a:gd name="connsiteY3" fmla="*/ 0 h 107950"/>
                <a:gd name="connsiteX4" fmla="*/ 1752599 w 1764741"/>
                <a:gd name="connsiteY4" fmla="*/ 106680 h 107950"/>
                <a:gd name="connsiteX0" fmla="*/ 0 w 1779409"/>
                <a:gd name="connsiteY0" fmla="*/ 107950 h 107950"/>
                <a:gd name="connsiteX1" fmla="*/ 0 w 1779409"/>
                <a:gd name="connsiteY1" fmla="*/ 21590 h 107950"/>
                <a:gd name="connsiteX2" fmla="*/ 21590 w 1779409"/>
                <a:gd name="connsiteY2" fmla="*/ 0 h 107950"/>
                <a:gd name="connsiteX3" fmla="*/ 1743709 w 1779409"/>
                <a:gd name="connsiteY3" fmla="*/ 0 h 107950"/>
                <a:gd name="connsiteX4" fmla="*/ 1752599 w 1779409"/>
                <a:gd name="connsiteY4" fmla="*/ 106680 h 107950"/>
                <a:gd name="connsiteX0" fmla="*/ 0 w 1767628"/>
                <a:gd name="connsiteY0" fmla="*/ 107950 h 107950"/>
                <a:gd name="connsiteX1" fmla="*/ 0 w 1767628"/>
                <a:gd name="connsiteY1" fmla="*/ 21590 h 107950"/>
                <a:gd name="connsiteX2" fmla="*/ 21590 w 1767628"/>
                <a:gd name="connsiteY2" fmla="*/ 0 h 107950"/>
                <a:gd name="connsiteX3" fmla="*/ 1743709 w 1767628"/>
                <a:gd name="connsiteY3" fmla="*/ 0 h 107950"/>
                <a:gd name="connsiteX4" fmla="*/ 1752599 w 1767628"/>
                <a:gd name="connsiteY4" fmla="*/ 106680 h 107950"/>
                <a:gd name="connsiteX0" fmla="*/ 0 w 1767628"/>
                <a:gd name="connsiteY0" fmla="*/ 107950 h 107950"/>
                <a:gd name="connsiteX1" fmla="*/ 21590 w 1767628"/>
                <a:gd name="connsiteY1" fmla="*/ 0 h 107950"/>
                <a:gd name="connsiteX2" fmla="*/ 1743709 w 1767628"/>
                <a:gd name="connsiteY2" fmla="*/ 0 h 107950"/>
                <a:gd name="connsiteX3" fmla="*/ 1752599 w 1767628"/>
                <a:gd name="connsiteY3" fmla="*/ 106680 h 107950"/>
                <a:gd name="connsiteX0" fmla="*/ 14732 w 1782360"/>
                <a:gd name="connsiteY0" fmla="*/ 107950 h 107950"/>
                <a:gd name="connsiteX1" fmla="*/ 36322 w 1782360"/>
                <a:gd name="connsiteY1" fmla="*/ 0 h 107950"/>
                <a:gd name="connsiteX2" fmla="*/ 1758441 w 1782360"/>
                <a:gd name="connsiteY2" fmla="*/ 0 h 107950"/>
                <a:gd name="connsiteX3" fmla="*/ 1767331 w 1782360"/>
                <a:gd name="connsiteY3" fmla="*/ 106680 h 107950"/>
                <a:gd name="connsiteX0" fmla="*/ 19639 w 1787267"/>
                <a:gd name="connsiteY0" fmla="*/ 107950 h 107950"/>
                <a:gd name="connsiteX1" fmla="*/ 41229 w 1787267"/>
                <a:gd name="connsiteY1" fmla="*/ 0 h 107950"/>
                <a:gd name="connsiteX2" fmla="*/ 1763348 w 1787267"/>
                <a:gd name="connsiteY2" fmla="*/ 0 h 107950"/>
                <a:gd name="connsiteX3" fmla="*/ 1772238 w 1787267"/>
                <a:gd name="connsiteY3" fmla="*/ 106680 h 107950"/>
                <a:gd name="connsiteX0" fmla="*/ 26326 w 1774904"/>
                <a:gd name="connsiteY0" fmla="*/ 114300 h 114300"/>
                <a:gd name="connsiteX1" fmla="*/ 28866 w 1774904"/>
                <a:gd name="connsiteY1" fmla="*/ 0 h 114300"/>
                <a:gd name="connsiteX2" fmla="*/ 1750985 w 1774904"/>
                <a:gd name="connsiteY2" fmla="*/ 0 h 114300"/>
                <a:gd name="connsiteX3" fmla="*/ 1759875 w 1774904"/>
                <a:gd name="connsiteY3" fmla="*/ 106680 h 114300"/>
                <a:gd name="connsiteX0" fmla="*/ 26326 w 1767034"/>
                <a:gd name="connsiteY0" fmla="*/ 114300 h 115044"/>
                <a:gd name="connsiteX1" fmla="*/ 28866 w 1767034"/>
                <a:gd name="connsiteY1" fmla="*/ 0 h 115044"/>
                <a:gd name="connsiteX2" fmla="*/ 1750985 w 1767034"/>
                <a:gd name="connsiteY2" fmla="*/ 0 h 115044"/>
                <a:gd name="connsiteX3" fmla="*/ 1744000 w 1767034"/>
                <a:gd name="connsiteY3" fmla="*/ 115044 h 115044"/>
                <a:gd name="connsiteX0" fmla="*/ 26326 w 1771316"/>
                <a:gd name="connsiteY0" fmla="*/ 114300 h 115044"/>
                <a:gd name="connsiteX1" fmla="*/ 28866 w 1771316"/>
                <a:gd name="connsiteY1" fmla="*/ 0 h 115044"/>
                <a:gd name="connsiteX2" fmla="*/ 1750985 w 1771316"/>
                <a:gd name="connsiteY2" fmla="*/ 0 h 115044"/>
                <a:gd name="connsiteX3" fmla="*/ 1753525 w 1771316"/>
                <a:gd name="connsiteY3" fmla="*/ 115044 h 115044"/>
              </a:gdLst>
              <a:ahLst/>
              <a:cxnLst>
                <a:cxn ang="0">
                  <a:pos x="connsiteX0" y="connsiteY0"/>
                </a:cxn>
                <a:cxn ang="0">
                  <a:pos x="connsiteX1" y="connsiteY1"/>
                </a:cxn>
                <a:cxn ang="0">
                  <a:pos x="connsiteX2" y="connsiteY2"/>
                </a:cxn>
                <a:cxn ang="0">
                  <a:pos x="connsiteX3" y="connsiteY3"/>
                </a:cxn>
              </a:cxnLst>
              <a:rect l="l" t="t" r="r" b="b"/>
              <a:pathLst>
                <a:path w="1771316" h="115044">
                  <a:moveTo>
                    <a:pt x="26326" y="114300"/>
                  </a:moveTo>
                  <a:cubicBezTo>
                    <a:pt x="-14102" y="65617"/>
                    <a:pt x="-3731" y="29633"/>
                    <a:pt x="28866" y="0"/>
                  </a:cubicBezTo>
                  <a:lnTo>
                    <a:pt x="1750985" y="0"/>
                  </a:lnTo>
                  <a:cubicBezTo>
                    <a:pt x="1777655" y="40640"/>
                    <a:pt x="1777655" y="65514"/>
                    <a:pt x="1753525" y="115044"/>
                  </a:cubicBezTo>
                </a:path>
              </a:pathLst>
            </a:custGeom>
            <a:noFill/>
            <a:ln>
              <a:solidFill>
                <a:srgbClr val="9495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solidFill>
                  <a:schemeClr val="bg1">
                    <a:lumMod val="50000"/>
                  </a:schemeClr>
                </a:solidFill>
              </a:endParaRPr>
            </a:p>
          </p:txBody>
        </p:sp>
        <p:cxnSp>
          <p:nvCxnSpPr>
            <p:cNvPr id="22" name="直接连接符 21"/>
            <p:cNvCxnSpPr>
              <a:endCxn id="21" idx="3"/>
            </p:cNvCxnSpPr>
            <p:nvPr userDrawn="1"/>
          </p:nvCxnSpPr>
          <p:spPr>
            <a:xfrm>
              <a:off x="6889750" y="4991735"/>
              <a:ext cx="1727199" cy="847"/>
            </a:xfrm>
            <a:prstGeom prst="line">
              <a:avLst/>
            </a:prstGeom>
            <a:ln>
              <a:solidFill>
                <a:srgbClr val="E2E2E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8634740" y="4926330"/>
              <a:ext cx="142875" cy="0"/>
            </a:xfrm>
            <a:prstGeom prst="line">
              <a:avLst/>
            </a:prstGeom>
            <a:ln w="12700">
              <a:solidFill>
                <a:srgbClr val="9495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6720549" y="4926330"/>
              <a:ext cx="142875" cy="0"/>
            </a:xfrm>
            <a:prstGeom prst="line">
              <a:avLst/>
            </a:prstGeom>
            <a:ln w="12700">
              <a:solidFill>
                <a:srgbClr val="949599"/>
              </a:solidFill>
            </a:ln>
          </p:spPr>
          <p:style>
            <a:lnRef idx="1">
              <a:schemeClr val="accent1"/>
            </a:lnRef>
            <a:fillRef idx="0">
              <a:schemeClr val="accent1"/>
            </a:fillRef>
            <a:effectRef idx="0">
              <a:schemeClr val="accent1"/>
            </a:effectRef>
            <a:fontRef idx="minor">
              <a:schemeClr val="tx1"/>
            </a:fontRef>
          </p:style>
        </p:cxnSp>
      </p:grpSp>
      <p:pic>
        <p:nvPicPr>
          <p:cNvPr id="53" name="图片 5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 y="970290"/>
            <a:ext cx="9144000" cy="3239589"/>
          </a:xfrm>
          <a:prstGeom prst="rect">
            <a:avLst/>
          </a:prstGeom>
        </p:spPr>
      </p:pic>
      <p:sp>
        <p:nvSpPr>
          <p:cNvPr id="54" name="矩形 53"/>
          <p:cNvSpPr/>
          <p:nvPr userDrawn="1"/>
        </p:nvSpPr>
        <p:spPr>
          <a:xfrm>
            <a:off x="8820945" y="970290"/>
            <a:ext cx="323850" cy="3239589"/>
          </a:xfrm>
          <a:prstGeom prst="rect">
            <a:avLst/>
          </a:prstGeom>
          <a:gradFill flip="none" rotWithShape="1">
            <a:gsLst>
              <a:gs pos="0">
                <a:srgbClr val="ED1B24"/>
              </a:gs>
              <a:gs pos="100000">
                <a:srgbClr val="8D0507"/>
              </a:gs>
            </a:gsLst>
            <a:lin ang="5400000" scaled="1"/>
            <a:tileRect/>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Verdana"/>
              <a:ea typeface="微软雅黑"/>
              <a:cs typeface="+mn-cs"/>
            </a:endParaRPr>
          </a:p>
        </p:txBody>
      </p:sp>
      <p:sp>
        <p:nvSpPr>
          <p:cNvPr id="55" name="矩形 54"/>
          <p:cNvSpPr/>
          <p:nvPr userDrawn="1"/>
        </p:nvSpPr>
        <p:spPr>
          <a:xfrm>
            <a:off x="6265069" y="957311"/>
            <a:ext cx="2555875" cy="3239589"/>
          </a:xfrm>
          <a:prstGeom prst="rect">
            <a:avLst/>
          </a:prstGeom>
          <a:solidFill>
            <a:sysClr val="window" lastClr="FFFFFF">
              <a:alpha val="60000"/>
            </a:sys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Verdana"/>
              <a:ea typeface="微软雅黑"/>
              <a:cs typeface="+mn-cs"/>
            </a:endParaRPr>
          </a:p>
        </p:txBody>
      </p:sp>
      <p:sp>
        <p:nvSpPr>
          <p:cNvPr id="56" name="矩形 55"/>
          <p:cNvSpPr/>
          <p:nvPr userDrawn="1"/>
        </p:nvSpPr>
        <p:spPr>
          <a:xfrm>
            <a:off x="793" y="4187019"/>
            <a:ext cx="9144002" cy="142875"/>
          </a:xfrm>
          <a:prstGeom prst="rect">
            <a:avLst/>
          </a:prstGeom>
          <a:solidFill>
            <a:srgbClr val="949599"/>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 lastClr="FFFFFF"/>
              </a:solidFill>
              <a:effectLst/>
              <a:uLnTx/>
              <a:uFillTx/>
              <a:latin typeface="Verdana"/>
              <a:ea typeface="微软雅黑"/>
              <a:cs typeface="+mn-cs"/>
            </a:endParaRPr>
          </a:p>
        </p:txBody>
      </p:sp>
      <p:pic>
        <p:nvPicPr>
          <p:cNvPr id="57" name="图片 5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9533" y="461753"/>
            <a:ext cx="2422384" cy="316800"/>
          </a:xfrm>
          <a:prstGeom prst="rect">
            <a:avLst/>
          </a:prstGeom>
        </p:spPr>
      </p:pic>
    </p:spTree>
    <p:extLst>
      <p:ext uri="{BB962C8B-B14F-4D97-AF65-F5344CB8AC3E}">
        <p14:creationId xmlns:p14="http://schemas.microsoft.com/office/powerpoint/2010/main" val="1794519243"/>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1" orient="horz" pos="573"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252390" y="1089025"/>
            <a:ext cx="8640508" cy="5400675"/>
          </a:xfrm>
          <a:prstGeom prst="rect">
            <a:avLst/>
          </a:prstGeom>
        </p:spPr>
        <p:txBody>
          <a:bodyPr/>
          <a:lstStyle>
            <a:lvl1pPr marL="408291" indent="-408291">
              <a:lnSpc>
                <a:spcPct val="150000"/>
              </a:lnSpc>
              <a:buClr>
                <a:srgbClr val="C00000"/>
              </a:buClr>
              <a:buFont typeface="Wingdings" panose="05000000000000000000" pitchFamily="2" charset="2"/>
              <a:buChar char="n"/>
              <a:defRPr sz="1800"/>
            </a:lvl1pPr>
            <a:lvl2pPr>
              <a:defRPr sz="1800"/>
            </a:lvl2pPr>
            <a:lvl3pPr>
              <a:defRPr sz="1800"/>
            </a:lvl3pPr>
            <a:lvl4pPr>
              <a:defRPr sz="1800"/>
            </a:lvl4pPr>
            <a:lvl5pPr>
              <a:defRPr sz="1800"/>
            </a:lvl5pPr>
          </a:lstStyle>
          <a:p>
            <a:pPr lvl="0"/>
            <a:r>
              <a:rPr lang="zh-CN" altLang="en-US" dirty="0" smtClean="0"/>
              <a:t>单击此处编辑母版文本样式</a:t>
            </a:r>
          </a:p>
        </p:txBody>
      </p:sp>
      <p:sp>
        <p:nvSpPr>
          <p:cNvPr id="7" name="矩形 6"/>
          <p:cNvSpPr/>
          <p:nvPr userDrawn="1"/>
        </p:nvSpPr>
        <p:spPr>
          <a:xfrm>
            <a:off x="252689" y="369454"/>
            <a:ext cx="71450" cy="215950"/>
          </a:xfrm>
          <a:prstGeom prst="rect">
            <a:avLst/>
          </a:prstGeom>
          <a:solidFill>
            <a:srgbClr val="CE001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algn="ctr"/>
            <a:endParaRPr lang="zh-CN" altLang="en-US" sz="2100"/>
          </a:p>
        </p:txBody>
      </p:sp>
      <p:sp>
        <p:nvSpPr>
          <p:cNvPr id="8" name="矩形 7"/>
          <p:cNvSpPr/>
          <p:nvPr userDrawn="1"/>
        </p:nvSpPr>
        <p:spPr>
          <a:xfrm>
            <a:off x="252689" y="583637"/>
            <a:ext cx="71450" cy="215950"/>
          </a:xfrm>
          <a:prstGeom prst="rect">
            <a:avLst/>
          </a:prstGeom>
          <a:solidFill>
            <a:srgbClr val="E57E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algn="ctr"/>
            <a:endParaRPr lang="zh-CN" altLang="en-US" sz="2100"/>
          </a:p>
        </p:txBody>
      </p:sp>
      <p:sp>
        <p:nvSpPr>
          <p:cNvPr id="9" name="标题占位符 1"/>
          <p:cNvSpPr>
            <a:spLocks noGrp="1"/>
          </p:cNvSpPr>
          <p:nvPr>
            <p:ph type="title"/>
          </p:nvPr>
        </p:nvSpPr>
        <p:spPr>
          <a:xfrm>
            <a:off x="325346" y="369454"/>
            <a:ext cx="4247449" cy="435526"/>
          </a:xfrm>
          <a:prstGeom prst="rect">
            <a:avLst/>
          </a:prstGeom>
        </p:spPr>
        <p:txBody>
          <a:bodyPr vert="horz" lIns="121944" tIns="60972" rIns="121944" bIns="60972" rtlCol="0" anchor="ctr">
            <a:noAutofit/>
          </a:bodyPr>
          <a:lstStyle>
            <a:lvl1pPr algn="l">
              <a:defRPr sz="24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1" name="TextBox 15"/>
          <p:cNvSpPr txBox="1"/>
          <p:nvPr userDrawn="1"/>
        </p:nvSpPr>
        <p:spPr>
          <a:xfrm>
            <a:off x="8560898" y="6421322"/>
            <a:ext cx="584690" cy="353967"/>
          </a:xfrm>
          <a:prstGeom prst="rect">
            <a:avLst/>
          </a:prstGeom>
          <a:noFill/>
        </p:spPr>
        <p:txBody>
          <a:bodyPr wrap="square" lIns="121944" tIns="60972" rIns="121944" bIns="60972" rtlCol="0" anchor="ctr" anchorCtr="0">
            <a:spAutoFit/>
          </a:bodyPr>
          <a:lstStyle/>
          <a:p>
            <a:pPr algn="ctr"/>
            <a:fld id="{2EEF1883-7A0E-4F66-9932-E581691AD397}" type="slidenum">
              <a:rPr lang="zh-CN" altLang="en-US" sz="1100">
                <a:solidFill>
                  <a:schemeClr val="bg1">
                    <a:lumMod val="50000"/>
                  </a:schemeClr>
                </a:solidFill>
                <a:latin typeface="+mn-lt"/>
                <a:ea typeface="Arial Unicode MS" panose="020B0604020202020204" pitchFamily="34" charset="-122"/>
                <a:cs typeface="Arial Unicode MS" panose="020B0604020202020204" pitchFamily="34" charset="-122"/>
              </a:rPr>
              <a:pPr algn="ctr"/>
              <a:t>‹#›</a:t>
            </a:fld>
            <a:r>
              <a:rPr lang="zh-CN" altLang="en-US" sz="1500" dirty="0">
                <a:solidFill>
                  <a:schemeClr val="bg1">
                    <a:lumMod val="50000"/>
                  </a:schemeClr>
                </a:solidFill>
                <a:latin typeface="Agency FB" panose="020B0503020202020204" pitchFamily="34" charset="0"/>
                <a:ea typeface="Arial Unicode MS" panose="020B0604020202020204" pitchFamily="34" charset="-122"/>
                <a:cs typeface="Arial Unicode MS" panose="020B0604020202020204" pitchFamily="34" charset="-122"/>
              </a:rPr>
              <a:t> </a:t>
            </a: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7010" y="369454"/>
            <a:ext cx="2055889" cy="268862"/>
          </a:xfrm>
          <a:prstGeom prst="rect">
            <a:avLst/>
          </a:prstGeom>
        </p:spPr>
      </p:pic>
    </p:spTree>
    <p:extLst>
      <p:ext uri="{BB962C8B-B14F-4D97-AF65-F5344CB8AC3E}">
        <p14:creationId xmlns:p14="http://schemas.microsoft.com/office/powerpoint/2010/main" val="3051424823"/>
      </p:ext>
    </p:extLst>
  </p:cSld>
  <p:clrMapOvr>
    <a:masterClrMapping/>
  </p:clrMapOvr>
  <p:timing>
    <p:tnLst>
      <p:par>
        <p:cTn id="1" dur="indefinite" restart="never" nodeType="tmRoot"/>
      </p:par>
    </p:tnLst>
  </p:timing>
  <p:extLst>
    <p:ext uri="{DCECCB84-F9BA-43D5-87BE-67443E8EF086}">
      <p15:sldGuideLst xmlns="" xmlns:p15="http://schemas.microsoft.com/office/powerpoint/2012/main">
        <p15:guide id="1" orient="horz" pos="2160" userDrawn="1">
          <p15:clr>
            <a:srgbClr val="FBAE40"/>
          </p15:clr>
        </p15:guide>
        <p15:guide id="2" pos="2880" userDrawn="1">
          <p15:clr>
            <a:srgbClr val="FBAE40"/>
          </p15:clr>
        </p15:guide>
        <p15:guide id="3" orient="horz" pos="23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TextBox 15"/>
          <p:cNvSpPr txBox="1"/>
          <p:nvPr userDrawn="1"/>
        </p:nvSpPr>
        <p:spPr>
          <a:xfrm>
            <a:off x="8560898" y="6421322"/>
            <a:ext cx="584690" cy="353967"/>
          </a:xfrm>
          <a:prstGeom prst="rect">
            <a:avLst/>
          </a:prstGeom>
          <a:noFill/>
        </p:spPr>
        <p:txBody>
          <a:bodyPr wrap="square" lIns="121944" tIns="60972" rIns="121944" bIns="60972" rtlCol="0" anchor="ctr" anchorCtr="0">
            <a:spAutoFit/>
          </a:bodyPr>
          <a:lstStyle/>
          <a:p>
            <a:pPr algn="ctr"/>
            <a:fld id="{2EEF1883-7A0E-4F66-9932-E581691AD397}" type="slidenum">
              <a:rPr lang="zh-CN" altLang="en-US" sz="1100">
                <a:solidFill>
                  <a:schemeClr val="bg1">
                    <a:lumMod val="50000"/>
                  </a:schemeClr>
                </a:solidFill>
                <a:latin typeface="+mn-lt"/>
                <a:ea typeface="Arial Unicode MS" panose="020B0604020202020204" pitchFamily="34" charset="-122"/>
                <a:cs typeface="Arial Unicode MS" panose="020B0604020202020204" pitchFamily="34" charset="-122"/>
              </a:rPr>
              <a:pPr algn="ctr"/>
              <a:t>‹#›</a:t>
            </a:fld>
            <a:r>
              <a:rPr lang="zh-CN" altLang="en-US" sz="1500" dirty="0">
                <a:solidFill>
                  <a:schemeClr val="bg1">
                    <a:lumMod val="50000"/>
                  </a:schemeClr>
                </a:solidFill>
                <a:latin typeface="Agency FB" panose="020B0503020202020204" pitchFamily="34" charset="0"/>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28988546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7" name="TextBox 1"/>
          <p:cNvSpPr txBox="1"/>
          <p:nvPr userDrawn="1"/>
        </p:nvSpPr>
        <p:spPr>
          <a:xfrm>
            <a:off x="0" y="1652925"/>
            <a:ext cx="9145588" cy="1477352"/>
          </a:xfrm>
          <a:prstGeom prst="rect">
            <a:avLst/>
          </a:prstGeom>
          <a:noFill/>
        </p:spPr>
        <p:txBody>
          <a:bodyPr vert="horz" wrap="square" lIns="121944" tIns="60972" rIns="121944" bIns="60972" rtlCol="0">
            <a:spAutoFit/>
          </a:bodyPr>
          <a:lstStyle/>
          <a:p>
            <a:pPr algn="ctr" defTabSz="1016113"/>
            <a:r>
              <a:rPr lang="en-US" altLang="zh-CN" sz="8800" b="1" kern="1700" spc="333" dirty="0">
                <a:solidFill>
                  <a:srgbClr val="BE0000"/>
                </a:solidFill>
                <a:latin typeface="Verdana" panose="020B0604030504040204" pitchFamily="34" charset="0"/>
                <a:ea typeface="Verdana" panose="020B0604030504040204" pitchFamily="34" charset="0"/>
                <a:cs typeface="Verdana" panose="020B0604030504040204" pitchFamily="34" charset="0"/>
              </a:rPr>
              <a:t>THANKS !</a:t>
            </a:r>
            <a:endParaRPr lang="zh-CN" altLang="en-US" sz="8800" b="1" kern="1700" spc="333" dirty="0">
              <a:solidFill>
                <a:srgbClr val="BE0000"/>
              </a:solidFill>
              <a:latin typeface="Verdana" panose="020B0604030504040204" pitchFamily="34" charset="0"/>
              <a:ea typeface="微软雅黑" panose="020B0503020204020204" pitchFamily="34" charset="-122"/>
              <a:cs typeface="Verdana" panose="020B0604030504040204" pitchFamily="34" charset="0"/>
            </a:endParaRPr>
          </a:p>
        </p:txBody>
      </p:sp>
      <p:sp>
        <p:nvSpPr>
          <p:cNvPr id="2" name="矩形 1"/>
          <p:cNvSpPr/>
          <p:nvPr userDrawn="1"/>
        </p:nvSpPr>
        <p:spPr>
          <a:xfrm>
            <a:off x="252391" y="5768975"/>
            <a:ext cx="8640508" cy="946184"/>
          </a:xfrm>
          <a:prstGeom prst="rect">
            <a:avLst/>
          </a:prstGeom>
          <a:gradFill>
            <a:gsLst>
              <a:gs pos="0">
                <a:schemeClr val="bg1">
                  <a:lumMod val="50000"/>
                </a:schemeClr>
              </a:gs>
              <a:gs pos="50000">
                <a:schemeClr val="bg1">
                  <a:lumMod val="65000"/>
                </a:schemeClr>
              </a:gs>
              <a:gs pos="100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
        <p:nvSpPr>
          <p:cNvPr id="3" name="剪去单角的矩形 2"/>
          <p:cNvSpPr/>
          <p:nvPr userDrawn="1"/>
        </p:nvSpPr>
        <p:spPr>
          <a:xfrm>
            <a:off x="252390" y="3699824"/>
            <a:ext cx="8640807" cy="1980220"/>
          </a:xfrm>
          <a:prstGeom prst="snip1Rect">
            <a:avLst/>
          </a:prstGeom>
          <a:gradFill>
            <a:gsLst>
              <a:gs pos="0">
                <a:schemeClr val="bg1">
                  <a:lumMod val="50000"/>
                </a:schemeClr>
              </a:gs>
              <a:gs pos="50000">
                <a:schemeClr val="bg1">
                  <a:lumMod val="65000"/>
                </a:schemeClr>
              </a:gs>
              <a:gs pos="100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15" name="TextBox 14"/>
          <p:cNvSpPr txBox="1"/>
          <p:nvPr userDrawn="1"/>
        </p:nvSpPr>
        <p:spPr>
          <a:xfrm>
            <a:off x="556445" y="3834839"/>
            <a:ext cx="8303000" cy="1754326"/>
          </a:xfrm>
          <a:prstGeom prst="rect">
            <a:avLst/>
          </a:prstGeom>
          <a:noFill/>
        </p:spPr>
        <p:txBody>
          <a:bodyPr wrap="square" rtlCol="0">
            <a:spAutoFit/>
          </a:bodyPr>
          <a:lstStyle/>
          <a:p>
            <a:pPr>
              <a:lnSpc>
                <a:spcPct val="150000"/>
              </a:lnSpc>
            </a:pPr>
            <a:r>
              <a:rPr lang="zh-CN" altLang="en-US" sz="1800" b="1" dirty="0" smtClean="0">
                <a:solidFill>
                  <a:schemeClr val="bg1"/>
                </a:solidFill>
                <a:latin typeface="微软雅黑" panose="020B0503020204020204" pitchFamily="34" charset="-122"/>
                <a:ea typeface="微软雅黑" panose="020B0503020204020204" pitchFamily="34" charset="-122"/>
              </a:rPr>
              <a:t>公司总部：杭州市滨江区阡陌路</a:t>
            </a:r>
            <a:r>
              <a:rPr lang="en-US" altLang="zh-CN" sz="1800" b="1" dirty="0" smtClean="0">
                <a:solidFill>
                  <a:schemeClr val="bg1"/>
                </a:solidFill>
                <a:latin typeface="微软雅黑" panose="020B0503020204020204" pitchFamily="34" charset="-122"/>
                <a:ea typeface="微软雅黑" panose="020B0503020204020204" pitchFamily="34" charset="-122"/>
              </a:rPr>
              <a:t>555</a:t>
            </a:r>
            <a:r>
              <a:rPr lang="zh-CN" altLang="en-US" sz="1800" b="1" dirty="0" smtClean="0">
                <a:solidFill>
                  <a:schemeClr val="bg1"/>
                </a:solidFill>
                <a:latin typeface="微软雅黑" panose="020B0503020204020204" pitchFamily="34" charset="-122"/>
                <a:ea typeface="微软雅黑" panose="020B0503020204020204" pitchFamily="34" charset="-122"/>
              </a:rPr>
              <a:t>号</a:t>
            </a:r>
            <a:endParaRPr lang="en-US" altLang="zh-CN" sz="1800" b="1"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800" b="1" dirty="0">
                <a:solidFill>
                  <a:schemeClr val="bg1"/>
                </a:solidFill>
                <a:latin typeface="微软雅黑" panose="020B0503020204020204" pitchFamily="34" charset="-122"/>
                <a:ea typeface="微软雅黑" panose="020B0503020204020204" pitchFamily="34" charset="-122"/>
              </a:rPr>
              <a:t>股票</a:t>
            </a:r>
            <a:r>
              <a:rPr lang="zh-CN" altLang="en-US" sz="1800" b="1" dirty="0" smtClean="0">
                <a:solidFill>
                  <a:schemeClr val="bg1"/>
                </a:solidFill>
                <a:latin typeface="微软雅黑" panose="020B0503020204020204" pitchFamily="34" charset="-122"/>
                <a:ea typeface="微软雅黑" panose="020B0503020204020204" pitchFamily="34" charset="-122"/>
              </a:rPr>
              <a:t>代码：</a:t>
            </a:r>
            <a:r>
              <a:rPr lang="en-US" altLang="zh-CN" sz="1800" b="1" dirty="0" smtClean="0">
                <a:solidFill>
                  <a:schemeClr val="bg1"/>
                </a:solidFill>
                <a:latin typeface="微软雅黑" panose="020B0503020204020204" pitchFamily="34" charset="-122"/>
                <a:ea typeface="微软雅黑" panose="020B0503020204020204" pitchFamily="34" charset="-122"/>
              </a:rPr>
              <a:t>002415</a:t>
            </a:r>
          </a:p>
          <a:p>
            <a:pPr>
              <a:lnSpc>
                <a:spcPct val="150000"/>
              </a:lnSpc>
            </a:pPr>
            <a:r>
              <a:rPr lang="zh-CN" altLang="en-US" sz="1800" b="1" dirty="0">
                <a:solidFill>
                  <a:schemeClr val="bg1"/>
                </a:solidFill>
                <a:latin typeface="微软雅黑" panose="020B0503020204020204" pitchFamily="34" charset="-122"/>
                <a:ea typeface="微软雅黑" panose="020B0503020204020204" pitchFamily="34" charset="-122"/>
              </a:rPr>
              <a:t>客</a:t>
            </a:r>
            <a:r>
              <a:rPr lang="zh-CN" altLang="en-US" sz="1800" b="1" dirty="0" smtClean="0">
                <a:solidFill>
                  <a:schemeClr val="bg1"/>
                </a:solidFill>
                <a:latin typeface="微软雅黑" panose="020B0503020204020204" pitchFamily="34" charset="-122"/>
                <a:ea typeface="微软雅黑" panose="020B0503020204020204" pitchFamily="34" charset="-122"/>
              </a:rPr>
              <a:t>服电话：</a:t>
            </a:r>
            <a:r>
              <a:rPr lang="en-US" altLang="zh-CN" sz="1800" b="1" dirty="0" smtClean="0">
                <a:solidFill>
                  <a:schemeClr val="bg1"/>
                </a:solidFill>
                <a:latin typeface="微软雅黑" panose="020B0503020204020204" pitchFamily="34" charset="-122"/>
                <a:ea typeface="微软雅黑" panose="020B0503020204020204" pitchFamily="34" charset="-122"/>
              </a:rPr>
              <a:t>400-700-5998</a:t>
            </a:r>
          </a:p>
          <a:p>
            <a:pPr>
              <a:lnSpc>
                <a:spcPct val="150000"/>
              </a:lnSpc>
            </a:pPr>
            <a:r>
              <a:rPr lang="en-US" altLang="zh-CN" sz="1800" b="1" dirty="0" smtClean="0">
                <a:solidFill>
                  <a:schemeClr val="bg1"/>
                </a:solidFill>
                <a:ea typeface="微软雅黑" panose="020B0503020204020204" pitchFamily="34" charset="-122"/>
              </a:rPr>
              <a:t>www.hikvision.com                     </a:t>
            </a:r>
            <a:r>
              <a:rPr lang="en-US" altLang="zh-CN" sz="1800" b="1" dirty="0" smtClean="0">
                <a:solidFill>
                  <a:schemeClr val="bg1"/>
                </a:solidFill>
              </a:rPr>
              <a:t>©</a:t>
            </a:r>
            <a:r>
              <a:rPr lang="zh-CN" altLang="en-US" sz="1800" b="1" dirty="0" smtClean="0">
                <a:solidFill>
                  <a:schemeClr val="bg1"/>
                </a:solidFill>
              </a:rPr>
              <a:t>杭州海康威视数字技术股份有限公司</a:t>
            </a:r>
            <a:r>
              <a:rPr lang="en-US" altLang="zh-CN" sz="1800" b="1" dirty="0" smtClean="0">
                <a:solidFill>
                  <a:schemeClr val="bg1"/>
                </a:solidFill>
                <a:ea typeface="微软雅黑" panose="020B0503020204020204" pitchFamily="34" charset="-122"/>
              </a:rPr>
              <a:t>       </a:t>
            </a:r>
            <a:endParaRPr lang="zh-CN" altLang="en-US" sz="1800" b="1" dirty="0">
              <a:solidFill>
                <a:schemeClr val="bg1"/>
              </a:solidFill>
              <a:ea typeface="微软雅黑" panose="020B0503020204020204" pitchFamily="34" charset="-122"/>
            </a:endParaRPr>
          </a:p>
        </p:txBody>
      </p:sp>
      <p:sp>
        <p:nvSpPr>
          <p:cNvPr id="16" name="TextBox 15"/>
          <p:cNvSpPr txBox="1"/>
          <p:nvPr userDrawn="1"/>
        </p:nvSpPr>
        <p:spPr>
          <a:xfrm>
            <a:off x="286439" y="5802225"/>
            <a:ext cx="8573007" cy="972574"/>
          </a:xfrm>
          <a:prstGeom prst="rect">
            <a:avLst/>
          </a:prstGeom>
          <a:noFill/>
        </p:spPr>
        <p:txBody>
          <a:bodyPr wrap="square" rtlCol="0">
            <a:spAutoFit/>
          </a:bodyPr>
          <a:lstStyle/>
          <a:p>
            <a:pPr>
              <a:lnSpc>
                <a:spcPct val="130000"/>
              </a:lnSpc>
            </a:pPr>
            <a:r>
              <a:rPr lang="zh-CN" altLang="en-US" sz="1100" kern="1200" dirty="0" smtClean="0">
                <a:solidFill>
                  <a:schemeClr val="bg1"/>
                </a:solidFill>
                <a:latin typeface="+mn-lt"/>
                <a:ea typeface="微软雅黑" panose="020B0503020204020204" pitchFamily="34" charset="-122"/>
                <a:cs typeface="+mn-cs"/>
              </a:rPr>
              <a:t>国内分公司：北京、长春、长沙、成都、大连、福州、广州、贵阳、哈尔滨、海口、杭州、合肥、呼和浩特、济南、昆明、兰州、南昌、南京、南宁、宁波、青岛、上海、深圳、沈阳、石家庄、太原、天津、乌鲁木齐、无锡、武汉、西安、西宁、银川、郑州、重庆、拉萨</a:t>
            </a:r>
            <a:endParaRPr lang="en-US" altLang="zh-CN" sz="1100" kern="1200" dirty="0" smtClean="0">
              <a:solidFill>
                <a:schemeClr val="bg1"/>
              </a:solidFill>
              <a:latin typeface="+mn-lt"/>
              <a:ea typeface="微软雅黑" panose="020B0503020204020204" pitchFamily="34" charset="-122"/>
              <a:cs typeface="+mn-cs"/>
            </a:endParaRPr>
          </a:p>
          <a:p>
            <a:pPr marL="0" indent="0" eaLnBrk="1" hangingPunct="1">
              <a:lnSpc>
                <a:spcPct val="130000"/>
              </a:lnSpc>
              <a:spcBef>
                <a:spcPct val="0"/>
              </a:spcBef>
              <a:buFont typeface="Wingdings" pitchFamily="2" charset="2"/>
              <a:buNone/>
              <a:defRPr/>
            </a:pPr>
            <a:r>
              <a:rPr lang="zh-CN" altLang="en-US" sz="1100" kern="1200" dirty="0" smtClean="0">
                <a:solidFill>
                  <a:schemeClr val="bg1"/>
                </a:solidFill>
                <a:latin typeface="+mn-lt"/>
                <a:ea typeface="微软雅黑" panose="020B0503020204020204" pitchFamily="34" charset="-122"/>
                <a:cs typeface="+mn-cs"/>
              </a:rPr>
              <a:t>海外分公司：香港、荷兰、南非、印度、迪拜、美国、巴西、俄罗斯、新加坡、意大利、澳大利亚、法国、西班牙、波兰、英国、加拿大、韩国</a:t>
            </a:r>
          </a:p>
        </p:txBody>
      </p:sp>
    </p:spTree>
    <p:extLst>
      <p:ext uri="{BB962C8B-B14F-4D97-AF65-F5344CB8AC3E}">
        <p14:creationId xmlns:p14="http://schemas.microsoft.com/office/powerpoint/2010/main" val="31730445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sp>
        <p:nvSpPr>
          <p:cNvPr id="3" name="Rectangle 5"/>
          <p:cNvSpPr>
            <a:spLocks noChangeArrowheads="1"/>
          </p:cNvSpPr>
          <p:nvPr/>
        </p:nvSpPr>
        <p:spPr bwMode="auto">
          <a:xfrm>
            <a:off x="3888463" y="981303"/>
            <a:ext cx="3924982" cy="360446"/>
          </a:xfrm>
          <a:prstGeom prst="rect">
            <a:avLst/>
          </a:prstGeom>
          <a:noFill/>
          <a:ln w="9525">
            <a:noFill/>
            <a:miter lim="800000"/>
            <a:headEnd/>
            <a:tailEnd/>
          </a:ln>
        </p:spPr>
        <p:txBody>
          <a:bodyPr/>
          <a:lstStyle/>
          <a:p>
            <a:pPr>
              <a:defRPr/>
            </a:pPr>
            <a:endParaRPr lang="zh-CN" altLang="zh-CN" sz="2100">
              <a:ea typeface="宋体" pitchFamily="2" charset="-122"/>
            </a:endParaRPr>
          </a:p>
        </p:txBody>
      </p:sp>
      <p:sp>
        <p:nvSpPr>
          <p:cNvPr id="11267" name="Rectangle 3"/>
          <p:cNvSpPr>
            <a:spLocks noGrp="1" noChangeArrowheads="1"/>
          </p:cNvSpPr>
          <p:nvPr>
            <p:ph type="ctrTitle"/>
          </p:nvPr>
        </p:nvSpPr>
        <p:spPr>
          <a:xfrm>
            <a:off x="685920" y="2130919"/>
            <a:ext cx="5903350" cy="1298876"/>
          </a:xfrm>
          <a:prstGeom prst="rect">
            <a:avLst/>
          </a:prstGeom>
        </p:spPr>
        <p:txBody>
          <a:bodyPr/>
          <a:lstStyle>
            <a:lvl1pPr>
              <a:defRPr sz="7201">
                <a:latin typeface="黑体" pitchFamily="2"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270041749"/>
      </p:ext>
    </p:extLst>
  </p:cSld>
  <p:clrMapOvr>
    <a:masterClrMapping/>
  </p:clrMapOvr>
  <p:transition spd="slow">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0" r:id="rId2"/>
    <p:sldLayoutId id="2147483662" r:id="rId3"/>
    <p:sldLayoutId id="2147483664" r:id="rId4"/>
    <p:sldLayoutId id="2147483665" r:id="rId5"/>
  </p:sldLayoutIdLst>
  <p:timing>
    <p:tnLst>
      <p:par>
        <p:cTn id="1" dur="indefinite" restart="never" nodeType="tmRoot"/>
      </p:par>
    </p:tnLst>
  </p:timing>
  <p:txStyles>
    <p:titleStyle>
      <a:lvl1pPr algn="ctr" defTabSz="1088776" rtl="0" eaLnBrk="1" latinLnBrk="0" hangingPunct="1">
        <a:spcBef>
          <a:spcPct val="0"/>
        </a:spcBef>
        <a:buNone/>
        <a:defRPr sz="5200" kern="1200">
          <a:solidFill>
            <a:schemeClr val="tx1"/>
          </a:solidFill>
          <a:latin typeface="+mj-lt"/>
          <a:ea typeface="+mj-ea"/>
          <a:cs typeface="+mj-cs"/>
        </a:defRPr>
      </a:lvl1pPr>
    </p:titleStyle>
    <p:bodyStyle>
      <a:lvl1pPr marL="408291" indent="-408291" algn="l" defTabSz="108877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631" indent="-340243" algn="l" defTabSz="108877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970" indent="-272194" algn="l" defTabSz="1088776"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535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746"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C:\Documents and Settings\DingQi\桌面\封面1.jpg"/>
          <p:cNvPicPr>
            <a:picLocks noChangeAspect="1" noChangeArrowheads="1"/>
          </p:cNvPicPr>
          <p:nvPr/>
        </p:nvPicPr>
        <p:blipFill>
          <a:blip r:embed="rId3" cstate="print"/>
          <a:srcRect/>
          <a:stretch>
            <a:fillRect/>
          </a:stretch>
        </p:blipFill>
        <p:spPr bwMode="auto">
          <a:xfrm>
            <a:off x="0" y="199"/>
            <a:ext cx="9145588" cy="6859191"/>
          </a:xfrm>
          <a:prstGeom prst="rect">
            <a:avLst/>
          </a:prstGeom>
          <a:noFill/>
          <a:ln w="9525">
            <a:noFill/>
            <a:miter lim="800000"/>
            <a:headEnd/>
            <a:tailEnd/>
          </a:ln>
        </p:spPr>
      </p:pic>
      <p:sp>
        <p:nvSpPr>
          <p:cNvPr id="7" name="Rectangle 2"/>
          <p:cNvSpPr>
            <a:spLocks noGrp="1" noChangeArrowheads="1"/>
          </p:cNvSpPr>
          <p:nvPr>
            <p:ph type="ctrTitle"/>
          </p:nvPr>
        </p:nvSpPr>
        <p:spPr>
          <a:xfrm>
            <a:off x="467626" y="4294040"/>
            <a:ext cx="7530820" cy="1139775"/>
          </a:xfrm>
        </p:spPr>
        <p:txBody>
          <a:bodyPr/>
          <a:lstStyle/>
          <a:p>
            <a:r>
              <a:rPr lang="en-US" altLang="zh-CN" sz="2800" dirty="0"/>
              <a:t>iVMS-8000-FMS</a:t>
            </a:r>
            <a:r>
              <a:rPr lang="zh-CN" altLang="en-US" sz="2800" dirty="0"/>
              <a:t>理财风险管理系统</a:t>
            </a:r>
            <a:r>
              <a:rPr lang="en-US" altLang="zh-CN" sz="2800" dirty="0"/>
              <a:t>(V2.0.1)</a:t>
            </a:r>
            <a:br>
              <a:rPr lang="en-US" altLang="zh-CN" sz="2800" dirty="0"/>
            </a:br>
            <a:r>
              <a:rPr lang="zh-CN" altLang="en-US" sz="2800" dirty="0">
                <a:latin typeface="Verdana" pitchFamily="34" charset="0"/>
                <a:ea typeface="华文中宋" pitchFamily="2" charset="-122"/>
              </a:rPr>
              <a:t>项目启动计划</a:t>
            </a:r>
            <a:endParaRPr lang="zh-CN" altLang="zh-CN" sz="2800" dirty="0">
              <a:latin typeface="Verdana" pitchFamily="34" charset="0"/>
              <a:ea typeface="华文中宋" pitchFamily="2" charset="-122"/>
            </a:endParaRPr>
          </a:p>
        </p:txBody>
      </p:sp>
      <p:graphicFrame>
        <p:nvGraphicFramePr>
          <p:cNvPr id="8" name="Group 26"/>
          <p:cNvGraphicFramePr>
            <a:graphicFrameLocks noGrp="1"/>
          </p:cNvGraphicFramePr>
          <p:nvPr>
            <p:extLst>
              <p:ext uri="{D42A27DB-BD31-4B8C-83A1-F6EECF244321}">
                <p14:modId xmlns:p14="http://schemas.microsoft.com/office/powerpoint/2010/main" val="3458266532"/>
              </p:ext>
            </p:extLst>
          </p:nvPr>
        </p:nvGraphicFramePr>
        <p:xfrm>
          <a:off x="407637" y="5643594"/>
          <a:ext cx="8929527" cy="865156"/>
        </p:xfrm>
        <a:graphic>
          <a:graphicData uri="http://schemas.openxmlformats.org/drawingml/2006/table">
            <a:tbl>
              <a:tblPr/>
              <a:tblGrid>
                <a:gridCol w="2393095"/>
                <a:gridCol w="6536432"/>
              </a:tblGrid>
              <a:tr h="3658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rPr>
                        <a:t>曹富春</a:t>
                      </a:r>
                    </a:p>
                  </a:txBody>
                  <a:tcPr marL="91456" marR="91456" marT="45728" marB="4572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dirty="0" smtClean="0">
                        <a:ln>
                          <a:noFill/>
                        </a:ln>
                        <a:solidFill>
                          <a:schemeClr val="tx1"/>
                        </a:solidFill>
                        <a:effectLst/>
                        <a:latin typeface="华文中宋" pitchFamily="2" charset="-122"/>
                        <a:ea typeface="华文中宋" pitchFamily="2" charset="-122"/>
                      </a:endParaRPr>
                    </a:p>
                  </a:txBody>
                  <a:tcPr marL="91456" marR="91456" marT="45728" marB="45728" horzOverflow="overflow">
                    <a:lnL>
                      <a:noFill/>
                    </a:lnL>
                    <a:lnR>
                      <a:noFill/>
                    </a:lnR>
                    <a:lnT>
                      <a:noFill/>
                    </a:lnT>
                    <a:lnB>
                      <a:noFill/>
                    </a:lnB>
                    <a:lnTlToBr>
                      <a:noFill/>
                    </a:lnTlToBr>
                    <a:lnBlToTr>
                      <a:noFill/>
                    </a:lnBlToTr>
                    <a:noFill/>
                  </a:tcPr>
                </a:tc>
              </a:tr>
              <a:tr h="4993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kern="1200" cap="none" normalizeH="0" baseline="0" smtClean="0">
                          <a:ln>
                            <a:noFill/>
                          </a:ln>
                          <a:solidFill>
                            <a:schemeClr val="tx1"/>
                          </a:solidFill>
                          <a:effectLst/>
                          <a:latin typeface="华文中宋" pitchFamily="2" charset="-122"/>
                          <a:ea typeface="华文中宋" pitchFamily="2" charset="-122"/>
                          <a:cs typeface="+mn-cs"/>
                        </a:rPr>
                        <a:t>2016.3.22</a:t>
                      </a:r>
                      <a:endParaRPr kumimoji="0" lang="zh-CN" altLang="en-US" sz="1800" b="0" i="0" u="none" strike="noStrike" kern="1200" cap="none" normalizeH="0" baseline="0" dirty="0" smtClean="0">
                        <a:ln>
                          <a:noFill/>
                        </a:ln>
                        <a:solidFill>
                          <a:schemeClr val="tx1"/>
                        </a:solidFill>
                        <a:effectLst/>
                        <a:latin typeface="华文中宋" pitchFamily="2" charset="-122"/>
                        <a:ea typeface="华文中宋" pitchFamily="2" charset="-122"/>
                        <a:cs typeface="+mn-cs"/>
                      </a:endParaRPr>
                    </a:p>
                  </a:txBody>
                  <a:tcPr marL="91456" marR="91456" marT="45728" marB="4572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dirty="0" smtClean="0">
                        <a:ln>
                          <a:noFill/>
                        </a:ln>
                        <a:solidFill>
                          <a:schemeClr val="tx1"/>
                        </a:solidFill>
                        <a:effectLst/>
                        <a:latin typeface="华文中宋" pitchFamily="2" charset="-122"/>
                        <a:ea typeface="华文中宋" pitchFamily="2" charset="-122"/>
                      </a:endParaRPr>
                    </a:p>
                  </a:txBody>
                  <a:tcPr marL="91456" marR="91456" marT="45728" marB="45728"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663118686"/>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a:xfrm>
            <a:off x="539647" y="199"/>
            <a:ext cx="5832891" cy="750869"/>
          </a:xfrm>
        </p:spPr>
        <p:txBody>
          <a:bodyPr/>
          <a:lstStyle/>
          <a:p>
            <a:r>
              <a:rPr lang="zh-CN" altLang="en-US" dirty="0" smtClean="0"/>
              <a:t>项目风险管理计划</a:t>
            </a:r>
            <a:r>
              <a:rPr lang="en-US" altLang="zh-CN" dirty="0" smtClean="0"/>
              <a:t>-</a:t>
            </a:r>
            <a:r>
              <a:rPr lang="zh-CN" altLang="en-US" dirty="0"/>
              <a:t>已识别风险列表</a:t>
            </a:r>
          </a:p>
        </p:txBody>
      </p:sp>
      <p:graphicFrame>
        <p:nvGraphicFramePr>
          <p:cNvPr id="3" name="表格 2"/>
          <p:cNvGraphicFramePr>
            <a:graphicFrameLocks noGrp="1"/>
          </p:cNvGraphicFramePr>
          <p:nvPr>
            <p:extLst>
              <p:ext uri="{D42A27DB-BD31-4B8C-83A1-F6EECF244321}">
                <p14:modId xmlns:p14="http://schemas.microsoft.com/office/powerpoint/2010/main" val="2843369961"/>
              </p:ext>
            </p:extLst>
          </p:nvPr>
        </p:nvGraphicFramePr>
        <p:xfrm>
          <a:off x="457200" y="1224549"/>
          <a:ext cx="8280923" cy="4487437"/>
        </p:xfrm>
        <a:graphic>
          <a:graphicData uri="http://schemas.openxmlformats.org/drawingml/2006/table">
            <a:tbl>
              <a:tblPr/>
              <a:tblGrid>
                <a:gridCol w="675779"/>
                <a:gridCol w="764385"/>
                <a:gridCol w="936104"/>
                <a:gridCol w="936104"/>
                <a:gridCol w="2016224"/>
                <a:gridCol w="792088"/>
                <a:gridCol w="2160239"/>
              </a:tblGrid>
              <a:tr h="518128">
                <a:tc gridSpan="2">
                  <a:txBody>
                    <a:bodyPr/>
                    <a:lstStyle/>
                    <a:p>
                      <a:pPr algn="ctr" fontAlgn="ctr"/>
                      <a:r>
                        <a:rPr lang="zh-CN" altLang="en-US" sz="1400" b="1" i="0" u="none" strike="noStrike" dirty="0">
                          <a:solidFill>
                            <a:srgbClr val="000000"/>
                          </a:solidFill>
                          <a:latin typeface="宋体"/>
                        </a:rPr>
                        <a:t>风险分类</a:t>
                      </a:r>
                      <a:r>
                        <a:rPr lang="en-US" altLang="zh-CN" sz="1400" b="1" i="0" u="none" strike="noStrike" dirty="0">
                          <a:solidFill>
                            <a:srgbClr val="000000"/>
                          </a:solidFill>
                          <a:latin typeface="宋体"/>
                        </a:rPr>
                        <a:t>/</a:t>
                      </a:r>
                      <a:r>
                        <a:rPr lang="zh-CN" altLang="en-US" sz="1400" b="1" i="0" u="none" strike="noStrike" dirty="0">
                          <a:solidFill>
                            <a:srgbClr val="000000"/>
                          </a:solidFill>
                          <a:latin typeface="宋体"/>
                        </a:rPr>
                        <a:t>来源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hMerge="1">
                  <a:txBody>
                    <a:bodyPr/>
                    <a:lstStyle/>
                    <a:p>
                      <a:endParaRPr lang="zh-CN" altLang="en-US"/>
                    </a:p>
                  </a:txBody>
                  <a:tcPr/>
                </a:tc>
                <a:tc>
                  <a:txBody>
                    <a:bodyPr/>
                    <a:lstStyle/>
                    <a:p>
                      <a:pPr algn="ctr" fontAlgn="ctr"/>
                      <a:r>
                        <a:rPr lang="zh-CN" altLang="en-US" sz="1400" b="1" i="0" u="none" strike="noStrike" dirty="0">
                          <a:solidFill>
                            <a:srgbClr val="000000"/>
                          </a:solidFill>
                          <a:latin typeface="宋体"/>
                        </a:rPr>
                        <a:t>概率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zh-CN" altLang="en-US" sz="1400" b="1" i="0" u="none" strike="noStrike" dirty="0">
                          <a:solidFill>
                            <a:srgbClr val="000000"/>
                          </a:solidFill>
                          <a:latin typeface="宋体"/>
                        </a:rPr>
                        <a:t>影响程度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zh-CN" altLang="en-US" sz="1400" b="1" i="0" u="none" strike="noStrike" dirty="0">
                          <a:solidFill>
                            <a:srgbClr val="000000"/>
                          </a:solidFill>
                          <a:latin typeface="宋体"/>
                        </a:rPr>
                        <a:t>风险描述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zh-CN" altLang="en-US" sz="1400" b="1" i="0" u="none" strike="noStrike" dirty="0">
                          <a:solidFill>
                            <a:srgbClr val="000000"/>
                          </a:solidFill>
                          <a:latin typeface="宋体"/>
                        </a:rPr>
                        <a:t>发生阶段</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zh-CN" altLang="en-US" sz="1400" b="1" i="0" u="none" strike="noStrike" dirty="0">
                          <a:solidFill>
                            <a:srgbClr val="000000"/>
                          </a:solidFill>
                          <a:latin typeface="宋体"/>
                        </a:rPr>
                        <a:t>应对措施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1147057">
                <a:tc>
                  <a:txBody>
                    <a:bodyPr/>
                    <a:lstStyle/>
                    <a:p>
                      <a:pPr algn="ctr" fontAlgn="ctr"/>
                      <a:r>
                        <a:rPr lang="zh-CN" altLang="en-US" sz="1400" b="0" i="0" u="none" strike="noStrike" dirty="0">
                          <a:solidFill>
                            <a:srgbClr val="000000"/>
                          </a:solidFill>
                          <a:latin typeface="宋体"/>
                        </a:rPr>
                        <a:t>工程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实现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高</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个别软件工程</a:t>
                      </a:r>
                      <a:r>
                        <a:rPr lang="zh-CN" altLang="en-US" sz="1400" b="0" i="0" u="none" strike="noStrike" dirty="0">
                          <a:solidFill>
                            <a:srgbClr val="000000"/>
                          </a:solidFill>
                          <a:latin typeface="宋体"/>
                        </a:rPr>
                        <a:t>师对协议模块完全不熟悉。协议模块的编程任务存在延期</a:t>
                      </a:r>
                      <a:r>
                        <a:rPr lang="zh-CN" altLang="en-US" sz="1400" b="0" i="0" u="none" strike="noStrike" dirty="0" smtClean="0">
                          <a:solidFill>
                            <a:srgbClr val="000000"/>
                          </a:solidFill>
                          <a:latin typeface="宋体"/>
                        </a:rPr>
                        <a:t>风险。</a:t>
                      </a:r>
                      <a:r>
                        <a:rPr lang="zh-CN" altLang="en-US" sz="1400" b="0" i="0" u="none" strike="noStrike" dirty="0">
                          <a:solidFill>
                            <a:srgbClr val="000000"/>
                          </a:solidFill>
                          <a:latin typeface="宋体"/>
                        </a:rPr>
                        <a:t/>
                      </a:r>
                      <a:br>
                        <a:rPr lang="zh-CN" altLang="en-US" sz="1400" b="0" i="0" u="none" strike="noStrike" dirty="0">
                          <a:solidFill>
                            <a:srgbClr val="000000"/>
                          </a:solidFill>
                          <a:latin typeface="宋体"/>
                        </a:rPr>
                      </a:br>
                      <a:endParaRPr lang="zh-CN" altLang="en-US" sz="1400" b="0" i="0" u="none" strike="noStrike" dirty="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实现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r>
                        <a:rPr lang="zh-CN" altLang="en-US" sz="1400" b="0" i="0" u="none" strike="noStrike" dirty="0">
                          <a:solidFill>
                            <a:srgbClr val="000000"/>
                          </a:solidFill>
                          <a:latin typeface="宋体"/>
                        </a:rPr>
                        <a:t>减轻）项目启动前，该工程师提前学习该模块详细设计文档（</a:t>
                      </a:r>
                      <a:r>
                        <a:rPr lang="en-US" altLang="zh-CN" sz="1400" b="0" i="0" u="none" strike="noStrike" dirty="0">
                          <a:solidFill>
                            <a:srgbClr val="000000"/>
                          </a:solidFill>
                          <a:latin typeface="宋体"/>
                        </a:rPr>
                        <a:t>ongoing</a:t>
                      </a:r>
                      <a:r>
                        <a:rPr lang="zh-CN" altLang="en-US" sz="1400" b="0" i="0" u="none" strike="noStrike" dirty="0">
                          <a:solidFill>
                            <a:srgbClr val="000000"/>
                          </a:solidFill>
                          <a:latin typeface="宋体"/>
                        </a:rPr>
                        <a:t>） </a:t>
                      </a:r>
                      <a:endParaRPr lang="en-US" altLang="zh-CN" sz="1400" b="0" i="0" u="none" strike="noStrike" dirty="0" smtClean="0">
                        <a:solidFill>
                          <a:srgbClr val="000000"/>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8128">
                <a:tc>
                  <a:txBody>
                    <a:bodyPr/>
                    <a:lstStyle/>
                    <a:p>
                      <a:pPr marL="0" algn="l" defTabSz="1088776" rtl="0" eaLnBrk="1" fontAlgn="ctr" latinLnBrk="0" hangingPunct="1"/>
                      <a:r>
                        <a:rPr lang="zh-CN" altLang="en-US" sz="1400" b="0" i="0" u="none" strike="noStrike" kern="1200" dirty="0">
                          <a:solidFill>
                            <a:srgbClr val="000000"/>
                          </a:solidFill>
                          <a:latin typeface="宋体"/>
                          <a:ea typeface="+mn-ea"/>
                          <a:cs typeface="+mn-cs"/>
                        </a:rPr>
                        <a:t>　</a:t>
                      </a:r>
                      <a:r>
                        <a:rPr lang="zh-CN" altLang="en-US" sz="1400" b="0" i="0" u="none" strike="noStrike" kern="1200" dirty="0" smtClean="0">
                          <a:solidFill>
                            <a:srgbClr val="000000"/>
                          </a:solidFill>
                          <a:latin typeface="宋体"/>
                          <a:ea typeface="+mn-ea"/>
                          <a:cs typeface="+mn-cs"/>
                        </a:rPr>
                        <a:t>工程</a:t>
                      </a:r>
                      <a:endParaRPr lang="zh-CN" altLang="en-US" sz="1400" b="0" i="0" u="none" strike="noStrike" kern="1200" dirty="0">
                        <a:solidFill>
                          <a:srgbClr val="000000"/>
                        </a:solidFill>
                        <a:latin typeface="宋体"/>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1088776" rtl="0" eaLnBrk="1" fontAlgn="ctr" latinLnBrk="0" hangingPunct="1"/>
                      <a:r>
                        <a:rPr lang="zh-CN" altLang="en-US" sz="1400" b="0" i="0" u="none" strike="noStrike" kern="1200" dirty="0">
                          <a:solidFill>
                            <a:srgbClr val="000000"/>
                          </a:solidFill>
                          <a:latin typeface="宋体"/>
                          <a:ea typeface="+mn-ea"/>
                          <a:cs typeface="+mn-cs"/>
                        </a:rPr>
                        <a:t>　</a:t>
                      </a:r>
                      <a:r>
                        <a:rPr lang="zh-CN" altLang="en-US" sz="1400" b="0" i="0" u="none" strike="noStrike" kern="1200" dirty="0" smtClean="0">
                          <a:solidFill>
                            <a:srgbClr val="000000"/>
                          </a:solidFill>
                          <a:latin typeface="宋体"/>
                          <a:ea typeface="+mn-ea"/>
                          <a:cs typeface="+mn-cs"/>
                        </a:rPr>
                        <a:t>实现</a:t>
                      </a:r>
                      <a:endParaRPr lang="zh-CN" altLang="en-US" sz="1400" b="0" i="0" u="none" strike="noStrike" kern="1200" dirty="0">
                        <a:solidFill>
                          <a:srgbClr val="000000"/>
                        </a:solidFill>
                        <a:latin typeface="宋体"/>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1088776" rtl="0" eaLnBrk="1" fontAlgn="ctr" latinLnBrk="0" hangingPunct="1"/>
                      <a:r>
                        <a:rPr lang="zh-CN" altLang="en-US" sz="1400" b="0" i="0" u="none" strike="noStrike" kern="1200" dirty="0" smtClean="0">
                          <a:solidFill>
                            <a:srgbClr val="000000"/>
                          </a:solidFill>
                          <a:latin typeface="宋体"/>
                          <a:ea typeface="+mn-ea"/>
                          <a:cs typeface="+mn-cs"/>
                        </a:rPr>
                        <a:t>高</a:t>
                      </a:r>
                      <a:endParaRPr lang="zh-CN" altLang="en-US" sz="1400" b="0" i="0" u="none" strike="noStrike" kern="1200" dirty="0">
                        <a:solidFill>
                          <a:srgbClr val="000000"/>
                        </a:solidFill>
                        <a:latin typeface="宋体"/>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1088776" rtl="0" eaLnBrk="1" fontAlgn="ctr" latinLnBrk="0" hangingPunct="1"/>
                      <a:r>
                        <a:rPr lang="zh-CN" altLang="en-US" sz="1400" b="0" i="0" u="none" strike="noStrike" kern="1200" dirty="0">
                          <a:solidFill>
                            <a:srgbClr val="000000"/>
                          </a:solidFill>
                          <a:latin typeface="宋体"/>
                          <a:ea typeface="+mn-ea"/>
                          <a:cs typeface="+mn-cs"/>
                        </a:rPr>
                        <a:t>高</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1088776" rtl="0" eaLnBrk="1" fontAlgn="ctr" latinLnBrk="0" hangingPunct="1"/>
                      <a:r>
                        <a:rPr lang="zh-CN" altLang="en-US" sz="1400" b="0" i="0" u="none" strike="noStrike" kern="1200" dirty="0" smtClean="0">
                          <a:solidFill>
                            <a:srgbClr val="000000"/>
                          </a:solidFill>
                          <a:latin typeface="宋体"/>
                          <a:ea typeface="+mn-ea"/>
                          <a:cs typeface="+mn-cs"/>
                        </a:rPr>
                        <a:t>项目过程中存在人员变动</a:t>
                      </a:r>
                      <a:endParaRPr lang="zh-CN" altLang="en-US" sz="1400" b="0" i="0" u="none" strike="noStrike" kern="1200" dirty="0">
                        <a:solidFill>
                          <a:srgbClr val="000000"/>
                        </a:solidFill>
                        <a:latin typeface="宋体"/>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1088776" rtl="0" eaLnBrk="1" fontAlgn="ctr" latinLnBrk="0" hangingPunct="1"/>
                      <a:r>
                        <a:rPr lang="zh-CN" altLang="en-US" sz="1400" b="0" i="0" u="none" strike="noStrike" kern="1200" dirty="0">
                          <a:solidFill>
                            <a:srgbClr val="000000"/>
                          </a:solidFill>
                          <a:latin typeface="宋体"/>
                          <a:ea typeface="+mn-ea"/>
                          <a:cs typeface="+mn-cs"/>
                        </a:rPr>
                        <a:t>　</a:t>
                      </a:r>
                      <a:r>
                        <a:rPr lang="zh-CN" altLang="en-US" sz="1400" b="0" i="0" u="none" strike="noStrike" kern="1200" dirty="0" smtClean="0">
                          <a:solidFill>
                            <a:srgbClr val="000000"/>
                          </a:solidFill>
                          <a:latin typeface="宋体"/>
                          <a:ea typeface="+mn-ea"/>
                          <a:cs typeface="+mn-cs"/>
                        </a:rPr>
                        <a:t>实现</a:t>
                      </a:r>
                      <a:endParaRPr lang="zh-CN" altLang="en-US" sz="1400" b="0" i="0" u="none" strike="noStrike" kern="1200" dirty="0">
                        <a:solidFill>
                          <a:srgbClr val="000000"/>
                        </a:solidFill>
                        <a:latin typeface="宋体"/>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1088776" rtl="0" eaLnBrk="1" fontAlgn="ctr" latinLnBrk="0" hangingPunct="1"/>
                      <a:r>
                        <a:rPr lang="zh-CN" altLang="en-US" sz="1400" b="0" i="0" u="none" strike="noStrike" kern="1200" dirty="0" smtClean="0">
                          <a:solidFill>
                            <a:srgbClr val="000000"/>
                          </a:solidFill>
                          <a:latin typeface="宋体"/>
                          <a:ea typeface="+mn-ea"/>
                          <a:cs typeface="+mn-cs"/>
                        </a:rPr>
                        <a:t>出现人员变动时，与组内人员沟通，优先安排对项目熟悉的人员参与进来</a:t>
                      </a:r>
                      <a:endParaRPr lang="zh-CN" altLang="en-US" sz="1400" b="0" i="0" u="none" strike="noStrike" kern="1200" dirty="0">
                        <a:solidFill>
                          <a:srgbClr val="000000"/>
                        </a:solidFill>
                        <a:latin typeface="宋体"/>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8128">
                <a:tc>
                  <a:txBody>
                    <a:bodyPr/>
                    <a:lstStyle/>
                    <a:p>
                      <a:pPr marL="0" algn="l" defTabSz="1088776" rtl="0" eaLnBrk="1" fontAlgn="ctr" latinLnBrk="0" hangingPunct="1"/>
                      <a:r>
                        <a:rPr lang="zh-CN" altLang="en-US" sz="1400" b="0" i="0" u="none" strike="noStrike" kern="1200" dirty="0">
                          <a:solidFill>
                            <a:srgbClr val="000000"/>
                          </a:solidFill>
                          <a:latin typeface="宋体"/>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1088776" rtl="0" eaLnBrk="1" fontAlgn="ctr" latinLnBrk="0" hangingPunct="1"/>
                      <a:r>
                        <a:rPr lang="zh-CN" altLang="en-US" sz="1400" b="0" i="0" u="none" strike="noStrike" kern="1200" dirty="0">
                          <a:solidFill>
                            <a:srgbClr val="000000"/>
                          </a:solidFill>
                          <a:latin typeface="宋体"/>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1088776" rtl="0" eaLnBrk="1" fontAlgn="ctr" latinLnBrk="0" hangingPunct="1"/>
                      <a:r>
                        <a:rPr lang="zh-CN" altLang="en-US" sz="1400" b="0" i="0" u="none" strike="noStrike" kern="1200" dirty="0">
                          <a:solidFill>
                            <a:srgbClr val="000000"/>
                          </a:solidFill>
                          <a:latin typeface="宋体"/>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1088776" rtl="0" eaLnBrk="1" fontAlgn="ctr" latinLnBrk="0" hangingPunct="1"/>
                      <a:r>
                        <a:rPr lang="zh-CN" altLang="en-US" sz="1400" b="0" i="0" u="none" strike="noStrike" kern="1200" dirty="0">
                          <a:solidFill>
                            <a:srgbClr val="000000"/>
                          </a:solidFill>
                          <a:latin typeface="宋体"/>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1088776" rtl="0" eaLnBrk="1" fontAlgn="ctr" latinLnBrk="0" hangingPunct="1"/>
                      <a:r>
                        <a:rPr lang="zh-CN" altLang="en-US" sz="1400" b="0" i="0" u="none" strike="noStrike" kern="1200" dirty="0">
                          <a:solidFill>
                            <a:srgbClr val="000000"/>
                          </a:solidFill>
                          <a:latin typeface="宋体"/>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1088776" rtl="0" eaLnBrk="1" fontAlgn="ctr" latinLnBrk="0" hangingPunct="1"/>
                      <a:r>
                        <a:rPr lang="zh-CN" altLang="en-US" sz="1400" b="0" i="0" u="none" strike="noStrike" kern="1200">
                          <a:solidFill>
                            <a:srgbClr val="000000"/>
                          </a:solidFill>
                          <a:latin typeface="宋体"/>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1088776" rtl="0" eaLnBrk="1" fontAlgn="ctr" latinLnBrk="0" hangingPunct="1"/>
                      <a:r>
                        <a:rPr lang="zh-CN" altLang="en-US" sz="1400" b="0" i="0" u="none" strike="noStrike" kern="1200" dirty="0">
                          <a:solidFill>
                            <a:srgbClr val="000000"/>
                          </a:solidFill>
                          <a:latin typeface="宋体"/>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64044">
                <a:tc>
                  <a:txBody>
                    <a:bodyPr/>
                    <a:lstStyle/>
                    <a:p>
                      <a:pPr marL="0" algn="l" defTabSz="1088776" rtl="0" eaLnBrk="1" fontAlgn="ctr" latinLnBrk="0" hangingPunct="1"/>
                      <a:r>
                        <a:rPr lang="zh-CN" altLang="en-US" sz="1400" b="0" i="0" u="none" strike="noStrike" kern="1200" dirty="0">
                          <a:solidFill>
                            <a:srgbClr val="000000"/>
                          </a:solidFill>
                          <a:latin typeface="宋体"/>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1088776" rtl="0" eaLnBrk="1" fontAlgn="ctr" latinLnBrk="0" hangingPunct="1"/>
                      <a:r>
                        <a:rPr lang="zh-CN" altLang="en-US" sz="1400" b="0" i="0" u="none" strike="noStrike" kern="1200">
                          <a:solidFill>
                            <a:srgbClr val="000000"/>
                          </a:solidFill>
                          <a:latin typeface="宋体"/>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1088776" rtl="0" eaLnBrk="1" fontAlgn="ctr" latinLnBrk="0" hangingPunct="1"/>
                      <a:r>
                        <a:rPr lang="zh-CN" altLang="en-US" sz="1400" b="0" i="0" u="none" strike="noStrike" kern="1200" dirty="0">
                          <a:solidFill>
                            <a:srgbClr val="000000"/>
                          </a:solidFill>
                          <a:latin typeface="宋体"/>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1088776" rtl="0" eaLnBrk="1" fontAlgn="ctr" latinLnBrk="0" hangingPunct="1"/>
                      <a:r>
                        <a:rPr lang="zh-CN" altLang="en-US" sz="1400" b="0" i="0" u="none" strike="noStrike" kern="1200" dirty="0">
                          <a:solidFill>
                            <a:srgbClr val="000000"/>
                          </a:solidFill>
                          <a:latin typeface="宋体"/>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1088776" rtl="0" eaLnBrk="1" fontAlgn="ctr" latinLnBrk="0" hangingPunct="1"/>
                      <a:r>
                        <a:rPr lang="zh-CN" altLang="en-US" sz="1400" b="0" i="0" u="none" strike="noStrike" kern="1200" dirty="0">
                          <a:solidFill>
                            <a:srgbClr val="000000"/>
                          </a:solidFill>
                          <a:latin typeface="宋体"/>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1088776" rtl="0" eaLnBrk="1" fontAlgn="ctr" latinLnBrk="0" hangingPunct="1"/>
                      <a:r>
                        <a:rPr lang="zh-CN" altLang="en-US" sz="1400" b="0" i="0" u="none" strike="noStrike" kern="1200" dirty="0">
                          <a:solidFill>
                            <a:srgbClr val="000000"/>
                          </a:solidFill>
                          <a:latin typeface="宋体"/>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1088776" rtl="0" eaLnBrk="1" fontAlgn="ctr" latinLnBrk="0" hangingPunct="1"/>
                      <a:r>
                        <a:rPr lang="zh-CN" altLang="en-US" sz="1400" b="0" i="0" u="none" strike="noStrike" kern="1200" dirty="0">
                          <a:solidFill>
                            <a:srgbClr val="000000"/>
                          </a:solidFill>
                          <a:latin typeface="宋体"/>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08364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539647" y="188871"/>
            <a:ext cx="6553096" cy="504144"/>
          </a:xfrm>
        </p:spPr>
        <p:txBody>
          <a:bodyPr/>
          <a:lstStyle/>
          <a:p>
            <a:r>
              <a:rPr lang="zh-CN" altLang="en-US" dirty="0" smtClean="0"/>
              <a:t>项目变更控制</a:t>
            </a:r>
          </a:p>
        </p:txBody>
      </p:sp>
      <p:sp>
        <p:nvSpPr>
          <p:cNvPr id="14339" name="内容占位符 2"/>
          <p:cNvSpPr>
            <a:spLocks noGrp="1"/>
          </p:cNvSpPr>
          <p:nvPr>
            <p:ph idx="1"/>
          </p:nvPr>
        </p:nvSpPr>
        <p:spPr>
          <a:xfrm>
            <a:off x="467626" y="693015"/>
            <a:ext cx="8677962" cy="5689620"/>
          </a:xfrm>
        </p:spPr>
        <p:txBody>
          <a:bodyPr/>
          <a:lstStyle/>
          <a:p>
            <a:pPr>
              <a:buFontTx/>
              <a:buNone/>
            </a:pPr>
            <a:r>
              <a:rPr lang="en-US" altLang="zh-CN" sz="1400" i="1" dirty="0">
                <a:solidFill>
                  <a:schemeClr val="bg2"/>
                </a:solidFill>
                <a:hlinkClick r:id="rId3" action="ppaction://hlinksldjump"/>
              </a:rPr>
              <a:t>RDMS</a:t>
            </a:r>
            <a:r>
              <a:rPr lang="zh-CN" altLang="en-US" sz="1400" i="1" dirty="0">
                <a:solidFill>
                  <a:schemeClr val="bg2"/>
                </a:solidFill>
                <a:hlinkClick r:id="rId3" action="ppaction://hlinksldjump"/>
              </a:rPr>
              <a:t>体系变更控制程序</a:t>
            </a:r>
            <a:endParaRPr lang="en-US" altLang="zh-CN" sz="1400" i="1" dirty="0">
              <a:solidFill>
                <a:schemeClr val="bg2"/>
              </a:solidFill>
            </a:endParaRPr>
          </a:p>
          <a:p>
            <a:pPr>
              <a:buFontTx/>
              <a:buNone/>
            </a:pPr>
            <a:r>
              <a:rPr lang="zh-CN" altLang="en-US" i="1" dirty="0">
                <a:latin typeface="+mn-ea"/>
              </a:rPr>
              <a:t>项目经理澄清变更控制策略：</a:t>
            </a:r>
            <a:endParaRPr lang="en-US" altLang="zh-CN" i="1" dirty="0">
              <a:latin typeface="+mn-ea"/>
            </a:endParaRPr>
          </a:p>
          <a:p>
            <a:pPr>
              <a:buNone/>
            </a:pPr>
            <a:r>
              <a:rPr lang="zh-CN" altLang="en-US" i="1" dirty="0">
                <a:latin typeface="+mn-ea"/>
              </a:rPr>
              <a:t> </a:t>
            </a:r>
            <a:r>
              <a:rPr lang="en-US" altLang="zh-CN" i="1" dirty="0">
                <a:latin typeface="+mn-ea"/>
              </a:rPr>
              <a:t>1</a:t>
            </a:r>
            <a:r>
              <a:rPr lang="zh-CN" altLang="en-US" i="1" dirty="0">
                <a:latin typeface="+mn-ea"/>
              </a:rPr>
              <a:t>、在进行需求及设计变更影响分析时，应在进度、成本、性能、质量几个方面进行综合分析。</a:t>
            </a:r>
            <a:endParaRPr lang="en-US" altLang="zh-CN" i="1" dirty="0">
              <a:latin typeface="+mn-ea"/>
            </a:endParaRPr>
          </a:p>
          <a:p>
            <a:pPr>
              <a:buNone/>
            </a:pPr>
            <a:r>
              <a:rPr lang="en-US" altLang="zh-CN" i="1" dirty="0">
                <a:latin typeface="+mn-ea"/>
              </a:rPr>
              <a:t>2</a:t>
            </a:r>
            <a:r>
              <a:rPr lang="zh-CN" altLang="en-US" i="1" dirty="0">
                <a:latin typeface="+mn-ea"/>
              </a:rPr>
              <a:t>、依据</a:t>
            </a:r>
            <a:r>
              <a:rPr lang="en-US" altLang="zh-CN" i="1" dirty="0">
                <a:latin typeface="+mn-ea"/>
              </a:rPr>
              <a:t>RDMS</a:t>
            </a:r>
            <a:r>
              <a:rPr lang="zh-CN" altLang="en-US" i="1" dirty="0">
                <a:latin typeface="+mn-ea"/>
              </a:rPr>
              <a:t>体系文件</a:t>
            </a:r>
            <a:r>
              <a:rPr lang="en-US" altLang="zh-CN" i="1" dirty="0">
                <a:latin typeface="+mn-ea"/>
              </a:rPr>
              <a:t>《</a:t>
            </a:r>
            <a:r>
              <a:rPr lang="zh-CN" altLang="en-US" i="1" dirty="0">
                <a:latin typeface="+mn-ea"/>
              </a:rPr>
              <a:t>变更控制程序</a:t>
            </a:r>
            <a:r>
              <a:rPr lang="en-US" altLang="zh-CN" i="1" dirty="0">
                <a:latin typeface="+mn-ea"/>
              </a:rPr>
              <a:t>》</a:t>
            </a:r>
            <a:r>
              <a:rPr lang="zh-CN" altLang="en-US" i="1" dirty="0">
                <a:latin typeface="+mn-ea"/>
              </a:rPr>
              <a:t>中的流程步骤进行项目相关的变更活动。</a:t>
            </a:r>
          </a:p>
          <a:p>
            <a:pPr>
              <a:buNone/>
            </a:pPr>
            <a:r>
              <a:rPr lang="en-US" altLang="zh-CN" i="1" dirty="0">
                <a:latin typeface="+mn-ea"/>
              </a:rPr>
              <a:t>3</a:t>
            </a:r>
            <a:r>
              <a:rPr lang="zh-CN" altLang="en-US" i="1" dirty="0">
                <a:latin typeface="+mn-ea"/>
              </a:rPr>
              <a:t>、当变更对项目进度产生影响时，遵循如下原则：</a:t>
            </a:r>
          </a:p>
          <a:p>
            <a:pPr>
              <a:buNone/>
            </a:pPr>
            <a:r>
              <a:rPr lang="en-US" altLang="zh-CN" i="1" dirty="0">
                <a:latin typeface="+mn-ea"/>
              </a:rPr>
              <a:t>3.1 </a:t>
            </a:r>
            <a:r>
              <a:rPr lang="zh-CN" altLang="en-US" i="1" dirty="0">
                <a:latin typeface="+mn-ea"/>
              </a:rPr>
              <a:t>里程碑日期没有影响或小于一周时由项目经理批准变更，调整计划控制进度。</a:t>
            </a:r>
          </a:p>
          <a:p>
            <a:pPr>
              <a:buNone/>
            </a:pPr>
            <a:r>
              <a:rPr lang="en-US" altLang="zh-CN" i="1" dirty="0">
                <a:latin typeface="+mn-ea"/>
              </a:rPr>
              <a:t>3.2 </a:t>
            </a:r>
            <a:r>
              <a:rPr lang="zh-CN" altLang="en-US" i="1" dirty="0">
                <a:latin typeface="+mn-ea"/>
              </a:rPr>
              <a:t>里程碑日期偏差超过一周或一个月由项目主控批准。</a:t>
            </a:r>
          </a:p>
          <a:p>
            <a:pPr>
              <a:buNone/>
            </a:pPr>
            <a:r>
              <a:rPr lang="en-US" altLang="zh-CN" i="1" dirty="0">
                <a:latin typeface="+mn-ea"/>
              </a:rPr>
              <a:t>3.3 </a:t>
            </a:r>
            <a:r>
              <a:rPr lang="zh-CN" altLang="en-US" i="1" dirty="0">
                <a:latin typeface="+mn-ea"/>
              </a:rPr>
              <a:t>大于</a:t>
            </a:r>
            <a:r>
              <a:rPr lang="en-US" altLang="zh-CN" i="1" dirty="0">
                <a:latin typeface="+mn-ea"/>
              </a:rPr>
              <a:t>1</a:t>
            </a:r>
            <a:r>
              <a:rPr lang="zh-CN" altLang="en-US" i="1" dirty="0">
                <a:latin typeface="+mn-ea"/>
              </a:rPr>
              <a:t>个月，总监批准或会议评审。</a:t>
            </a:r>
          </a:p>
          <a:p>
            <a:pPr>
              <a:buNone/>
            </a:pPr>
            <a:r>
              <a:rPr lang="en-US" altLang="zh-CN" i="1" dirty="0">
                <a:latin typeface="+mn-ea"/>
              </a:rPr>
              <a:t>3.4 </a:t>
            </a:r>
            <a:r>
              <a:rPr lang="zh-CN" altLang="en-US" i="1" dirty="0">
                <a:latin typeface="+mn-ea"/>
              </a:rPr>
              <a:t>进度变更，必须形成新的基线版本。</a:t>
            </a:r>
          </a:p>
          <a:p>
            <a:pPr>
              <a:buNone/>
            </a:pPr>
            <a:r>
              <a:rPr lang="en-US" altLang="zh-CN" i="1" dirty="0">
                <a:latin typeface="+mn-ea"/>
              </a:rPr>
              <a:t>4</a:t>
            </a:r>
            <a:r>
              <a:rPr lang="zh-CN" altLang="en-US" i="1" dirty="0">
                <a:latin typeface="+mn-ea"/>
              </a:rPr>
              <a:t>、重大决策需进行综合比对时，要遵循决策分析指导书的要求进行。 </a:t>
            </a:r>
            <a:endParaRPr lang="en-US" altLang="zh-CN" i="1" dirty="0">
              <a:latin typeface="+mn-ea"/>
            </a:endParaRPr>
          </a:p>
          <a:p>
            <a:pPr>
              <a:buFontTx/>
              <a:buNone/>
            </a:pPr>
            <a:endParaRPr lang="en-US" altLang="zh-CN" sz="1400" i="1" dirty="0">
              <a:solidFill>
                <a:schemeClr val="bg2"/>
              </a:solidFill>
            </a:endParaRPr>
          </a:p>
          <a:p>
            <a:pPr>
              <a:buFontTx/>
              <a:buNone/>
            </a:pPr>
            <a:endParaRPr lang="en-US" altLang="zh-CN" sz="1400" i="1" dirty="0">
              <a:solidFill>
                <a:schemeClr val="bg2"/>
              </a:solidFill>
            </a:endParaRPr>
          </a:p>
          <a:p>
            <a:pPr>
              <a:buFontTx/>
              <a:buNone/>
            </a:pPr>
            <a:endParaRPr lang="en-US" altLang="zh-CN" sz="1400" i="1" dirty="0">
              <a:solidFill>
                <a:schemeClr val="bg2"/>
              </a:solidFill>
            </a:endParaRPr>
          </a:p>
        </p:txBody>
      </p:sp>
    </p:spTree>
    <p:extLst>
      <p:ext uri="{BB962C8B-B14F-4D97-AF65-F5344CB8AC3E}">
        <p14:creationId xmlns:p14="http://schemas.microsoft.com/office/powerpoint/2010/main" val="336051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625" y="188872"/>
            <a:ext cx="5258713" cy="346135"/>
          </a:xfrm>
        </p:spPr>
        <p:txBody>
          <a:bodyPr/>
          <a:lstStyle/>
          <a:p>
            <a:r>
              <a:rPr lang="zh-CN" altLang="en-US" dirty="0" smtClean="0"/>
              <a:t>变更控制程序</a:t>
            </a:r>
            <a:endParaRPr lang="zh-CN" altLang="en-US" dirty="0"/>
          </a:p>
        </p:txBody>
      </p:sp>
      <p:pic>
        <p:nvPicPr>
          <p:cNvPr id="2050" name="Picture 2" descr="http://192.0.0.230/flowjpg/变更控制程序.jpg"/>
          <p:cNvPicPr>
            <a:picLocks noChangeAspect="1" noChangeArrowheads="1"/>
          </p:cNvPicPr>
          <p:nvPr/>
        </p:nvPicPr>
        <p:blipFill>
          <a:blip r:embed="rId3" cstate="print"/>
          <a:srcRect/>
          <a:stretch>
            <a:fillRect/>
          </a:stretch>
        </p:blipFill>
        <p:spPr bwMode="auto">
          <a:xfrm>
            <a:off x="539646" y="686844"/>
            <a:ext cx="7994276" cy="5551750"/>
          </a:xfrm>
          <a:prstGeom prst="rect">
            <a:avLst/>
          </a:prstGeom>
          <a:noFill/>
        </p:spPr>
      </p:pic>
    </p:spTree>
    <p:extLst>
      <p:ext uri="{BB962C8B-B14F-4D97-AF65-F5344CB8AC3E}">
        <p14:creationId xmlns:p14="http://schemas.microsoft.com/office/powerpoint/2010/main" val="3389546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项目质量目标及质量计划</a:t>
            </a:r>
          </a:p>
        </p:txBody>
      </p:sp>
      <p:sp>
        <p:nvSpPr>
          <p:cNvPr id="3" name="内容占位符 2"/>
          <p:cNvSpPr>
            <a:spLocks noGrp="1"/>
          </p:cNvSpPr>
          <p:nvPr>
            <p:ph idx="1"/>
          </p:nvPr>
        </p:nvSpPr>
        <p:spPr/>
        <p:txBody>
          <a:bodyPr/>
          <a:lstStyle/>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40908162"/>
              </p:ext>
            </p:extLst>
          </p:nvPr>
        </p:nvGraphicFramePr>
        <p:xfrm>
          <a:off x="467625" y="1125140"/>
          <a:ext cx="7963490" cy="5303879"/>
        </p:xfrm>
        <a:graphic>
          <a:graphicData uri="http://schemas.openxmlformats.org/drawingml/2006/table">
            <a:tbl>
              <a:tblPr firstRow="1" bandRow="1">
                <a:tableStyleId>{5C22544A-7EE6-4342-B048-85BDC9FD1C3A}</a:tableStyleId>
              </a:tblPr>
              <a:tblGrid>
                <a:gridCol w="1529304"/>
                <a:gridCol w="1585755"/>
                <a:gridCol w="553478"/>
                <a:gridCol w="993562"/>
                <a:gridCol w="3301391"/>
              </a:tblGrid>
              <a:tr h="460949">
                <a:tc>
                  <a:txBody>
                    <a:bodyPr/>
                    <a:lstStyle/>
                    <a:p>
                      <a:pPr algn="l"/>
                      <a:r>
                        <a:rPr lang="zh-CN" altLang="en-US" sz="1800" dirty="0" smtClean="0">
                          <a:solidFill>
                            <a:schemeClr val="tx1"/>
                          </a:solidFill>
                        </a:rPr>
                        <a:t>质量指标</a:t>
                      </a:r>
                      <a:endParaRPr lang="zh-CN" altLang="en-US" sz="1800" dirty="0">
                        <a:solidFill>
                          <a:schemeClr val="tx1"/>
                        </a:solidFill>
                      </a:endParaRPr>
                    </a:p>
                  </a:txBody>
                  <a:tcPr marL="91456" marR="91456" marT="45728" marB="45728">
                    <a:solidFill>
                      <a:schemeClr val="accent6">
                        <a:lumMod val="20000"/>
                        <a:lumOff val="80000"/>
                      </a:schemeClr>
                    </a:solidFill>
                  </a:tcPr>
                </a:tc>
                <a:tc>
                  <a:txBody>
                    <a:bodyPr/>
                    <a:lstStyle/>
                    <a:p>
                      <a:pPr algn="l"/>
                      <a:r>
                        <a:rPr lang="zh-CN" altLang="en-US" sz="1800" dirty="0" smtClean="0">
                          <a:solidFill>
                            <a:schemeClr val="tx1"/>
                          </a:solidFill>
                        </a:rPr>
                        <a:t>目标值</a:t>
                      </a:r>
                      <a:endParaRPr lang="zh-CN" altLang="en-US" sz="1800" dirty="0">
                        <a:solidFill>
                          <a:schemeClr val="tx1"/>
                        </a:solidFill>
                      </a:endParaRPr>
                    </a:p>
                  </a:txBody>
                  <a:tcPr marL="91456" marR="91456" marT="45728" marB="45728">
                    <a:solidFill>
                      <a:schemeClr val="accent6">
                        <a:lumMod val="20000"/>
                        <a:lumOff val="80000"/>
                      </a:schemeClr>
                    </a:solidFill>
                  </a:tcPr>
                </a:tc>
                <a:tc>
                  <a:txBody>
                    <a:bodyPr/>
                    <a:lstStyle/>
                    <a:p>
                      <a:pPr algn="l"/>
                      <a:r>
                        <a:rPr lang="zh-CN" altLang="en-US" sz="1800" dirty="0" smtClean="0">
                          <a:solidFill>
                            <a:schemeClr val="tx1"/>
                          </a:solidFill>
                        </a:rPr>
                        <a:t>参考值</a:t>
                      </a:r>
                      <a:endParaRPr lang="zh-CN" altLang="en-US" sz="1800" dirty="0">
                        <a:solidFill>
                          <a:schemeClr val="tx1"/>
                        </a:solidFill>
                      </a:endParaRPr>
                    </a:p>
                  </a:txBody>
                  <a:tcPr marL="91456" marR="91456" marT="45728" marB="45728">
                    <a:solidFill>
                      <a:schemeClr val="accent6">
                        <a:lumMod val="20000"/>
                        <a:lumOff val="80000"/>
                      </a:schemeClr>
                    </a:solidFill>
                  </a:tcPr>
                </a:tc>
                <a:tc>
                  <a:txBody>
                    <a:bodyPr/>
                    <a:lstStyle/>
                    <a:p>
                      <a:pPr algn="l"/>
                      <a:r>
                        <a:rPr lang="zh-CN" altLang="en-US" sz="1800" dirty="0" smtClean="0">
                          <a:solidFill>
                            <a:schemeClr val="tx1"/>
                          </a:solidFill>
                        </a:rPr>
                        <a:t>责任人</a:t>
                      </a:r>
                      <a:endParaRPr lang="zh-CN" altLang="en-US" sz="1800" dirty="0">
                        <a:solidFill>
                          <a:schemeClr val="tx1"/>
                        </a:solidFill>
                      </a:endParaRPr>
                    </a:p>
                  </a:txBody>
                  <a:tcPr marL="91456" marR="91456" marT="45728" marB="45728">
                    <a:solidFill>
                      <a:schemeClr val="accent6">
                        <a:lumMod val="20000"/>
                        <a:lumOff val="80000"/>
                      </a:schemeClr>
                    </a:solidFill>
                  </a:tcPr>
                </a:tc>
                <a:tc>
                  <a:txBody>
                    <a:bodyPr/>
                    <a:lstStyle/>
                    <a:p>
                      <a:pPr algn="l"/>
                      <a:r>
                        <a:rPr lang="zh-CN" altLang="en-US" sz="1800" dirty="0" smtClean="0">
                          <a:solidFill>
                            <a:schemeClr val="tx1"/>
                          </a:solidFill>
                        </a:rPr>
                        <a:t>质量实现计划</a:t>
                      </a:r>
                      <a:endParaRPr lang="zh-CN" altLang="en-US" sz="1800" dirty="0">
                        <a:solidFill>
                          <a:schemeClr val="tx1"/>
                        </a:solidFill>
                      </a:endParaRPr>
                    </a:p>
                  </a:txBody>
                  <a:tcPr marL="91456" marR="91456" marT="45728" marB="45728">
                    <a:solidFill>
                      <a:schemeClr val="accent6">
                        <a:lumMod val="20000"/>
                        <a:lumOff val="80000"/>
                      </a:schemeClr>
                    </a:solidFill>
                  </a:tcPr>
                </a:tc>
              </a:tr>
              <a:tr h="6735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dk1"/>
                          </a:solidFill>
                          <a:latin typeface="+mn-ea"/>
                          <a:ea typeface="+mn-ea"/>
                          <a:cs typeface="+mn-cs"/>
                        </a:rPr>
                        <a:t>需求稳定性</a:t>
                      </a:r>
                    </a:p>
                  </a:txBody>
                  <a:tcPr marL="91456" marR="91456" marT="45728" marB="45728"/>
                </a:tc>
                <a:tc>
                  <a:txBody>
                    <a:bodyPr/>
                    <a:lstStyle/>
                    <a:p>
                      <a:pPr marL="0" algn="l" defTabSz="914400" rtl="0" eaLnBrk="1" latinLnBrk="0" hangingPunct="1"/>
                      <a:r>
                        <a:rPr lang="en-US" altLang="zh-CN" sz="1400" i="0" kern="1200" dirty="0" smtClean="0">
                          <a:solidFill>
                            <a:schemeClr val="dk1"/>
                          </a:solidFill>
                          <a:latin typeface="+mn-ea"/>
                          <a:ea typeface="+mn-ea"/>
                          <a:cs typeface="+mn-cs"/>
                        </a:rPr>
                        <a:t>90%</a:t>
                      </a:r>
                      <a:endParaRPr lang="zh-CN" altLang="en-US" sz="1400" i="0" kern="1200" dirty="0">
                        <a:solidFill>
                          <a:schemeClr val="dk1"/>
                        </a:solidFill>
                        <a:latin typeface="+mn-ea"/>
                        <a:ea typeface="+mn-ea"/>
                        <a:cs typeface="+mn-cs"/>
                      </a:endParaRPr>
                    </a:p>
                  </a:txBody>
                  <a:tcPr marL="91456" marR="91456" marT="45728" marB="4572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dk1"/>
                          </a:solidFill>
                          <a:latin typeface="+mn-ea"/>
                          <a:ea typeface="+mn-ea"/>
                          <a:cs typeface="+mn-cs"/>
                        </a:rPr>
                        <a:t>无</a:t>
                      </a:r>
                    </a:p>
                  </a:txBody>
                  <a:tcPr marL="91456" marR="91456" marT="45728" marB="4572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dk1"/>
                          </a:solidFill>
                          <a:latin typeface="+mn-ea"/>
                          <a:ea typeface="+mn-ea"/>
                          <a:cs typeface="+mn-cs"/>
                        </a:rPr>
                        <a:t>陈钢浒，曹富春</a:t>
                      </a:r>
                    </a:p>
                  </a:txBody>
                  <a:tcPr marL="91456" marR="91456" marT="45728" marB="45728"/>
                </a:tc>
                <a:tc>
                  <a:txBody>
                    <a:bodyPr/>
                    <a:lstStyle/>
                    <a:p>
                      <a:pPr marL="0" indent="0" algn="l">
                        <a:buNone/>
                      </a:pPr>
                      <a:r>
                        <a:rPr lang="en-US" altLang="zh-CN" sz="1400" i="0" baseline="0" dirty="0" smtClean="0">
                          <a:latin typeface="+mn-ea"/>
                          <a:ea typeface="+mn-ea"/>
                        </a:rPr>
                        <a:t> </a:t>
                      </a:r>
                      <a:endParaRPr lang="zh-CN" altLang="en-US" sz="1400" i="0" dirty="0" smtClean="0">
                        <a:latin typeface="+mn-ea"/>
                        <a:ea typeface="+mn-ea"/>
                      </a:endParaRPr>
                    </a:p>
                  </a:txBody>
                  <a:tcPr marL="91456" marR="91456" marT="45728" marB="45728"/>
                </a:tc>
              </a:tr>
              <a:tr h="5863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dk1"/>
                          </a:solidFill>
                          <a:latin typeface="+mn-ea"/>
                          <a:ea typeface="+mn-ea"/>
                          <a:cs typeface="+mn-cs"/>
                        </a:rPr>
                        <a:t>验证阶段前缺陷检出前占比</a:t>
                      </a:r>
                    </a:p>
                  </a:txBody>
                  <a:tcPr marL="91456" marR="91456" marT="45728" marB="45728"/>
                </a:tc>
                <a:tc>
                  <a:txBody>
                    <a:bodyPr/>
                    <a:lstStyle/>
                    <a:p>
                      <a:pPr marL="0" algn="l" defTabSz="914400" rtl="0" eaLnBrk="1" latinLnBrk="0" hangingPunct="1"/>
                      <a:r>
                        <a:rPr lang="en-US" altLang="zh-CN" sz="1400" i="0" kern="1200" dirty="0" smtClean="0">
                          <a:solidFill>
                            <a:schemeClr val="dk1"/>
                          </a:solidFill>
                          <a:latin typeface="+mn-ea"/>
                          <a:ea typeface="+mn-ea"/>
                          <a:cs typeface="+mn-cs"/>
                        </a:rPr>
                        <a:t>75%</a:t>
                      </a:r>
                      <a:endParaRPr lang="zh-CN" altLang="en-US" sz="1400" i="0" kern="1200" dirty="0">
                        <a:solidFill>
                          <a:schemeClr val="dk1"/>
                        </a:solidFill>
                        <a:latin typeface="+mn-ea"/>
                        <a:ea typeface="+mn-ea"/>
                        <a:cs typeface="+mn-cs"/>
                      </a:endParaRPr>
                    </a:p>
                  </a:txBody>
                  <a:tcPr marL="91456" marR="91456" marT="45728" marB="45728"/>
                </a:tc>
                <a:tc>
                  <a:txBody>
                    <a:bodyPr/>
                    <a:lstStyle/>
                    <a:p>
                      <a:pPr marL="0" algn="l" defTabSz="914400" rtl="0" eaLnBrk="1" latinLnBrk="0" hangingPunct="1"/>
                      <a:r>
                        <a:rPr lang="en-US" altLang="zh-CN" sz="1400" i="0" kern="1200" dirty="0" smtClean="0">
                          <a:solidFill>
                            <a:schemeClr val="dk1"/>
                          </a:solidFill>
                          <a:latin typeface="+mn-ea"/>
                          <a:ea typeface="+mn-ea"/>
                          <a:cs typeface="+mn-cs"/>
                        </a:rPr>
                        <a:t>70%</a:t>
                      </a:r>
                      <a:endParaRPr lang="zh-CN" altLang="en-US" sz="1400" i="0" kern="1200" dirty="0">
                        <a:solidFill>
                          <a:schemeClr val="dk1"/>
                        </a:solidFill>
                        <a:latin typeface="+mn-ea"/>
                        <a:ea typeface="+mn-ea"/>
                        <a:cs typeface="+mn-cs"/>
                      </a:endParaRPr>
                    </a:p>
                  </a:txBody>
                  <a:tcPr marL="91456" marR="91456" marT="45728" marB="45728"/>
                </a:tc>
                <a:tc>
                  <a:txBody>
                    <a:bodyPr/>
                    <a:lstStyle/>
                    <a:p>
                      <a:pPr marL="0" algn="l" defTabSz="914400" rtl="0" eaLnBrk="1" latinLnBrk="0" hangingPunct="1"/>
                      <a:r>
                        <a:rPr lang="zh-CN" altLang="en-US" sz="1400" i="0" kern="1200" dirty="0" smtClean="0">
                          <a:solidFill>
                            <a:schemeClr val="dk1"/>
                          </a:solidFill>
                          <a:latin typeface="+mn-ea"/>
                          <a:ea typeface="+mn-ea"/>
                          <a:cs typeface="+mn-cs"/>
                        </a:rPr>
                        <a:t>曹富春</a:t>
                      </a:r>
                      <a:endParaRPr lang="zh-CN" altLang="en-US" sz="1400" i="0" kern="1200" dirty="0">
                        <a:solidFill>
                          <a:schemeClr val="dk1"/>
                        </a:solidFill>
                        <a:latin typeface="+mn-ea"/>
                        <a:ea typeface="+mn-ea"/>
                        <a:cs typeface="+mn-cs"/>
                      </a:endParaRPr>
                    </a:p>
                  </a:txBody>
                  <a:tcPr marL="91456" marR="91456" marT="45728" marB="45728"/>
                </a:tc>
                <a:tc>
                  <a:txBody>
                    <a:bodyPr/>
                    <a:lstStyle/>
                    <a:p>
                      <a:pPr marL="0" indent="0">
                        <a:buNone/>
                      </a:pPr>
                      <a:endParaRPr lang="zh-CN" altLang="en-US" sz="1400" i="0" dirty="0" smtClean="0">
                        <a:latin typeface="+mn-ea"/>
                        <a:ea typeface="+mn-ea"/>
                      </a:endParaRPr>
                    </a:p>
                  </a:txBody>
                  <a:tcPr marL="91456" marR="91456" marT="45728" marB="45728"/>
                </a:tc>
              </a:tr>
              <a:tr h="5863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dk1"/>
                          </a:solidFill>
                          <a:latin typeface="+mn-ea"/>
                          <a:ea typeface="+mn-ea"/>
                          <a:cs typeface="+mn-cs"/>
                        </a:rPr>
                        <a:t>评审效率</a:t>
                      </a:r>
                    </a:p>
                  </a:txBody>
                  <a:tcPr marL="91456" marR="91456" marT="45728" marB="45728"/>
                </a:tc>
                <a:tc>
                  <a:txBody>
                    <a:bodyPr/>
                    <a:lstStyle/>
                    <a:p>
                      <a:pPr marL="0" algn="l" defTabSz="914400" rtl="0" eaLnBrk="1" latinLnBrk="0" hangingPunct="1"/>
                      <a:r>
                        <a:rPr lang="en-US" altLang="zh-CN" sz="1400" i="0" kern="1200" dirty="0" smtClean="0">
                          <a:solidFill>
                            <a:schemeClr val="dk1"/>
                          </a:solidFill>
                          <a:latin typeface="+mn-ea"/>
                          <a:ea typeface="+mn-ea"/>
                          <a:cs typeface="+mn-cs"/>
                        </a:rPr>
                        <a:t>4</a:t>
                      </a:r>
                      <a:r>
                        <a:rPr lang="zh-CN" altLang="en-US" sz="1400" i="0" kern="1200" dirty="0" smtClean="0">
                          <a:solidFill>
                            <a:schemeClr val="dk1"/>
                          </a:solidFill>
                          <a:latin typeface="+mn-ea"/>
                          <a:ea typeface="+mn-ea"/>
                          <a:cs typeface="+mn-cs"/>
                        </a:rPr>
                        <a:t>个</a:t>
                      </a:r>
                      <a:r>
                        <a:rPr lang="en-US" altLang="zh-CN" sz="1400" i="0" kern="1200" dirty="0" smtClean="0">
                          <a:solidFill>
                            <a:schemeClr val="dk1"/>
                          </a:solidFill>
                          <a:latin typeface="+mn-ea"/>
                          <a:ea typeface="+mn-ea"/>
                          <a:cs typeface="+mn-cs"/>
                        </a:rPr>
                        <a:t>/</a:t>
                      </a:r>
                      <a:r>
                        <a:rPr lang="zh-CN" altLang="en-US" sz="1400" i="0" kern="1200" dirty="0" smtClean="0">
                          <a:solidFill>
                            <a:schemeClr val="dk1"/>
                          </a:solidFill>
                          <a:latin typeface="+mn-ea"/>
                          <a:ea typeface="+mn-ea"/>
                          <a:cs typeface="+mn-cs"/>
                        </a:rPr>
                        <a:t>人时</a:t>
                      </a:r>
                      <a:endParaRPr lang="zh-CN" altLang="en-US" sz="1400" i="0" kern="1200" dirty="0">
                        <a:solidFill>
                          <a:schemeClr val="dk1"/>
                        </a:solidFill>
                        <a:latin typeface="+mn-ea"/>
                        <a:ea typeface="+mn-ea"/>
                        <a:cs typeface="+mn-cs"/>
                      </a:endParaRPr>
                    </a:p>
                  </a:txBody>
                  <a:tcPr marL="91456" marR="91456" marT="45728" marB="45728"/>
                </a:tc>
                <a:tc>
                  <a:txBody>
                    <a:bodyPr/>
                    <a:lstStyle/>
                    <a:p>
                      <a:pPr marL="0" algn="l" defTabSz="914400" rtl="0" eaLnBrk="1" latinLnBrk="0" hangingPunct="1"/>
                      <a:r>
                        <a:rPr lang="en-US" altLang="zh-CN" sz="1400" i="0" kern="1200" dirty="0" smtClean="0">
                          <a:solidFill>
                            <a:schemeClr val="dk1"/>
                          </a:solidFill>
                          <a:latin typeface="+mn-ea"/>
                          <a:ea typeface="+mn-ea"/>
                          <a:cs typeface="+mn-cs"/>
                        </a:rPr>
                        <a:t>3</a:t>
                      </a:r>
                      <a:endParaRPr lang="zh-CN" altLang="en-US" sz="1400" i="0" kern="1200" dirty="0">
                        <a:solidFill>
                          <a:schemeClr val="dk1"/>
                        </a:solidFill>
                        <a:latin typeface="+mn-ea"/>
                        <a:ea typeface="+mn-ea"/>
                        <a:cs typeface="+mn-cs"/>
                      </a:endParaRPr>
                    </a:p>
                  </a:txBody>
                  <a:tcPr marL="91456" marR="91456" marT="45728" marB="45728"/>
                </a:tc>
                <a:tc>
                  <a:txBody>
                    <a:bodyPr/>
                    <a:lstStyle/>
                    <a:p>
                      <a:pPr marL="0" algn="l" defTabSz="914400" rtl="0" eaLnBrk="1" latinLnBrk="0" hangingPunct="1"/>
                      <a:r>
                        <a:rPr lang="zh-CN" altLang="en-US" sz="1400" i="0" kern="1200" dirty="0" smtClean="0">
                          <a:solidFill>
                            <a:schemeClr val="dk1"/>
                          </a:solidFill>
                          <a:latin typeface="+mn-ea"/>
                          <a:ea typeface="+mn-ea"/>
                          <a:cs typeface="+mn-cs"/>
                        </a:rPr>
                        <a:t>工作组长</a:t>
                      </a:r>
                      <a:endParaRPr lang="zh-CN" altLang="en-US" sz="1400" i="0" kern="1200" dirty="0">
                        <a:solidFill>
                          <a:schemeClr val="dk1"/>
                        </a:solidFill>
                        <a:latin typeface="+mn-ea"/>
                        <a:ea typeface="+mn-ea"/>
                        <a:cs typeface="+mn-cs"/>
                      </a:endParaRPr>
                    </a:p>
                  </a:txBody>
                  <a:tcPr marL="91456" marR="91456" marT="45728" marB="45728"/>
                </a:tc>
                <a:tc>
                  <a:txBody>
                    <a:bodyPr/>
                    <a:lstStyle/>
                    <a:p>
                      <a:pPr marL="342900" indent="-342900">
                        <a:buAutoNum type="arabicPeriod"/>
                      </a:pPr>
                      <a:endParaRPr lang="zh-CN" altLang="en-US" sz="1400" i="0" dirty="0" smtClean="0">
                        <a:latin typeface="+mn-ea"/>
                        <a:ea typeface="+mn-ea"/>
                      </a:endParaRPr>
                    </a:p>
                  </a:txBody>
                  <a:tcPr marL="91456" marR="91456" marT="45728" marB="45728"/>
                </a:tc>
              </a:tr>
              <a:tr h="10325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tx1"/>
                          </a:solidFill>
                          <a:latin typeface="+mn-ea"/>
                          <a:ea typeface="+mn-ea"/>
                          <a:cs typeface="+mn-cs"/>
                        </a:rPr>
                        <a:t>开发质量</a:t>
                      </a:r>
                      <a:endParaRPr lang="en-US" altLang="zh-CN" sz="1400" i="0" kern="1200" dirty="0" smtClean="0">
                        <a:solidFill>
                          <a:schemeClr val="tx1"/>
                        </a:solidFill>
                        <a:latin typeface="+mn-ea"/>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tx1"/>
                          </a:solidFill>
                          <a:latin typeface="+mn-ea"/>
                          <a:ea typeface="+mn-ea"/>
                          <a:cs typeface="+mn-cs"/>
                        </a:rPr>
                        <a:t>（缺陷解决率）</a:t>
                      </a:r>
                    </a:p>
                  </a:txBody>
                  <a:tcPr marL="91456" marR="91456" marT="45728" marB="45728"/>
                </a:tc>
                <a:tc>
                  <a:txBody>
                    <a:bodyPr/>
                    <a:lstStyle/>
                    <a:p>
                      <a:pPr marL="0" algn="l" defTabSz="914400" rtl="0" eaLnBrk="1" latinLnBrk="0" hangingPunct="1"/>
                      <a:r>
                        <a:rPr lang="zh-CN" altLang="en-US" sz="1400" i="0" kern="1200" dirty="0" smtClean="0">
                          <a:solidFill>
                            <a:schemeClr val="tx1"/>
                          </a:solidFill>
                          <a:latin typeface="+mn-ea"/>
                          <a:ea typeface="+mn-ea"/>
                          <a:cs typeface="+mn-cs"/>
                        </a:rPr>
                        <a:t>遗留缺陷</a:t>
                      </a:r>
                      <a:r>
                        <a:rPr lang="en-US" altLang="zh-CN" sz="1400" i="0" kern="1200" dirty="0" smtClean="0">
                          <a:solidFill>
                            <a:schemeClr val="tx1"/>
                          </a:solidFill>
                          <a:latin typeface="+mn-ea"/>
                          <a:ea typeface="+mn-ea"/>
                          <a:cs typeface="+mn-cs"/>
                        </a:rPr>
                        <a:t>&lt;5%</a:t>
                      </a:r>
                      <a:endParaRPr lang="zh-CN" altLang="en-US" sz="1400" i="0" kern="1200" dirty="0">
                        <a:solidFill>
                          <a:schemeClr val="tx1"/>
                        </a:solidFill>
                        <a:latin typeface="+mn-ea"/>
                        <a:ea typeface="+mn-ea"/>
                        <a:cs typeface="+mn-cs"/>
                      </a:endParaRPr>
                    </a:p>
                  </a:txBody>
                  <a:tcPr marL="91456" marR="91456" marT="45728" marB="45728"/>
                </a:tc>
                <a:tc>
                  <a:txBody>
                    <a:bodyPr/>
                    <a:lstStyle/>
                    <a:p>
                      <a:pPr marL="0" algn="l" defTabSz="914400" rtl="0" eaLnBrk="1" latinLnBrk="0" hangingPunct="1"/>
                      <a:r>
                        <a:rPr lang="en-US" altLang="zh-CN" sz="1400" i="0" kern="1200" dirty="0" smtClean="0">
                          <a:solidFill>
                            <a:schemeClr val="tx1"/>
                          </a:solidFill>
                          <a:latin typeface="+mn-ea"/>
                          <a:ea typeface="+mn-ea"/>
                          <a:cs typeface="+mn-cs"/>
                        </a:rPr>
                        <a:t>6%</a:t>
                      </a:r>
                      <a:endParaRPr lang="zh-CN" altLang="en-US" sz="1400" i="0" kern="1200" dirty="0">
                        <a:solidFill>
                          <a:schemeClr val="tx1"/>
                        </a:solidFill>
                        <a:latin typeface="+mn-ea"/>
                        <a:ea typeface="+mn-ea"/>
                        <a:cs typeface="+mn-cs"/>
                      </a:endParaRPr>
                    </a:p>
                  </a:txBody>
                  <a:tcPr marL="91456" marR="91456" marT="45728" marB="45728"/>
                </a:tc>
                <a:tc>
                  <a:txBody>
                    <a:bodyPr/>
                    <a:lstStyle/>
                    <a:p>
                      <a:pPr marL="0" algn="l" defTabSz="914400" rtl="0" eaLnBrk="1" latinLnBrk="0" hangingPunct="1"/>
                      <a:r>
                        <a:rPr lang="zh-CN" altLang="en-US" sz="1400" i="0" kern="1200" dirty="0" smtClean="0">
                          <a:solidFill>
                            <a:schemeClr val="tx1"/>
                          </a:solidFill>
                          <a:latin typeface="+mn-ea"/>
                          <a:ea typeface="+mn-ea"/>
                          <a:cs typeface="+mn-cs"/>
                        </a:rPr>
                        <a:t>工作组长</a:t>
                      </a:r>
                      <a:endParaRPr lang="zh-CN" altLang="en-US" sz="1400" i="0" kern="1200" dirty="0">
                        <a:solidFill>
                          <a:schemeClr val="tx1"/>
                        </a:solidFill>
                        <a:latin typeface="+mn-ea"/>
                        <a:ea typeface="+mn-ea"/>
                        <a:cs typeface="+mn-cs"/>
                      </a:endParaRPr>
                    </a:p>
                  </a:txBody>
                  <a:tcPr marL="91456" marR="91456" marT="45728" marB="45728"/>
                </a:tc>
                <a:tc>
                  <a:txBody>
                    <a:bodyPr/>
                    <a:lstStyle/>
                    <a:p>
                      <a:pPr marL="0" algn="l" defTabSz="914400" rtl="0" eaLnBrk="1" latinLnBrk="0" hangingPunct="1"/>
                      <a:r>
                        <a:rPr lang="zh-CN" altLang="en-US" sz="1400" i="0" kern="1200" dirty="0" smtClean="0">
                          <a:solidFill>
                            <a:schemeClr val="tx1"/>
                          </a:solidFill>
                          <a:latin typeface="+mn-ea"/>
                          <a:ea typeface="+mn-ea"/>
                          <a:cs typeface="+mn-cs"/>
                        </a:rPr>
                        <a:t>对外函数覆盖率：</a:t>
                      </a:r>
                      <a:r>
                        <a:rPr lang="en-US" altLang="zh-CN" sz="1400" i="0" kern="1200" dirty="0" smtClean="0">
                          <a:solidFill>
                            <a:schemeClr val="tx1"/>
                          </a:solidFill>
                          <a:latin typeface="+mn-ea"/>
                          <a:ea typeface="+mn-ea"/>
                          <a:cs typeface="+mn-cs"/>
                        </a:rPr>
                        <a:t>100%</a:t>
                      </a:r>
                    </a:p>
                    <a:p>
                      <a:pPr marL="0" algn="l" defTabSz="914400" rtl="0" eaLnBrk="1" latinLnBrk="0" hangingPunct="1"/>
                      <a:r>
                        <a:rPr lang="zh-CN" altLang="en-US" sz="1400" i="0" kern="1200" dirty="0" smtClean="0">
                          <a:solidFill>
                            <a:schemeClr val="tx1"/>
                          </a:solidFill>
                          <a:latin typeface="+mn-ea"/>
                          <a:ea typeface="+mn-ea"/>
                          <a:cs typeface="+mn-cs"/>
                        </a:rPr>
                        <a:t>逻辑覆盖率：</a:t>
                      </a:r>
                      <a:endParaRPr lang="en-US" altLang="zh-CN" sz="1400" i="0" kern="1200" dirty="0" smtClean="0">
                        <a:solidFill>
                          <a:schemeClr val="tx1"/>
                        </a:solidFill>
                        <a:latin typeface="+mn-ea"/>
                        <a:ea typeface="+mn-ea"/>
                        <a:cs typeface="+mn-cs"/>
                      </a:endParaRPr>
                    </a:p>
                    <a:p>
                      <a:pPr marL="0" algn="l" defTabSz="914400" rtl="0" eaLnBrk="1" latinLnBrk="0" hangingPunct="1"/>
                      <a:r>
                        <a:rPr lang="en-US" altLang="zh-CN" sz="1400" i="0" kern="1200" dirty="0" smtClean="0">
                          <a:solidFill>
                            <a:schemeClr val="tx1"/>
                          </a:solidFill>
                          <a:latin typeface="+mn-ea"/>
                          <a:ea typeface="+mn-ea"/>
                          <a:cs typeface="+mn-cs"/>
                        </a:rPr>
                        <a:t>&gt;=30%</a:t>
                      </a:r>
                    </a:p>
                    <a:p>
                      <a:pPr marL="0" algn="l" defTabSz="914400" rtl="0" eaLnBrk="1" latinLnBrk="0" hangingPunct="1"/>
                      <a:r>
                        <a:rPr lang="zh-CN" altLang="en-US" sz="1400" i="0" kern="1200" dirty="0" smtClean="0">
                          <a:solidFill>
                            <a:schemeClr val="tx1"/>
                          </a:solidFill>
                          <a:latin typeface="+mn-ea"/>
                          <a:ea typeface="+mn-ea"/>
                          <a:cs typeface="+mn-cs"/>
                        </a:rPr>
                        <a:t>集成测试阶段</a:t>
                      </a:r>
                      <a:r>
                        <a:rPr lang="en-US" altLang="zh-CN" sz="1400" i="0" kern="1200" dirty="0" err="1" smtClean="0">
                          <a:solidFill>
                            <a:schemeClr val="tx1"/>
                          </a:solidFill>
                          <a:latin typeface="+mn-ea"/>
                          <a:ea typeface="+mn-ea"/>
                          <a:cs typeface="+mn-cs"/>
                        </a:rPr>
                        <a:t>Coverity</a:t>
                      </a:r>
                      <a:r>
                        <a:rPr lang="zh-CN" altLang="en-US" sz="1400" i="0" kern="1200" dirty="0" smtClean="0">
                          <a:solidFill>
                            <a:schemeClr val="tx1"/>
                          </a:solidFill>
                          <a:latin typeface="+mn-ea"/>
                          <a:ea typeface="+mn-ea"/>
                          <a:cs typeface="+mn-cs"/>
                        </a:rPr>
                        <a:t>问题数清</a:t>
                      </a:r>
                      <a:r>
                        <a:rPr lang="en-US" altLang="zh-CN" sz="1400" i="0" kern="1200" dirty="0" smtClean="0">
                          <a:solidFill>
                            <a:schemeClr val="tx1"/>
                          </a:solidFill>
                          <a:latin typeface="+mn-ea"/>
                          <a:ea typeface="+mn-ea"/>
                          <a:cs typeface="+mn-cs"/>
                        </a:rPr>
                        <a:t>0</a:t>
                      </a:r>
                      <a:endParaRPr lang="zh-CN" altLang="en-US" sz="1400" i="0" kern="1200" dirty="0" smtClean="0">
                        <a:solidFill>
                          <a:schemeClr val="tx1"/>
                        </a:solidFill>
                        <a:latin typeface="+mn-ea"/>
                        <a:ea typeface="+mn-ea"/>
                        <a:cs typeface="+mn-cs"/>
                      </a:endParaRPr>
                    </a:p>
                    <a:p>
                      <a:pPr marL="0" indent="0">
                        <a:buNone/>
                      </a:pPr>
                      <a:endParaRPr lang="zh-CN" altLang="en-US" sz="1400" i="0" dirty="0" smtClean="0">
                        <a:solidFill>
                          <a:schemeClr val="tx1"/>
                        </a:solidFill>
                        <a:latin typeface="+mn-ea"/>
                        <a:ea typeface="+mn-ea"/>
                      </a:endParaRPr>
                    </a:p>
                  </a:txBody>
                  <a:tcPr marL="91456" marR="91456" marT="45728" marB="45728"/>
                </a:tc>
              </a:tr>
              <a:tr h="10325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tx1"/>
                          </a:solidFill>
                          <a:latin typeface="+mn-ea"/>
                          <a:ea typeface="+mn-ea"/>
                          <a:cs typeface="+mn-cs"/>
                        </a:rPr>
                        <a:t>集成测试质量</a:t>
                      </a:r>
                    </a:p>
                  </a:txBody>
                  <a:tcPr marL="91456" marR="91456" marT="45728" marB="4572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tx1"/>
                          </a:solidFill>
                          <a:latin typeface="+mn-ea"/>
                          <a:ea typeface="+mn-ea"/>
                          <a:cs typeface="+mn-cs"/>
                        </a:rPr>
                        <a:t>用例覆盖率</a:t>
                      </a:r>
                      <a:r>
                        <a:rPr lang="en-US" altLang="zh-CN" sz="1400" i="0" kern="1200" dirty="0" smtClean="0">
                          <a:solidFill>
                            <a:schemeClr val="tx1"/>
                          </a:solidFill>
                          <a:latin typeface="+mn-ea"/>
                          <a:ea typeface="+mn-ea"/>
                          <a:cs typeface="+mn-cs"/>
                        </a:rPr>
                        <a:t>:95%</a:t>
                      </a:r>
                      <a:endParaRPr lang="zh-CN" altLang="en-US" sz="1400" i="0" kern="1200" dirty="0" smtClean="0">
                        <a:solidFill>
                          <a:schemeClr val="tx1"/>
                        </a:solidFill>
                        <a:latin typeface="+mn-ea"/>
                        <a:ea typeface="+mn-ea"/>
                        <a:cs typeface="+mn-cs"/>
                      </a:endParaRPr>
                    </a:p>
                    <a:p>
                      <a:pPr marL="0" algn="l" defTabSz="914400" rtl="0" eaLnBrk="1" latinLnBrk="0" hangingPunct="1"/>
                      <a:r>
                        <a:rPr lang="zh-CN" altLang="en-US" sz="1400" i="0" kern="1200" dirty="0" smtClean="0">
                          <a:solidFill>
                            <a:schemeClr val="tx1"/>
                          </a:solidFill>
                          <a:latin typeface="+mn-ea"/>
                          <a:ea typeface="+mn-ea"/>
                          <a:cs typeface="+mn-cs"/>
                        </a:rPr>
                        <a:t>集成测试缺陷占比：</a:t>
                      </a:r>
                      <a:r>
                        <a:rPr lang="en-US" altLang="zh-CN" sz="1400" i="0" kern="1200" dirty="0" smtClean="0">
                          <a:solidFill>
                            <a:schemeClr val="tx1"/>
                          </a:solidFill>
                          <a:latin typeface="+mn-ea"/>
                          <a:ea typeface="+mn-ea"/>
                          <a:cs typeface="+mn-cs"/>
                        </a:rPr>
                        <a:t>1:4</a:t>
                      </a:r>
                    </a:p>
                  </a:txBody>
                  <a:tcPr marL="91456" marR="91456" marT="45728" marB="45728"/>
                </a:tc>
                <a:tc>
                  <a:txBody>
                    <a:bodyPr/>
                    <a:lstStyle/>
                    <a:p>
                      <a:pPr marL="0" algn="l" defTabSz="914400" rtl="0" eaLnBrk="1" latinLnBrk="0" hangingPunct="1"/>
                      <a:r>
                        <a:rPr lang="zh-CN" altLang="en-US" sz="1400" i="0" kern="1200" dirty="0" smtClean="0">
                          <a:solidFill>
                            <a:schemeClr val="tx1"/>
                          </a:solidFill>
                          <a:latin typeface="+mn-ea"/>
                          <a:ea typeface="+mn-ea"/>
                          <a:cs typeface="+mn-cs"/>
                        </a:rPr>
                        <a:t>无</a:t>
                      </a:r>
                      <a:endParaRPr lang="zh-CN" altLang="en-US" sz="1400" i="0" kern="1200" dirty="0">
                        <a:solidFill>
                          <a:schemeClr val="tx1"/>
                        </a:solidFill>
                        <a:latin typeface="+mn-ea"/>
                        <a:ea typeface="+mn-ea"/>
                        <a:cs typeface="+mn-cs"/>
                      </a:endParaRPr>
                    </a:p>
                  </a:txBody>
                  <a:tcPr marL="91456" marR="91456" marT="45728" marB="45728"/>
                </a:tc>
                <a:tc>
                  <a:txBody>
                    <a:bodyPr/>
                    <a:lstStyle/>
                    <a:p>
                      <a:pPr marL="0" algn="l" defTabSz="914400" rtl="0" eaLnBrk="1" latinLnBrk="0" hangingPunct="1"/>
                      <a:r>
                        <a:rPr lang="zh-CN" altLang="en-US" sz="1400" i="0" kern="1200" dirty="0" smtClean="0">
                          <a:solidFill>
                            <a:schemeClr val="tx1"/>
                          </a:solidFill>
                          <a:latin typeface="+mn-ea"/>
                          <a:ea typeface="+mn-ea"/>
                          <a:cs typeface="+mn-cs"/>
                        </a:rPr>
                        <a:t>魏许茹</a:t>
                      </a:r>
                      <a:endParaRPr lang="zh-CN" altLang="en-US" sz="1400" i="0" kern="1200" dirty="0">
                        <a:solidFill>
                          <a:schemeClr val="tx1"/>
                        </a:solidFill>
                        <a:latin typeface="+mn-ea"/>
                        <a:ea typeface="+mn-ea"/>
                        <a:cs typeface="+mn-cs"/>
                      </a:endParaRPr>
                    </a:p>
                  </a:txBody>
                  <a:tcPr marL="91456" marR="91456" marT="45728" marB="45728"/>
                </a:tc>
                <a:tc>
                  <a:txBody>
                    <a:bodyPr/>
                    <a:lstStyle/>
                    <a:p>
                      <a:pPr marL="0" indent="0">
                        <a:buNone/>
                      </a:pPr>
                      <a:r>
                        <a:rPr lang="zh-CN" altLang="en-US" sz="1400" i="0" dirty="0" smtClean="0">
                          <a:solidFill>
                            <a:schemeClr val="tx1"/>
                          </a:solidFill>
                          <a:latin typeface="+mn-ea"/>
                          <a:ea typeface="+mn-ea"/>
                        </a:rPr>
                        <a:t>缺陷占比是指集成测试与系统测试之间的缺陷数据比较</a:t>
                      </a:r>
                    </a:p>
                  </a:txBody>
                  <a:tcPr marL="91456" marR="91456" marT="45728" marB="45728"/>
                </a:tc>
              </a:tr>
              <a:tr h="3523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dk1"/>
                          </a:solidFill>
                          <a:latin typeface="+mn-ea"/>
                          <a:ea typeface="+mn-ea"/>
                          <a:cs typeface="+mn-cs"/>
                        </a:rPr>
                        <a:t>结项偏差</a:t>
                      </a:r>
                    </a:p>
                  </a:txBody>
                  <a:tcPr marL="91456" marR="91456" marT="45728" marB="45728"/>
                </a:tc>
                <a:tc>
                  <a:txBody>
                    <a:bodyPr/>
                    <a:lstStyle/>
                    <a:p>
                      <a:pPr marL="0" algn="l" defTabSz="914400" rtl="0" eaLnBrk="1" latinLnBrk="0" hangingPunct="1"/>
                      <a:r>
                        <a:rPr lang="en-US" altLang="zh-CN" sz="1400" i="0" kern="1200" dirty="0" smtClean="0">
                          <a:solidFill>
                            <a:schemeClr val="dk1"/>
                          </a:solidFill>
                          <a:latin typeface="+mn-ea"/>
                          <a:ea typeface="+mn-ea"/>
                          <a:cs typeface="+mn-cs"/>
                        </a:rPr>
                        <a:t>10%</a:t>
                      </a:r>
                      <a:endParaRPr lang="zh-CN" altLang="en-US" sz="1400" i="0" kern="1200" dirty="0">
                        <a:solidFill>
                          <a:schemeClr val="dk1"/>
                        </a:solidFill>
                        <a:latin typeface="+mn-ea"/>
                        <a:ea typeface="+mn-ea"/>
                        <a:cs typeface="+mn-cs"/>
                      </a:endParaRPr>
                    </a:p>
                  </a:txBody>
                  <a:tcPr marL="91456" marR="91456" marT="45728" marB="4572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i="0" kern="1200" dirty="0" smtClean="0">
                          <a:solidFill>
                            <a:schemeClr val="dk1"/>
                          </a:solidFill>
                          <a:latin typeface="+mn-ea"/>
                          <a:ea typeface="+mn-ea"/>
                          <a:cs typeface="+mn-cs"/>
                        </a:rPr>
                        <a:t>10</a:t>
                      </a:r>
                      <a:endParaRPr lang="zh-CN" altLang="en-US" sz="1400" i="0" kern="1200" dirty="0" smtClean="0">
                        <a:solidFill>
                          <a:schemeClr val="dk1"/>
                        </a:solidFill>
                        <a:latin typeface="+mn-ea"/>
                        <a:ea typeface="+mn-ea"/>
                        <a:cs typeface="+mn-cs"/>
                      </a:endParaRPr>
                    </a:p>
                  </a:txBody>
                  <a:tcPr marL="91456" marR="91456" marT="45728" marB="4572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dk1"/>
                          </a:solidFill>
                          <a:latin typeface="+mn-ea"/>
                          <a:ea typeface="+mn-ea"/>
                          <a:cs typeface="+mn-cs"/>
                        </a:rPr>
                        <a:t>曹富春</a:t>
                      </a:r>
                    </a:p>
                  </a:txBody>
                  <a:tcPr marL="91456" marR="91456" marT="45728" marB="45728"/>
                </a:tc>
                <a:tc>
                  <a:txBody>
                    <a:bodyPr/>
                    <a:lstStyle/>
                    <a:p>
                      <a:pPr marL="342900" indent="-342900">
                        <a:buAutoNum type="arabicPeriod"/>
                      </a:pPr>
                      <a:endParaRPr lang="zh-CN" altLang="en-US" sz="1400" i="0" dirty="0" smtClean="0">
                        <a:latin typeface="+mn-ea"/>
                        <a:ea typeface="+mn-ea"/>
                      </a:endParaRPr>
                    </a:p>
                  </a:txBody>
                  <a:tcPr marL="91456" marR="91456" marT="45728" marB="45728"/>
                </a:tc>
              </a:tr>
            </a:tbl>
          </a:graphicData>
        </a:graphic>
      </p:graphicFrame>
    </p:spTree>
    <p:extLst>
      <p:ext uri="{BB962C8B-B14F-4D97-AF65-F5344CB8AC3E}">
        <p14:creationId xmlns:p14="http://schemas.microsoft.com/office/powerpoint/2010/main" val="475018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5346" y="369454"/>
            <a:ext cx="5192553" cy="435526"/>
          </a:xfrm>
        </p:spPr>
        <p:txBody>
          <a:bodyPr/>
          <a:lstStyle/>
          <a:p>
            <a:r>
              <a:rPr lang="zh-CN" altLang="en-US" dirty="0" smtClean="0"/>
              <a:t>成员</a:t>
            </a:r>
            <a:r>
              <a:rPr lang="en-US" altLang="zh-CN" dirty="0" smtClean="0"/>
              <a:t>/</a:t>
            </a:r>
            <a:r>
              <a:rPr lang="zh-CN" altLang="en-US" dirty="0" smtClean="0"/>
              <a:t>工作组质量</a:t>
            </a:r>
            <a:r>
              <a:rPr lang="zh-CN" altLang="en-US" dirty="0"/>
              <a:t>目标及质量计划</a:t>
            </a:r>
          </a:p>
        </p:txBody>
      </p:sp>
      <p:sp>
        <p:nvSpPr>
          <p:cNvPr id="3" name="内容占位符 2"/>
          <p:cNvSpPr>
            <a:spLocks noGrp="1"/>
          </p:cNvSpPr>
          <p:nvPr>
            <p:ph idx="1"/>
          </p:nvPr>
        </p:nvSpPr>
        <p:spPr/>
        <p:txBody>
          <a:bodyPr/>
          <a:lstStyle/>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56146763"/>
              </p:ext>
            </p:extLst>
          </p:nvPr>
        </p:nvGraphicFramePr>
        <p:xfrm>
          <a:off x="467625" y="1125140"/>
          <a:ext cx="7963490" cy="4701198"/>
        </p:xfrm>
        <a:graphic>
          <a:graphicData uri="http://schemas.openxmlformats.org/drawingml/2006/table">
            <a:tbl>
              <a:tblPr firstRow="1" bandRow="1">
                <a:tableStyleId>{5C22544A-7EE6-4342-B048-85BDC9FD1C3A}</a:tableStyleId>
              </a:tblPr>
              <a:tblGrid>
                <a:gridCol w="1529304"/>
                <a:gridCol w="1145671"/>
                <a:gridCol w="993562"/>
                <a:gridCol w="993562"/>
                <a:gridCol w="3301391"/>
              </a:tblGrid>
              <a:tr h="460949">
                <a:tc>
                  <a:txBody>
                    <a:bodyPr/>
                    <a:lstStyle/>
                    <a:p>
                      <a:pPr algn="l"/>
                      <a:r>
                        <a:rPr lang="zh-CN" altLang="en-US" sz="1800" dirty="0" smtClean="0">
                          <a:solidFill>
                            <a:schemeClr val="tx1"/>
                          </a:solidFill>
                        </a:rPr>
                        <a:t>质量指标</a:t>
                      </a:r>
                      <a:endParaRPr lang="zh-CN" altLang="en-US" sz="1800" dirty="0">
                        <a:solidFill>
                          <a:schemeClr val="tx1"/>
                        </a:solidFill>
                      </a:endParaRPr>
                    </a:p>
                  </a:txBody>
                  <a:tcPr marL="91456" marR="91456" marT="45728" marB="45728">
                    <a:solidFill>
                      <a:schemeClr val="accent6">
                        <a:lumMod val="20000"/>
                        <a:lumOff val="80000"/>
                      </a:schemeClr>
                    </a:solidFill>
                  </a:tcPr>
                </a:tc>
                <a:tc>
                  <a:txBody>
                    <a:bodyPr/>
                    <a:lstStyle/>
                    <a:p>
                      <a:pPr algn="l"/>
                      <a:r>
                        <a:rPr lang="zh-CN" altLang="en-US" sz="1800" dirty="0" smtClean="0">
                          <a:solidFill>
                            <a:schemeClr val="tx1"/>
                          </a:solidFill>
                        </a:rPr>
                        <a:t>目标值</a:t>
                      </a:r>
                      <a:endParaRPr lang="zh-CN" altLang="en-US" sz="1800" dirty="0">
                        <a:solidFill>
                          <a:schemeClr val="tx1"/>
                        </a:solidFill>
                      </a:endParaRPr>
                    </a:p>
                  </a:txBody>
                  <a:tcPr marL="91456" marR="91456" marT="45728" marB="45728">
                    <a:solidFill>
                      <a:schemeClr val="accent6">
                        <a:lumMod val="20000"/>
                        <a:lumOff val="80000"/>
                      </a:schemeClr>
                    </a:solidFill>
                  </a:tcPr>
                </a:tc>
                <a:tc>
                  <a:txBody>
                    <a:bodyPr/>
                    <a:lstStyle/>
                    <a:p>
                      <a:pPr algn="l"/>
                      <a:r>
                        <a:rPr lang="zh-CN" altLang="en-US" sz="1800" dirty="0" smtClean="0">
                          <a:solidFill>
                            <a:schemeClr val="tx1"/>
                          </a:solidFill>
                        </a:rPr>
                        <a:t>参考值</a:t>
                      </a:r>
                      <a:endParaRPr lang="zh-CN" altLang="en-US" sz="1800" dirty="0">
                        <a:solidFill>
                          <a:schemeClr val="tx1"/>
                        </a:solidFill>
                      </a:endParaRPr>
                    </a:p>
                  </a:txBody>
                  <a:tcPr marL="91456" marR="91456" marT="45728" marB="45728">
                    <a:solidFill>
                      <a:schemeClr val="accent6">
                        <a:lumMod val="20000"/>
                        <a:lumOff val="80000"/>
                      </a:schemeClr>
                    </a:solidFill>
                  </a:tcPr>
                </a:tc>
                <a:tc>
                  <a:txBody>
                    <a:bodyPr/>
                    <a:lstStyle/>
                    <a:p>
                      <a:pPr algn="l"/>
                      <a:r>
                        <a:rPr lang="zh-CN" altLang="en-US" sz="1800" dirty="0" smtClean="0">
                          <a:solidFill>
                            <a:schemeClr val="tx1"/>
                          </a:solidFill>
                        </a:rPr>
                        <a:t>责任人</a:t>
                      </a:r>
                      <a:endParaRPr lang="zh-CN" altLang="en-US" sz="1800" dirty="0">
                        <a:solidFill>
                          <a:schemeClr val="tx1"/>
                        </a:solidFill>
                      </a:endParaRPr>
                    </a:p>
                  </a:txBody>
                  <a:tcPr marL="91456" marR="91456" marT="45728" marB="45728">
                    <a:solidFill>
                      <a:schemeClr val="accent6">
                        <a:lumMod val="20000"/>
                        <a:lumOff val="80000"/>
                      </a:schemeClr>
                    </a:solidFill>
                  </a:tcPr>
                </a:tc>
                <a:tc>
                  <a:txBody>
                    <a:bodyPr/>
                    <a:lstStyle/>
                    <a:p>
                      <a:pPr algn="l"/>
                      <a:r>
                        <a:rPr lang="zh-CN" altLang="en-US" sz="1800" dirty="0" smtClean="0">
                          <a:solidFill>
                            <a:schemeClr val="tx1"/>
                          </a:solidFill>
                        </a:rPr>
                        <a:t>质量实现计划</a:t>
                      </a:r>
                      <a:endParaRPr lang="zh-CN" altLang="en-US" sz="1800" dirty="0">
                        <a:solidFill>
                          <a:schemeClr val="tx1"/>
                        </a:solidFill>
                      </a:endParaRPr>
                    </a:p>
                  </a:txBody>
                  <a:tcPr marL="91456" marR="91456" marT="45728" marB="45728">
                    <a:solidFill>
                      <a:schemeClr val="accent6">
                        <a:lumMod val="20000"/>
                        <a:lumOff val="80000"/>
                      </a:schemeClr>
                    </a:solidFill>
                  </a:tcPr>
                </a:tc>
              </a:tr>
              <a:tr h="538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dk1"/>
                          </a:solidFill>
                          <a:latin typeface="+mn-ea"/>
                          <a:ea typeface="+mn-ea"/>
                          <a:cs typeface="+mn-cs"/>
                        </a:rPr>
                        <a:t>任务单完成率</a:t>
                      </a:r>
                    </a:p>
                  </a:txBody>
                  <a:tcPr marL="91456" marR="91456" marT="45728" marB="45728"/>
                </a:tc>
                <a:tc>
                  <a:txBody>
                    <a:bodyPr/>
                    <a:lstStyle/>
                    <a:p>
                      <a:pPr marL="0" algn="l" defTabSz="914400" rtl="0" eaLnBrk="1" latinLnBrk="0" hangingPunct="1"/>
                      <a:r>
                        <a:rPr lang="en-US" altLang="zh-CN" sz="1400" i="0" kern="1200" dirty="0" smtClean="0">
                          <a:solidFill>
                            <a:schemeClr val="dk1"/>
                          </a:solidFill>
                          <a:latin typeface="+mn-ea"/>
                          <a:ea typeface="+mn-ea"/>
                          <a:cs typeface="+mn-cs"/>
                        </a:rPr>
                        <a:t>90%</a:t>
                      </a:r>
                      <a:endParaRPr lang="zh-CN" altLang="en-US" sz="1400" i="0" kern="1200" dirty="0">
                        <a:solidFill>
                          <a:schemeClr val="dk1"/>
                        </a:solidFill>
                        <a:latin typeface="+mn-ea"/>
                        <a:ea typeface="+mn-ea"/>
                        <a:cs typeface="+mn-cs"/>
                      </a:endParaRPr>
                    </a:p>
                  </a:txBody>
                  <a:tcPr marL="91456" marR="91456" marT="45728" marB="4572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i="0" kern="1200" dirty="0" smtClean="0">
                          <a:solidFill>
                            <a:schemeClr val="dk1"/>
                          </a:solidFill>
                          <a:latin typeface="+mn-ea"/>
                          <a:ea typeface="+mn-ea"/>
                          <a:cs typeface="+mn-cs"/>
                        </a:rPr>
                        <a:t>80%</a:t>
                      </a:r>
                      <a:endParaRPr lang="zh-CN" altLang="en-US" sz="1400" i="0" kern="1200" dirty="0" smtClean="0">
                        <a:solidFill>
                          <a:schemeClr val="dk1"/>
                        </a:solidFill>
                        <a:latin typeface="+mn-ea"/>
                        <a:ea typeface="+mn-ea"/>
                        <a:cs typeface="+mn-cs"/>
                      </a:endParaRPr>
                    </a:p>
                  </a:txBody>
                  <a:tcPr marL="91456" marR="91456" marT="45728" marB="4572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dk1"/>
                          </a:solidFill>
                          <a:latin typeface="+mn-ea"/>
                          <a:ea typeface="+mn-ea"/>
                          <a:cs typeface="+mn-cs"/>
                        </a:rPr>
                        <a:t>工作组长</a:t>
                      </a:r>
                    </a:p>
                  </a:txBody>
                  <a:tcPr marL="91456" marR="91456" marT="45728" marB="45728"/>
                </a:tc>
                <a:tc>
                  <a:txBody>
                    <a:bodyPr/>
                    <a:lstStyle/>
                    <a:p>
                      <a:pPr marL="0" indent="0" algn="l">
                        <a:buNone/>
                      </a:pPr>
                      <a:r>
                        <a:rPr lang="en-US" altLang="zh-CN" sz="1400" i="0" baseline="0" dirty="0" smtClean="0">
                          <a:latin typeface="+mn-ea"/>
                          <a:ea typeface="+mn-ea"/>
                        </a:rPr>
                        <a:t> </a:t>
                      </a:r>
                      <a:r>
                        <a:rPr lang="zh-CN" altLang="en-US" sz="1400" i="0" baseline="0" dirty="0" smtClean="0">
                          <a:latin typeface="+mn-ea"/>
                          <a:ea typeface="+mn-ea"/>
                        </a:rPr>
                        <a:t>关注成员的任务单，出现无法规避的延期情况可以经沟通后由项目经理变更计划</a:t>
                      </a:r>
                      <a:endParaRPr lang="zh-CN" altLang="en-US" sz="1400" i="0" dirty="0" smtClean="0">
                        <a:latin typeface="+mn-ea"/>
                        <a:ea typeface="+mn-ea"/>
                      </a:endParaRPr>
                    </a:p>
                  </a:txBody>
                  <a:tcPr marL="91456" marR="91456" marT="45728" marB="45728"/>
                </a:tc>
              </a:tr>
              <a:tr h="5863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dk1"/>
                          </a:solidFill>
                          <a:latin typeface="+mn-ea"/>
                          <a:ea typeface="+mn-ea"/>
                          <a:cs typeface="+mn-cs"/>
                        </a:rPr>
                        <a:t>评委评审效率</a:t>
                      </a:r>
                    </a:p>
                  </a:txBody>
                  <a:tcPr marL="91456" marR="91456" marT="45728" marB="45728"/>
                </a:tc>
                <a:tc>
                  <a:txBody>
                    <a:bodyPr/>
                    <a:lstStyle/>
                    <a:p>
                      <a:pPr marL="0" algn="l" defTabSz="914400" rtl="0" eaLnBrk="1" latinLnBrk="0" hangingPunct="1"/>
                      <a:r>
                        <a:rPr lang="en-US" altLang="zh-CN" sz="1400" i="0" kern="1200" dirty="0" smtClean="0">
                          <a:solidFill>
                            <a:schemeClr val="dk1"/>
                          </a:solidFill>
                          <a:latin typeface="+mn-ea"/>
                          <a:ea typeface="+mn-ea"/>
                          <a:cs typeface="+mn-cs"/>
                        </a:rPr>
                        <a:t>4</a:t>
                      </a:r>
                      <a:r>
                        <a:rPr lang="zh-CN" altLang="en-US" sz="1400" i="0" kern="1200" dirty="0" smtClean="0">
                          <a:solidFill>
                            <a:schemeClr val="dk1"/>
                          </a:solidFill>
                          <a:latin typeface="+mn-ea"/>
                          <a:ea typeface="+mn-ea"/>
                          <a:cs typeface="+mn-cs"/>
                        </a:rPr>
                        <a:t>个</a:t>
                      </a:r>
                      <a:r>
                        <a:rPr lang="en-US" altLang="zh-CN" sz="1400" i="0" kern="1200" dirty="0" smtClean="0">
                          <a:solidFill>
                            <a:schemeClr val="dk1"/>
                          </a:solidFill>
                          <a:latin typeface="+mn-ea"/>
                          <a:ea typeface="+mn-ea"/>
                          <a:cs typeface="+mn-cs"/>
                        </a:rPr>
                        <a:t>/</a:t>
                      </a:r>
                      <a:r>
                        <a:rPr lang="zh-CN" altLang="en-US" sz="1400" i="0" kern="1200" dirty="0" smtClean="0">
                          <a:solidFill>
                            <a:schemeClr val="dk1"/>
                          </a:solidFill>
                          <a:latin typeface="+mn-ea"/>
                          <a:ea typeface="+mn-ea"/>
                          <a:cs typeface="+mn-cs"/>
                        </a:rPr>
                        <a:t>人时</a:t>
                      </a:r>
                      <a:endParaRPr lang="zh-CN" altLang="en-US" sz="1400" i="0" kern="1200" dirty="0">
                        <a:solidFill>
                          <a:schemeClr val="dk1"/>
                        </a:solidFill>
                        <a:latin typeface="+mn-ea"/>
                        <a:ea typeface="+mn-ea"/>
                        <a:cs typeface="+mn-cs"/>
                      </a:endParaRPr>
                    </a:p>
                  </a:txBody>
                  <a:tcPr marL="91456" marR="91456" marT="45728" marB="45728"/>
                </a:tc>
                <a:tc>
                  <a:txBody>
                    <a:bodyPr/>
                    <a:lstStyle/>
                    <a:p>
                      <a:pPr marL="0" algn="l" defTabSz="914400" rtl="0" eaLnBrk="1" latinLnBrk="0" hangingPunct="1"/>
                      <a:r>
                        <a:rPr lang="en-US" altLang="zh-CN" sz="1400" i="0" kern="1200" dirty="0" smtClean="0">
                          <a:solidFill>
                            <a:schemeClr val="dk1"/>
                          </a:solidFill>
                          <a:latin typeface="+mn-ea"/>
                          <a:ea typeface="+mn-ea"/>
                          <a:cs typeface="+mn-cs"/>
                        </a:rPr>
                        <a:t>3</a:t>
                      </a:r>
                      <a:endParaRPr lang="zh-CN" altLang="en-US" sz="1400" i="0" kern="1200" dirty="0">
                        <a:solidFill>
                          <a:schemeClr val="dk1"/>
                        </a:solidFill>
                        <a:latin typeface="+mn-ea"/>
                        <a:ea typeface="+mn-ea"/>
                        <a:cs typeface="+mn-cs"/>
                      </a:endParaRPr>
                    </a:p>
                  </a:txBody>
                  <a:tcPr marL="91456" marR="91456" marT="45728" marB="45728"/>
                </a:tc>
                <a:tc>
                  <a:txBody>
                    <a:bodyPr/>
                    <a:lstStyle/>
                    <a:p>
                      <a:pPr marL="0" algn="l" defTabSz="914400" rtl="0" eaLnBrk="1" latinLnBrk="0" hangingPunct="1"/>
                      <a:r>
                        <a:rPr lang="zh-CN" altLang="en-US" sz="1400" i="0" kern="1200" dirty="0" smtClean="0">
                          <a:solidFill>
                            <a:schemeClr val="dk1"/>
                          </a:solidFill>
                          <a:latin typeface="+mn-ea"/>
                          <a:ea typeface="+mn-ea"/>
                          <a:cs typeface="+mn-cs"/>
                        </a:rPr>
                        <a:t>成员</a:t>
                      </a:r>
                      <a:endParaRPr lang="zh-CN" altLang="en-US" sz="1400" i="0" kern="1200" dirty="0">
                        <a:solidFill>
                          <a:schemeClr val="dk1"/>
                        </a:solidFill>
                        <a:latin typeface="+mn-ea"/>
                        <a:ea typeface="+mn-ea"/>
                        <a:cs typeface="+mn-cs"/>
                      </a:endParaRPr>
                    </a:p>
                  </a:txBody>
                  <a:tcPr marL="91456" marR="91456" marT="45728" marB="45728"/>
                </a:tc>
                <a:tc>
                  <a:txBody>
                    <a:bodyPr/>
                    <a:lstStyle/>
                    <a:p>
                      <a:pPr marL="0" indent="0">
                        <a:buNone/>
                      </a:pPr>
                      <a:endParaRPr lang="zh-CN" altLang="en-US" sz="1400" i="0" dirty="0" smtClean="0">
                        <a:latin typeface="+mn-ea"/>
                        <a:ea typeface="+mn-ea"/>
                      </a:endParaRPr>
                    </a:p>
                  </a:txBody>
                  <a:tcPr marL="91456" marR="91456" marT="45728" marB="45728"/>
                </a:tc>
              </a:tr>
              <a:tr h="5863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dk1"/>
                          </a:solidFill>
                          <a:latin typeface="+mn-ea"/>
                          <a:ea typeface="+mn-ea"/>
                          <a:cs typeface="+mn-cs"/>
                        </a:rPr>
                        <a:t>缺陷解决率</a:t>
                      </a:r>
                    </a:p>
                  </a:txBody>
                  <a:tcPr marL="91456" marR="91456" marT="45728" marB="45728"/>
                </a:tc>
                <a:tc>
                  <a:txBody>
                    <a:bodyPr/>
                    <a:lstStyle/>
                    <a:p>
                      <a:pPr marL="0" algn="l" defTabSz="914400" rtl="0" eaLnBrk="1" latinLnBrk="0" hangingPunct="1"/>
                      <a:r>
                        <a:rPr lang="zh-CN" altLang="en-US" sz="1400" i="0" kern="1200" dirty="0" smtClean="0">
                          <a:solidFill>
                            <a:schemeClr val="dk1"/>
                          </a:solidFill>
                          <a:latin typeface="+mn-ea"/>
                          <a:ea typeface="+mn-ea"/>
                          <a:cs typeface="+mn-cs"/>
                        </a:rPr>
                        <a:t>成员：</a:t>
                      </a:r>
                      <a:r>
                        <a:rPr lang="en-US" altLang="zh-CN" sz="1400" i="0" kern="1200" dirty="0" smtClean="0">
                          <a:solidFill>
                            <a:schemeClr val="dk1"/>
                          </a:solidFill>
                          <a:latin typeface="+mn-ea"/>
                          <a:ea typeface="+mn-ea"/>
                          <a:cs typeface="+mn-cs"/>
                        </a:rPr>
                        <a:t>85%</a:t>
                      </a:r>
                    </a:p>
                    <a:p>
                      <a:pPr marL="0" algn="l" defTabSz="914400" rtl="0" eaLnBrk="1" latinLnBrk="0" hangingPunct="1"/>
                      <a:r>
                        <a:rPr lang="zh-CN" altLang="en-US" sz="1400" i="0" kern="1200" dirty="0" smtClean="0">
                          <a:solidFill>
                            <a:schemeClr val="dk1"/>
                          </a:solidFill>
                          <a:latin typeface="+mn-ea"/>
                          <a:ea typeface="+mn-ea"/>
                          <a:cs typeface="+mn-cs"/>
                        </a:rPr>
                        <a:t>工作组：</a:t>
                      </a:r>
                      <a:r>
                        <a:rPr lang="en-US" altLang="zh-CN" sz="1400" i="0" kern="1200" dirty="0" smtClean="0">
                          <a:solidFill>
                            <a:schemeClr val="dk1"/>
                          </a:solidFill>
                          <a:latin typeface="+mn-ea"/>
                          <a:ea typeface="+mn-ea"/>
                          <a:cs typeface="+mn-cs"/>
                        </a:rPr>
                        <a:t>95%</a:t>
                      </a:r>
                    </a:p>
                    <a:p>
                      <a:pPr marL="0" algn="l" defTabSz="914400" rtl="0" eaLnBrk="1" latinLnBrk="0" hangingPunct="1"/>
                      <a:endParaRPr lang="zh-CN" altLang="en-US" sz="1400" i="0" kern="1200" dirty="0">
                        <a:solidFill>
                          <a:schemeClr val="dk1"/>
                        </a:solidFill>
                        <a:latin typeface="+mn-ea"/>
                        <a:ea typeface="+mn-ea"/>
                        <a:cs typeface="+mn-cs"/>
                      </a:endParaRPr>
                    </a:p>
                  </a:txBody>
                  <a:tcPr marL="91456" marR="91456" marT="45728" marB="45728"/>
                </a:tc>
                <a:tc>
                  <a:txBody>
                    <a:bodyPr/>
                    <a:lstStyle/>
                    <a:p>
                      <a:pPr marL="0" algn="l" defTabSz="914400" rtl="0" eaLnBrk="1" latinLnBrk="0" hangingPunct="1"/>
                      <a:r>
                        <a:rPr lang="zh-CN" altLang="en-US" sz="1400" i="0" kern="1200" dirty="0" smtClean="0">
                          <a:solidFill>
                            <a:schemeClr val="dk1"/>
                          </a:solidFill>
                          <a:latin typeface="+mn-ea"/>
                          <a:ea typeface="+mn-ea"/>
                          <a:cs typeface="+mn-cs"/>
                        </a:rPr>
                        <a:t>成员：</a:t>
                      </a:r>
                      <a:r>
                        <a:rPr lang="en-US" altLang="zh-CN" sz="1400" i="0" kern="1200" dirty="0" smtClean="0">
                          <a:solidFill>
                            <a:schemeClr val="dk1"/>
                          </a:solidFill>
                          <a:latin typeface="+mn-ea"/>
                          <a:ea typeface="+mn-ea"/>
                          <a:cs typeface="+mn-cs"/>
                        </a:rPr>
                        <a:t>70%</a:t>
                      </a:r>
                    </a:p>
                    <a:p>
                      <a:pPr marL="0" algn="l" defTabSz="914400" rtl="0" eaLnBrk="1" latinLnBrk="0" hangingPunct="1"/>
                      <a:r>
                        <a:rPr lang="zh-CN" altLang="en-US" sz="1400" i="0" kern="1200" dirty="0" smtClean="0">
                          <a:solidFill>
                            <a:schemeClr val="dk1"/>
                          </a:solidFill>
                          <a:latin typeface="+mn-ea"/>
                          <a:ea typeface="+mn-ea"/>
                          <a:cs typeface="+mn-cs"/>
                        </a:rPr>
                        <a:t>工作组：</a:t>
                      </a:r>
                      <a:endParaRPr lang="en-US" altLang="zh-CN" sz="1400" i="0" kern="1200" dirty="0" smtClean="0">
                        <a:solidFill>
                          <a:schemeClr val="dk1"/>
                        </a:solidFill>
                        <a:latin typeface="+mn-ea"/>
                        <a:ea typeface="+mn-ea"/>
                        <a:cs typeface="+mn-cs"/>
                      </a:endParaRPr>
                    </a:p>
                    <a:p>
                      <a:pPr marL="0" algn="l" defTabSz="914400" rtl="0" eaLnBrk="1" latinLnBrk="0" hangingPunct="1"/>
                      <a:r>
                        <a:rPr lang="en-US" altLang="zh-CN" sz="1400" i="0" kern="1200" dirty="0" smtClean="0">
                          <a:solidFill>
                            <a:schemeClr val="dk1"/>
                          </a:solidFill>
                          <a:latin typeface="+mn-ea"/>
                          <a:ea typeface="+mn-ea"/>
                          <a:cs typeface="+mn-cs"/>
                        </a:rPr>
                        <a:t>90%</a:t>
                      </a:r>
                      <a:endParaRPr lang="zh-CN" altLang="en-US" sz="1400" i="0" kern="1200" dirty="0">
                        <a:solidFill>
                          <a:schemeClr val="dk1"/>
                        </a:solidFill>
                        <a:latin typeface="+mn-ea"/>
                        <a:ea typeface="+mn-ea"/>
                        <a:cs typeface="+mn-cs"/>
                      </a:endParaRPr>
                    </a:p>
                  </a:txBody>
                  <a:tcPr marL="91456" marR="91456" marT="45728" marB="45728"/>
                </a:tc>
                <a:tc>
                  <a:txBody>
                    <a:bodyPr/>
                    <a:lstStyle/>
                    <a:p>
                      <a:pPr marL="0" algn="l" defTabSz="914400" rtl="0" eaLnBrk="1" latinLnBrk="0" hangingPunct="1"/>
                      <a:r>
                        <a:rPr lang="zh-CN" altLang="en-US" sz="1400" i="0" kern="1200" dirty="0" smtClean="0">
                          <a:solidFill>
                            <a:schemeClr val="dk1"/>
                          </a:solidFill>
                          <a:latin typeface="+mn-ea"/>
                          <a:ea typeface="+mn-ea"/>
                          <a:cs typeface="+mn-cs"/>
                        </a:rPr>
                        <a:t>成员</a:t>
                      </a:r>
                      <a:endParaRPr lang="en-US" altLang="zh-CN" sz="1400" i="0" kern="1200" dirty="0" smtClean="0">
                        <a:solidFill>
                          <a:schemeClr val="dk1"/>
                        </a:solidFill>
                        <a:latin typeface="+mn-ea"/>
                        <a:ea typeface="+mn-ea"/>
                        <a:cs typeface="+mn-cs"/>
                      </a:endParaRPr>
                    </a:p>
                    <a:p>
                      <a:pPr marL="0" algn="l" defTabSz="914400" rtl="0" eaLnBrk="1" latinLnBrk="0" hangingPunct="1"/>
                      <a:r>
                        <a:rPr lang="zh-CN" altLang="en-US" sz="1400" i="0" kern="1200" dirty="0" smtClean="0">
                          <a:solidFill>
                            <a:schemeClr val="dk1"/>
                          </a:solidFill>
                          <a:latin typeface="+mn-ea"/>
                          <a:ea typeface="+mn-ea"/>
                          <a:cs typeface="+mn-cs"/>
                        </a:rPr>
                        <a:t>工作组长</a:t>
                      </a:r>
                      <a:endParaRPr lang="en-US" altLang="zh-CN" sz="1400" i="0" kern="1200" dirty="0" smtClean="0">
                        <a:solidFill>
                          <a:schemeClr val="dk1"/>
                        </a:solidFill>
                        <a:latin typeface="+mn-ea"/>
                        <a:ea typeface="+mn-ea"/>
                        <a:cs typeface="+mn-cs"/>
                      </a:endParaRPr>
                    </a:p>
                    <a:p>
                      <a:pPr marL="0" algn="l" defTabSz="914400" rtl="0" eaLnBrk="1" latinLnBrk="0" hangingPunct="1"/>
                      <a:r>
                        <a:rPr lang="zh-CN" altLang="en-US" sz="1400" i="0" kern="1200" dirty="0" smtClean="0">
                          <a:solidFill>
                            <a:schemeClr val="dk1"/>
                          </a:solidFill>
                          <a:latin typeface="+mn-ea"/>
                          <a:ea typeface="+mn-ea"/>
                          <a:cs typeface="+mn-cs"/>
                        </a:rPr>
                        <a:t>项目经理</a:t>
                      </a:r>
                      <a:endParaRPr lang="zh-CN" altLang="en-US" sz="1400" i="0" kern="1200" dirty="0">
                        <a:solidFill>
                          <a:schemeClr val="dk1"/>
                        </a:solidFill>
                        <a:latin typeface="+mn-ea"/>
                        <a:ea typeface="+mn-ea"/>
                        <a:cs typeface="+mn-cs"/>
                      </a:endParaRPr>
                    </a:p>
                  </a:txBody>
                  <a:tcPr marL="91456" marR="91456" marT="45728" marB="45728"/>
                </a:tc>
                <a:tc>
                  <a:txBody>
                    <a:bodyPr/>
                    <a:lstStyle/>
                    <a:p>
                      <a:pPr marL="0" indent="0">
                        <a:buNone/>
                      </a:pPr>
                      <a:r>
                        <a:rPr lang="zh-CN" altLang="en-US" sz="1400" i="0" dirty="0" smtClean="0">
                          <a:latin typeface="+mn-ea"/>
                          <a:ea typeface="+mn-ea"/>
                        </a:rPr>
                        <a:t>成员对缺陷解决质量负责</a:t>
                      </a:r>
                      <a:endParaRPr lang="en-US" altLang="zh-CN" sz="1400" i="0" dirty="0" smtClean="0">
                        <a:latin typeface="+mn-ea"/>
                        <a:ea typeface="+mn-ea"/>
                      </a:endParaRPr>
                    </a:p>
                    <a:p>
                      <a:pPr marL="0" indent="0">
                        <a:buNone/>
                      </a:pPr>
                      <a:r>
                        <a:rPr lang="zh-CN" altLang="en-US" sz="1400" i="0" dirty="0" smtClean="0">
                          <a:latin typeface="+mn-ea"/>
                          <a:ea typeface="+mn-ea"/>
                        </a:rPr>
                        <a:t>项目经理和工作组长对疑难问题攻关负责</a:t>
                      </a:r>
                    </a:p>
                  </a:txBody>
                  <a:tcPr marL="91456" marR="91456" marT="45728" marB="45728"/>
                </a:tc>
              </a:tr>
              <a:tr h="10325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i="0" kern="1200" dirty="0" smtClean="0">
                          <a:solidFill>
                            <a:schemeClr val="tx1"/>
                          </a:solidFill>
                          <a:latin typeface="+mn-ea"/>
                          <a:ea typeface="+mn-ea"/>
                          <a:cs typeface="+mn-cs"/>
                        </a:rPr>
                        <a:t>Reopen</a:t>
                      </a:r>
                      <a:r>
                        <a:rPr lang="zh-CN" altLang="en-US" sz="1400" i="0" kern="1200" dirty="0" smtClean="0">
                          <a:solidFill>
                            <a:schemeClr val="tx1"/>
                          </a:solidFill>
                          <a:latin typeface="+mn-ea"/>
                          <a:ea typeface="+mn-ea"/>
                          <a:cs typeface="+mn-cs"/>
                        </a:rPr>
                        <a:t>缺陷次数</a:t>
                      </a:r>
                    </a:p>
                  </a:txBody>
                  <a:tcPr marL="91456" marR="91456" marT="45728" marB="45728"/>
                </a:tc>
                <a:tc>
                  <a:txBody>
                    <a:bodyPr/>
                    <a:lstStyle/>
                    <a:p>
                      <a:pPr marL="0" algn="l" defTabSz="914400" rtl="0" eaLnBrk="1" latinLnBrk="0" hangingPunct="1"/>
                      <a:r>
                        <a:rPr lang="en-US" altLang="zh-CN" sz="1400" i="0" kern="1200" dirty="0" smtClean="0">
                          <a:solidFill>
                            <a:schemeClr val="tx1"/>
                          </a:solidFill>
                          <a:latin typeface="+mn-ea"/>
                          <a:ea typeface="+mn-ea"/>
                          <a:cs typeface="+mn-cs"/>
                        </a:rPr>
                        <a:t>4</a:t>
                      </a:r>
                      <a:endParaRPr lang="zh-CN" altLang="en-US" sz="1400" i="0" kern="1200" dirty="0">
                        <a:solidFill>
                          <a:schemeClr val="tx1"/>
                        </a:solidFill>
                        <a:latin typeface="+mn-ea"/>
                        <a:ea typeface="+mn-ea"/>
                        <a:cs typeface="+mn-cs"/>
                      </a:endParaRPr>
                    </a:p>
                  </a:txBody>
                  <a:tcPr marL="91456" marR="91456" marT="45728" marB="45728"/>
                </a:tc>
                <a:tc>
                  <a:txBody>
                    <a:bodyPr/>
                    <a:lstStyle/>
                    <a:p>
                      <a:pPr marL="0" algn="l" defTabSz="914400" rtl="0" eaLnBrk="1" latinLnBrk="0" hangingPunct="1"/>
                      <a:r>
                        <a:rPr lang="en-US" altLang="zh-CN" sz="1400" i="0" kern="1200" dirty="0" smtClean="0">
                          <a:solidFill>
                            <a:schemeClr val="tx1"/>
                          </a:solidFill>
                          <a:latin typeface="+mn-ea"/>
                          <a:ea typeface="+mn-ea"/>
                          <a:cs typeface="+mn-cs"/>
                        </a:rPr>
                        <a:t>8</a:t>
                      </a:r>
                      <a:endParaRPr lang="zh-CN" altLang="en-US" sz="1400" i="0" kern="1200" dirty="0">
                        <a:solidFill>
                          <a:schemeClr val="tx1"/>
                        </a:solidFill>
                        <a:latin typeface="+mn-ea"/>
                        <a:ea typeface="+mn-ea"/>
                        <a:cs typeface="+mn-cs"/>
                      </a:endParaRPr>
                    </a:p>
                  </a:txBody>
                  <a:tcPr marL="91456" marR="91456" marT="45728" marB="45728"/>
                </a:tc>
                <a:tc>
                  <a:txBody>
                    <a:bodyPr/>
                    <a:lstStyle/>
                    <a:p>
                      <a:pPr marL="0" algn="l" defTabSz="914400" rtl="0" eaLnBrk="1" latinLnBrk="0" hangingPunct="1"/>
                      <a:r>
                        <a:rPr lang="zh-CN" altLang="en-US" sz="1400" i="0" kern="1200" dirty="0" smtClean="0">
                          <a:solidFill>
                            <a:schemeClr val="tx1"/>
                          </a:solidFill>
                          <a:latin typeface="+mn-ea"/>
                          <a:ea typeface="+mn-ea"/>
                          <a:cs typeface="+mn-cs"/>
                        </a:rPr>
                        <a:t>成员</a:t>
                      </a:r>
                      <a:endParaRPr lang="en-US" altLang="zh-CN" sz="1400" i="0" kern="1200" dirty="0" smtClean="0">
                        <a:solidFill>
                          <a:schemeClr val="tx1"/>
                        </a:solidFill>
                        <a:latin typeface="+mn-ea"/>
                        <a:ea typeface="+mn-ea"/>
                        <a:cs typeface="+mn-cs"/>
                      </a:endParaRPr>
                    </a:p>
                    <a:p>
                      <a:pPr marL="0" algn="l" defTabSz="914400" rtl="0" eaLnBrk="1" latinLnBrk="0" hangingPunct="1"/>
                      <a:r>
                        <a:rPr lang="zh-CN" altLang="en-US" sz="1400" i="0" kern="1200" dirty="0" smtClean="0">
                          <a:solidFill>
                            <a:schemeClr val="tx1"/>
                          </a:solidFill>
                          <a:latin typeface="+mn-ea"/>
                          <a:ea typeface="+mn-ea"/>
                          <a:cs typeface="+mn-cs"/>
                        </a:rPr>
                        <a:t>工作组长</a:t>
                      </a:r>
                      <a:endParaRPr lang="zh-CN" altLang="en-US" sz="1400" i="0" kern="1200" dirty="0">
                        <a:solidFill>
                          <a:schemeClr val="tx1"/>
                        </a:solidFill>
                        <a:latin typeface="+mn-ea"/>
                        <a:ea typeface="+mn-ea"/>
                        <a:cs typeface="+mn-cs"/>
                      </a:endParaRPr>
                    </a:p>
                  </a:txBody>
                  <a:tcPr marL="91456" marR="91456" marT="45728" marB="45728"/>
                </a:tc>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zh-CN" altLang="en-US" sz="1400" i="0" dirty="0" smtClean="0">
                          <a:latin typeface="+mn-ea"/>
                          <a:ea typeface="+mn-ea"/>
                        </a:rPr>
                        <a:t>成员和工作组长对缺陷解决质量负责；</a:t>
                      </a:r>
                      <a:endParaRPr lang="en-US" altLang="zh-CN" sz="1400" i="0" dirty="0" smtClean="0">
                        <a:latin typeface="+mn-ea"/>
                        <a:ea typeface="+mn-ea"/>
                      </a:endParaRPr>
                    </a:p>
                    <a:p>
                      <a:pPr marL="0" marR="0" indent="0" algn="l" defTabSz="1088776" rtl="0" eaLnBrk="1" fontAlgn="auto" latinLnBrk="0" hangingPunct="1">
                        <a:lnSpc>
                          <a:spcPct val="100000"/>
                        </a:lnSpc>
                        <a:spcBef>
                          <a:spcPts val="0"/>
                        </a:spcBef>
                        <a:spcAft>
                          <a:spcPts val="0"/>
                        </a:spcAft>
                        <a:buClrTx/>
                        <a:buSzTx/>
                        <a:buFontTx/>
                        <a:buNone/>
                        <a:tabLst/>
                        <a:defRPr/>
                      </a:pPr>
                      <a:r>
                        <a:rPr lang="zh-CN" altLang="en-US" sz="1400" i="0" dirty="0" smtClean="0">
                          <a:latin typeface="+mn-ea"/>
                          <a:ea typeface="+mn-ea"/>
                        </a:rPr>
                        <a:t>对于有争议的缺陷确保开发和测试之间的充分沟通。</a:t>
                      </a:r>
                      <a:endParaRPr lang="en-US" altLang="zh-CN" sz="1400" i="0" dirty="0" smtClean="0">
                        <a:latin typeface="+mn-ea"/>
                        <a:ea typeface="+mn-ea"/>
                      </a:endParaRPr>
                    </a:p>
                    <a:p>
                      <a:pPr marL="0" indent="0">
                        <a:buNone/>
                      </a:pPr>
                      <a:endParaRPr lang="zh-CN" altLang="en-US" sz="1400" i="0" dirty="0" smtClean="0">
                        <a:solidFill>
                          <a:schemeClr val="tx1"/>
                        </a:solidFill>
                        <a:latin typeface="+mn-ea"/>
                        <a:ea typeface="+mn-ea"/>
                      </a:endParaRPr>
                    </a:p>
                  </a:txBody>
                  <a:tcPr marL="91456" marR="91456" marT="45728" marB="45728"/>
                </a:tc>
              </a:tr>
              <a:tr h="3523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dk1"/>
                          </a:solidFill>
                          <a:latin typeface="+mn-ea"/>
                          <a:ea typeface="+mn-ea"/>
                          <a:cs typeface="+mn-cs"/>
                        </a:rPr>
                        <a:t>成员红黑牌</a:t>
                      </a:r>
                    </a:p>
                  </a:txBody>
                  <a:tcPr marL="91456" marR="91456" marT="45728" marB="45728"/>
                </a:tc>
                <a:tc>
                  <a:txBody>
                    <a:bodyPr/>
                    <a:lstStyle/>
                    <a:p>
                      <a:pPr marL="0" algn="l" defTabSz="914400" rtl="0" eaLnBrk="1" latinLnBrk="0" hangingPunct="1"/>
                      <a:r>
                        <a:rPr lang="zh-CN" altLang="en-US" sz="1400" i="0" kern="1200" dirty="0" smtClean="0">
                          <a:solidFill>
                            <a:schemeClr val="dk1"/>
                          </a:solidFill>
                          <a:latin typeface="+mn-ea"/>
                          <a:ea typeface="+mn-ea"/>
                          <a:cs typeface="+mn-cs"/>
                        </a:rPr>
                        <a:t>启用</a:t>
                      </a:r>
                      <a:endParaRPr lang="zh-CN" altLang="en-US" sz="1400" i="0" kern="1200" dirty="0">
                        <a:solidFill>
                          <a:schemeClr val="dk1"/>
                        </a:solidFill>
                        <a:latin typeface="+mn-ea"/>
                        <a:ea typeface="+mn-ea"/>
                        <a:cs typeface="+mn-cs"/>
                      </a:endParaRPr>
                    </a:p>
                  </a:txBody>
                  <a:tcPr marL="91456" marR="91456" marT="45728" marB="4572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i="0" kern="1200" dirty="0" smtClean="0">
                          <a:solidFill>
                            <a:schemeClr val="dk1"/>
                          </a:solidFill>
                          <a:latin typeface="+mn-ea"/>
                          <a:ea typeface="+mn-ea"/>
                          <a:cs typeface="+mn-cs"/>
                        </a:rPr>
                        <a:t>启用</a:t>
                      </a:r>
                    </a:p>
                  </a:txBody>
                  <a:tcPr marL="91456" marR="91456" marT="45728" marB="4572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i="0" kern="1200" dirty="0" smtClean="0">
                        <a:solidFill>
                          <a:schemeClr val="dk1"/>
                        </a:solidFill>
                        <a:latin typeface="+mn-ea"/>
                        <a:ea typeface="+mn-ea"/>
                        <a:cs typeface="+mn-cs"/>
                      </a:endParaRPr>
                    </a:p>
                  </a:txBody>
                  <a:tcPr marL="91456" marR="91456" marT="45728" marB="45728"/>
                </a:tc>
                <a:tc>
                  <a:txBody>
                    <a:bodyPr/>
                    <a:lstStyle/>
                    <a:p>
                      <a:pPr marL="0" indent="0">
                        <a:buNone/>
                      </a:pPr>
                      <a:r>
                        <a:rPr lang="zh-CN" altLang="en-US" sz="1400" i="0" dirty="0" smtClean="0">
                          <a:latin typeface="+mn-ea"/>
                          <a:ea typeface="+mn-ea"/>
                        </a:rPr>
                        <a:t>原则上不发黑牌，出发由于个人原因造成的项目进度和质量问题。</a:t>
                      </a:r>
                      <a:endParaRPr lang="en-US" altLang="zh-CN" sz="1400" i="0" dirty="0" smtClean="0">
                        <a:latin typeface="+mn-ea"/>
                        <a:ea typeface="+mn-ea"/>
                      </a:endParaRPr>
                    </a:p>
                    <a:p>
                      <a:pPr marL="0" indent="0">
                        <a:buNone/>
                      </a:pPr>
                      <a:r>
                        <a:rPr lang="zh-CN" altLang="en-US" sz="1400" i="0" dirty="0" smtClean="0">
                          <a:latin typeface="+mn-ea"/>
                          <a:ea typeface="+mn-ea"/>
                        </a:rPr>
                        <a:t>在所有项目指标达标的前提下，择优发放红牌</a:t>
                      </a:r>
                    </a:p>
                  </a:txBody>
                  <a:tcPr marL="91456" marR="91456" marT="45728" marB="45728"/>
                </a:tc>
              </a:tr>
            </a:tbl>
          </a:graphicData>
        </a:graphic>
      </p:graphicFrame>
    </p:spTree>
    <p:extLst>
      <p:ext uri="{BB962C8B-B14F-4D97-AF65-F5344CB8AC3E}">
        <p14:creationId xmlns:p14="http://schemas.microsoft.com/office/powerpoint/2010/main" val="328498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67626" y="188871"/>
            <a:ext cx="7057240" cy="504144"/>
          </a:xfrm>
        </p:spPr>
        <p:txBody>
          <a:bodyPr/>
          <a:lstStyle/>
          <a:p>
            <a:r>
              <a:rPr lang="zh-CN" altLang="en-US" dirty="0" smtClean="0"/>
              <a:t>既往经验提醒</a:t>
            </a:r>
          </a:p>
        </p:txBody>
      </p:sp>
      <p:sp>
        <p:nvSpPr>
          <p:cNvPr id="8" name="内容占位符 2"/>
          <p:cNvSpPr>
            <a:spLocks noGrp="1"/>
          </p:cNvSpPr>
          <p:nvPr>
            <p:ph idx="1"/>
          </p:nvPr>
        </p:nvSpPr>
        <p:spPr>
          <a:xfrm>
            <a:off x="323584" y="981097"/>
            <a:ext cx="8419974" cy="5328575"/>
          </a:xfrm>
        </p:spPr>
        <p:txBody>
          <a:bodyPr/>
          <a:lstStyle/>
          <a:p>
            <a:pPr marL="0" indent="0">
              <a:buClrTx/>
              <a:buNone/>
            </a:pPr>
            <a:r>
              <a:rPr lang="en-US" altLang="zh-CN" sz="2000" dirty="0" smtClean="0"/>
              <a:t>1.</a:t>
            </a:r>
            <a:r>
              <a:rPr lang="zh-CN" altLang="en-US" sz="2000" dirty="0" smtClean="0"/>
              <a:t>提交测试之前，开发人员须经过认真自测</a:t>
            </a:r>
            <a:endParaRPr lang="en-US" altLang="zh-CN" sz="2000" dirty="0" smtClean="0"/>
          </a:p>
          <a:p>
            <a:pPr marL="0" indent="0">
              <a:buNone/>
            </a:pPr>
            <a:r>
              <a:rPr lang="en-US" altLang="zh-CN" sz="2000" dirty="0" smtClean="0"/>
              <a:t>2.</a:t>
            </a:r>
            <a:r>
              <a:rPr lang="zh-CN" altLang="en-US" sz="2000" dirty="0" smtClean="0"/>
              <a:t>软件</a:t>
            </a:r>
            <a:r>
              <a:rPr lang="zh-CN" altLang="en-US" sz="2000" dirty="0"/>
              <a:t>打包之前，保证</a:t>
            </a:r>
            <a:r>
              <a:rPr lang="zh-CN" altLang="en-US" sz="2000" dirty="0" smtClean="0"/>
              <a:t>代码已经</a:t>
            </a:r>
            <a:r>
              <a:rPr lang="zh-CN" altLang="en-US" sz="2000" dirty="0"/>
              <a:t>上</a:t>
            </a:r>
            <a:r>
              <a:rPr lang="zh-CN" altLang="en-US" sz="2000" dirty="0" smtClean="0"/>
              <a:t>传至</a:t>
            </a:r>
            <a:r>
              <a:rPr lang="en-US" altLang="zh-CN" sz="2000" dirty="0" smtClean="0"/>
              <a:t>SVN</a:t>
            </a:r>
            <a:endParaRPr lang="en-US" altLang="zh-CN" sz="2000" dirty="0"/>
          </a:p>
          <a:p>
            <a:pPr>
              <a:buFontTx/>
              <a:buNone/>
            </a:pPr>
            <a:r>
              <a:rPr lang="en-US" altLang="zh-CN" sz="2000" dirty="0" smtClean="0"/>
              <a:t>3.</a:t>
            </a:r>
            <a:r>
              <a:rPr lang="zh-CN" altLang="en-US" sz="2000" dirty="0" smtClean="0"/>
              <a:t>缺陷修复后，首先做到自测或互</a:t>
            </a:r>
            <a:r>
              <a:rPr lang="zh-CN" altLang="en-US" sz="2000" dirty="0"/>
              <a:t>测，保证缺陷完全</a:t>
            </a:r>
            <a:r>
              <a:rPr lang="zh-CN" altLang="en-US" sz="2000" dirty="0" smtClean="0"/>
              <a:t>修复</a:t>
            </a:r>
            <a:endParaRPr lang="en-US" altLang="zh-CN" sz="2000" dirty="0"/>
          </a:p>
          <a:p>
            <a:pPr>
              <a:buFontTx/>
              <a:buNone/>
            </a:pPr>
            <a:r>
              <a:rPr lang="en-US" altLang="zh-CN" sz="2000" dirty="0" smtClean="0"/>
              <a:t>4.</a:t>
            </a:r>
            <a:r>
              <a:rPr lang="zh-CN" altLang="en-US" sz="2000" dirty="0" smtClean="0"/>
              <a:t>开发人员及时关注提交的缺陷，有疑问及时沟通</a:t>
            </a:r>
            <a:endParaRPr lang="en-US" altLang="zh-CN" sz="2000" dirty="0" smtClean="0"/>
          </a:p>
          <a:p>
            <a:pPr>
              <a:buFontTx/>
              <a:buNone/>
            </a:pPr>
            <a:r>
              <a:rPr lang="en-US" altLang="zh-CN" sz="2000" dirty="0" smtClean="0"/>
              <a:t>5.</a:t>
            </a:r>
            <a:r>
              <a:rPr lang="zh-CN" altLang="en-US" sz="2000" dirty="0"/>
              <a:t>缺陷</a:t>
            </a:r>
            <a:r>
              <a:rPr lang="zh-CN" altLang="en-US" sz="2000" dirty="0" smtClean="0"/>
              <a:t>修复时，与测试</a:t>
            </a:r>
            <a:r>
              <a:rPr lang="zh-CN" altLang="en-US" sz="2000" dirty="0"/>
              <a:t>人员沟通</a:t>
            </a:r>
            <a:r>
              <a:rPr lang="zh-CN" altLang="en-US" sz="2000" dirty="0" smtClean="0"/>
              <a:t>，降低由于沟通问题导致的</a:t>
            </a:r>
            <a:r>
              <a:rPr lang="en-US" altLang="zh-CN" sz="2000" dirty="0" smtClean="0"/>
              <a:t>reopen</a:t>
            </a:r>
            <a:endParaRPr lang="zh-CN" altLang="en-US" sz="1600" dirty="0" smtClean="0"/>
          </a:p>
        </p:txBody>
      </p:sp>
    </p:spTree>
    <p:extLst>
      <p:ext uri="{BB962C8B-B14F-4D97-AF65-F5344CB8AC3E}">
        <p14:creationId xmlns:p14="http://schemas.microsoft.com/office/powerpoint/2010/main" val="4096964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662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0" hangingPunct="0"/>
            <a:r>
              <a:rPr lang="zh-CN" altLang="en-US" dirty="0" smtClean="0"/>
              <a:t>会议流程</a:t>
            </a:r>
          </a:p>
        </p:txBody>
      </p:sp>
      <p:graphicFrame>
        <p:nvGraphicFramePr>
          <p:cNvPr id="5" name="图示 4"/>
          <p:cNvGraphicFramePr/>
          <p:nvPr>
            <p:extLst>
              <p:ext uri="{D42A27DB-BD31-4B8C-83A1-F6EECF244321}">
                <p14:modId xmlns:p14="http://schemas.microsoft.com/office/powerpoint/2010/main" val="3741652272"/>
              </p:ext>
            </p:extLst>
          </p:nvPr>
        </p:nvGraphicFramePr>
        <p:xfrm>
          <a:off x="179543" y="909077"/>
          <a:ext cx="8129411" cy="5042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5696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项目背景</a:t>
            </a:r>
          </a:p>
        </p:txBody>
      </p:sp>
      <p:grpSp>
        <p:nvGrpSpPr>
          <p:cNvPr id="5" name="Group 24"/>
          <p:cNvGrpSpPr>
            <a:grpSpLocks/>
          </p:cNvGrpSpPr>
          <p:nvPr/>
        </p:nvGrpSpPr>
        <p:grpSpPr bwMode="auto">
          <a:xfrm>
            <a:off x="1619672" y="1196752"/>
            <a:ext cx="5791200" cy="4218044"/>
            <a:chOff x="1056" y="960"/>
            <a:chExt cx="3696" cy="2753"/>
          </a:xfrm>
        </p:grpSpPr>
        <p:grpSp>
          <p:nvGrpSpPr>
            <p:cNvPr id="6" name="Group 3"/>
            <p:cNvGrpSpPr>
              <a:grpSpLocks/>
            </p:cNvGrpSpPr>
            <p:nvPr/>
          </p:nvGrpSpPr>
          <p:grpSpPr bwMode="auto">
            <a:xfrm>
              <a:off x="1056" y="960"/>
              <a:ext cx="3696" cy="820"/>
              <a:chOff x="912" y="1008"/>
              <a:chExt cx="3984" cy="912"/>
            </a:xfrm>
          </p:grpSpPr>
          <p:sp>
            <p:nvSpPr>
              <p:cNvPr id="21" name="AutoShape 4"/>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defRPr/>
                </a:pPr>
                <a:endParaRPr lang="zh-CN" altLang="en-US">
                  <a:latin typeface="Arial" charset="0"/>
                  <a:ea typeface="宋体" pitchFamily="2" charset="-122"/>
                </a:endParaRPr>
              </a:p>
            </p:txBody>
          </p:sp>
          <p:grpSp>
            <p:nvGrpSpPr>
              <p:cNvPr id="22" name="Group 5"/>
              <p:cNvGrpSpPr>
                <a:grpSpLocks/>
              </p:cNvGrpSpPr>
              <p:nvPr/>
            </p:nvGrpSpPr>
            <p:grpSpPr bwMode="auto">
              <a:xfrm>
                <a:off x="999" y="1223"/>
                <a:ext cx="768" cy="524"/>
                <a:chOff x="999" y="1223"/>
                <a:chExt cx="768" cy="524"/>
              </a:xfrm>
            </p:grpSpPr>
            <p:sp>
              <p:nvSpPr>
                <p:cNvPr id="24" name="AutoShape 6"/>
                <p:cNvSpPr>
                  <a:spLocks noChangeArrowheads="1"/>
                </p:cNvSpPr>
                <p:nvPr/>
              </p:nvSpPr>
              <p:spPr bwMode="gray">
                <a:xfrm>
                  <a:off x="999" y="1223"/>
                  <a:ext cx="768" cy="524"/>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defRPr/>
                  </a:pPr>
                  <a:endParaRPr lang="zh-CN" altLang="en-US">
                    <a:latin typeface="Arial" charset="0"/>
                    <a:ea typeface="宋体" pitchFamily="2" charset="-122"/>
                  </a:endParaRPr>
                </a:p>
              </p:txBody>
            </p:sp>
            <p:sp>
              <p:nvSpPr>
                <p:cNvPr id="25" name="Freeform 7"/>
                <p:cNvSpPr>
                  <a:spLocks/>
                </p:cNvSpPr>
                <p:nvPr/>
              </p:nvSpPr>
              <p:spPr bwMode="gray">
                <a:xfrm>
                  <a:off x="1047" y="1290"/>
                  <a:ext cx="383" cy="372"/>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headEnd/>
                  <a:tailEnd/>
                </a:ln>
              </p:spPr>
              <p:txBody>
                <a:bodyPr/>
                <a:lstStyle/>
                <a:p>
                  <a:pPr>
                    <a:defRPr/>
                  </a:pPr>
                  <a:endParaRPr lang="zh-CN" altLang="en-US">
                    <a:latin typeface="Arial" charset="0"/>
                    <a:ea typeface="宋体" pitchFamily="2" charset="-122"/>
                  </a:endParaRPr>
                </a:p>
              </p:txBody>
            </p:sp>
            <p:sp>
              <p:nvSpPr>
                <p:cNvPr id="26" name="Text Box 8"/>
                <p:cNvSpPr txBox="1">
                  <a:spLocks noChangeArrowheads="1"/>
                </p:cNvSpPr>
                <p:nvPr/>
              </p:nvSpPr>
              <p:spPr bwMode="gray">
                <a:xfrm>
                  <a:off x="1064" y="1302"/>
                  <a:ext cx="621" cy="380"/>
                </a:xfrm>
                <a:prstGeom prst="rect">
                  <a:avLst/>
                </a:prstGeom>
                <a:noFill/>
                <a:ln w="9525" algn="ctr">
                  <a:noFill/>
                  <a:miter lim="800000"/>
                  <a:headEnd/>
                  <a:tailEnd/>
                </a:ln>
                <a:effectLst/>
              </p:spPr>
              <p:txBody>
                <a:bodyPr wrap="none">
                  <a:spAutoFit/>
                </a:bodyPr>
                <a:lstStyle/>
                <a:p>
                  <a:pPr eaLnBrk="0" hangingPunct="0">
                    <a:defRPr/>
                  </a:pPr>
                  <a:r>
                    <a:rPr lang="zh-CN" altLang="en-US" sz="2800" dirty="0" smtClean="0">
                      <a:solidFill>
                        <a:srgbClr val="FFFFFF"/>
                      </a:solidFill>
                      <a:effectLst>
                        <a:outerShdw blurRad="38100" dist="38100" dir="2700000" algn="tl">
                          <a:srgbClr val="C0C0C0"/>
                        </a:outerShdw>
                      </a:effectLst>
                    </a:rPr>
                    <a:t>功能</a:t>
                  </a:r>
                  <a:endParaRPr lang="en-US" altLang="zh-CN" sz="2800" dirty="0" smtClean="0">
                    <a:solidFill>
                      <a:srgbClr val="FFFFFF"/>
                    </a:solidFill>
                    <a:effectLst>
                      <a:outerShdw blurRad="38100" dist="38100" dir="2700000" algn="tl">
                        <a:srgbClr val="C0C0C0"/>
                      </a:outerShdw>
                    </a:effectLst>
                  </a:endParaRPr>
                </a:p>
              </p:txBody>
            </p:sp>
          </p:grpSp>
          <p:sp>
            <p:nvSpPr>
              <p:cNvPr id="23" name="Text Box 9"/>
              <p:cNvSpPr txBox="1">
                <a:spLocks noChangeArrowheads="1"/>
              </p:cNvSpPr>
              <p:nvPr/>
            </p:nvSpPr>
            <p:spPr bwMode="gray">
              <a:xfrm>
                <a:off x="1872" y="1314"/>
                <a:ext cx="292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zh-CN" altLang="en-US" dirty="0" smtClean="0">
                    <a:solidFill>
                      <a:srgbClr val="000000"/>
                    </a:solidFill>
                    <a:ea typeface="宋体" panose="02010600030101010101" pitchFamily="2" charset="-122"/>
                  </a:rPr>
                  <a:t>功能薄弱，定制频繁</a:t>
                </a:r>
                <a:endParaRPr lang="en-US" altLang="zh-CN" dirty="0" smtClean="0">
                  <a:solidFill>
                    <a:srgbClr val="000000"/>
                  </a:solidFill>
                  <a:ea typeface="宋体" panose="02010600030101010101" pitchFamily="2" charset="-122"/>
                </a:endParaRPr>
              </a:p>
            </p:txBody>
          </p:sp>
        </p:grpSp>
        <p:grpSp>
          <p:nvGrpSpPr>
            <p:cNvPr id="7" name="Group 10"/>
            <p:cNvGrpSpPr>
              <a:grpSpLocks/>
            </p:cNvGrpSpPr>
            <p:nvPr/>
          </p:nvGrpSpPr>
          <p:grpSpPr bwMode="auto">
            <a:xfrm>
              <a:off x="1056" y="1923"/>
              <a:ext cx="3696" cy="823"/>
              <a:chOff x="912" y="2016"/>
              <a:chExt cx="3984" cy="916"/>
            </a:xfrm>
          </p:grpSpPr>
          <p:sp>
            <p:nvSpPr>
              <p:cNvPr id="15" name="AutoShape 11"/>
              <p:cNvSpPr>
                <a:spLocks noChangeArrowheads="1"/>
              </p:cNvSpPr>
              <p:nvPr/>
            </p:nvSpPr>
            <p:spPr bwMode="gray">
              <a:xfrm>
                <a:off x="912" y="2016"/>
                <a:ext cx="3984" cy="916"/>
              </a:xfrm>
              <a:prstGeom prst="roundRect">
                <a:avLst>
                  <a:gd name="adj" fmla="val 10889"/>
                </a:avLst>
              </a:prstGeom>
              <a:gradFill rotWithShape="1">
                <a:gsLst>
                  <a:gs pos="0">
                    <a:srgbClr val="DDDDDD"/>
                  </a:gs>
                  <a:gs pos="50000">
                    <a:srgbClr val="F2F2F2"/>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defRPr/>
                </a:pPr>
                <a:endParaRPr lang="zh-CN" altLang="en-US">
                  <a:latin typeface="Arial" charset="0"/>
                  <a:ea typeface="宋体" pitchFamily="2" charset="-122"/>
                </a:endParaRPr>
              </a:p>
            </p:txBody>
          </p:sp>
          <p:grpSp>
            <p:nvGrpSpPr>
              <p:cNvPr id="16" name="Group 12"/>
              <p:cNvGrpSpPr>
                <a:grpSpLocks/>
              </p:cNvGrpSpPr>
              <p:nvPr/>
            </p:nvGrpSpPr>
            <p:grpSpPr bwMode="auto">
              <a:xfrm>
                <a:off x="999" y="2272"/>
                <a:ext cx="768" cy="499"/>
                <a:chOff x="999" y="2272"/>
                <a:chExt cx="768" cy="499"/>
              </a:xfrm>
            </p:grpSpPr>
            <p:sp>
              <p:nvSpPr>
                <p:cNvPr id="18" name="AutoShape 13"/>
                <p:cNvSpPr>
                  <a:spLocks noChangeArrowheads="1"/>
                </p:cNvSpPr>
                <p:nvPr/>
              </p:nvSpPr>
              <p:spPr bwMode="gray">
                <a:xfrm>
                  <a:off x="999" y="2272"/>
                  <a:ext cx="768" cy="499"/>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headEnd/>
                  <a:tailEnd/>
                </a:ln>
                <a:effectLst/>
              </p:spPr>
              <p:txBody>
                <a:bodyPr wrap="none" anchor="ctr"/>
                <a:lstStyle/>
                <a:p>
                  <a:pPr>
                    <a:defRPr/>
                  </a:pPr>
                  <a:endParaRPr lang="zh-CN" altLang="en-US">
                    <a:latin typeface="Arial" charset="0"/>
                    <a:ea typeface="宋体" pitchFamily="2" charset="-122"/>
                  </a:endParaRPr>
                </a:p>
              </p:txBody>
            </p:sp>
            <p:sp>
              <p:nvSpPr>
                <p:cNvPr id="19" name="Freeform 14"/>
                <p:cNvSpPr>
                  <a:spLocks/>
                </p:cNvSpPr>
                <p:nvPr/>
              </p:nvSpPr>
              <p:spPr bwMode="gray">
                <a:xfrm>
                  <a:off x="1047" y="2324"/>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w="0">
                  <a:noFill/>
                  <a:prstDash val="solid"/>
                  <a:round/>
                  <a:headEnd/>
                  <a:tailEnd/>
                </a:ln>
              </p:spPr>
              <p:txBody>
                <a:bodyPr/>
                <a:lstStyle/>
                <a:p>
                  <a:pPr>
                    <a:defRPr/>
                  </a:pPr>
                  <a:endParaRPr lang="zh-CN" altLang="en-US">
                    <a:latin typeface="Arial" charset="0"/>
                    <a:ea typeface="宋体" pitchFamily="2" charset="-122"/>
                  </a:endParaRPr>
                </a:p>
              </p:txBody>
            </p:sp>
            <p:sp>
              <p:nvSpPr>
                <p:cNvPr id="20" name="Text Box 15"/>
                <p:cNvSpPr txBox="1">
                  <a:spLocks noChangeArrowheads="1"/>
                </p:cNvSpPr>
                <p:nvPr/>
              </p:nvSpPr>
              <p:spPr bwMode="gray">
                <a:xfrm>
                  <a:off x="1064" y="2314"/>
                  <a:ext cx="621" cy="380"/>
                </a:xfrm>
                <a:prstGeom prst="rect">
                  <a:avLst/>
                </a:prstGeom>
                <a:noFill/>
                <a:ln w="9525" algn="ctr">
                  <a:noFill/>
                  <a:miter lim="800000"/>
                  <a:headEnd/>
                  <a:tailEnd/>
                </a:ln>
                <a:effectLst/>
              </p:spPr>
              <p:txBody>
                <a:bodyPr wrap="none">
                  <a:spAutoFit/>
                </a:bodyPr>
                <a:lstStyle/>
                <a:p>
                  <a:pPr eaLnBrk="0" hangingPunct="0">
                    <a:defRPr/>
                  </a:pPr>
                  <a:r>
                    <a:rPr lang="zh-CN" altLang="en-US" sz="2800" dirty="0" smtClean="0">
                      <a:solidFill>
                        <a:srgbClr val="FFFFFF"/>
                      </a:solidFill>
                      <a:effectLst>
                        <a:outerShdw blurRad="38100" dist="38100" dir="2700000" algn="tl">
                          <a:srgbClr val="C0C0C0"/>
                        </a:outerShdw>
                      </a:effectLst>
                    </a:rPr>
                    <a:t>性能</a:t>
                  </a:r>
                  <a:endParaRPr lang="en-US" altLang="zh-CN" sz="2800" dirty="0" smtClean="0">
                    <a:solidFill>
                      <a:srgbClr val="FFFFFF"/>
                    </a:solidFill>
                    <a:effectLst>
                      <a:outerShdw blurRad="38100" dist="38100" dir="2700000" algn="tl">
                        <a:srgbClr val="C0C0C0"/>
                      </a:outerShdw>
                    </a:effectLst>
                  </a:endParaRPr>
                </a:p>
              </p:txBody>
            </p:sp>
          </p:grpSp>
          <p:sp>
            <p:nvSpPr>
              <p:cNvPr id="17" name="Text Box 16"/>
              <p:cNvSpPr txBox="1">
                <a:spLocks noChangeArrowheads="1"/>
              </p:cNvSpPr>
              <p:nvPr/>
            </p:nvSpPr>
            <p:spPr bwMode="gray">
              <a:xfrm>
                <a:off x="1872" y="2370"/>
                <a:ext cx="292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zh-CN" altLang="en-US" dirty="0">
                    <a:solidFill>
                      <a:srgbClr val="000000"/>
                    </a:solidFill>
                    <a:ea typeface="宋体" panose="02010600030101010101" pitchFamily="2" charset="-122"/>
                  </a:rPr>
                  <a:t>并发</a:t>
                </a:r>
                <a:r>
                  <a:rPr lang="zh-CN" altLang="en-US" dirty="0" smtClean="0">
                    <a:solidFill>
                      <a:srgbClr val="000000"/>
                    </a:solidFill>
                    <a:ea typeface="宋体" panose="02010600030101010101" pitchFamily="2" charset="-122"/>
                  </a:rPr>
                  <a:t>量、稳定性</a:t>
                </a:r>
                <a:endParaRPr lang="en-US" altLang="zh-CN" dirty="0">
                  <a:solidFill>
                    <a:srgbClr val="000000"/>
                  </a:solidFill>
                  <a:ea typeface="宋体" panose="02010600030101010101" pitchFamily="2" charset="-122"/>
                </a:endParaRPr>
              </a:p>
            </p:txBody>
          </p:sp>
        </p:grpSp>
        <p:grpSp>
          <p:nvGrpSpPr>
            <p:cNvPr id="8" name="Group 17"/>
            <p:cNvGrpSpPr>
              <a:grpSpLocks/>
            </p:cNvGrpSpPr>
            <p:nvPr/>
          </p:nvGrpSpPr>
          <p:grpSpPr bwMode="auto">
            <a:xfrm>
              <a:off x="1056" y="2893"/>
              <a:ext cx="3695" cy="820"/>
              <a:chOff x="912" y="3036"/>
              <a:chExt cx="3984" cy="912"/>
            </a:xfrm>
          </p:grpSpPr>
          <p:sp>
            <p:nvSpPr>
              <p:cNvPr id="9" name="AutoShape 18"/>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defRPr/>
                </a:pPr>
                <a:endParaRPr lang="zh-CN" altLang="en-US">
                  <a:latin typeface="Arial" charset="0"/>
                  <a:ea typeface="宋体" pitchFamily="2" charset="-122"/>
                </a:endParaRPr>
              </a:p>
            </p:txBody>
          </p:sp>
          <p:grpSp>
            <p:nvGrpSpPr>
              <p:cNvPr id="10" name="Group 19"/>
              <p:cNvGrpSpPr>
                <a:grpSpLocks/>
              </p:cNvGrpSpPr>
              <p:nvPr/>
            </p:nvGrpSpPr>
            <p:grpSpPr bwMode="auto">
              <a:xfrm>
                <a:off x="999" y="3258"/>
                <a:ext cx="768" cy="573"/>
                <a:chOff x="999" y="3258"/>
                <a:chExt cx="768" cy="573"/>
              </a:xfrm>
            </p:grpSpPr>
            <p:sp>
              <p:nvSpPr>
                <p:cNvPr id="12" name="AutoShape 20"/>
                <p:cNvSpPr>
                  <a:spLocks noChangeArrowheads="1"/>
                </p:cNvSpPr>
                <p:nvPr/>
              </p:nvSpPr>
              <p:spPr bwMode="gray">
                <a:xfrm>
                  <a:off x="999" y="3258"/>
                  <a:ext cx="768" cy="573"/>
                </a:xfrm>
                <a:prstGeom prst="roundRect">
                  <a:avLst>
                    <a:gd name="adj" fmla="val 11921"/>
                  </a:avLst>
                </a:prstGeom>
                <a:gradFill rotWithShape="1">
                  <a:gsLst>
                    <a:gs pos="0">
                      <a:schemeClr val="folHlink">
                        <a:gamma/>
                        <a:tint val="63529"/>
                        <a:invGamma/>
                      </a:schemeClr>
                    </a:gs>
                    <a:gs pos="100000">
                      <a:schemeClr val="folHlink"/>
                    </a:gs>
                  </a:gsLst>
                  <a:lin ang="5400000" scaled="1"/>
                </a:gradFill>
                <a:ln w="38100">
                  <a:solidFill>
                    <a:schemeClr val="bg1"/>
                  </a:solidFill>
                  <a:round/>
                  <a:headEnd/>
                  <a:tailEnd/>
                </a:ln>
                <a:effectLst/>
              </p:spPr>
              <p:txBody>
                <a:bodyPr wrap="none" anchor="ctr"/>
                <a:lstStyle/>
                <a:p>
                  <a:pPr>
                    <a:defRPr/>
                  </a:pPr>
                  <a:endParaRPr lang="zh-CN" altLang="en-US">
                    <a:latin typeface="Arial" charset="0"/>
                    <a:ea typeface="宋体" pitchFamily="2" charset="-122"/>
                  </a:endParaRPr>
                </a:p>
              </p:txBody>
            </p:sp>
            <p:sp>
              <p:nvSpPr>
                <p:cNvPr id="13" name="Freeform 21"/>
                <p:cNvSpPr>
                  <a:spLocks/>
                </p:cNvSpPr>
                <p:nvPr/>
              </p:nvSpPr>
              <p:spPr bwMode="gray">
                <a:xfrm>
                  <a:off x="1047" y="3311"/>
                  <a:ext cx="383" cy="372"/>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w="0">
                  <a:noFill/>
                  <a:prstDash val="solid"/>
                  <a:round/>
                  <a:headEnd/>
                  <a:tailEnd/>
                </a:ln>
              </p:spPr>
              <p:txBody>
                <a:bodyPr/>
                <a:lstStyle/>
                <a:p>
                  <a:pPr>
                    <a:defRPr/>
                  </a:pPr>
                  <a:endParaRPr lang="zh-CN" altLang="en-US">
                    <a:latin typeface="Arial" charset="0"/>
                    <a:ea typeface="宋体" pitchFamily="2" charset="-122"/>
                  </a:endParaRPr>
                </a:p>
              </p:txBody>
            </p:sp>
            <p:sp>
              <p:nvSpPr>
                <p:cNvPr id="14" name="Text Box 22"/>
                <p:cNvSpPr txBox="1">
                  <a:spLocks noChangeArrowheads="1"/>
                </p:cNvSpPr>
                <p:nvPr/>
              </p:nvSpPr>
              <p:spPr bwMode="gray">
                <a:xfrm>
                  <a:off x="1073" y="3356"/>
                  <a:ext cx="621" cy="380"/>
                </a:xfrm>
                <a:prstGeom prst="rect">
                  <a:avLst/>
                </a:prstGeom>
                <a:noFill/>
                <a:ln w="9525" algn="ctr">
                  <a:noFill/>
                  <a:miter lim="800000"/>
                  <a:headEnd/>
                  <a:tailEnd/>
                </a:ln>
                <a:effectLst/>
              </p:spPr>
              <p:txBody>
                <a:bodyPr wrap="none">
                  <a:spAutoFit/>
                </a:bodyPr>
                <a:lstStyle/>
                <a:p>
                  <a:pPr eaLnBrk="0" hangingPunct="0">
                    <a:defRPr/>
                  </a:pPr>
                  <a:r>
                    <a:rPr lang="zh-CN" altLang="en-US" sz="2800" dirty="0">
                      <a:solidFill>
                        <a:srgbClr val="FFFFFF"/>
                      </a:solidFill>
                      <a:effectLst>
                        <a:outerShdw blurRad="38100" dist="38100" dir="2700000" algn="tl">
                          <a:srgbClr val="C0C0C0"/>
                        </a:outerShdw>
                      </a:effectLst>
                      <a:latin typeface="Arial" charset="0"/>
                      <a:ea typeface="宋体" pitchFamily="2" charset="-122"/>
                    </a:rPr>
                    <a:t>体验</a:t>
                  </a:r>
                  <a:endParaRPr lang="en-US" altLang="zh-CN" sz="2800" dirty="0" smtClean="0">
                    <a:solidFill>
                      <a:srgbClr val="FFFFFF"/>
                    </a:solidFill>
                    <a:effectLst>
                      <a:outerShdw blurRad="38100" dist="38100" dir="2700000" algn="tl">
                        <a:srgbClr val="C0C0C0"/>
                      </a:outerShdw>
                    </a:effectLst>
                    <a:latin typeface="Arial" charset="0"/>
                    <a:ea typeface="宋体" pitchFamily="2" charset="-122"/>
                  </a:endParaRPr>
                </a:p>
              </p:txBody>
            </p:sp>
          </p:grpSp>
          <p:sp>
            <p:nvSpPr>
              <p:cNvPr id="11" name="Text Box 23"/>
              <p:cNvSpPr txBox="1">
                <a:spLocks noChangeArrowheads="1"/>
              </p:cNvSpPr>
              <p:nvPr/>
            </p:nvSpPr>
            <p:spPr bwMode="gray">
              <a:xfrm>
                <a:off x="1872" y="3381"/>
                <a:ext cx="292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zh-CN" altLang="en-US" dirty="0" smtClean="0">
                    <a:solidFill>
                      <a:srgbClr val="000000"/>
                    </a:solidFill>
                    <a:ea typeface="宋体" panose="02010600030101010101" pitchFamily="2" charset="-122"/>
                  </a:rPr>
                  <a:t>交互及页面陈旧</a:t>
                </a:r>
                <a:endParaRPr lang="en-US" altLang="zh-CN" dirty="0">
                  <a:solidFill>
                    <a:srgbClr val="000000"/>
                  </a:solidFill>
                  <a:ea typeface="宋体" panose="02010600030101010101" pitchFamily="2" charset="-122"/>
                </a:endParaRPr>
              </a:p>
            </p:txBody>
          </p:sp>
        </p:grpSp>
      </p:grpSp>
    </p:spTree>
    <p:extLst>
      <p:ext uri="{BB962C8B-B14F-4D97-AF65-F5344CB8AC3E}">
        <p14:creationId xmlns:p14="http://schemas.microsoft.com/office/powerpoint/2010/main" val="285798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项目目标</a:t>
            </a:r>
            <a:endParaRPr lang="zh-CN" altLang="en-US" dirty="0"/>
          </a:p>
        </p:txBody>
      </p:sp>
      <p:grpSp>
        <p:nvGrpSpPr>
          <p:cNvPr id="5" name="Group 24"/>
          <p:cNvGrpSpPr>
            <a:grpSpLocks/>
          </p:cNvGrpSpPr>
          <p:nvPr/>
        </p:nvGrpSpPr>
        <p:grpSpPr bwMode="auto">
          <a:xfrm>
            <a:off x="1619672" y="1196752"/>
            <a:ext cx="5791200" cy="4219576"/>
            <a:chOff x="1056" y="960"/>
            <a:chExt cx="3696" cy="2754"/>
          </a:xfrm>
        </p:grpSpPr>
        <p:grpSp>
          <p:nvGrpSpPr>
            <p:cNvPr id="6" name="Group 3"/>
            <p:cNvGrpSpPr>
              <a:grpSpLocks/>
            </p:cNvGrpSpPr>
            <p:nvPr/>
          </p:nvGrpSpPr>
          <p:grpSpPr bwMode="auto">
            <a:xfrm>
              <a:off x="1056" y="960"/>
              <a:ext cx="3696" cy="820"/>
              <a:chOff x="912" y="1008"/>
              <a:chExt cx="3984" cy="912"/>
            </a:xfrm>
          </p:grpSpPr>
          <p:sp>
            <p:nvSpPr>
              <p:cNvPr id="21" name="AutoShape 4"/>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defRPr/>
                </a:pPr>
                <a:endParaRPr lang="zh-CN" altLang="en-US">
                  <a:latin typeface="Arial" charset="0"/>
                  <a:ea typeface="宋体" pitchFamily="2" charset="-122"/>
                </a:endParaRPr>
              </a:p>
            </p:txBody>
          </p:sp>
          <p:grpSp>
            <p:nvGrpSpPr>
              <p:cNvPr id="22" name="Group 5"/>
              <p:cNvGrpSpPr>
                <a:grpSpLocks/>
              </p:cNvGrpSpPr>
              <p:nvPr/>
            </p:nvGrpSpPr>
            <p:grpSpPr bwMode="auto">
              <a:xfrm>
                <a:off x="999" y="1092"/>
                <a:ext cx="768" cy="746"/>
                <a:chOff x="999" y="1092"/>
                <a:chExt cx="768" cy="746"/>
              </a:xfrm>
            </p:grpSpPr>
            <p:sp>
              <p:nvSpPr>
                <p:cNvPr id="24" name="AutoShape 6"/>
                <p:cNvSpPr>
                  <a:spLocks noChangeArrowheads="1"/>
                </p:cNvSpPr>
                <p:nvPr/>
              </p:nvSpPr>
              <p:spPr bwMode="gray">
                <a:xfrm>
                  <a:off x="999" y="1092"/>
                  <a:ext cx="768" cy="74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p:spPr>
              <p:txBody>
                <a:bodyPr wrap="none" anchor="ctr"/>
                <a:lstStyle/>
                <a:p>
                  <a:pPr>
                    <a:defRPr/>
                  </a:pPr>
                  <a:endParaRPr lang="zh-CN" altLang="en-US">
                    <a:latin typeface="Arial" charset="0"/>
                    <a:ea typeface="宋体" pitchFamily="2" charset="-122"/>
                  </a:endParaRPr>
                </a:p>
              </p:txBody>
            </p:sp>
            <p:sp>
              <p:nvSpPr>
                <p:cNvPr id="25" name="Freeform 7"/>
                <p:cNvSpPr>
                  <a:spLocks/>
                </p:cNvSpPr>
                <p:nvPr/>
              </p:nvSpPr>
              <p:spPr bwMode="gray">
                <a:xfrm>
                  <a:off x="1047" y="1141"/>
                  <a:ext cx="383" cy="372"/>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headEnd/>
                  <a:tailEnd/>
                </a:ln>
              </p:spPr>
              <p:txBody>
                <a:bodyPr/>
                <a:lstStyle/>
                <a:p>
                  <a:pPr>
                    <a:defRPr/>
                  </a:pPr>
                  <a:endParaRPr lang="zh-CN" altLang="en-US">
                    <a:latin typeface="Arial" charset="0"/>
                    <a:ea typeface="宋体" pitchFamily="2" charset="-122"/>
                  </a:endParaRPr>
                </a:p>
              </p:txBody>
            </p:sp>
            <p:sp>
              <p:nvSpPr>
                <p:cNvPr id="26" name="Text Box 8"/>
                <p:cNvSpPr txBox="1">
                  <a:spLocks noChangeArrowheads="1"/>
                </p:cNvSpPr>
                <p:nvPr/>
              </p:nvSpPr>
              <p:spPr bwMode="gray">
                <a:xfrm>
                  <a:off x="1064" y="1137"/>
                  <a:ext cx="621" cy="693"/>
                </a:xfrm>
                <a:prstGeom prst="rect">
                  <a:avLst/>
                </a:prstGeom>
                <a:noFill/>
                <a:ln w="9525" algn="ctr">
                  <a:noFill/>
                  <a:miter lim="800000"/>
                  <a:headEnd/>
                  <a:tailEnd/>
                </a:ln>
                <a:effectLst/>
              </p:spPr>
              <p:txBody>
                <a:bodyPr wrap="none">
                  <a:spAutoFit/>
                </a:bodyPr>
                <a:lstStyle/>
                <a:p>
                  <a:pPr eaLnBrk="0" hangingPunct="0">
                    <a:defRPr/>
                  </a:pPr>
                  <a:r>
                    <a:rPr lang="zh-CN" altLang="en-US" sz="2800" dirty="0" smtClean="0">
                      <a:solidFill>
                        <a:srgbClr val="FFFFFF"/>
                      </a:solidFill>
                      <a:effectLst>
                        <a:outerShdw blurRad="38100" dist="38100" dir="2700000" algn="tl">
                          <a:srgbClr val="C0C0C0"/>
                        </a:outerShdw>
                      </a:effectLst>
                    </a:rPr>
                    <a:t>功能</a:t>
                  </a:r>
                  <a:endParaRPr lang="en-US" altLang="zh-CN" sz="2800" dirty="0" smtClean="0">
                    <a:solidFill>
                      <a:srgbClr val="FFFFFF"/>
                    </a:solidFill>
                    <a:effectLst>
                      <a:outerShdw blurRad="38100" dist="38100" dir="2700000" algn="tl">
                        <a:srgbClr val="C0C0C0"/>
                      </a:outerShdw>
                    </a:effectLst>
                  </a:endParaRPr>
                </a:p>
                <a:p>
                  <a:pPr eaLnBrk="0" hangingPunct="0">
                    <a:defRPr/>
                  </a:pPr>
                  <a:r>
                    <a:rPr lang="zh-CN" altLang="en-US" sz="2800" dirty="0" smtClean="0">
                      <a:solidFill>
                        <a:srgbClr val="FFFFFF"/>
                      </a:solidFill>
                      <a:effectLst>
                        <a:outerShdw blurRad="38100" dist="38100" dir="2700000" algn="tl">
                          <a:srgbClr val="C0C0C0"/>
                        </a:outerShdw>
                      </a:effectLst>
                    </a:rPr>
                    <a:t>扩展</a:t>
                  </a:r>
                  <a:endParaRPr lang="en-US" altLang="zh-CN" sz="2800" dirty="0" smtClean="0">
                    <a:solidFill>
                      <a:srgbClr val="FFFFFF"/>
                    </a:solidFill>
                    <a:effectLst>
                      <a:outerShdw blurRad="38100" dist="38100" dir="2700000" algn="tl">
                        <a:srgbClr val="C0C0C0"/>
                      </a:outerShdw>
                    </a:effectLst>
                  </a:endParaRPr>
                </a:p>
              </p:txBody>
            </p:sp>
          </p:grpSp>
          <p:sp>
            <p:nvSpPr>
              <p:cNvPr id="23" name="Text Box 9"/>
              <p:cNvSpPr txBox="1">
                <a:spLocks noChangeArrowheads="1"/>
              </p:cNvSpPr>
              <p:nvPr/>
            </p:nvSpPr>
            <p:spPr bwMode="gray">
              <a:xfrm>
                <a:off x="1872" y="1192"/>
                <a:ext cx="292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zh-CN" altLang="en-US" dirty="0" smtClean="0">
                    <a:solidFill>
                      <a:srgbClr val="000000"/>
                    </a:solidFill>
                    <a:ea typeface="宋体" panose="02010600030101010101" pitchFamily="2" charset="-122"/>
                  </a:rPr>
                  <a:t>定制项目中需求整理</a:t>
                </a:r>
                <a:endParaRPr lang="en-US" altLang="zh-CN" dirty="0" smtClean="0">
                  <a:solidFill>
                    <a:srgbClr val="000000"/>
                  </a:solidFill>
                  <a:ea typeface="宋体" panose="02010600030101010101" pitchFamily="2" charset="-122"/>
                </a:endParaRPr>
              </a:p>
              <a:p>
                <a:pPr algn="l"/>
                <a:r>
                  <a:rPr lang="zh-CN" altLang="en-US" dirty="0" smtClean="0">
                    <a:solidFill>
                      <a:srgbClr val="000000"/>
                    </a:solidFill>
                    <a:ea typeface="宋体" panose="02010600030101010101" pitchFamily="2" charset="-122"/>
                  </a:rPr>
                  <a:t>合理需求基线化</a:t>
                </a:r>
                <a:endParaRPr lang="en-US" altLang="zh-CN" dirty="0" smtClean="0">
                  <a:solidFill>
                    <a:srgbClr val="000000"/>
                  </a:solidFill>
                  <a:ea typeface="宋体" panose="02010600030101010101" pitchFamily="2" charset="-122"/>
                </a:endParaRPr>
              </a:p>
            </p:txBody>
          </p:sp>
        </p:grpSp>
        <p:grpSp>
          <p:nvGrpSpPr>
            <p:cNvPr id="7" name="Group 10"/>
            <p:cNvGrpSpPr>
              <a:grpSpLocks/>
            </p:cNvGrpSpPr>
            <p:nvPr/>
          </p:nvGrpSpPr>
          <p:grpSpPr bwMode="auto">
            <a:xfrm>
              <a:off x="1056" y="1923"/>
              <a:ext cx="3696" cy="823"/>
              <a:chOff x="912" y="2016"/>
              <a:chExt cx="3984" cy="916"/>
            </a:xfrm>
          </p:grpSpPr>
          <p:sp>
            <p:nvSpPr>
              <p:cNvPr id="15" name="AutoShape 11"/>
              <p:cNvSpPr>
                <a:spLocks noChangeArrowheads="1"/>
              </p:cNvSpPr>
              <p:nvPr/>
            </p:nvSpPr>
            <p:spPr bwMode="gray">
              <a:xfrm>
                <a:off x="912" y="2016"/>
                <a:ext cx="3984" cy="916"/>
              </a:xfrm>
              <a:prstGeom prst="roundRect">
                <a:avLst>
                  <a:gd name="adj" fmla="val 10889"/>
                </a:avLst>
              </a:prstGeom>
              <a:gradFill rotWithShape="1">
                <a:gsLst>
                  <a:gs pos="0">
                    <a:srgbClr val="DDDDDD"/>
                  </a:gs>
                  <a:gs pos="50000">
                    <a:srgbClr val="F2F2F2"/>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defRPr/>
                </a:pPr>
                <a:endParaRPr lang="zh-CN" altLang="en-US">
                  <a:latin typeface="Arial" charset="0"/>
                  <a:ea typeface="宋体" pitchFamily="2" charset="-122"/>
                </a:endParaRPr>
              </a:p>
            </p:txBody>
          </p:sp>
          <p:grpSp>
            <p:nvGrpSpPr>
              <p:cNvPr id="16" name="Group 12"/>
              <p:cNvGrpSpPr>
                <a:grpSpLocks/>
              </p:cNvGrpSpPr>
              <p:nvPr/>
            </p:nvGrpSpPr>
            <p:grpSpPr bwMode="auto">
              <a:xfrm>
                <a:off x="999" y="2100"/>
                <a:ext cx="768" cy="750"/>
                <a:chOff x="999" y="2100"/>
                <a:chExt cx="768" cy="750"/>
              </a:xfrm>
            </p:grpSpPr>
            <p:sp>
              <p:nvSpPr>
                <p:cNvPr id="18" name="AutoShape 13"/>
                <p:cNvSpPr>
                  <a:spLocks noChangeArrowheads="1"/>
                </p:cNvSpPr>
                <p:nvPr/>
              </p:nvSpPr>
              <p:spPr bwMode="gray">
                <a:xfrm>
                  <a:off x="999" y="2100"/>
                  <a:ext cx="768" cy="750"/>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headEnd/>
                  <a:tailEnd/>
                </a:ln>
                <a:effectLst/>
              </p:spPr>
              <p:txBody>
                <a:bodyPr wrap="none" anchor="ctr"/>
                <a:lstStyle/>
                <a:p>
                  <a:pPr>
                    <a:defRPr/>
                  </a:pPr>
                  <a:endParaRPr lang="zh-CN" altLang="en-US">
                    <a:latin typeface="Arial" charset="0"/>
                    <a:ea typeface="宋体" pitchFamily="2" charset="-122"/>
                  </a:endParaRPr>
                </a:p>
              </p:txBody>
            </p:sp>
            <p:sp>
              <p:nvSpPr>
                <p:cNvPr id="19" name="Freeform 14"/>
                <p:cNvSpPr>
                  <a:spLocks/>
                </p:cNvSpPr>
                <p:nvPr/>
              </p:nvSpPr>
              <p:spPr bwMode="gray">
                <a:xfrm>
                  <a:off x="1047" y="214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w="0">
                  <a:noFill/>
                  <a:prstDash val="solid"/>
                  <a:round/>
                  <a:headEnd/>
                  <a:tailEnd/>
                </a:ln>
              </p:spPr>
              <p:txBody>
                <a:bodyPr/>
                <a:lstStyle/>
                <a:p>
                  <a:pPr>
                    <a:defRPr/>
                  </a:pPr>
                  <a:endParaRPr lang="zh-CN" altLang="en-US">
                    <a:latin typeface="Arial" charset="0"/>
                    <a:ea typeface="宋体" pitchFamily="2" charset="-122"/>
                  </a:endParaRPr>
                </a:p>
              </p:txBody>
            </p:sp>
            <p:sp>
              <p:nvSpPr>
                <p:cNvPr id="20" name="Text Box 15"/>
                <p:cNvSpPr txBox="1">
                  <a:spLocks noChangeArrowheads="1"/>
                </p:cNvSpPr>
                <p:nvPr/>
              </p:nvSpPr>
              <p:spPr bwMode="gray">
                <a:xfrm>
                  <a:off x="1064" y="2142"/>
                  <a:ext cx="621" cy="693"/>
                </a:xfrm>
                <a:prstGeom prst="rect">
                  <a:avLst/>
                </a:prstGeom>
                <a:noFill/>
                <a:ln w="9525" algn="ctr">
                  <a:noFill/>
                  <a:miter lim="800000"/>
                  <a:headEnd/>
                  <a:tailEnd/>
                </a:ln>
                <a:effectLst/>
              </p:spPr>
              <p:txBody>
                <a:bodyPr wrap="none">
                  <a:spAutoFit/>
                </a:bodyPr>
                <a:lstStyle/>
                <a:p>
                  <a:pPr eaLnBrk="0" hangingPunct="0">
                    <a:defRPr/>
                  </a:pPr>
                  <a:r>
                    <a:rPr lang="zh-CN" altLang="en-US" sz="2800" dirty="0" smtClean="0">
                      <a:solidFill>
                        <a:srgbClr val="FFFFFF"/>
                      </a:solidFill>
                      <a:effectLst>
                        <a:outerShdw blurRad="38100" dist="38100" dir="2700000" algn="tl">
                          <a:srgbClr val="C0C0C0"/>
                        </a:outerShdw>
                      </a:effectLst>
                    </a:rPr>
                    <a:t>性能</a:t>
                  </a:r>
                  <a:endParaRPr lang="en-US" altLang="zh-CN" sz="2800" dirty="0" smtClean="0">
                    <a:solidFill>
                      <a:srgbClr val="FFFFFF"/>
                    </a:solidFill>
                    <a:effectLst>
                      <a:outerShdw blurRad="38100" dist="38100" dir="2700000" algn="tl">
                        <a:srgbClr val="C0C0C0"/>
                      </a:outerShdw>
                    </a:effectLst>
                  </a:endParaRPr>
                </a:p>
                <a:p>
                  <a:pPr eaLnBrk="0" hangingPunct="0">
                    <a:defRPr/>
                  </a:pPr>
                  <a:r>
                    <a:rPr lang="zh-CN" altLang="en-US" sz="2800" dirty="0" smtClean="0">
                      <a:solidFill>
                        <a:srgbClr val="FFFFFF"/>
                      </a:solidFill>
                      <a:effectLst>
                        <a:outerShdw blurRad="38100" dist="38100" dir="2700000" algn="tl">
                          <a:srgbClr val="C0C0C0"/>
                        </a:outerShdw>
                      </a:effectLst>
                    </a:rPr>
                    <a:t>优化</a:t>
                  </a:r>
                  <a:endParaRPr lang="en-US" altLang="zh-CN" sz="2800" dirty="0" smtClean="0">
                    <a:solidFill>
                      <a:srgbClr val="FFFFFF"/>
                    </a:solidFill>
                    <a:effectLst>
                      <a:outerShdw blurRad="38100" dist="38100" dir="2700000" algn="tl">
                        <a:srgbClr val="C0C0C0"/>
                      </a:outerShdw>
                    </a:effectLst>
                  </a:endParaRPr>
                </a:p>
              </p:txBody>
            </p:sp>
          </p:grpSp>
          <p:sp>
            <p:nvSpPr>
              <p:cNvPr id="17" name="Text Box 16"/>
              <p:cNvSpPr txBox="1">
                <a:spLocks noChangeArrowheads="1"/>
              </p:cNvSpPr>
              <p:nvPr/>
            </p:nvSpPr>
            <p:spPr bwMode="gray">
              <a:xfrm>
                <a:off x="1872" y="2142"/>
                <a:ext cx="2928"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zh-CN" altLang="en-US" dirty="0">
                    <a:solidFill>
                      <a:srgbClr val="000000"/>
                    </a:solidFill>
                    <a:ea typeface="宋体" panose="02010600030101010101" pitchFamily="2" charset="-122"/>
                  </a:rPr>
                  <a:t>大</a:t>
                </a:r>
                <a:r>
                  <a:rPr lang="zh-CN" altLang="en-US" dirty="0" smtClean="0">
                    <a:solidFill>
                      <a:srgbClr val="000000"/>
                    </a:solidFill>
                    <a:ea typeface="宋体" panose="02010600030101010101" pitchFamily="2" charset="-122"/>
                  </a:rPr>
                  <a:t>并发应用场景</a:t>
                </a:r>
                <a:endParaRPr lang="en-US" altLang="zh-CN" dirty="0" smtClean="0">
                  <a:solidFill>
                    <a:srgbClr val="000000"/>
                  </a:solidFill>
                  <a:ea typeface="宋体" panose="02010600030101010101" pitchFamily="2" charset="-122"/>
                </a:endParaRPr>
              </a:p>
              <a:p>
                <a:pPr algn="l"/>
                <a:r>
                  <a:rPr lang="zh-CN" altLang="en-US" dirty="0" smtClean="0">
                    <a:solidFill>
                      <a:srgbClr val="000000"/>
                    </a:solidFill>
                    <a:ea typeface="宋体" panose="02010600030101010101" pitchFamily="2" charset="-122"/>
                  </a:rPr>
                  <a:t>支持复杂现场环境</a:t>
                </a:r>
                <a:endParaRPr lang="en-US" altLang="zh-CN" dirty="0">
                  <a:solidFill>
                    <a:srgbClr val="000000"/>
                  </a:solidFill>
                  <a:ea typeface="宋体" panose="02010600030101010101" pitchFamily="2" charset="-122"/>
                </a:endParaRPr>
              </a:p>
            </p:txBody>
          </p:sp>
        </p:grpSp>
        <p:grpSp>
          <p:nvGrpSpPr>
            <p:cNvPr id="8" name="Group 17"/>
            <p:cNvGrpSpPr>
              <a:grpSpLocks/>
            </p:cNvGrpSpPr>
            <p:nvPr/>
          </p:nvGrpSpPr>
          <p:grpSpPr bwMode="auto">
            <a:xfrm>
              <a:off x="1056" y="2894"/>
              <a:ext cx="3695" cy="820"/>
              <a:chOff x="912" y="3036"/>
              <a:chExt cx="3984" cy="912"/>
            </a:xfrm>
          </p:grpSpPr>
          <p:sp>
            <p:nvSpPr>
              <p:cNvPr id="9" name="AutoShape 18"/>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defRPr/>
                </a:pPr>
                <a:endParaRPr lang="zh-CN" altLang="en-US">
                  <a:latin typeface="Arial" charset="0"/>
                  <a:ea typeface="宋体" pitchFamily="2" charset="-122"/>
                </a:endParaRPr>
              </a:p>
            </p:txBody>
          </p:sp>
          <p:grpSp>
            <p:nvGrpSpPr>
              <p:cNvPr id="10" name="Group 19"/>
              <p:cNvGrpSpPr>
                <a:grpSpLocks/>
              </p:cNvGrpSpPr>
              <p:nvPr/>
            </p:nvGrpSpPr>
            <p:grpSpPr bwMode="auto">
              <a:xfrm>
                <a:off x="999" y="3124"/>
                <a:ext cx="768" cy="752"/>
                <a:chOff x="999" y="3124"/>
                <a:chExt cx="768" cy="752"/>
              </a:xfrm>
            </p:grpSpPr>
            <p:sp>
              <p:nvSpPr>
                <p:cNvPr id="12" name="AutoShape 20"/>
                <p:cNvSpPr>
                  <a:spLocks noChangeArrowheads="1"/>
                </p:cNvSpPr>
                <p:nvPr/>
              </p:nvSpPr>
              <p:spPr bwMode="gray">
                <a:xfrm>
                  <a:off x="999" y="3124"/>
                  <a:ext cx="768" cy="746"/>
                </a:xfrm>
                <a:prstGeom prst="roundRect">
                  <a:avLst>
                    <a:gd name="adj" fmla="val 11921"/>
                  </a:avLst>
                </a:prstGeom>
                <a:gradFill rotWithShape="1">
                  <a:gsLst>
                    <a:gs pos="0">
                      <a:schemeClr val="folHlink">
                        <a:gamma/>
                        <a:tint val="63529"/>
                        <a:invGamma/>
                      </a:schemeClr>
                    </a:gs>
                    <a:gs pos="100000">
                      <a:schemeClr val="folHlink"/>
                    </a:gs>
                  </a:gsLst>
                  <a:lin ang="5400000" scaled="1"/>
                </a:gradFill>
                <a:ln w="38100">
                  <a:solidFill>
                    <a:schemeClr val="bg1"/>
                  </a:solidFill>
                  <a:round/>
                  <a:headEnd/>
                  <a:tailEnd/>
                </a:ln>
                <a:effectLst/>
              </p:spPr>
              <p:txBody>
                <a:bodyPr wrap="none" anchor="ctr"/>
                <a:lstStyle/>
                <a:p>
                  <a:pPr>
                    <a:defRPr/>
                  </a:pPr>
                  <a:endParaRPr lang="zh-CN" altLang="en-US">
                    <a:latin typeface="Arial" charset="0"/>
                    <a:ea typeface="宋体" pitchFamily="2" charset="-122"/>
                  </a:endParaRPr>
                </a:p>
              </p:txBody>
            </p:sp>
            <p:sp>
              <p:nvSpPr>
                <p:cNvPr id="13" name="Freeform 21"/>
                <p:cNvSpPr>
                  <a:spLocks/>
                </p:cNvSpPr>
                <p:nvPr/>
              </p:nvSpPr>
              <p:spPr bwMode="gray">
                <a:xfrm>
                  <a:off x="1047" y="3169"/>
                  <a:ext cx="383" cy="372"/>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w="0">
                  <a:noFill/>
                  <a:prstDash val="solid"/>
                  <a:round/>
                  <a:headEnd/>
                  <a:tailEnd/>
                </a:ln>
              </p:spPr>
              <p:txBody>
                <a:bodyPr/>
                <a:lstStyle/>
                <a:p>
                  <a:pPr>
                    <a:defRPr/>
                  </a:pPr>
                  <a:endParaRPr lang="zh-CN" altLang="en-US">
                    <a:latin typeface="Arial" charset="0"/>
                    <a:ea typeface="宋体" pitchFamily="2" charset="-122"/>
                  </a:endParaRPr>
                </a:p>
              </p:txBody>
            </p:sp>
            <p:sp>
              <p:nvSpPr>
                <p:cNvPr id="14" name="Text Box 22"/>
                <p:cNvSpPr txBox="1">
                  <a:spLocks noChangeArrowheads="1"/>
                </p:cNvSpPr>
                <p:nvPr/>
              </p:nvSpPr>
              <p:spPr bwMode="gray">
                <a:xfrm>
                  <a:off x="1073" y="3183"/>
                  <a:ext cx="621" cy="693"/>
                </a:xfrm>
                <a:prstGeom prst="rect">
                  <a:avLst/>
                </a:prstGeom>
                <a:noFill/>
                <a:ln w="9525" algn="ctr">
                  <a:noFill/>
                  <a:miter lim="800000"/>
                  <a:headEnd/>
                  <a:tailEnd/>
                </a:ln>
                <a:effectLst/>
              </p:spPr>
              <p:txBody>
                <a:bodyPr wrap="none">
                  <a:spAutoFit/>
                </a:bodyPr>
                <a:lstStyle/>
                <a:p>
                  <a:pPr eaLnBrk="0" hangingPunct="0">
                    <a:defRPr/>
                  </a:pPr>
                  <a:r>
                    <a:rPr lang="zh-CN" altLang="en-US" sz="2800" dirty="0" smtClean="0">
                      <a:solidFill>
                        <a:srgbClr val="FFFFFF"/>
                      </a:solidFill>
                      <a:effectLst>
                        <a:outerShdw blurRad="38100" dist="38100" dir="2700000" algn="tl">
                          <a:srgbClr val="C0C0C0"/>
                        </a:outerShdw>
                      </a:effectLst>
                      <a:latin typeface="Arial" charset="0"/>
                      <a:ea typeface="宋体" pitchFamily="2" charset="-122"/>
                    </a:rPr>
                    <a:t>提升</a:t>
                  </a:r>
                  <a:endParaRPr lang="en-US" altLang="zh-CN" sz="2800" dirty="0" smtClean="0">
                    <a:solidFill>
                      <a:srgbClr val="FFFFFF"/>
                    </a:solidFill>
                    <a:effectLst>
                      <a:outerShdw blurRad="38100" dist="38100" dir="2700000" algn="tl">
                        <a:srgbClr val="C0C0C0"/>
                      </a:outerShdw>
                    </a:effectLst>
                    <a:latin typeface="Arial" charset="0"/>
                    <a:ea typeface="宋体" pitchFamily="2" charset="-122"/>
                  </a:endParaRPr>
                </a:p>
                <a:p>
                  <a:pPr eaLnBrk="0" hangingPunct="0">
                    <a:defRPr/>
                  </a:pPr>
                  <a:r>
                    <a:rPr lang="zh-CN" altLang="en-US" sz="2800" dirty="0" smtClean="0">
                      <a:solidFill>
                        <a:srgbClr val="FFFFFF"/>
                      </a:solidFill>
                      <a:effectLst>
                        <a:outerShdw blurRad="38100" dist="38100" dir="2700000" algn="tl">
                          <a:srgbClr val="C0C0C0"/>
                        </a:outerShdw>
                      </a:effectLst>
                      <a:latin typeface="Arial" charset="0"/>
                      <a:ea typeface="宋体" pitchFamily="2" charset="-122"/>
                    </a:rPr>
                    <a:t>体验</a:t>
                  </a:r>
                  <a:endParaRPr lang="en-US" altLang="zh-CN" sz="2800" dirty="0" smtClean="0">
                    <a:solidFill>
                      <a:srgbClr val="FFFFFF"/>
                    </a:solidFill>
                    <a:effectLst>
                      <a:outerShdw blurRad="38100" dist="38100" dir="2700000" algn="tl">
                        <a:srgbClr val="C0C0C0"/>
                      </a:outerShdw>
                    </a:effectLst>
                    <a:latin typeface="Arial" charset="0"/>
                    <a:ea typeface="宋体" pitchFamily="2" charset="-122"/>
                  </a:endParaRPr>
                </a:p>
              </p:txBody>
            </p:sp>
          </p:grpSp>
          <p:sp>
            <p:nvSpPr>
              <p:cNvPr id="11" name="Text Box 23"/>
              <p:cNvSpPr txBox="1">
                <a:spLocks noChangeArrowheads="1"/>
              </p:cNvSpPr>
              <p:nvPr/>
            </p:nvSpPr>
            <p:spPr bwMode="gray">
              <a:xfrm>
                <a:off x="1872" y="3244"/>
                <a:ext cx="292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zh-CN" altLang="en-US" dirty="0" smtClean="0">
                    <a:solidFill>
                      <a:srgbClr val="000000"/>
                    </a:solidFill>
                    <a:ea typeface="宋体" panose="02010600030101010101" pitchFamily="2" charset="-122"/>
                  </a:rPr>
                  <a:t>交互及视觉升级</a:t>
                </a:r>
                <a:endParaRPr lang="en-US" altLang="zh-CN" dirty="0" smtClean="0">
                  <a:solidFill>
                    <a:srgbClr val="000000"/>
                  </a:solidFill>
                  <a:ea typeface="宋体" panose="02010600030101010101" pitchFamily="2" charset="-122"/>
                </a:endParaRPr>
              </a:p>
              <a:p>
                <a:pPr algn="l"/>
                <a:r>
                  <a:rPr lang="zh-CN" altLang="en-US" dirty="0" smtClean="0">
                    <a:solidFill>
                      <a:srgbClr val="000000"/>
                    </a:solidFill>
                    <a:ea typeface="宋体" panose="02010600030101010101" pitchFamily="2" charset="-122"/>
                  </a:rPr>
                  <a:t>提升用户体验</a:t>
                </a:r>
                <a:endParaRPr lang="en-US" altLang="zh-CN" dirty="0">
                  <a:solidFill>
                    <a:srgbClr val="000000"/>
                  </a:solidFill>
                  <a:ea typeface="宋体" panose="02010600030101010101" pitchFamily="2" charset="-122"/>
                </a:endParaRPr>
              </a:p>
            </p:txBody>
          </p:sp>
        </p:grpSp>
      </p:grpSp>
    </p:spTree>
    <p:extLst>
      <p:ext uri="{BB962C8B-B14F-4D97-AF65-F5344CB8AC3E}">
        <p14:creationId xmlns:p14="http://schemas.microsoft.com/office/powerpoint/2010/main" val="2397684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项目范围</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909513"/>
            <a:ext cx="5772150" cy="5355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4662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1058" y="369454"/>
            <a:ext cx="4247449" cy="435526"/>
          </a:xfrm>
        </p:spPr>
        <p:txBody>
          <a:bodyPr/>
          <a:lstStyle/>
          <a:p>
            <a:r>
              <a:rPr lang="zh-CN" altLang="en-US" dirty="0" smtClean="0"/>
              <a:t>团队成员</a:t>
            </a:r>
            <a:endParaRPr lang="zh-CN" altLang="en-US" dirty="0"/>
          </a:p>
        </p:txBody>
      </p:sp>
      <p:sp>
        <p:nvSpPr>
          <p:cNvPr id="2" name="矩形 1"/>
          <p:cNvSpPr/>
          <p:nvPr/>
        </p:nvSpPr>
        <p:spPr>
          <a:xfrm>
            <a:off x="3807709" y="909514"/>
            <a:ext cx="1305145" cy="495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latin typeface="+mj-ea"/>
                <a:ea typeface="+mj-ea"/>
              </a:rPr>
              <a:t>陈钢浒</a:t>
            </a:r>
            <a:endParaRPr lang="en-US" altLang="zh-CN" sz="1200" dirty="0" smtClean="0">
              <a:latin typeface="+mj-ea"/>
              <a:ea typeface="+mj-ea"/>
            </a:endParaRPr>
          </a:p>
          <a:p>
            <a:pPr algn="ctr"/>
            <a:r>
              <a:rPr lang="zh-CN" altLang="en-US" sz="1400" dirty="0" smtClean="0">
                <a:latin typeface="+mj-ea"/>
                <a:ea typeface="+mj-ea"/>
              </a:rPr>
              <a:t>项目主控</a:t>
            </a:r>
            <a:endParaRPr lang="zh-CN" altLang="en-US" sz="1400" dirty="0">
              <a:latin typeface="+mj-ea"/>
              <a:ea typeface="+mj-ea"/>
            </a:endParaRPr>
          </a:p>
        </p:txBody>
      </p:sp>
      <p:sp>
        <p:nvSpPr>
          <p:cNvPr id="5" name="矩形 4"/>
          <p:cNvSpPr/>
          <p:nvPr/>
        </p:nvSpPr>
        <p:spPr>
          <a:xfrm>
            <a:off x="3807709" y="1764609"/>
            <a:ext cx="1305145" cy="495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latin typeface="+mj-ea"/>
                <a:ea typeface="+mj-ea"/>
              </a:rPr>
              <a:t>曹富春</a:t>
            </a:r>
            <a:endParaRPr lang="en-US" altLang="zh-CN" sz="1200" dirty="0" smtClean="0">
              <a:latin typeface="+mj-ea"/>
              <a:ea typeface="+mj-ea"/>
            </a:endParaRPr>
          </a:p>
          <a:p>
            <a:pPr algn="ctr"/>
            <a:r>
              <a:rPr lang="zh-CN" altLang="en-US" sz="1400" dirty="0" smtClean="0">
                <a:latin typeface="+mj-ea"/>
                <a:ea typeface="+mj-ea"/>
              </a:rPr>
              <a:t>项目经理</a:t>
            </a:r>
            <a:endParaRPr lang="zh-CN" altLang="en-US" sz="1400" dirty="0">
              <a:latin typeface="+mj-ea"/>
              <a:ea typeface="+mj-ea"/>
            </a:endParaRPr>
          </a:p>
        </p:txBody>
      </p:sp>
      <p:cxnSp>
        <p:nvCxnSpPr>
          <p:cNvPr id="15" name="直接连接符 14"/>
          <p:cNvCxnSpPr>
            <a:stCxn id="2" idx="2"/>
            <a:endCxn id="5" idx="0"/>
          </p:cNvCxnSpPr>
          <p:nvPr/>
        </p:nvCxnSpPr>
        <p:spPr>
          <a:xfrm>
            <a:off x="4460282" y="1404569"/>
            <a:ext cx="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097519" y="2574699"/>
            <a:ext cx="1305145" cy="495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latin typeface="+mj-ea"/>
                <a:ea typeface="+mj-ea"/>
              </a:rPr>
              <a:t>曹富春</a:t>
            </a:r>
            <a:endParaRPr lang="en-US" altLang="zh-CN" sz="1200" dirty="0" smtClean="0">
              <a:latin typeface="+mj-ea"/>
              <a:ea typeface="+mj-ea"/>
            </a:endParaRPr>
          </a:p>
          <a:p>
            <a:pPr algn="ctr"/>
            <a:r>
              <a:rPr lang="zh-CN" altLang="en-US" sz="1200" dirty="0">
                <a:latin typeface="+mj-ea"/>
                <a:ea typeface="+mj-ea"/>
              </a:rPr>
              <a:t>组长</a:t>
            </a:r>
          </a:p>
        </p:txBody>
      </p:sp>
      <p:sp>
        <p:nvSpPr>
          <p:cNvPr id="24" name="TextBox 23"/>
          <p:cNvSpPr txBox="1"/>
          <p:nvPr/>
        </p:nvSpPr>
        <p:spPr>
          <a:xfrm>
            <a:off x="2367549" y="3046235"/>
            <a:ext cx="855095" cy="338554"/>
          </a:xfrm>
          <a:prstGeom prst="rect">
            <a:avLst/>
          </a:prstGeom>
          <a:noFill/>
        </p:spPr>
        <p:txBody>
          <a:bodyPr wrap="square" rtlCol="0">
            <a:spAutoFit/>
          </a:bodyPr>
          <a:lstStyle/>
          <a:p>
            <a:r>
              <a:rPr lang="zh-CN" altLang="en-US" sz="1600" dirty="0" smtClean="0"/>
              <a:t>系统组</a:t>
            </a:r>
            <a:endParaRPr lang="zh-CN" altLang="en-US" sz="1600" dirty="0"/>
          </a:p>
        </p:txBody>
      </p:sp>
      <p:cxnSp>
        <p:nvCxnSpPr>
          <p:cNvPr id="33" name="直接连接符 32"/>
          <p:cNvCxnSpPr>
            <a:stCxn id="5" idx="2"/>
          </p:cNvCxnSpPr>
          <p:nvPr/>
        </p:nvCxnSpPr>
        <p:spPr>
          <a:xfrm flipH="1">
            <a:off x="4460281" y="2259664"/>
            <a:ext cx="1" cy="18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460281" y="3564809"/>
            <a:ext cx="12376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460281" y="2844729"/>
            <a:ext cx="1237638"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5742924" y="2619704"/>
            <a:ext cx="1305145" cy="495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latin typeface="+mj-ea"/>
                <a:ea typeface="+mj-ea"/>
              </a:rPr>
              <a:t>张晶晶</a:t>
            </a:r>
            <a:endParaRPr lang="en-US" altLang="zh-CN" sz="1200" dirty="0" smtClean="0">
              <a:latin typeface="+mj-ea"/>
              <a:ea typeface="+mj-ea"/>
            </a:endParaRPr>
          </a:p>
          <a:p>
            <a:pPr algn="ctr"/>
            <a:r>
              <a:rPr lang="zh-CN" altLang="en-US" sz="1400" dirty="0" smtClean="0">
                <a:latin typeface="+mj-ea"/>
                <a:ea typeface="+mj-ea"/>
              </a:rPr>
              <a:t>质量工程师</a:t>
            </a:r>
            <a:endParaRPr lang="zh-CN" altLang="en-US" sz="1400" dirty="0">
              <a:latin typeface="+mj-ea"/>
              <a:ea typeface="+mj-ea"/>
            </a:endParaRPr>
          </a:p>
        </p:txBody>
      </p:sp>
      <p:sp>
        <p:nvSpPr>
          <p:cNvPr id="41" name="矩形 40"/>
          <p:cNvSpPr/>
          <p:nvPr/>
        </p:nvSpPr>
        <p:spPr>
          <a:xfrm>
            <a:off x="5742924" y="3294779"/>
            <a:ext cx="1305145" cy="495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latin typeface="+mj-ea"/>
                <a:ea typeface="+mj-ea"/>
              </a:rPr>
              <a:t>魏许茹</a:t>
            </a:r>
            <a:endParaRPr lang="en-US" altLang="zh-CN" sz="1200" dirty="0" smtClean="0">
              <a:latin typeface="+mj-ea"/>
              <a:ea typeface="+mj-ea"/>
            </a:endParaRPr>
          </a:p>
          <a:p>
            <a:pPr algn="ctr"/>
            <a:r>
              <a:rPr lang="zh-CN" altLang="en-US" sz="1400" dirty="0" smtClean="0">
                <a:latin typeface="+mj-ea"/>
                <a:ea typeface="+mj-ea"/>
              </a:rPr>
              <a:t>配置工程师</a:t>
            </a:r>
            <a:endParaRPr lang="zh-CN" altLang="en-US" sz="1400" dirty="0">
              <a:latin typeface="+mj-ea"/>
              <a:ea typeface="+mj-ea"/>
            </a:endParaRPr>
          </a:p>
        </p:txBody>
      </p:sp>
      <p:cxnSp>
        <p:nvCxnSpPr>
          <p:cNvPr id="47" name="直接连接符 46"/>
          <p:cNvCxnSpPr/>
          <p:nvPr/>
        </p:nvCxnSpPr>
        <p:spPr>
          <a:xfrm flipH="1">
            <a:off x="2142524" y="4059864"/>
            <a:ext cx="23177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142524" y="4059864"/>
            <a:ext cx="0" cy="720080"/>
          </a:xfrm>
          <a:prstGeom prst="line">
            <a:avLst/>
          </a:prstGeom>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837379" y="4644929"/>
            <a:ext cx="1305145" cy="495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100" dirty="0" smtClean="0">
                <a:latin typeface="+mj-ea"/>
                <a:ea typeface="+mj-ea"/>
              </a:rPr>
              <a:t>金信冬</a:t>
            </a:r>
            <a:endParaRPr lang="en-US" altLang="zh-CN" sz="1100" dirty="0" smtClean="0">
              <a:latin typeface="+mj-ea"/>
              <a:ea typeface="+mj-ea"/>
            </a:endParaRPr>
          </a:p>
          <a:p>
            <a:pPr algn="ctr"/>
            <a:r>
              <a:rPr lang="en-US" altLang="zh-CN" sz="1200" dirty="0" smtClean="0">
                <a:latin typeface="+mj-ea"/>
                <a:ea typeface="+mj-ea"/>
              </a:rPr>
              <a:t>WEB</a:t>
            </a:r>
            <a:r>
              <a:rPr lang="zh-CN" altLang="en-US" sz="1200" dirty="0" smtClean="0">
                <a:latin typeface="+mj-ea"/>
                <a:ea typeface="+mj-ea"/>
              </a:rPr>
              <a:t>开发组</a:t>
            </a:r>
            <a:endParaRPr lang="zh-CN" altLang="en-US" sz="1200" dirty="0">
              <a:latin typeface="+mj-ea"/>
              <a:ea typeface="+mj-ea"/>
            </a:endParaRPr>
          </a:p>
        </p:txBody>
      </p:sp>
      <p:sp>
        <p:nvSpPr>
          <p:cNvPr id="59" name="矩形 58"/>
          <p:cNvSpPr/>
          <p:nvPr/>
        </p:nvSpPr>
        <p:spPr>
          <a:xfrm>
            <a:off x="2142524" y="4644929"/>
            <a:ext cx="1305145" cy="495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100" dirty="0" smtClean="0">
                <a:latin typeface="+mj-ea"/>
                <a:ea typeface="+mj-ea"/>
              </a:rPr>
              <a:t>陈彬</a:t>
            </a:r>
            <a:endParaRPr lang="en-US" altLang="zh-CN" sz="1100" dirty="0" smtClean="0">
              <a:latin typeface="+mj-ea"/>
              <a:ea typeface="+mj-ea"/>
            </a:endParaRPr>
          </a:p>
          <a:p>
            <a:pPr algn="ctr"/>
            <a:r>
              <a:rPr lang="zh-CN" altLang="en-US" sz="1200" dirty="0">
                <a:latin typeface="+mj-ea"/>
                <a:ea typeface="+mj-ea"/>
              </a:rPr>
              <a:t>服务</a:t>
            </a:r>
            <a:r>
              <a:rPr lang="zh-CN" altLang="en-US" sz="1200" dirty="0" smtClean="0">
                <a:latin typeface="+mj-ea"/>
                <a:ea typeface="+mj-ea"/>
              </a:rPr>
              <a:t>开发组</a:t>
            </a:r>
            <a:endParaRPr lang="zh-CN" altLang="en-US" sz="1200" dirty="0">
              <a:latin typeface="+mj-ea"/>
              <a:ea typeface="+mj-ea"/>
            </a:endParaRPr>
          </a:p>
        </p:txBody>
      </p:sp>
      <p:sp>
        <p:nvSpPr>
          <p:cNvPr id="60" name="矩形 59"/>
          <p:cNvSpPr/>
          <p:nvPr/>
        </p:nvSpPr>
        <p:spPr>
          <a:xfrm>
            <a:off x="2142524" y="5139984"/>
            <a:ext cx="1305145" cy="495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100" dirty="0" smtClean="0">
                <a:latin typeface="+mj-ea"/>
                <a:ea typeface="+mj-ea"/>
              </a:rPr>
              <a:t>张自生</a:t>
            </a:r>
            <a:endParaRPr lang="en-US" altLang="zh-CN" sz="1100" dirty="0" smtClean="0">
              <a:latin typeface="+mj-ea"/>
              <a:ea typeface="+mj-ea"/>
            </a:endParaRPr>
          </a:p>
          <a:p>
            <a:pPr algn="ctr"/>
            <a:r>
              <a:rPr lang="zh-CN" altLang="en-US" sz="1200" dirty="0" smtClean="0">
                <a:latin typeface="+mj-ea"/>
                <a:ea typeface="+mj-ea"/>
              </a:rPr>
              <a:t>控件开发组</a:t>
            </a:r>
            <a:endParaRPr lang="zh-CN" altLang="en-US" sz="1200" dirty="0">
              <a:latin typeface="+mj-ea"/>
              <a:ea typeface="+mj-ea"/>
            </a:endParaRPr>
          </a:p>
        </p:txBody>
      </p:sp>
      <p:sp>
        <p:nvSpPr>
          <p:cNvPr id="61" name="矩形 60"/>
          <p:cNvSpPr/>
          <p:nvPr/>
        </p:nvSpPr>
        <p:spPr>
          <a:xfrm>
            <a:off x="837379" y="5139984"/>
            <a:ext cx="1305145" cy="495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100" dirty="0">
                <a:latin typeface="+mj-ea"/>
                <a:ea typeface="+mj-ea"/>
              </a:rPr>
              <a:t>徐江</a:t>
            </a:r>
            <a:r>
              <a:rPr lang="zh-CN" altLang="en-US" sz="1100" dirty="0" smtClean="0">
                <a:latin typeface="+mj-ea"/>
                <a:ea typeface="+mj-ea"/>
              </a:rPr>
              <a:t>飞</a:t>
            </a:r>
            <a:endParaRPr lang="en-US" altLang="zh-CN" sz="1100" dirty="0" smtClean="0">
              <a:latin typeface="+mj-ea"/>
              <a:ea typeface="+mj-ea"/>
            </a:endParaRPr>
          </a:p>
          <a:p>
            <a:pPr algn="ctr"/>
            <a:r>
              <a:rPr lang="en-US" altLang="zh-CN" sz="1200" dirty="0" smtClean="0">
                <a:latin typeface="+mj-ea"/>
                <a:ea typeface="+mj-ea"/>
              </a:rPr>
              <a:t>DC</a:t>
            </a:r>
            <a:r>
              <a:rPr lang="zh-CN" altLang="en-US" sz="1200" dirty="0" smtClean="0">
                <a:latin typeface="+mj-ea"/>
                <a:ea typeface="+mj-ea"/>
              </a:rPr>
              <a:t>开发组</a:t>
            </a:r>
            <a:endParaRPr lang="zh-CN" altLang="en-US" sz="1200" dirty="0">
              <a:latin typeface="+mj-ea"/>
              <a:ea typeface="+mj-ea"/>
            </a:endParaRPr>
          </a:p>
        </p:txBody>
      </p:sp>
      <p:sp>
        <p:nvSpPr>
          <p:cNvPr id="68" name="矩形 67"/>
          <p:cNvSpPr/>
          <p:nvPr/>
        </p:nvSpPr>
        <p:spPr>
          <a:xfrm>
            <a:off x="3807709" y="5139984"/>
            <a:ext cx="1305145" cy="495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latin typeface="+mj-ea"/>
                <a:ea typeface="+mj-ea"/>
              </a:rPr>
              <a:t>魏许茹</a:t>
            </a:r>
            <a:endParaRPr lang="en-US" altLang="zh-CN" sz="1200" dirty="0" smtClean="0">
              <a:latin typeface="+mj-ea"/>
              <a:ea typeface="+mj-ea"/>
            </a:endParaRPr>
          </a:p>
          <a:p>
            <a:pPr algn="ctr"/>
            <a:r>
              <a:rPr lang="zh-CN" altLang="en-US" sz="1200" dirty="0" smtClean="0">
                <a:latin typeface="+mj-ea"/>
                <a:ea typeface="+mj-ea"/>
              </a:rPr>
              <a:t>集成测试组</a:t>
            </a:r>
            <a:endParaRPr lang="zh-CN" altLang="en-US" sz="1200" dirty="0">
              <a:latin typeface="+mj-ea"/>
              <a:ea typeface="+mj-ea"/>
            </a:endParaRPr>
          </a:p>
        </p:txBody>
      </p:sp>
      <p:cxnSp>
        <p:nvCxnSpPr>
          <p:cNvPr id="71" name="直接连接符 70"/>
          <p:cNvCxnSpPr/>
          <p:nvPr/>
        </p:nvCxnSpPr>
        <p:spPr>
          <a:xfrm>
            <a:off x="4460281" y="4059864"/>
            <a:ext cx="2" cy="108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460283" y="4059864"/>
            <a:ext cx="2160239"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967949" y="5139984"/>
            <a:ext cx="1305145" cy="495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latin typeface="+mj-ea"/>
                <a:ea typeface="+mj-ea"/>
              </a:rPr>
              <a:t>刘缙秧</a:t>
            </a:r>
            <a:endParaRPr lang="en-US" altLang="zh-CN" sz="1200" dirty="0" smtClean="0">
              <a:latin typeface="+mj-ea"/>
              <a:ea typeface="+mj-ea"/>
            </a:endParaRPr>
          </a:p>
          <a:p>
            <a:pPr algn="ctr"/>
            <a:r>
              <a:rPr lang="zh-CN" altLang="en-US" sz="1200" dirty="0" smtClean="0">
                <a:latin typeface="+mj-ea"/>
                <a:ea typeface="+mj-ea"/>
              </a:rPr>
              <a:t>系统测试组</a:t>
            </a:r>
            <a:endParaRPr lang="zh-CN" altLang="en-US" sz="1200" dirty="0">
              <a:latin typeface="+mj-ea"/>
              <a:ea typeface="+mj-ea"/>
            </a:endParaRPr>
          </a:p>
        </p:txBody>
      </p:sp>
      <p:cxnSp>
        <p:nvCxnSpPr>
          <p:cNvPr id="81" name="直接连接符 80"/>
          <p:cNvCxnSpPr/>
          <p:nvPr/>
        </p:nvCxnSpPr>
        <p:spPr>
          <a:xfrm flipV="1">
            <a:off x="6620521" y="4059864"/>
            <a:ext cx="1" cy="1080120"/>
          </a:xfrm>
          <a:prstGeom prst="line">
            <a:avLst/>
          </a:prstGeom>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837379" y="5635039"/>
            <a:ext cx="1305145" cy="495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100" dirty="0" smtClean="0">
                <a:latin typeface="+mj-ea"/>
                <a:ea typeface="+mj-ea"/>
              </a:rPr>
              <a:t>俞峰</a:t>
            </a:r>
            <a:endParaRPr lang="en-US" altLang="zh-CN" sz="1100" dirty="0" smtClean="0">
              <a:latin typeface="+mj-ea"/>
              <a:ea typeface="+mj-ea"/>
            </a:endParaRPr>
          </a:p>
          <a:p>
            <a:pPr algn="ctr"/>
            <a:r>
              <a:rPr lang="zh-CN" altLang="en-US" sz="1200" dirty="0">
                <a:latin typeface="+mj-ea"/>
                <a:ea typeface="+mj-ea"/>
              </a:rPr>
              <a:t>前端</a:t>
            </a:r>
            <a:r>
              <a:rPr lang="zh-CN" altLang="en-US" sz="1200" dirty="0" smtClean="0">
                <a:latin typeface="+mj-ea"/>
                <a:ea typeface="+mj-ea"/>
              </a:rPr>
              <a:t>开发组</a:t>
            </a:r>
            <a:endParaRPr lang="zh-CN" altLang="en-US" sz="1200" dirty="0">
              <a:latin typeface="+mj-ea"/>
              <a:ea typeface="+mj-ea"/>
            </a:endParaRPr>
          </a:p>
        </p:txBody>
      </p:sp>
      <p:sp>
        <p:nvSpPr>
          <p:cNvPr id="85" name="矩形 84"/>
          <p:cNvSpPr/>
          <p:nvPr/>
        </p:nvSpPr>
        <p:spPr>
          <a:xfrm>
            <a:off x="2142524" y="5635039"/>
            <a:ext cx="1305145" cy="49505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100" dirty="0">
                <a:latin typeface="+mj-ea"/>
                <a:ea typeface="+mj-ea"/>
              </a:rPr>
              <a:t>叶海莉</a:t>
            </a:r>
            <a:endParaRPr lang="en-US" altLang="zh-CN" sz="1100" dirty="0" smtClean="0">
              <a:latin typeface="+mj-ea"/>
              <a:ea typeface="+mj-ea"/>
            </a:endParaRPr>
          </a:p>
          <a:p>
            <a:pPr algn="ctr"/>
            <a:r>
              <a:rPr lang="zh-CN" altLang="en-US" sz="1200" dirty="0">
                <a:latin typeface="+mj-ea"/>
                <a:ea typeface="+mj-ea"/>
              </a:rPr>
              <a:t>交互设计</a:t>
            </a:r>
            <a:r>
              <a:rPr lang="zh-CN" altLang="en-US" sz="1200" dirty="0" smtClean="0">
                <a:latin typeface="+mj-ea"/>
                <a:ea typeface="+mj-ea"/>
              </a:rPr>
              <a:t>组</a:t>
            </a:r>
            <a:endParaRPr lang="zh-CN" altLang="en-US" sz="1200" dirty="0">
              <a:latin typeface="+mj-ea"/>
              <a:ea typeface="+mj-ea"/>
            </a:endParaRPr>
          </a:p>
        </p:txBody>
      </p:sp>
      <p:cxnSp>
        <p:nvCxnSpPr>
          <p:cNvPr id="88" name="直接连接符 87"/>
          <p:cNvCxnSpPr/>
          <p:nvPr/>
        </p:nvCxnSpPr>
        <p:spPr>
          <a:xfrm flipV="1">
            <a:off x="3402664" y="2844729"/>
            <a:ext cx="1057617"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896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角色职责说明</a:t>
            </a:r>
          </a:p>
        </p:txBody>
      </p:sp>
      <p:sp>
        <p:nvSpPr>
          <p:cNvPr id="13315" name="内容占位符 2"/>
          <p:cNvSpPr>
            <a:spLocks noGrp="1"/>
          </p:cNvSpPr>
          <p:nvPr>
            <p:ph idx="1"/>
          </p:nvPr>
        </p:nvSpPr>
        <p:spPr>
          <a:xfrm>
            <a:off x="323584" y="620995"/>
            <a:ext cx="8440615" cy="5545108"/>
          </a:xfrm>
        </p:spPr>
        <p:txBody>
          <a:bodyPr/>
          <a:lstStyle/>
          <a:p>
            <a:pPr>
              <a:buFontTx/>
              <a:buNone/>
              <a:defRPr/>
            </a:pPr>
            <a:endParaRPr lang="en-US" altLang="zh-CN" sz="2400" i="1" dirty="0"/>
          </a:p>
          <a:p>
            <a:pPr>
              <a:buFontTx/>
              <a:buNone/>
              <a:defRPr/>
            </a:pPr>
            <a:r>
              <a:rPr lang="zh-CN" altLang="en-US" sz="2000" i="1" dirty="0"/>
              <a:t>项目经理须</a:t>
            </a:r>
            <a:r>
              <a:rPr lang="zh-CN" altLang="en-US" sz="2000" i="1" dirty="0">
                <a:latin typeface="+mn-ea"/>
              </a:rPr>
              <a:t>在该章节澄清项执行中的各角色职责，通常定义如下：</a:t>
            </a:r>
            <a:endParaRPr lang="en-US" altLang="zh-CN" sz="2000" i="1" dirty="0">
              <a:latin typeface="+mn-ea"/>
            </a:endParaRPr>
          </a:p>
          <a:p>
            <a:pPr>
              <a:buFontTx/>
              <a:buNone/>
              <a:defRPr/>
            </a:pPr>
            <a:endParaRPr lang="en-US" altLang="zh-CN" sz="2400" i="1" dirty="0">
              <a:latin typeface="+mn-ea"/>
            </a:endParaRPr>
          </a:p>
          <a:p>
            <a:pPr marL="457291" indent="-457291">
              <a:buNone/>
              <a:defRPr/>
            </a:pPr>
            <a:endParaRPr lang="en-US" altLang="zh-CN" sz="2400" dirty="0"/>
          </a:p>
          <a:p>
            <a:pPr marL="457291" indent="-457291">
              <a:buFontTx/>
              <a:buAutoNum type="arabicPeriod" startAt="2"/>
              <a:defRPr/>
            </a:pPr>
            <a:endParaRPr lang="en-US" altLang="zh-CN" sz="2400" dirty="0"/>
          </a:p>
          <a:p>
            <a:pPr marL="457291" indent="-457291">
              <a:buNone/>
              <a:defRPr/>
            </a:pPr>
            <a:endParaRPr lang="en-US" altLang="zh-CN" sz="2400" dirty="0"/>
          </a:p>
          <a:p>
            <a:pPr marL="457291" indent="-457291">
              <a:buNone/>
              <a:defRPr/>
            </a:pPr>
            <a:endParaRPr lang="en-US" altLang="zh-CN" sz="2400" dirty="0"/>
          </a:p>
          <a:p>
            <a:pPr marL="457291" indent="-457291">
              <a:buNone/>
              <a:defRPr/>
            </a:pPr>
            <a:endParaRPr lang="en-US" altLang="zh-CN" sz="2400" dirty="0"/>
          </a:p>
          <a:p>
            <a:pPr marL="457291" indent="-457291">
              <a:buNone/>
              <a:defRPr/>
            </a:pPr>
            <a:endParaRPr lang="en-US" altLang="zh-CN" sz="2400" i="1" dirty="0"/>
          </a:p>
          <a:p>
            <a:pPr marL="457291" indent="-457291">
              <a:buNone/>
              <a:defRPr/>
            </a:pPr>
            <a:endParaRPr lang="en-US" altLang="zh-CN" sz="2400" dirty="0"/>
          </a:p>
          <a:p>
            <a:pPr marL="457291" indent="-457291">
              <a:buNone/>
              <a:defRPr/>
            </a:pPr>
            <a:endParaRPr lang="zh-CN" altLang="en-US" sz="2400" dirty="0"/>
          </a:p>
        </p:txBody>
      </p:sp>
      <p:graphicFrame>
        <p:nvGraphicFramePr>
          <p:cNvPr id="5" name="表格 4"/>
          <p:cNvGraphicFramePr>
            <a:graphicFrameLocks noGrp="1"/>
          </p:cNvGraphicFramePr>
          <p:nvPr>
            <p:extLst/>
          </p:nvPr>
        </p:nvGraphicFramePr>
        <p:xfrm>
          <a:off x="539646" y="1917364"/>
          <a:ext cx="7562153" cy="3832134"/>
        </p:xfrm>
        <a:graphic>
          <a:graphicData uri="http://schemas.openxmlformats.org/drawingml/2006/table">
            <a:tbl>
              <a:tblPr/>
              <a:tblGrid>
                <a:gridCol w="1872533"/>
                <a:gridCol w="5689620"/>
              </a:tblGrid>
              <a:tr h="360103">
                <a:tc>
                  <a:txBody>
                    <a:bodyPr/>
                    <a:lstStyle/>
                    <a:p>
                      <a:pPr marL="0" algn="ctr" defTabSz="914400" rtl="0" eaLnBrk="1" fontAlgn="ctr" latinLnBrk="0" hangingPunct="1"/>
                      <a:r>
                        <a:rPr lang="zh-CN" altLang="en-US" sz="1400" b="1" i="0" u="none" strike="noStrike" kern="1200" dirty="0" smtClean="0">
                          <a:solidFill>
                            <a:srgbClr val="000000"/>
                          </a:solidFill>
                          <a:latin typeface="宋体"/>
                          <a:ea typeface="+mn-ea"/>
                          <a:cs typeface="+mn-cs"/>
                        </a:rPr>
                        <a:t>项目角色</a:t>
                      </a:r>
                      <a:r>
                        <a:rPr lang="zh-CN" altLang="en-US" sz="1400" b="1" i="0" u="none" strike="noStrike" kern="1200" dirty="0">
                          <a:solidFill>
                            <a:srgbClr val="000000"/>
                          </a:solidFill>
                          <a:latin typeface="宋体"/>
                          <a:ea typeface="+mn-ea"/>
                          <a:cs typeface="+mn-cs"/>
                        </a:rPr>
                        <a:t>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smtClean="0">
                          <a:solidFill>
                            <a:srgbClr val="000000"/>
                          </a:solidFill>
                          <a:latin typeface="宋体"/>
                          <a:ea typeface="+mn-ea"/>
                          <a:cs typeface="+mn-cs"/>
                        </a:rPr>
                        <a:t>职责说明</a:t>
                      </a:r>
                      <a:endParaRPr lang="zh-CN" altLang="en-US" sz="1400" b="1" i="0" u="none" strike="noStrike" kern="1200" dirty="0">
                        <a:solidFill>
                          <a:srgbClr val="000000"/>
                        </a:solidFill>
                        <a:latin typeface="宋体"/>
                        <a:ea typeface="+mn-ea"/>
                        <a:cs typeface="+mn-cs"/>
                      </a:endParaRP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r>
              <a:tr h="1076512">
                <a:tc>
                  <a:txBody>
                    <a:bodyPr/>
                    <a:lstStyle/>
                    <a:p>
                      <a:pPr algn="l" rtl="0" fontAlgn="t"/>
                      <a:r>
                        <a:rPr lang="zh-CN" altLang="en-US" sz="1400" b="0" i="0" u="none" strike="noStrike" dirty="0" smtClean="0">
                          <a:solidFill>
                            <a:srgbClr val="000000"/>
                          </a:solidFill>
                          <a:latin typeface="宋体"/>
                        </a:rPr>
                        <a:t>项目经理</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lgn="l" rtl="0" fontAlgn="t">
                        <a:buAutoNum type="arabicPeriod"/>
                      </a:pPr>
                      <a:r>
                        <a:rPr lang="zh-CN" altLang="en-US" sz="1400" b="0" i="0" u="none" strike="noStrike" dirty="0" smtClean="0">
                          <a:solidFill>
                            <a:srgbClr val="000000"/>
                          </a:solidFill>
                          <a:latin typeface="宋体"/>
                        </a:rPr>
                        <a:t>组建项目团队，召开启动及澄清会议，确保团队的理解一致；</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制定自定义过程及项目计划，确保按计划进行；</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召开项目例会，跟踪项目进展，协调各组工作；</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组织问题的解决，风险识别及应对；</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定期向主控汇报，负责发布及提交发布申请等。</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9596">
                <a:tc>
                  <a:txBody>
                    <a:bodyPr/>
                    <a:lstStyle/>
                    <a:p>
                      <a:pPr algn="l" rtl="0" fontAlgn="t"/>
                      <a:r>
                        <a:rPr lang="zh-CN" altLang="en-US" sz="1400" b="0" i="0" u="none" strike="noStrike" dirty="0" smtClean="0">
                          <a:solidFill>
                            <a:srgbClr val="000000"/>
                          </a:solidFill>
                          <a:latin typeface="宋体"/>
                        </a:rPr>
                        <a:t>系统组 </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altLang="zh-CN" sz="1400" b="0" i="0" u="none" strike="noStrike" dirty="0" smtClean="0">
                          <a:solidFill>
                            <a:srgbClr val="000000"/>
                          </a:solidFill>
                          <a:latin typeface="宋体"/>
                        </a:rPr>
                        <a:t>1.  </a:t>
                      </a:r>
                      <a:r>
                        <a:rPr lang="zh-CN" altLang="en-US" sz="1400" b="0" i="0" u="none" strike="noStrike" dirty="0" smtClean="0">
                          <a:solidFill>
                            <a:srgbClr val="000000"/>
                          </a:solidFill>
                          <a:latin typeface="宋体"/>
                        </a:rPr>
                        <a:t>系统组组长负责需求分析，总体设计，用户文档审核等；</a:t>
                      </a:r>
                      <a:endParaRPr lang="en-US" altLang="zh-CN" sz="1400" b="0" i="0" u="none" strike="noStrike" dirty="0" smtClean="0">
                        <a:solidFill>
                          <a:srgbClr val="000000"/>
                        </a:solidFill>
                        <a:latin typeface="宋体"/>
                      </a:endParaRPr>
                    </a:p>
                    <a:p>
                      <a:pPr algn="l" rtl="0" fontAlgn="t"/>
                      <a:r>
                        <a:rPr lang="en-US" altLang="zh-CN" sz="1400" b="0" i="0" u="none" strike="noStrike" dirty="0" smtClean="0">
                          <a:solidFill>
                            <a:srgbClr val="000000"/>
                          </a:solidFill>
                          <a:latin typeface="宋体"/>
                        </a:rPr>
                        <a:t>2.  </a:t>
                      </a:r>
                      <a:r>
                        <a:rPr lang="zh-CN" altLang="en-US" sz="1400" b="0" i="0" u="none" strike="noStrike" dirty="0" smtClean="0">
                          <a:solidFill>
                            <a:srgbClr val="000000"/>
                          </a:solidFill>
                          <a:latin typeface="宋体"/>
                        </a:rPr>
                        <a:t>系统组负责需求分析，总体设计，整机集成测试，产品试制，变更影响分析等工程活动。</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9596">
                <a:tc>
                  <a:txBody>
                    <a:bodyPr/>
                    <a:lstStyle/>
                    <a:p>
                      <a:pPr algn="l" rtl="0" fontAlgn="t"/>
                      <a:r>
                        <a:rPr lang="zh-CN" altLang="en-US" sz="1400" b="0" i="0" u="none" strike="noStrike" dirty="0" smtClean="0">
                          <a:solidFill>
                            <a:srgbClr val="000000"/>
                          </a:solidFill>
                          <a:latin typeface="宋体"/>
                        </a:rPr>
                        <a:t>工作组长</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lgn="l" rtl="0" fontAlgn="t">
                        <a:buAutoNum type="arabicPeriod"/>
                      </a:pPr>
                      <a:r>
                        <a:rPr lang="zh-CN" altLang="en-US" sz="1400" b="0" i="0" u="none" strike="noStrike" dirty="0" smtClean="0">
                          <a:solidFill>
                            <a:srgbClr val="000000"/>
                          </a:solidFill>
                          <a:latin typeface="宋体"/>
                        </a:rPr>
                        <a:t>根据项目技术要求和难度合理安排资源，协助项目经理实现项目目标；</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参与项目自定义过程，负责组内工作计划，跟踪计划的执行；</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组织本小组的开发</a:t>
                      </a:r>
                      <a:r>
                        <a:rPr lang="en-US" altLang="zh-CN" sz="1400" b="0" i="0" u="none" strike="noStrike" dirty="0" smtClean="0">
                          <a:solidFill>
                            <a:srgbClr val="000000"/>
                          </a:solidFill>
                          <a:latin typeface="宋体"/>
                        </a:rPr>
                        <a:t>/</a:t>
                      </a:r>
                      <a:r>
                        <a:rPr lang="zh-CN" altLang="en-US" sz="1400" b="0" i="0" u="none" strike="noStrike" dirty="0" smtClean="0">
                          <a:solidFill>
                            <a:srgbClr val="000000"/>
                          </a:solidFill>
                          <a:latin typeface="宋体"/>
                        </a:rPr>
                        <a:t>测试工作，对质量和进度负责；</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参与项目启动会，例会等，向项目经理汇报。</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9596">
                <a:tc>
                  <a:txBody>
                    <a:bodyPr/>
                    <a:lstStyle/>
                    <a:p>
                      <a:pPr algn="l" rtl="0" fontAlgn="t"/>
                      <a:r>
                        <a:rPr lang="zh-CN" altLang="en-US" sz="1400" b="0" i="0" u="none" strike="noStrike" dirty="0" smtClean="0">
                          <a:solidFill>
                            <a:srgbClr val="000000"/>
                          </a:solidFill>
                          <a:latin typeface="宋体"/>
                        </a:rPr>
                        <a:t>项目成员</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342900" indent="-342900" algn="l" rtl="0" fontAlgn="t">
                        <a:buAutoNum type="arabicPeriod"/>
                      </a:pPr>
                      <a:r>
                        <a:rPr lang="zh-CN" altLang="en-US" sz="1400" b="0" i="0" u="none" strike="noStrike" dirty="0" smtClean="0">
                          <a:solidFill>
                            <a:srgbClr val="000000"/>
                          </a:solidFill>
                          <a:latin typeface="宋体"/>
                        </a:rPr>
                        <a:t>明确项目目标及范围，及时签收并按时完成工作任务；</a:t>
                      </a:r>
                      <a:endParaRPr lang="en-US" altLang="zh-CN" sz="1400" b="0" i="0" u="none" strike="noStrike" dirty="0" smtClean="0">
                        <a:solidFill>
                          <a:srgbClr val="000000"/>
                        </a:solidFill>
                        <a:latin typeface="宋体"/>
                      </a:endParaRPr>
                    </a:p>
                    <a:p>
                      <a:pPr marL="342900" indent="-342900" algn="l" rtl="0" fontAlgn="t">
                        <a:buAutoNum type="arabicPeriod"/>
                      </a:pPr>
                      <a:r>
                        <a:rPr lang="zh-CN" altLang="en-US" sz="1400" b="0" i="0" u="none" strike="noStrike" dirty="0" smtClean="0">
                          <a:solidFill>
                            <a:srgbClr val="000000"/>
                          </a:solidFill>
                          <a:latin typeface="宋体"/>
                        </a:rPr>
                        <a:t>参加项目例会，识别项目中的问题，及时向工作组长或项目经理汇报。</a:t>
                      </a:r>
                      <a:endParaRPr lang="en-US" altLang="zh-CN" sz="1400" b="0" i="0" u="none" strike="noStrike" dirty="0" smtClean="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2883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沟通机制</a:t>
            </a:r>
          </a:p>
        </p:txBody>
      </p:sp>
      <p:sp>
        <p:nvSpPr>
          <p:cNvPr id="13315" name="内容占位符 2"/>
          <p:cNvSpPr>
            <a:spLocks noGrp="1"/>
          </p:cNvSpPr>
          <p:nvPr>
            <p:ph idx="1"/>
          </p:nvPr>
        </p:nvSpPr>
        <p:spPr>
          <a:xfrm>
            <a:off x="323584" y="620995"/>
            <a:ext cx="8440615" cy="5905681"/>
          </a:xfrm>
        </p:spPr>
        <p:txBody>
          <a:bodyPr/>
          <a:lstStyle/>
          <a:p>
            <a:pPr>
              <a:defRPr/>
            </a:pPr>
            <a:endParaRPr lang="zh-CN" altLang="en-US" sz="2400" i="1" dirty="0"/>
          </a:p>
          <a:p>
            <a:pPr>
              <a:defRPr/>
            </a:pPr>
            <a:r>
              <a:rPr lang="zh-CN" altLang="en-US" sz="2400" dirty="0">
                <a:latin typeface="+mn-ea"/>
              </a:rPr>
              <a:t>项目例会的召开</a:t>
            </a:r>
            <a:r>
              <a:rPr lang="zh-CN" altLang="en-US" sz="2400" dirty="0" smtClean="0">
                <a:latin typeface="+mn-ea"/>
              </a:rPr>
              <a:t>形式</a:t>
            </a:r>
            <a:r>
              <a:rPr lang="zh-CN" altLang="en-US" sz="2400" dirty="0">
                <a:latin typeface="+mn-ea"/>
              </a:rPr>
              <a:t>（</a:t>
            </a:r>
            <a:r>
              <a:rPr lang="en-US" altLang="zh-CN" sz="2400" dirty="0">
                <a:latin typeface="+mn-ea"/>
              </a:rPr>
              <a:t>1</a:t>
            </a:r>
            <a:r>
              <a:rPr lang="zh-CN" altLang="en-US" sz="2400" dirty="0">
                <a:latin typeface="+mn-ea"/>
              </a:rPr>
              <a:t>次</a:t>
            </a:r>
            <a:r>
              <a:rPr lang="en-US" altLang="zh-CN" sz="2400" dirty="0">
                <a:latin typeface="+mn-ea"/>
              </a:rPr>
              <a:t>/</a:t>
            </a:r>
            <a:r>
              <a:rPr lang="zh-CN" altLang="en-US" sz="2400" dirty="0">
                <a:latin typeface="+mn-ea"/>
              </a:rPr>
              <a:t>周</a:t>
            </a:r>
            <a:r>
              <a:rPr lang="zh-CN" altLang="en-US" sz="2400" dirty="0" smtClean="0">
                <a:latin typeface="+mn-ea"/>
              </a:rPr>
              <a:t>）</a:t>
            </a:r>
            <a:endParaRPr lang="en-US" altLang="zh-CN" sz="2000" dirty="0" smtClean="0">
              <a:latin typeface="+mn-ea"/>
            </a:endParaRPr>
          </a:p>
          <a:p>
            <a:pPr marL="0" indent="0">
              <a:buNone/>
              <a:defRPr/>
            </a:pPr>
            <a:r>
              <a:rPr lang="en-US" altLang="zh-CN" sz="2000" dirty="0">
                <a:latin typeface="+mn-ea"/>
              </a:rPr>
              <a:t> </a:t>
            </a:r>
            <a:r>
              <a:rPr lang="en-US" altLang="zh-CN" sz="2000" dirty="0" smtClean="0">
                <a:latin typeface="+mn-ea"/>
              </a:rPr>
              <a:t>   </a:t>
            </a:r>
            <a:r>
              <a:rPr lang="zh-CN" altLang="en-US" sz="2000" dirty="0" smtClean="0">
                <a:latin typeface="+mn-ea"/>
              </a:rPr>
              <a:t>议题：风险和问题跟踪，项目进度确认，开发问题攻关</a:t>
            </a:r>
            <a:endParaRPr lang="en-US" altLang="zh-CN" sz="2000" dirty="0">
              <a:latin typeface="+mn-ea"/>
            </a:endParaRPr>
          </a:p>
          <a:p>
            <a:pPr marL="0" indent="0">
              <a:buNone/>
              <a:defRPr/>
            </a:pPr>
            <a:r>
              <a:rPr lang="en-US" altLang="zh-CN" sz="2000" dirty="0">
                <a:latin typeface="+mn-ea"/>
              </a:rPr>
              <a:t>    </a:t>
            </a:r>
            <a:r>
              <a:rPr lang="zh-CN" altLang="en-US" sz="2000" dirty="0">
                <a:latin typeface="+mn-ea"/>
              </a:rPr>
              <a:t>参与人员</a:t>
            </a:r>
            <a:r>
              <a:rPr lang="zh-CN" altLang="en-US" sz="2000" dirty="0" smtClean="0">
                <a:latin typeface="+mn-ea"/>
              </a:rPr>
              <a:t>：曹富春，金信冬，裴传祯，陈彬，张自生，</a:t>
            </a:r>
            <a:endParaRPr lang="en-US" altLang="zh-CN" sz="2000" dirty="0" smtClean="0">
              <a:latin typeface="+mn-ea"/>
            </a:endParaRPr>
          </a:p>
          <a:p>
            <a:pPr marL="0" indent="0">
              <a:buNone/>
              <a:defRPr/>
            </a:pPr>
            <a:r>
              <a:rPr lang="en-US" altLang="zh-CN" sz="2000" dirty="0">
                <a:latin typeface="+mn-ea"/>
              </a:rPr>
              <a:t> </a:t>
            </a:r>
            <a:r>
              <a:rPr lang="en-US" altLang="zh-CN" sz="2000" dirty="0" smtClean="0">
                <a:latin typeface="+mn-ea"/>
              </a:rPr>
              <a:t>                    </a:t>
            </a:r>
            <a:r>
              <a:rPr lang="zh-CN" altLang="en-US" sz="2000" dirty="0" smtClean="0">
                <a:latin typeface="+mn-ea"/>
              </a:rPr>
              <a:t>徐江飞，俞峰</a:t>
            </a:r>
            <a:endParaRPr lang="en-US" altLang="zh-CN" sz="2400" dirty="0" smtClean="0">
              <a:latin typeface="+mn-ea"/>
            </a:endParaRPr>
          </a:p>
          <a:p>
            <a:pPr>
              <a:defRPr/>
            </a:pPr>
            <a:r>
              <a:rPr lang="zh-CN" altLang="en-US" sz="2400" dirty="0" smtClean="0">
                <a:latin typeface="+mn-ea"/>
              </a:rPr>
              <a:t>项目汇报机制</a:t>
            </a:r>
            <a:endParaRPr lang="zh-CN" altLang="en-US" sz="2400" dirty="0"/>
          </a:p>
        </p:txBody>
      </p:sp>
      <p:graphicFrame>
        <p:nvGraphicFramePr>
          <p:cNvPr id="8" name="表格 7"/>
          <p:cNvGraphicFramePr>
            <a:graphicFrameLocks noGrp="1"/>
          </p:cNvGraphicFramePr>
          <p:nvPr>
            <p:extLst>
              <p:ext uri="{D42A27DB-BD31-4B8C-83A1-F6EECF244321}">
                <p14:modId xmlns:p14="http://schemas.microsoft.com/office/powerpoint/2010/main" val="4026880107"/>
              </p:ext>
            </p:extLst>
          </p:nvPr>
        </p:nvGraphicFramePr>
        <p:xfrm>
          <a:off x="747369" y="4239884"/>
          <a:ext cx="7490131" cy="1312769"/>
        </p:xfrm>
        <a:graphic>
          <a:graphicData uri="http://schemas.openxmlformats.org/drawingml/2006/table">
            <a:tbl>
              <a:tblPr/>
              <a:tblGrid>
                <a:gridCol w="2156008"/>
                <a:gridCol w="2012274"/>
                <a:gridCol w="1309575"/>
                <a:gridCol w="2012274"/>
              </a:tblGrid>
              <a:tr h="360103">
                <a:tc>
                  <a:txBody>
                    <a:bodyPr/>
                    <a:lstStyle/>
                    <a:p>
                      <a:pPr marL="0" algn="ctr" defTabSz="914400" rtl="0" eaLnBrk="1" fontAlgn="ctr" latinLnBrk="0" hangingPunct="1"/>
                      <a:r>
                        <a:rPr lang="zh-CN" altLang="en-US" sz="1400" b="1" i="0" u="none" strike="noStrike" kern="1200" dirty="0">
                          <a:solidFill>
                            <a:srgbClr val="000000"/>
                          </a:solidFill>
                          <a:latin typeface="宋体"/>
                          <a:ea typeface="+mn-ea"/>
                          <a:cs typeface="+mn-cs"/>
                        </a:rPr>
                        <a:t>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a:solidFill>
                            <a:srgbClr val="000000"/>
                          </a:solidFill>
                          <a:latin typeface="宋体"/>
                          <a:ea typeface="+mn-ea"/>
                          <a:cs typeface="+mn-cs"/>
                        </a:rPr>
                        <a:t>报告对象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a:solidFill>
                            <a:srgbClr val="000000"/>
                          </a:solidFill>
                          <a:latin typeface="宋体"/>
                          <a:ea typeface="+mn-ea"/>
                          <a:cs typeface="+mn-cs"/>
                        </a:rPr>
                        <a:t>输出频率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c>
                  <a:txBody>
                    <a:bodyPr/>
                    <a:lstStyle/>
                    <a:p>
                      <a:pPr marL="0" algn="ctr" defTabSz="914400" rtl="0" eaLnBrk="1" fontAlgn="ctr" latinLnBrk="0" hangingPunct="1"/>
                      <a:r>
                        <a:rPr lang="zh-CN" altLang="en-US" sz="1400" b="1" i="0" u="none" strike="noStrike" kern="1200" dirty="0">
                          <a:solidFill>
                            <a:srgbClr val="000000"/>
                          </a:solidFill>
                          <a:latin typeface="宋体"/>
                          <a:ea typeface="+mn-ea"/>
                          <a:cs typeface="+mn-cs"/>
                        </a:rPr>
                        <a:t>责任人 </a:t>
                      </a:r>
                    </a:p>
                  </a:txBody>
                  <a:tcPr marL="9527" marR="9527"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CEEF"/>
                    </a:solidFill>
                  </a:tcPr>
                </a:tc>
              </a:tr>
              <a:tr h="476333">
                <a:tc>
                  <a:txBody>
                    <a:bodyPr/>
                    <a:lstStyle/>
                    <a:p>
                      <a:pPr algn="ctr" rtl="0" fontAlgn="t"/>
                      <a:r>
                        <a:rPr lang="zh-CN" altLang="en-US" sz="1400" b="0" i="0" u="none" strike="noStrike" dirty="0" smtClean="0">
                          <a:solidFill>
                            <a:srgbClr val="000000"/>
                          </a:solidFill>
                          <a:latin typeface="宋体"/>
                        </a:rPr>
                        <a:t>项目日报</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zh-CN" altLang="en-US" sz="1400" b="0" i="0" u="none" strike="noStrike" dirty="0" smtClean="0">
                          <a:solidFill>
                            <a:srgbClr val="000000"/>
                          </a:solidFill>
                          <a:latin typeface="宋体"/>
                        </a:rPr>
                        <a:t>项目经理</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altLang="zh-CN" sz="1400" b="0" i="0" u="none" strike="noStrike" dirty="0" smtClean="0">
                          <a:solidFill>
                            <a:srgbClr val="000000"/>
                          </a:solidFill>
                          <a:latin typeface="宋体"/>
                        </a:rPr>
                        <a:t>1</a:t>
                      </a:r>
                      <a:r>
                        <a:rPr lang="zh-CN" altLang="en-US" sz="1400" b="0" i="0" u="none" strike="noStrike" dirty="0" smtClean="0">
                          <a:solidFill>
                            <a:srgbClr val="000000"/>
                          </a:solidFill>
                          <a:latin typeface="宋体"/>
                        </a:rPr>
                        <a:t>日</a:t>
                      </a:r>
                      <a:r>
                        <a:rPr lang="en-US" altLang="zh-CN" sz="1400" b="0" i="0" u="none" strike="noStrike" dirty="0" smtClean="0">
                          <a:solidFill>
                            <a:srgbClr val="000000"/>
                          </a:solidFill>
                          <a:latin typeface="宋体"/>
                        </a:rPr>
                        <a:t>/</a:t>
                      </a:r>
                      <a:r>
                        <a:rPr lang="zh-CN" altLang="en-US" sz="1400" b="0" i="0" u="none" strike="noStrike" dirty="0" smtClean="0">
                          <a:solidFill>
                            <a:srgbClr val="000000"/>
                          </a:solidFill>
                          <a:latin typeface="宋体"/>
                        </a:rPr>
                        <a:t>次</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zh-CN" altLang="en-US" sz="1400" b="0" i="0" u="none" strike="noStrike" dirty="0" smtClean="0">
                          <a:solidFill>
                            <a:schemeClr val="tx1"/>
                          </a:solidFill>
                          <a:latin typeface="+mn-ea"/>
                          <a:ea typeface="+mn-ea"/>
                        </a:rPr>
                        <a:t>各开发组</a:t>
                      </a:r>
                      <a:endParaRPr lang="zh-CN" altLang="en-US" sz="1400" b="0" i="0" u="none" strike="noStrike" dirty="0">
                        <a:solidFill>
                          <a:schemeClr val="tx1"/>
                        </a:solidFill>
                        <a:latin typeface="+mn-ea"/>
                        <a:ea typeface="+mn-ea"/>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6333">
                <a:tc>
                  <a:txBody>
                    <a:bodyPr/>
                    <a:lstStyle/>
                    <a:p>
                      <a:pPr algn="ctr" rtl="0" fontAlgn="t"/>
                      <a:r>
                        <a:rPr lang="zh-CN" altLang="en-US" sz="1400" b="0" i="0" u="none" strike="noStrike" dirty="0">
                          <a:solidFill>
                            <a:srgbClr val="000000"/>
                          </a:solidFill>
                          <a:latin typeface="宋体"/>
                        </a:rPr>
                        <a:t>项目</a:t>
                      </a:r>
                      <a:r>
                        <a:rPr lang="zh-CN" altLang="en-US" sz="1400" b="0" i="0" u="none" strike="noStrike" dirty="0" smtClean="0">
                          <a:solidFill>
                            <a:srgbClr val="000000"/>
                          </a:solidFill>
                          <a:latin typeface="宋体"/>
                        </a:rPr>
                        <a:t>周报</a:t>
                      </a:r>
                      <a:endParaRPr lang="zh-CN" altLang="en-US" sz="1400" b="0" i="0" u="none" strike="noStrike" dirty="0">
                        <a:solidFill>
                          <a:srgbClr val="000000"/>
                        </a:solidFill>
                        <a:latin typeface="宋体"/>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zh-CN" altLang="en-US" sz="1400" b="0" i="0" u="none" strike="noStrike" dirty="0">
                          <a:solidFill>
                            <a:srgbClr val="000000"/>
                          </a:solidFill>
                          <a:latin typeface="宋体"/>
                        </a:rPr>
                        <a:t>主控及更高管理者，项目团队 </a:t>
                      </a: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altLang="zh-CN" sz="1400" b="0" i="0" u="none" strike="noStrike" dirty="0" smtClean="0">
                          <a:solidFill>
                            <a:srgbClr val="000000"/>
                          </a:solidFill>
                          <a:latin typeface="宋体"/>
                        </a:rPr>
                        <a:t>1</a:t>
                      </a:r>
                      <a:r>
                        <a:rPr lang="zh-CN" altLang="en-US" sz="1400" b="0" i="0" u="none" strike="noStrike" dirty="0" smtClean="0">
                          <a:solidFill>
                            <a:srgbClr val="000000"/>
                          </a:solidFill>
                          <a:latin typeface="宋体"/>
                        </a:rPr>
                        <a:t>周</a:t>
                      </a:r>
                      <a:r>
                        <a:rPr lang="en-US" altLang="zh-CN" sz="1400" b="0" i="0" u="none" strike="noStrike" dirty="0">
                          <a:solidFill>
                            <a:srgbClr val="000000"/>
                          </a:solidFill>
                          <a:latin typeface="宋体"/>
                        </a:rPr>
                        <a:t>/</a:t>
                      </a:r>
                      <a:r>
                        <a:rPr lang="zh-CN" altLang="en-US" sz="1400" b="0" i="0" u="none" strike="noStrike" dirty="0">
                          <a:solidFill>
                            <a:srgbClr val="000000"/>
                          </a:solidFill>
                          <a:latin typeface="宋体"/>
                        </a:rPr>
                        <a:t>次 </a:t>
                      </a: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zh-CN" altLang="en-US" sz="1400" b="0" i="0" u="none" strike="noStrike" dirty="0" smtClean="0">
                          <a:solidFill>
                            <a:schemeClr val="tx1"/>
                          </a:solidFill>
                          <a:latin typeface="+mn-ea"/>
                          <a:ea typeface="+mn-ea"/>
                        </a:rPr>
                        <a:t>曹富春</a:t>
                      </a:r>
                      <a:endParaRPr lang="zh-CN" altLang="en-US" sz="1400" b="0" i="0" u="none" strike="noStrike" dirty="0">
                        <a:solidFill>
                          <a:schemeClr val="tx1"/>
                        </a:solidFill>
                        <a:latin typeface="+mn-ea"/>
                        <a:ea typeface="+mn-ea"/>
                      </a:endParaRPr>
                    </a:p>
                  </a:txBody>
                  <a:tcPr marL="9527" marR="9527" marT="952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96982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标题 1"/>
          <p:cNvSpPr>
            <a:spLocks noGrp="1"/>
          </p:cNvSpPr>
          <p:nvPr>
            <p:ph type="title"/>
          </p:nvPr>
        </p:nvSpPr>
        <p:spPr/>
        <p:txBody>
          <a:bodyPr/>
          <a:lstStyle/>
          <a:p>
            <a:r>
              <a:rPr lang="zh-CN" altLang="en-US" dirty="0" smtClean="0"/>
              <a:t>项目进度计划</a:t>
            </a:r>
          </a:p>
        </p:txBody>
      </p:sp>
      <p:sp>
        <p:nvSpPr>
          <p:cNvPr id="18" name="Freeform 3"/>
          <p:cNvSpPr>
            <a:spLocks/>
          </p:cNvSpPr>
          <p:nvPr/>
        </p:nvSpPr>
        <p:spPr bwMode="gray">
          <a:xfrm>
            <a:off x="611667" y="2709590"/>
            <a:ext cx="8240555" cy="3648708"/>
          </a:xfrm>
          <a:custGeom>
            <a:avLst/>
            <a:gdLst/>
            <a:ahLst/>
            <a:cxnLst>
              <a:cxn ang="0">
                <a:pos x="496" y="157"/>
              </a:cxn>
              <a:cxn ang="0">
                <a:pos x="0" y="0"/>
              </a:cxn>
              <a:cxn ang="0">
                <a:pos x="231" y="124"/>
              </a:cxn>
              <a:cxn ang="0">
                <a:pos x="4282" y="2025"/>
              </a:cxn>
              <a:cxn ang="0">
                <a:pos x="3974" y="2298"/>
              </a:cxn>
              <a:cxn ang="0">
                <a:pos x="5190" y="2065"/>
              </a:cxn>
              <a:cxn ang="0">
                <a:pos x="5039" y="1268"/>
              </a:cxn>
              <a:cxn ang="0">
                <a:pos x="4748" y="1507"/>
              </a:cxn>
              <a:cxn ang="0">
                <a:pos x="496" y="157"/>
              </a:cxn>
            </a:cxnLst>
            <a:rect l="0" t="0" r="r" b="b"/>
            <a:pathLst>
              <a:path w="5190" h="2298">
                <a:moveTo>
                  <a:pt x="496" y="157"/>
                </a:moveTo>
                <a:lnTo>
                  <a:pt x="0" y="0"/>
                </a:lnTo>
                <a:lnTo>
                  <a:pt x="231" y="124"/>
                </a:lnTo>
                <a:lnTo>
                  <a:pt x="4282" y="2025"/>
                </a:lnTo>
                <a:lnTo>
                  <a:pt x="3974" y="2298"/>
                </a:lnTo>
                <a:lnTo>
                  <a:pt x="5190" y="2065"/>
                </a:lnTo>
                <a:lnTo>
                  <a:pt x="5039" y="1268"/>
                </a:lnTo>
                <a:lnTo>
                  <a:pt x="4748" y="1507"/>
                </a:lnTo>
                <a:lnTo>
                  <a:pt x="496" y="157"/>
                </a:lnTo>
                <a:close/>
              </a:path>
            </a:pathLst>
          </a:custGeom>
          <a:gradFill rotWithShape="1">
            <a:gsLst>
              <a:gs pos="0">
                <a:schemeClr val="hlink">
                  <a:gamma/>
                  <a:shade val="40000"/>
                  <a:invGamma/>
                </a:schemeClr>
              </a:gs>
              <a:gs pos="50000">
                <a:schemeClr val="hlink"/>
              </a:gs>
              <a:gs pos="100000">
                <a:schemeClr val="hlink">
                  <a:gamma/>
                  <a:shade val="40000"/>
                  <a:invGamma/>
                </a:schemeClr>
              </a:gs>
            </a:gsLst>
            <a:lin ang="2700000" scaled="1"/>
          </a:gradFill>
          <a:ln w="9525" cap="flat" cmpd="sng">
            <a:noFill/>
            <a:prstDash val="solid"/>
            <a:round/>
            <a:headEnd/>
            <a:tailEnd/>
          </a:ln>
          <a:effectLst/>
        </p:spPr>
        <p:txBody>
          <a:bodyPr wrap="none" anchor="ctr"/>
          <a:lstStyle/>
          <a:p>
            <a:pPr>
              <a:defRPr/>
            </a:pPr>
            <a:endParaRPr lang="zh-CN" altLang="en-US">
              <a:latin typeface="Arial" charset="0"/>
              <a:ea typeface="宋体" pitchFamily="2" charset="-122"/>
            </a:endParaRPr>
          </a:p>
        </p:txBody>
      </p:sp>
      <p:sp>
        <p:nvSpPr>
          <p:cNvPr id="19" name="AutoShape 4"/>
          <p:cNvSpPr>
            <a:spLocks noChangeArrowheads="1"/>
          </p:cNvSpPr>
          <p:nvPr/>
        </p:nvSpPr>
        <p:spPr bwMode="gray">
          <a:xfrm>
            <a:off x="1808849" y="3098594"/>
            <a:ext cx="252456" cy="155602"/>
          </a:xfrm>
          <a:prstGeom prst="can">
            <a:avLst>
              <a:gd name="adj" fmla="val 39796"/>
            </a:avLst>
          </a:prstGeom>
          <a:gradFill rotWithShape="1">
            <a:gsLst>
              <a:gs pos="0">
                <a:srgbClr val="008000"/>
              </a:gs>
              <a:gs pos="50000">
                <a:srgbClr val="A4D2A4"/>
              </a:gs>
              <a:gs pos="100000">
                <a:srgbClr val="008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0" name="AutoShape 5"/>
          <p:cNvSpPr>
            <a:spLocks noChangeArrowheads="1"/>
          </p:cNvSpPr>
          <p:nvPr/>
        </p:nvSpPr>
        <p:spPr bwMode="gray">
          <a:xfrm>
            <a:off x="2818675" y="3466958"/>
            <a:ext cx="295326" cy="212762"/>
          </a:xfrm>
          <a:prstGeom prst="can">
            <a:avLst>
              <a:gd name="adj" fmla="val 27343"/>
            </a:avLst>
          </a:prstGeom>
          <a:gradFill rotWithShape="1">
            <a:gsLst>
              <a:gs pos="0">
                <a:srgbClr val="008000"/>
              </a:gs>
              <a:gs pos="50000">
                <a:srgbClr val="A4D2A4"/>
              </a:gs>
              <a:gs pos="100000">
                <a:srgbClr val="008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1" name="AutoShape 6"/>
          <p:cNvSpPr>
            <a:spLocks noChangeArrowheads="1"/>
          </p:cNvSpPr>
          <p:nvPr/>
        </p:nvSpPr>
        <p:spPr bwMode="gray">
          <a:xfrm>
            <a:off x="3917415" y="3819443"/>
            <a:ext cx="400119" cy="342960"/>
          </a:xfrm>
          <a:prstGeom prst="can">
            <a:avLst>
              <a:gd name="adj" fmla="val 25000"/>
            </a:avLst>
          </a:prstGeom>
          <a:gradFill rotWithShape="1">
            <a:gsLst>
              <a:gs pos="0">
                <a:srgbClr val="008000"/>
              </a:gs>
              <a:gs pos="50000">
                <a:srgbClr val="A4D2A4"/>
              </a:gs>
              <a:gs pos="100000">
                <a:srgbClr val="008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2" name="AutoShape 7"/>
          <p:cNvSpPr>
            <a:spLocks noChangeArrowheads="1"/>
          </p:cNvSpPr>
          <p:nvPr/>
        </p:nvSpPr>
        <p:spPr bwMode="gray">
          <a:xfrm>
            <a:off x="6557886" y="4551409"/>
            <a:ext cx="630347" cy="760544"/>
          </a:xfrm>
          <a:prstGeom prst="can">
            <a:avLst>
              <a:gd name="adj" fmla="val 21411"/>
            </a:avLst>
          </a:prstGeom>
          <a:gradFill rotWithShape="1">
            <a:gsLst>
              <a:gs pos="0">
                <a:srgbClr val="008000"/>
              </a:gs>
              <a:gs pos="50000">
                <a:srgbClr val="A4D2A4"/>
              </a:gs>
              <a:gs pos="100000">
                <a:srgbClr val="008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3" name="AutoShape 8"/>
          <p:cNvSpPr>
            <a:spLocks noChangeArrowheads="1"/>
          </p:cNvSpPr>
          <p:nvPr/>
        </p:nvSpPr>
        <p:spPr bwMode="gray">
          <a:xfrm>
            <a:off x="5206689" y="4244967"/>
            <a:ext cx="495386" cy="476333"/>
          </a:xfrm>
          <a:prstGeom prst="can">
            <a:avLst>
              <a:gd name="adj" fmla="val 21667"/>
            </a:avLst>
          </a:prstGeom>
          <a:gradFill rotWithShape="1">
            <a:gsLst>
              <a:gs pos="0">
                <a:srgbClr val="008000"/>
              </a:gs>
              <a:gs pos="50000">
                <a:srgbClr val="A4D2A4"/>
              </a:gs>
              <a:gs pos="100000">
                <a:srgbClr val="008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4" name="Text Box 9"/>
          <p:cNvSpPr txBox="1">
            <a:spLocks noChangeArrowheads="1"/>
          </p:cNvSpPr>
          <p:nvPr/>
        </p:nvSpPr>
        <p:spPr bwMode="black">
          <a:xfrm>
            <a:off x="1430624" y="2046833"/>
            <a:ext cx="10719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zh-CN" altLang="en-US" sz="1600" b="1" dirty="0">
                <a:ea typeface="宋体" panose="02010600030101010101" pitchFamily="2" charset="-122"/>
              </a:rPr>
              <a:t>需求定义</a:t>
            </a:r>
            <a:endParaRPr lang="en-US" altLang="zh-CN" sz="1600" b="1" dirty="0">
              <a:ea typeface="宋体" panose="02010600030101010101" pitchFamily="2" charset="-122"/>
            </a:endParaRPr>
          </a:p>
          <a:p>
            <a:pPr>
              <a:spcBef>
                <a:spcPct val="50000"/>
              </a:spcBef>
            </a:pPr>
            <a:r>
              <a:rPr lang="zh-CN" altLang="en-US" sz="1600" b="1" dirty="0" smtClean="0">
                <a:ea typeface="宋体" panose="02010600030101010101" pitchFamily="2" charset="-122"/>
              </a:rPr>
              <a:t>总体设计</a:t>
            </a:r>
            <a:endParaRPr lang="en-US" altLang="zh-CN" sz="1600" b="1" dirty="0">
              <a:ea typeface="宋体" panose="02010600030101010101" pitchFamily="2" charset="-122"/>
            </a:endParaRPr>
          </a:p>
        </p:txBody>
      </p:sp>
      <p:sp>
        <p:nvSpPr>
          <p:cNvPr id="26" name="Text Box 10"/>
          <p:cNvSpPr txBox="1">
            <a:spLocks noChangeArrowheads="1"/>
          </p:cNvSpPr>
          <p:nvPr/>
        </p:nvSpPr>
        <p:spPr bwMode="black">
          <a:xfrm>
            <a:off x="2472644" y="2439684"/>
            <a:ext cx="10193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zh-CN" altLang="en-US" sz="1600" b="1" dirty="0">
                <a:ea typeface="宋体" panose="02010600030101010101" pitchFamily="2" charset="-122"/>
              </a:rPr>
              <a:t>概要设计</a:t>
            </a:r>
            <a:endParaRPr lang="en-US" altLang="zh-CN" sz="1600" b="1" dirty="0">
              <a:ea typeface="宋体" panose="02010600030101010101" pitchFamily="2" charset="-122"/>
            </a:endParaRPr>
          </a:p>
        </p:txBody>
      </p:sp>
      <p:sp>
        <p:nvSpPr>
          <p:cNvPr id="28" name="Text Box 11"/>
          <p:cNvSpPr txBox="1">
            <a:spLocks noChangeArrowheads="1"/>
          </p:cNvSpPr>
          <p:nvPr/>
        </p:nvSpPr>
        <p:spPr bwMode="black">
          <a:xfrm>
            <a:off x="3555403" y="2394679"/>
            <a:ext cx="12132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zh-CN" altLang="en-US" sz="1600" b="1" dirty="0" smtClean="0">
                <a:ea typeface="宋体" panose="02010600030101010101" pitchFamily="2" charset="-122"/>
              </a:rPr>
              <a:t>设计及实现</a:t>
            </a:r>
            <a:endParaRPr lang="en-US" altLang="zh-CN" sz="1600" b="1" dirty="0">
              <a:ea typeface="宋体" panose="02010600030101010101" pitchFamily="2" charset="-122"/>
            </a:endParaRPr>
          </a:p>
        </p:txBody>
      </p:sp>
      <p:sp>
        <p:nvSpPr>
          <p:cNvPr id="37" name="Text Box 12"/>
          <p:cNvSpPr txBox="1">
            <a:spLocks noChangeArrowheads="1"/>
          </p:cNvSpPr>
          <p:nvPr/>
        </p:nvSpPr>
        <p:spPr bwMode="black">
          <a:xfrm>
            <a:off x="4937512" y="2416165"/>
            <a:ext cx="10233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zh-CN" altLang="en-US" sz="1600" b="1" dirty="0" smtClean="0">
                <a:ea typeface="宋体" panose="02010600030101010101" pitchFamily="2" charset="-122"/>
              </a:rPr>
              <a:t>集成测试</a:t>
            </a:r>
            <a:endParaRPr lang="en-US" altLang="zh-CN" sz="1600" b="1" dirty="0">
              <a:ea typeface="宋体" panose="02010600030101010101" pitchFamily="2" charset="-122"/>
            </a:endParaRPr>
          </a:p>
        </p:txBody>
      </p:sp>
      <p:sp>
        <p:nvSpPr>
          <p:cNvPr id="38" name="Text Box 13"/>
          <p:cNvSpPr txBox="1">
            <a:spLocks noChangeArrowheads="1"/>
          </p:cNvSpPr>
          <p:nvPr/>
        </p:nvSpPr>
        <p:spPr bwMode="black">
          <a:xfrm>
            <a:off x="6298747" y="2439684"/>
            <a:ext cx="10193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zh-CN" altLang="en-US" sz="1600" b="1" dirty="0">
                <a:ea typeface="宋体" panose="02010600030101010101" pitchFamily="2" charset="-122"/>
              </a:rPr>
              <a:t>系统测试</a:t>
            </a:r>
            <a:endParaRPr lang="en-US" altLang="zh-CN" sz="1600" b="1" dirty="0">
              <a:ea typeface="宋体" panose="02010600030101010101" pitchFamily="2" charset="-122"/>
            </a:endParaRPr>
          </a:p>
        </p:txBody>
      </p:sp>
      <p:sp>
        <p:nvSpPr>
          <p:cNvPr id="39" name="Text Box 14"/>
          <p:cNvSpPr txBox="1">
            <a:spLocks noChangeArrowheads="1"/>
          </p:cNvSpPr>
          <p:nvPr/>
        </p:nvSpPr>
        <p:spPr bwMode="gray">
          <a:xfrm>
            <a:off x="209959" y="3481248"/>
            <a:ext cx="1598890"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zh-CN" altLang="en-US" sz="1400" b="1" dirty="0">
                <a:ea typeface="宋体" panose="02010600030101010101" pitchFamily="2" charset="-122"/>
              </a:rPr>
              <a:t> </a:t>
            </a:r>
            <a:r>
              <a:rPr lang="en-US" altLang="zh-CN" sz="1400" b="1" dirty="0" smtClean="0"/>
              <a:t>1.19~1.27 </a:t>
            </a:r>
          </a:p>
          <a:p>
            <a:pPr algn="l" eaLnBrk="1" hangingPunct="1">
              <a:spcBef>
                <a:spcPct val="50000"/>
              </a:spcBef>
            </a:pPr>
            <a:r>
              <a:rPr lang="en-US" altLang="zh-CN" sz="1400" b="1" dirty="0" smtClean="0"/>
              <a:t>6</a:t>
            </a:r>
            <a:r>
              <a:rPr lang="zh-CN" altLang="en-US" sz="1400" b="1" dirty="0"/>
              <a:t>个工作日</a:t>
            </a:r>
            <a:endParaRPr lang="en-US" altLang="zh-CN" sz="1400" b="1" dirty="0">
              <a:ea typeface="宋体" panose="02010600030101010101" pitchFamily="2" charset="-122"/>
            </a:endParaRPr>
          </a:p>
        </p:txBody>
      </p:sp>
      <p:sp>
        <p:nvSpPr>
          <p:cNvPr id="41" name="Text Box 15"/>
          <p:cNvSpPr txBox="1">
            <a:spLocks noChangeArrowheads="1"/>
          </p:cNvSpPr>
          <p:nvPr/>
        </p:nvSpPr>
        <p:spPr bwMode="gray">
          <a:xfrm>
            <a:off x="1188823" y="3990923"/>
            <a:ext cx="1240052"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zh-CN" altLang="en-US" sz="1400" b="1" dirty="0">
                <a:ea typeface="宋体" panose="02010600030101010101" pitchFamily="2" charset="-122"/>
              </a:rPr>
              <a:t> </a:t>
            </a:r>
            <a:r>
              <a:rPr lang="en-US" altLang="zh-CN" sz="1400" b="1" dirty="0" smtClean="0">
                <a:ea typeface="宋体" panose="02010600030101010101" pitchFamily="2" charset="-122"/>
              </a:rPr>
              <a:t>1.13~2.5</a:t>
            </a:r>
          </a:p>
          <a:p>
            <a:pPr algn="l" eaLnBrk="1" hangingPunct="1">
              <a:spcBef>
                <a:spcPct val="50000"/>
              </a:spcBef>
            </a:pPr>
            <a:r>
              <a:rPr lang="en-US" altLang="zh-CN" sz="1400" b="1" dirty="0">
                <a:ea typeface="宋体" panose="02010600030101010101" pitchFamily="2" charset="-122"/>
              </a:rPr>
              <a:t>7</a:t>
            </a:r>
            <a:r>
              <a:rPr lang="zh-CN" altLang="en-US" sz="1400" b="1" dirty="0" smtClean="0">
                <a:ea typeface="宋体" panose="02010600030101010101" pitchFamily="2" charset="-122"/>
              </a:rPr>
              <a:t>工作日</a:t>
            </a:r>
            <a:endParaRPr lang="en-US" altLang="zh-CN" sz="1400" b="1" dirty="0">
              <a:ea typeface="宋体" panose="02010600030101010101" pitchFamily="2" charset="-122"/>
            </a:endParaRPr>
          </a:p>
        </p:txBody>
      </p:sp>
      <p:sp>
        <p:nvSpPr>
          <p:cNvPr id="42" name="Text Box 16"/>
          <p:cNvSpPr txBox="1">
            <a:spLocks noChangeArrowheads="1"/>
          </p:cNvSpPr>
          <p:nvPr/>
        </p:nvSpPr>
        <p:spPr bwMode="gray">
          <a:xfrm>
            <a:off x="2198648" y="4659377"/>
            <a:ext cx="1240053"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zh-CN" sz="1400" b="1" dirty="0" smtClean="0">
                <a:ea typeface="宋体" panose="02010600030101010101" pitchFamily="2" charset="-122"/>
              </a:rPr>
              <a:t>2.22~4.29</a:t>
            </a:r>
            <a:r>
              <a:rPr lang="en-US" altLang="zh-CN" sz="1400" b="1" dirty="0" smtClean="0"/>
              <a:t> </a:t>
            </a:r>
            <a:endParaRPr lang="en-US" altLang="zh-CN" sz="1400" b="1" dirty="0" smtClean="0"/>
          </a:p>
          <a:p>
            <a:pPr algn="l" eaLnBrk="1" hangingPunct="1">
              <a:spcBef>
                <a:spcPct val="50000"/>
              </a:spcBef>
            </a:pPr>
            <a:r>
              <a:rPr lang="en-US" altLang="zh-CN" sz="1400" b="1" dirty="0" smtClean="0"/>
              <a:t>40</a:t>
            </a:r>
            <a:r>
              <a:rPr lang="zh-CN" altLang="en-US" sz="1400" b="1" dirty="0" smtClean="0"/>
              <a:t>个</a:t>
            </a:r>
            <a:r>
              <a:rPr lang="zh-CN" altLang="en-US" sz="1400" b="1" dirty="0"/>
              <a:t>工作日</a:t>
            </a:r>
            <a:endParaRPr lang="en-US" altLang="zh-CN" sz="1400" b="1" dirty="0">
              <a:ea typeface="宋体" panose="02010600030101010101" pitchFamily="2" charset="-122"/>
            </a:endParaRPr>
          </a:p>
        </p:txBody>
      </p:sp>
      <p:sp>
        <p:nvSpPr>
          <p:cNvPr id="43" name="Text Box 17"/>
          <p:cNvSpPr txBox="1">
            <a:spLocks noChangeArrowheads="1"/>
          </p:cNvSpPr>
          <p:nvPr/>
        </p:nvSpPr>
        <p:spPr bwMode="gray">
          <a:xfrm>
            <a:off x="3226733" y="5289724"/>
            <a:ext cx="1541936"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zh-CN" altLang="en-US" sz="1400" b="1" dirty="0">
                <a:ea typeface="宋体" panose="02010600030101010101" pitchFamily="2" charset="-122"/>
              </a:rPr>
              <a:t> </a:t>
            </a:r>
            <a:r>
              <a:rPr lang="en-US" altLang="zh-CN" sz="1400" b="1" dirty="0" smtClean="0">
                <a:ea typeface="宋体" panose="02010600030101010101" pitchFamily="2" charset="-122"/>
              </a:rPr>
              <a:t>5</a:t>
            </a:r>
            <a:r>
              <a:rPr lang="en-US" altLang="zh-CN" sz="1400" b="1" dirty="0" smtClean="0"/>
              <a:t>.4</a:t>
            </a:r>
            <a:r>
              <a:rPr lang="en-US" altLang="zh-CN" sz="1400" b="1" dirty="0" smtClean="0">
                <a:ea typeface="宋体" panose="02010600030101010101" pitchFamily="2" charset="-122"/>
              </a:rPr>
              <a:t>~5.25</a:t>
            </a:r>
            <a:r>
              <a:rPr lang="en-US" altLang="zh-CN" sz="1400" b="1" dirty="0" smtClean="0"/>
              <a:t> </a:t>
            </a:r>
            <a:endParaRPr lang="en-US" altLang="zh-CN" sz="1400" b="1" dirty="0" smtClean="0"/>
          </a:p>
          <a:p>
            <a:pPr algn="l" eaLnBrk="1" hangingPunct="1">
              <a:spcBef>
                <a:spcPct val="50000"/>
              </a:spcBef>
            </a:pPr>
            <a:r>
              <a:rPr lang="en-US" altLang="zh-CN" sz="1400" b="1" dirty="0" smtClean="0"/>
              <a:t>15</a:t>
            </a:r>
            <a:r>
              <a:rPr lang="zh-CN" altLang="en-US" sz="1400" b="1" dirty="0" smtClean="0"/>
              <a:t>个</a:t>
            </a:r>
            <a:r>
              <a:rPr lang="zh-CN" altLang="en-US" sz="1400" b="1" dirty="0"/>
              <a:t>工作日</a:t>
            </a:r>
            <a:endParaRPr lang="en-US" altLang="zh-CN" sz="1400" b="1" dirty="0">
              <a:ea typeface="宋体" panose="02010600030101010101" pitchFamily="2" charset="-122"/>
            </a:endParaRPr>
          </a:p>
        </p:txBody>
      </p:sp>
      <p:sp>
        <p:nvSpPr>
          <p:cNvPr id="44" name="Text Box 18"/>
          <p:cNvSpPr txBox="1">
            <a:spLocks noChangeArrowheads="1"/>
          </p:cNvSpPr>
          <p:nvPr/>
        </p:nvSpPr>
        <p:spPr bwMode="gray">
          <a:xfrm>
            <a:off x="4609540" y="5905069"/>
            <a:ext cx="1268399"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zh-CN" altLang="en-US" sz="1400" b="1" dirty="0">
                <a:ea typeface="宋体" panose="02010600030101010101" pitchFamily="2" charset="-122"/>
              </a:rPr>
              <a:t> </a:t>
            </a:r>
            <a:r>
              <a:rPr lang="en-US" altLang="zh-CN" sz="1400" b="1" dirty="0" smtClean="0"/>
              <a:t>5.26~6.25</a:t>
            </a:r>
            <a:endParaRPr lang="en-US" altLang="zh-CN" sz="1400" b="1" dirty="0" smtClean="0"/>
          </a:p>
          <a:p>
            <a:pPr algn="l" eaLnBrk="1" hangingPunct="1">
              <a:spcBef>
                <a:spcPct val="50000"/>
              </a:spcBef>
            </a:pPr>
            <a:r>
              <a:rPr lang="en-US" altLang="zh-CN" sz="1400" b="1" dirty="0" smtClean="0"/>
              <a:t>20</a:t>
            </a:r>
            <a:r>
              <a:rPr lang="zh-CN" altLang="en-US" sz="1400" b="1" dirty="0" smtClean="0"/>
              <a:t>个</a:t>
            </a:r>
            <a:r>
              <a:rPr lang="zh-CN" altLang="en-US" sz="1400" b="1" dirty="0" smtClean="0"/>
              <a:t>工作日</a:t>
            </a:r>
            <a:endParaRPr lang="en-US" altLang="zh-CN" sz="1400" b="1" dirty="0">
              <a:ea typeface="宋体" panose="02010600030101010101" pitchFamily="2" charset="-122"/>
            </a:endParaRPr>
          </a:p>
        </p:txBody>
      </p:sp>
      <p:cxnSp>
        <p:nvCxnSpPr>
          <p:cNvPr id="45" name="AutoShape 19"/>
          <p:cNvCxnSpPr>
            <a:cxnSpLocks noChangeShapeType="1"/>
            <a:stCxn id="19" idx="3"/>
            <a:endCxn id="39" idx="0"/>
          </p:cNvCxnSpPr>
          <p:nvPr/>
        </p:nvCxnSpPr>
        <p:spPr bwMode="gray">
          <a:xfrm rot="5400000">
            <a:off x="1358715" y="2904886"/>
            <a:ext cx="227052" cy="925673"/>
          </a:xfrm>
          <a:prstGeom prst="bentConnector3">
            <a:avLst>
              <a:gd name="adj1" fmla="val 50000"/>
            </a:avLst>
          </a:prstGeom>
          <a:noFill/>
          <a:ln w="9525">
            <a:solidFill>
              <a:srgbClr val="1C1C1C"/>
            </a:solidFill>
            <a:miter lim="800000"/>
            <a:headEnd/>
            <a:tailEnd/>
          </a:ln>
          <a:extLst>
            <a:ext uri="{909E8E84-426E-40DD-AFC4-6F175D3DCCD1}">
              <a14:hiddenFill xmlns:a14="http://schemas.microsoft.com/office/drawing/2010/main">
                <a:noFill/>
              </a14:hiddenFill>
            </a:ext>
          </a:extLst>
        </p:spPr>
      </p:cxnSp>
      <p:cxnSp>
        <p:nvCxnSpPr>
          <p:cNvPr id="46" name="AutoShape 20"/>
          <p:cNvCxnSpPr>
            <a:cxnSpLocks noChangeShapeType="1"/>
            <a:stCxn id="20" idx="3"/>
            <a:endCxn id="41" idx="0"/>
          </p:cNvCxnSpPr>
          <p:nvPr/>
        </p:nvCxnSpPr>
        <p:spPr bwMode="gray">
          <a:xfrm rot="5400000">
            <a:off x="2231993" y="3256577"/>
            <a:ext cx="311203" cy="1157489"/>
          </a:xfrm>
          <a:prstGeom prst="bentConnector3">
            <a:avLst>
              <a:gd name="adj1" fmla="val 50000"/>
            </a:avLst>
          </a:prstGeom>
          <a:noFill/>
          <a:ln w="9525">
            <a:solidFill>
              <a:srgbClr val="1C1C1C"/>
            </a:solidFill>
            <a:miter lim="800000"/>
            <a:headEnd/>
            <a:tailEnd/>
          </a:ln>
          <a:extLst>
            <a:ext uri="{909E8E84-426E-40DD-AFC4-6F175D3DCCD1}">
              <a14:hiddenFill xmlns:a14="http://schemas.microsoft.com/office/drawing/2010/main">
                <a:noFill/>
              </a14:hiddenFill>
            </a:ext>
          </a:extLst>
        </p:spPr>
      </p:cxnSp>
      <p:cxnSp>
        <p:nvCxnSpPr>
          <p:cNvPr id="47" name="AutoShape 21"/>
          <p:cNvCxnSpPr>
            <a:cxnSpLocks noChangeShapeType="1"/>
            <a:stCxn id="21" idx="3"/>
            <a:endCxn id="42" idx="0"/>
          </p:cNvCxnSpPr>
          <p:nvPr/>
        </p:nvCxnSpPr>
        <p:spPr bwMode="gray">
          <a:xfrm rot="5400000">
            <a:off x="3219588" y="3761490"/>
            <a:ext cx="496974" cy="1298800"/>
          </a:xfrm>
          <a:prstGeom prst="bentConnector3">
            <a:avLst>
              <a:gd name="adj1" fmla="val 50000"/>
            </a:avLst>
          </a:prstGeom>
          <a:noFill/>
          <a:ln w="9525">
            <a:solidFill>
              <a:srgbClr val="1C1C1C"/>
            </a:solidFill>
            <a:miter lim="800000"/>
            <a:headEnd/>
            <a:tailEnd/>
          </a:ln>
          <a:extLst>
            <a:ext uri="{909E8E84-426E-40DD-AFC4-6F175D3DCCD1}">
              <a14:hiddenFill xmlns:a14="http://schemas.microsoft.com/office/drawing/2010/main">
                <a:noFill/>
              </a14:hiddenFill>
            </a:ext>
          </a:extLst>
        </p:spPr>
      </p:cxnSp>
      <p:cxnSp>
        <p:nvCxnSpPr>
          <p:cNvPr id="48" name="AutoShape 22"/>
          <p:cNvCxnSpPr>
            <a:cxnSpLocks noChangeShapeType="1"/>
            <a:stCxn id="23" idx="3"/>
            <a:endCxn id="43" idx="0"/>
          </p:cNvCxnSpPr>
          <p:nvPr/>
        </p:nvCxnSpPr>
        <p:spPr bwMode="gray">
          <a:xfrm rot="5400000">
            <a:off x="4441830" y="4277172"/>
            <a:ext cx="568424" cy="1456681"/>
          </a:xfrm>
          <a:prstGeom prst="bentConnector3">
            <a:avLst>
              <a:gd name="adj1" fmla="val 50000"/>
            </a:avLst>
          </a:prstGeom>
          <a:noFill/>
          <a:ln w="9525">
            <a:solidFill>
              <a:srgbClr val="1C1C1C"/>
            </a:solidFill>
            <a:miter lim="800000"/>
            <a:headEnd/>
            <a:tailEnd/>
          </a:ln>
          <a:extLst>
            <a:ext uri="{909E8E84-426E-40DD-AFC4-6F175D3DCCD1}">
              <a14:hiddenFill xmlns:a14="http://schemas.microsoft.com/office/drawing/2010/main">
                <a:noFill/>
              </a14:hiddenFill>
            </a:ext>
          </a:extLst>
        </p:spPr>
      </p:cxnSp>
      <p:cxnSp>
        <p:nvCxnSpPr>
          <p:cNvPr id="49" name="AutoShape 23"/>
          <p:cNvCxnSpPr>
            <a:cxnSpLocks noChangeShapeType="1"/>
            <a:stCxn id="22" idx="3"/>
            <a:endCxn id="44" idx="0"/>
          </p:cNvCxnSpPr>
          <p:nvPr/>
        </p:nvCxnSpPr>
        <p:spPr bwMode="gray">
          <a:xfrm rot="5400000">
            <a:off x="5761842" y="4793851"/>
            <a:ext cx="593116" cy="1629320"/>
          </a:xfrm>
          <a:prstGeom prst="bentConnector3">
            <a:avLst>
              <a:gd name="adj1" fmla="val 50000"/>
            </a:avLst>
          </a:prstGeom>
          <a:noFill/>
          <a:ln w="9525">
            <a:solidFill>
              <a:srgbClr val="1C1C1C"/>
            </a:solidFill>
            <a:miter lim="800000"/>
            <a:headEnd/>
            <a:tailEnd/>
          </a:ln>
          <a:extLst>
            <a:ext uri="{909E8E84-426E-40DD-AFC4-6F175D3DCCD1}">
              <a14:hiddenFill xmlns:a14="http://schemas.microsoft.com/office/drawing/2010/main">
                <a:noFill/>
              </a14:hiddenFill>
            </a:ext>
          </a:extLst>
        </p:spPr>
      </p:cxnSp>
      <p:sp>
        <p:nvSpPr>
          <p:cNvPr id="50" name="AutoShape 24"/>
          <p:cNvSpPr>
            <a:spLocks noChangeArrowheads="1"/>
          </p:cNvSpPr>
          <p:nvPr/>
        </p:nvSpPr>
        <p:spPr bwMode="gray">
          <a:xfrm>
            <a:off x="6557886" y="2760398"/>
            <a:ext cx="630347" cy="1927560"/>
          </a:xfrm>
          <a:prstGeom prst="can">
            <a:avLst>
              <a:gd name="adj" fmla="val 27960"/>
            </a:avLst>
          </a:prstGeom>
          <a:gradFill rotWithShape="1">
            <a:gsLst>
              <a:gs pos="0">
                <a:schemeClr val="folHlink"/>
              </a:gs>
              <a:gs pos="50000">
                <a:schemeClr val="folHlink">
                  <a:gamma/>
                  <a:tint val="35686"/>
                  <a:invGamma/>
                </a:schemeClr>
              </a:gs>
              <a:gs pos="100000">
                <a:schemeClr val="folHlink"/>
              </a:gs>
            </a:gsLst>
            <a:lin ang="0" scaled="1"/>
          </a:gradFill>
          <a:ln w="9525">
            <a:noFill/>
            <a:round/>
            <a:headEnd/>
            <a:tailEnd/>
          </a:ln>
          <a:effectLst/>
        </p:spPr>
        <p:txBody>
          <a:bodyPr wrap="none" anchor="ctr"/>
          <a:lstStyle/>
          <a:p>
            <a:pPr>
              <a:defRPr/>
            </a:pPr>
            <a:endParaRPr lang="zh-CN" altLang="en-US">
              <a:latin typeface="Arial" charset="0"/>
              <a:ea typeface="宋体" pitchFamily="2" charset="-122"/>
            </a:endParaRPr>
          </a:p>
        </p:txBody>
      </p:sp>
      <p:sp>
        <p:nvSpPr>
          <p:cNvPr id="51" name="AutoShape 25"/>
          <p:cNvSpPr>
            <a:spLocks noChangeArrowheads="1"/>
          </p:cNvSpPr>
          <p:nvPr/>
        </p:nvSpPr>
        <p:spPr bwMode="gray">
          <a:xfrm>
            <a:off x="5206689" y="2757223"/>
            <a:ext cx="495386" cy="1597302"/>
          </a:xfrm>
          <a:prstGeom prst="can">
            <a:avLst>
              <a:gd name="adj" fmla="val 27452"/>
            </a:avLst>
          </a:prstGeom>
          <a:gradFill rotWithShape="1">
            <a:gsLst>
              <a:gs pos="0">
                <a:schemeClr val="folHlink"/>
              </a:gs>
              <a:gs pos="50000">
                <a:schemeClr val="folHlink">
                  <a:gamma/>
                  <a:tint val="35686"/>
                  <a:invGamma/>
                </a:schemeClr>
              </a:gs>
              <a:gs pos="100000">
                <a:schemeClr val="folHlink"/>
              </a:gs>
            </a:gsLst>
            <a:lin ang="0" scaled="1"/>
          </a:gradFill>
          <a:ln w="9525">
            <a:noFill/>
            <a:round/>
            <a:headEnd/>
            <a:tailEnd/>
          </a:ln>
          <a:effectLst/>
        </p:spPr>
        <p:txBody>
          <a:bodyPr wrap="none" anchor="ctr"/>
          <a:lstStyle/>
          <a:p>
            <a:pPr>
              <a:defRPr/>
            </a:pPr>
            <a:endParaRPr lang="zh-CN" altLang="en-US">
              <a:latin typeface="Arial" charset="0"/>
              <a:ea typeface="宋体" pitchFamily="2" charset="-122"/>
            </a:endParaRPr>
          </a:p>
        </p:txBody>
      </p:sp>
      <p:sp>
        <p:nvSpPr>
          <p:cNvPr id="52" name="AutoShape 26"/>
          <p:cNvSpPr>
            <a:spLocks noChangeArrowheads="1"/>
          </p:cNvSpPr>
          <p:nvPr/>
        </p:nvSpPr>
        <p:spPr bwMode="gray">
          <a:xfrm>
            <a:off x="3917415" y="2754047"/>
            <a:ext cx="400119" cy="1170190"/>
          </a:xfrm>
          <a:prstGeom prst="can">
            <a:avLst>
              <a:gd name="adj" fmla="val 28244"/>
            </a:avLst>
          </a:prstGeom>
          <a:gradFill rotWithShape="1">
            <a:gsLst>
              <a:gs pos="0">
                <a:schemeClr val="folHlink"/>
              </a:gs>
              <a:gs pos="50000">
                <a:schemeClr val="folHlink">
                  <a:gamma/>
                  <a:tint val="35686"/>
                  <a:invGamma/>
                </a:schemeClr>
              </a:gs>
              <a:gs pos="100000">
                <a:schemeClr val="folHlink"/>
              </a:gs>
            </a:gsLst>
            <a:lin ang="0" scaled="1"/>
          </a:gradFill>
          <a:ln w="9525">
            <a:noFill/>
            <a:round/>
            <a:headEnd/>
            <a:tailEnd/>
          </a:ln>
          <a:effectLst/>
        </p:spPr>
        <p:txBody>
          <a:bodyPr wrap="none" anchor="ctr"/>
          <a:lstStyle/>
          <a:p>
            <a:pPr>
              <a:defRPr/>
            </a:pPr>
            <a:endParaRPr lang="zh-CN" altLang="en-US">
              <a:latin typeface="Arial" charset="0"/>
              <a:ea typeface="宋体" pitchFamily="2" charset="-122"/>
            </a:endParaRPr>
          </a:p>
        </p:txBody>
      </p:sp>
      <p:sp>
        <p:nvSpPr>
          <p:cNvPr id="53" name="AutoShape 27"/>
          <p:cNvSpPr>
            <a:spLocks noChangeArrowheads="1"/>
          </p:cNvSpPr>
          <p:nvPr/>
        </p:nvSpPr>
        <p:spPr bwMode="gray">
          <a:xfrm>
            <a:off x="2818675" y="2761986"/>
            <a:ext cx="295326" cy="766896"/>
          </a:xfrm>
          <a:prstGeom prst="can">
            <a:avLst>
              <a:gd name="adj" fmla="val 23708"/>
            </a:avLst>
          </a:prstGeom>
          <a:gradFill rotWithShape="1">
            <a:gsLst>
              <a:gs pos="0">
                <a:schemeClr val="folHlink"/>
              </a:gs>
              <a:gs pos="50000">
                <a:schemeClr val="folHlink">
                  <a:gamma/>
                  <a:tint val="35686"/>
                  <a:invGamma/>
                </a:schemeClr>
              </a:gs>
              <a:gs pos="100000">
                <a:schemeClr val="folHlink"/>
              </a:gs>
            </a:gsLst>
            <a:lin ang="0" scaled="1"/>
          </a:gradFill>
          <a:ln w="9525">
            <a:noFill/>
            <a:round/>
            <a:headEnd/>
            <a:tailEnd/>
          </a:ln>
          <a:effectLst/>
        </p:spPr>
        <p:txBody>
          <a:bodyPr wrap="none" anchor="ctr"/>
          <a:lstStyle/>
          <a:p>
            <a:pPr>
              <a:defRPr/>
            </a:pPr>
            <a:endParaRPr lang="zh-CN" altLang="en-US">
              <a:latin typeface="Arial" charset="0"/>
              <a:ea typeface="宋体" pitchFamily="2" charset="-122"/>
            </a:endParaRPr>
          </a:p>
        </p:txBody>
      </p:sp>
      <p:sp>
        <p:nvSpPr>
          <p:cNvPr id="54" name="AutoShape 28"/>
          <p:cNvSpPr>
            <a:spLocks noChangeArrowheads="1"/>
          </p:cNvSpPr>
          <p:nvPr/>
        </p:nvSpPr>
        <p:spPr bwMode="gray">
          <a:xfrm>
            <a:off x="1808849" y="2763573"/>
            <a:ext cx="252456" cy="398531"/>
          </a:xfrm>
          <a:prstGeom prst="can">
            <a:avLst>
              <a:gd name="adj" fmla="val 26800"/>
            </a:avLst>
          </a:prstGeom>
          <a:gradFill rotWithShape="1">
            <a:gsLst>
              <a:gs pos="0">
                <a:schemeClr val="folHlink"/>
              </a:gs>
              <a:gs pos="50000">
                <a:schemeClr val="folHlink">
                  <a:gamma/>
                  <a:tint val="35686"/>
                  <a:invGamma/>
                </a:schemeClr>
              </a:gs>
              <a:gs pos="100000">
                <a:schemeClr val="folHlink"/>
              </a:gs>
            </a:gsLst>
            <a:lin ang="0" scaled="1"/>
          </a:gradFill>
          <a:ln w="9525">
            <a:noFill/>
            <a:round/>
            <a:headEnd/>
            <a:tailEnd/>
          </a:ln>
          <a:effectLst/>
        </p:spPr>
        <p:txBody>
          <a:bodyPr wrap="none" anchor="ctr"/>
          <a:lstStyle/>
          <a:p>
            <a:pPr>
              <a:defRPr/>
            </a:pPr>
            <a:endParaRPr lang="zh-CN" altLang="en-US">
              <a:latin typeface="Arial" charset="0"/>
              <a:ea typeface="宋体" pitchFamily="2" charset="-122"/>
            </a:endParaRPr>
          </a:p>
        </p:txBody>
      </p:sp>
    </p:spTree>
    <p:extLst>
      <p:ext uri="{BB962C8B-B14F-4D97-AF65-F5344CB8AC3E}">
        <p14:creationId xmlns:p14="http://schemas.microsoft.com/office/powerpoint/2010/main" val="3502902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Verdana"/>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1732</Words>
  <Application>Microsoft Office PowerPoint</Application>
  <PresentationFormat>自定义</PresentationFormat>
  <Paragraphs>306</Paragraphs>
  <Slides>16</Slides>
  <Notes>11</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iVMS-8000-FMS理财风险管理系统(V2.0.1) 项目启动计划</vt:lpstr>
      <vt:lpstr>会议流程</vt:lpstr>
      <vt:lpstr>项目背景</vt:lpstr>
      <vt:lpstr>项目目标</vt:lpstr>
      <vt:lpstr>项目范围</vt:lpstr>
      <vt:lpstr>团队成员</vt:lpstr>
      <vt:lpstr>角色职责说明</vt:lpstr>
      <vt:lpstr>沟通机制</vt:lpstr>
      <vt:lpstr>项目进度计划</vt:lpstr>
      <vt:lpstr>项目风险管理计划-已识别风险列表</vt:lpstr>
      <vt:lpstr>项目变更控制</vt:lpstr>
      <vt:lpstr>变更控制程序</vt:lpstr>
      <vt:lpstr>项目质量目标及质量计划</vt:lpstr>
      <vt:lpstr>成员/工作组质量目标及质量计划</vt:lpstr>
      <vt:lpstr>既往经验提醒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2015-08-11T13:10:57Z</dcterms:created>
  <dcterms:modified xsi:type="dcterms:W3CDTF">2016-03-23T05:10:09Z</dcterms:modified>
</cp:coreProperties>
</file>