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256" r:id="rId2"/>
    <p:sldId id="893" r:id="rId3"/>
    <p:sldId id="906" r:id="rId4"/>
    <p:sldId id="907" r:id="rId5"/>
    <p:sldId id="908" r:id="rId6"/>
    <p:sldId id="901" r:id="rId7"/>
    <p:sldId id="909" r:id="rId8"/>
    <p:sldId id="879" r:id="rId9"/>
    <p:sldId id="880" r:id="rId10"/>
    <p:sldId id="881" r:id="rId11"/>
    <p:sldId id="900" r:id="rId12"/>
    <p:sldId id="902" r:id="rId13"/>
    <p:sldId id="884" r:id="rId14"/>
    <p:sldId id="905" r:id="rId15"/>
    <p:sldId id="885" r:id="rId16"/>
    <p:sldId id="910" r:id="rId17"/>
    <p:sldId id="911" r:id="rId18"/>
    <p:sldId id="912" r:id="rId19"/>
    <p:sldId id="899" r:id="rId20"/>
    <p:sldId id="903" r:id="rId21"/>
    <p:sldId id="889" r:id="rId22"/>
    <p:sldId id="890" r:id="rId23"/>
    <p:sldId id="904" r:id="rId24"/>
    <p:sldId id="892" r:id="rId25"/>
    <p:sldId id="61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00"/>
    <a:srgbClr val="FF00FF"/>
    <a:srgbClr val="C9F6FF"/>
    <a:srgbClr val="00B0F0"/>
    <a:srgbClr val="3A89B0"/>
    <a:srgbClr val="D0EAEC"/>
    <a:srgbClr val="529FC6"/>
    <a:srgbClr val="62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8621" autoAdjust="0"/>
  </p:normalViewPr>
  <p:slideViewPr>
    <p:cSldViewPr>
      <p:cViewPr>
        <p:scale>
          <a:sx n="60" d="100"/>
          <a:sy n="60" d="100"/>
        </p:scale>
        <p:origin x="-756" y="-6"/>
      </p:cViewPr>
      <p:guideLst>
        <p:guide orient="horz" pos="2568"/>
        <p:guide pos="2880"/>
      </p:guideLst>
    </p:cSldViewPr>
  </p:slideViewPr>
  <p:outlineViewPr>
    <p:cViewPr>
      <p:scale>
        <a:sx n="33" d="100"/>
        <a:sy n="33" d="100"/>
      </p:scale>
      <p:origin x="72" y="26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v2.2.2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v2.1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需求评审</c:v>
                </c:pt>
                <c:pt idx="1">
                  <c:v>软件概要设计评审</c:v>
                </c:pt>
                <c:pt idx="2">
                  <c:v>总体设计评审</c:v>
                </c:pt>
                <c:pt idx="3">
                  <c:v>软件集成测试方案评审</c:v>
                </c:pt>
                <c:pt idx="4">
                  <c:v>整机集成测试用例评审</c:v>
                </c:pt>
                <c:pt idx="5">
                  <c:v>软件集成测试</c:v>
                </c:pt>
                <c:pt idx="6">
                  <c:v>系统测试方案评审</c:v>
                </c:pt>
                <c:pt idx="7">
                  <c:v>系统测试用例评审</c:v>
                </c:pt>
                <c:pt idx="8">
                  <c:v>用户文档评审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</c:v>
                </c:pt>
                <c:pt idx="1">
                  <c:v>17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4</c:v>
                </c:pt>
                <c:pt idx="6">
                  <c:v>13</c:v>
                </c:pt>
                <c:pt idx="7">
                  <c:v>12</c:v>
                </c:pt>
                <c:pt idx="8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5172864"/>
        <c:axId val="194662336"/>
      </c:barChart>
      <c:catAx>
        <c:axId val="315172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94662336"/>
        <c:crosses val="autoZero"/>
        <c:auto val="1"/>
        <c:lblAlgn val="ctr"/>
        <c:lblOffset val="100"/>
        <c:noMultiLvlLbl val="0"/>
      </c:catAx>
      <c:valAx>
        <c:axId val="19466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5172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PPB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高</c:v>
                </c:pt>
                <c:pt idx="1">
                  <c:v>中</c:v>
                </c:pt>
                <c:pt idx="2">
                  <c:v>低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0.13589999999999999</c:v>
                </c:pt>
                <c:pt idx="1">
                  <c:v>0.32790000000000002</c:v>
                </c:pt>
                <c:pt idx="2">
                  <c:v>0.53620000000000001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v2.2.2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高</c:v>
                </c:pt>
                <c:pt idx="1">
                  <c:v>中</c:v>
                </c:pt>
                <c:pt idx="2">
                  <c:v>低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9.5000000000000001E-2</c:v>
                </c:pt>
                <c:pt idx="1">
                  <c:v>0.45700000000000002</c:v>
                </c:pt>
                <c:pt idx="2">
                  <c:v>0.44800000000000001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1062912"/>
        <c:axId val="269823360"/>
      </c:barChart>
      <c:catAx>
        <c:axId val="321062912"/>
        <c:scaling>
          <c:orientation val="minMax"/>
        </c:scaling>
        <c:delete val="0"/>
        <c:axPos val="b"/>
        <c:majorTickMark val="out"/>
        <c:minorTickMark val="none"/>
        <c:tickLblPos val="nextTo"/>
        <c:crossAx val="269823360"/>
        <c:crosses val="autoZero"/>
        <c:auto val="1"/>
        <c:lblAlgn val="ctr"/>
        <c:lblOffset val="100"/>
        <c:noMultiLvlLbl val="0"/>
      </c:catAx>
      <c:valAx>
        <c:axId val="26982336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321062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4040A-4345-4631-81A2-EDE161088A32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44FAD22E-1EAE-4A5D-9FA0-FC1B4AB161F0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2D2D8A"/>
              </a:solidFill>
            </a:rPr>
            <a:t>v2.2.1</a:t>
          </a:r>
          <a:r>
            <a:rPr lang="zh-CN" altLang="en-US" b="1" dirty="0" smtClean="0">
              <a:solidFill>
                <a:srgbClr val="2D2D8A"/>
              </a:solidFill>
            </a:rPr>
            <a:t>发布</a:t>
          </a:r>
          <a:endParaRPr lang="zh-CN" altLang="en-US" b="1" dirty="0">
            <a:solidFill>
              <a:srgbClr val="2D2D8A"/>
            </a:solidFill>
          </a:endParaRPr>
        </a:p>
      </dgm:t>
    </dgm:pt>
    <dgm:pt modelId="{02616966-23A3-4D26-9B98-81619D3C186E}" type="parTrans" cxnId="{559EA90E-BE3E-4CBF-9BD2-217EC8A858C2}">
      <dgm:prSet/>
      <dgm:spPr/>
      <dgm:t>
        <a:bodyPr/>
        <a:lstStyle/>
        <a:p>
          <a:endParaRPr lang="zh-CN" altLang="en-US"/>
        </a:p>
      </dgm:t>
    </dgm:pt>
    <dgm:pt modelId="{51D002A3-72F0-400F-9AD0-810AC295B9D3}" type="sibTrans" cxnId="{559EA90E-BE3E-4CBF-9BD2-217EC8A858C2}">
      <dgm:prSet/>
      <dgm:spPr/>
      <dgm:t>
        <a:bodyPr/>
        <a:lstStyle/>
        <a:p>
          <a:endParaRPr lang="zh-CN" altLang="en-US"/>
        </a:p>
      </dgm:t>
    </dgm:pt>
    <dgm:pt modelId="{96B3C87F-8362-40B3-97C0-649F06139E73}">
      <dgm:prSet phldrT="[文本]"/>
      <dgm:spPr/>
      <dgm:t>
        <a:bodyPr/>
        <a:lstStyle/>
        <a:p>
          <a:r>
            <a:rPr lang="zh-CN" altLang="en-US" dirty="0" smtClean="0"/>
            <a:t>接入移动影像采集仪设备</a:t>
          </a:r>
          <a:endParaRPr lang="zh-CN" altLang="en-US" dirty="0"/>
        </a:p>
      </dgm:t>
    </dgm:pt>
    <dgm:pt modelId="{0D2967C0-852B-44DE-89A7-94CE837D46E3}" type="parTrans" cxnId="{195DFD2E-36CB-49A1-8EDD-ECEA5655874E}">
      <dgm:prSet/>
      <dgm:spPr/>
      <dgm:t>
        <a:bodyPr/>
        <a:lstStyle/>
        <a:p>
          <a:endParaRPr lang="zh-CN" altLang="en-US"/>
        </a:p>
      </dgm:t>
    </dgm:pt>
    <dgm:pt modelId="{D4634B06-9CCF-4846-B07F-2FDEEBF9DC6C}" type="sibTrans" cxnId="{195DFD2E-36CB-49A1-8EDD-ECEA5655874E}">
      <dgm:prSet/>
      <dgm:spPr/>
      <dgm:t>
        <a:bodyPr/>
        <a:lstStyle/>
        <a:p>
          <a:endParaRPr lang="zh-CN" altLang="en-US"/>
        </a:p>
      </dgm:t>
    </dgm:pt>
    <dgm:pt modelId="{E362FBA1-CF59-4618-B090-D9442C3F2F41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2D2D8A"/>
              </a:solidFill>
            </a:rPr>
            <a:t>待解决</a:t>
          </a:r>
          <a:endParaRPr lang="zh-CN" altLang="en-US" b="1" dirty="0">
            <a:solidFill>
              <a:srgbClr val="2D2D8A"/>
            </a:solidFill>
          </a:endParaRPr>
        </a:p>
      </dgm:t>
    </dgm:pt>
    <dgm:pt modelId="{4B8260AB-B142-4FD3-AC99-6F0278630BE1}" type="parTrans" cxnId="{430AE7B0-4F24-4481-8A55-DC44141A7D27}">
      <dgm:prSet/>
      <dgm:spPr/>
      <dgm:t>
        <a:bodyPr/>
        <a:lstStyle/>
        <a:p>
          <a:endParaRPr lang="zh-CN" altLang="en-US"/>
        </a:p>
      </dgm:t>
    </dgm:pt>
    <dgm:pt modelId="{6CD49DB0-6C97-48D6-9485-2651B3E94B7F}" type="sibTrans" cxnId="{430AE7B0-4F24-4481-8A55-DC44141A7D27}">
      <dgm:prSet/>
      <dgm:spPr/>
      <dgm:t>
        <a:bodyPr/>
        <a:lstStyle/>
        <a:p>
          <a:endParaRPr lang="zh-CN" altLang="en-US"/>
        </a:p>
      </dgm:t>
    </dgm:pt>
    <dgm:pt modelId="{3345B447-C245-4D31-90AD-9AD4D55EEE13}">
      <dgm:prSet phldrT="[文本]"/>
      <dgm:spPr/>
      <dgm:t>
        <a:bodyPr/>
        <a:lstStyle/>
        <a:p>
          <a:r>
            <a:rPr lang="en-US" altLang="zh-CN" dirty="0" smtClean="0"/>
            <a:t>CVR</a:t>
          </a:r>
          <a:r>
            <a:rPr lang="zh-CN" altLang="en-US" dirty="0" smtClean="0"/>
            <a:t>对象存储待接入（标准云价格较贵）</a:t>
          </a:r>
          <a:endParaRPr lang="zh-CN" altLang="en-US" dirty="0"/>
        </a:p>
      </dgm:t>
    </dgm:pt>
    <dgm:pt modelId="{921643ED-6490-403A-9DA4-D36FE0883CEF}" type="parTrans" cxnId="{D97DE490-D1BF-4ED5-9DAC-1E552864013C}">
      <dgm:prSet/>
      <dgm:spPr/>
      <dgm:t>
        <a:bodyPr/>
        <a:lstStyle/>
        <a:p>
          <a:endParaRPr lang="zh-CN" altLang="en-US"/>
        </a:p>
      </dgm:t>
    </dgm:pt>
    <dgm:pt modelId="{5299A635-6412-4971-A815-B5B9C13580C9}" type="sibTrans" cxnId="{D97DE490-D1BF-4ED5-9DAC-1E552864013C}">
      <dgm:prSet/>
      <dgm:spPr/>
      <dgm:t>
        <a:bodyPr/>
        <a:lstStyle/>
        <a:p>
          <a:endParaRPr lang="zh-CN" altLang="en-US"/>
        </a:p>
      </dgm:t>
    </dgm:pt>
    <dgm:pt modelId="{10DC63BE-2E99-4A9B-8CAB-636B366231B2}">
      <dgm:prSet phldrT="[文本]"/>
      <dgm:spPr/>
      <dgm:t>
        <a:bodyPr/>
        <a:lstStyle/>
        <a:p>
          <a:r>
            <a:rPr lang="zh-CN" altLang="en-US" dirty="0" smtClean="0"/>
            <a:t>安全红线内容进一步完善</a:t>
          </a:r>
          <a:endParaRPr lang="zh-CN" altLang="en-US" dirty="0"/>
        </a:p>
      </dgm:t>
    </dgm:pt>
    <dgm:pt modelId="{3A48CCDD-94FF-46D4-9FEC-5F7A4D116FD4}" type="parTrans" cxnId="{45129E1D-21DC-45EF-9276-2EE029505030}">
      <dgm:prSet/>
      <dgm:spPr/>
      <dgm:t>
        <a:bodyPr/>
        <a:lstStyle/>
        <a:p>
          <a:endParaRPr lang="zh-CN" altLang="en-US"/>
        </a:p>
      </dgm:t>
    </dgm:pt>
    <dgm:pt modelId="{D77661CF-5A37-4D91-9913-60DA9A47EAC3}" type="sibTrans" cxnId="{45129E1D-21DC-45EF-9276-2EE029505030}">
      <dgm:prSet/>
      <dgm:spPr/>
      <dgm:t>
        <a:bodyPr/>
        <a:lstStyle/>
        <a:p>
          <a:endParaRPr lang="zh-CN" altLang="en-US"/>
        </a:p>
      </dgm:t>
    </dgm:pt>
    <dgm:pt modelId="{EAD22BD4-5B3A-46D7-8825-EA0D1AF6192F}">
      <dgm:prSet phldrT="[文本]"/>
      <dgm:spPr/>
      <dgm:t>
        <a:bodyPr/>
        <a:lstStyle/>
        <a:p>
          <a:r>
            <a:rPr lang="zh-CN" altLang="en-US" dirty="0" smtClean="0"/>
            <a:t>基本满足移动办公应用场景</a:t>
          </a:r>
          <a:endParaRPr lang="zh-CN" altLang="en-US" dirty="0"/>
        </a:p>
      </dgm:t>
    </dgm:pt>
    <dgm:pt modelId="{84FF332D-893C-452D-B70B-90E7CE2CC271}" type="parTrans" cxnId="{6F8DA9A4-190E-41DB-99B1-EBFDED13344B}">
      <dgm:prSet/>
      <dgm:spPr/>
      <dgm:t>
        <a:bodyPr/>
        <a:lstStyle/>
        <a:p>
          <a:endParaRPr lang="zh-CN" altLang="en-US"/>
        </a:p>
      </dgm:t>
    </dgm:pt>
    <dgm:pt modelId="{40CFFA9E-3FB1-44E2-AF08-44C36C09CBF4}" type="sibTrans" cxnId="{6F8DA9A4-190E-41DB-99B1-EBFDED13344B}">
      <dgm:prSet/>
      <dgm:spPr/>
      <dgm:t>
        <a:bodyPr/>
        <a:lstStyle/>
        <a:p>
          <a:endParaRPr lang="zh-CN" altLang="en-US"/>
        </a:p>
      </dgm:t>
    </dgm:pt>
    <dgm:pt modelId="{A6B63CF6-B18F-4EB7-BF61-58E667AB53CC}">
      <dgm:prSet phldrT="[文本]"/>
      <dgm:spPr/>
      <dgm:t>
        <a:bodyPr/>
        <a:lstStyle/>
        <a:p>
          <a:r>
            <a:rPr lang="zh-CN" altLang="en-US" dirty="0" smtClean="0"/>
            <a:t>接入标准云对象存储</a:t>
          </a:r>
          <a:endParaRPr lang="zh-CN" altLang="en-US" dirty="0"/>
        </a:p>
      </dgm:t>
    </dgm:pt>
    <dgm:pt modelId="{1B46749A-537F-48EC-8C33-C1FDB782F4A4}" type="parTrans" cxnId="{6A558DF5-C568-48E2-A746-B9FB6B49E81D}">
      <dgm:prSet/>
      <dgm:spPr/>
      <dgm:t>
        <a:bodyPr/>
        <a:lstStyle/>
        <a:p>
          <a:endParaRPr lang="zh-CN" altLang="en-US"/>
        </a:p>
      </dgm:t>
    </dgm:pt>
    <dgm:pt modelId="{73362232-1459-43F4-B04B-433967E908CE}" type="sibTrans" cxnId="{6A558DF5-C568-48E2-A746-B9FB6B49E81D}">
      <dgm:prSet/>
      <dgm:spPr/>
      <dgm:t>
        <a:bodyPr/>
        <a:lstStyle/>
        <a:p>
          <a:endParaRPr lang="zh-CN" altLang="en-US"/>
        </a:p>
      </dgm:t>
    </dgm:pt>
    <dgm:pt modelId="{D3C98369-F422-483E-A104-EE0F01E270D5}">
      <dgm:prSet phldrT="[文本]"/>
      <dgm:spPr/>
      <dgm:t>
        <a:bodyPr/>
        <a:lstStyle/>
        <a:p>
          <a:r>
            <a:rPr lang="zh-CN" altLang="en-US" dirty="0" smtClean="0"/>
            <a:t>新增</a:t>
          </a:r>
          <a:r>
            <a:rPr lang="en-US" altLang="zh-CN" dirty="0" smtClean="0"/>
            <a:t>CS</a:t>
          </a:r>
          <a:r>
            <a:rPr lang="zh-CN" altLang="en-US" dirty="0" smtClean="0"/>
            <a:t>客户端</a:t>
          </a:r>
          <a:endParaRPr lang="zh-CN" altLang="en-US" dirty="0"/>
        </a:p>
      </dgm:t>
    </dgm:pt>
    <dgm:pt modelId="{4F6731A4-3A18-44F3-BC32-84277FFFC75E}" type="parTrans" cxnId="{3844BBAD-92E2-47AB-95BA-9F683BC5E401}">
      <dgm:prSet/>
      <dgm:spPr/>
      <dgm:t>
        <a:bodyPr/>
        <a:lstStyle/>
        <a:p>
          <a:endParaRPr lang="zh-CN" altLang="en-US"/>
        </a:p>
      </dgm:t>
    </dgm:pt>
    <dgm:pt modelId="{7D2B3D8C-9DE7-423A-A4A8-4AADDEFEFF15}" type="sibTrans" cxnId="{3844BBAD-92E2-47AB-95BA-9F683BC5E401}">
      <dgm:prSet/>
      <dgm:spPr/>
      <dgm:t>
        <a:bodyPr/>
        <a:lstStyle/>
        <a:p>
          <a:endParaRPr lang="zh-CN" altLang="en-US"/>
        </a:p>
      </dgm:t>
    </dgm:pt>
    <dgm:pt modelId="{73359912-982E-497F-8136-CA9A2C845CCE}">
      <dgm:prSet phldrT="[文本]"/>
      <dgm:spPr/>
      <dgm:t>
        <a:bodyPr/>
        <a:lstStyle/>
        <a:p>
          <a:r>
            <a:rPr lang="zh-CN" altLang="en-US" dirty="0" smtClean="0"/>
            <a:t>基线缺陷修复</a:t>
          </a:r>
          <a:endParaRPr lang="zh-CN" altLang="en-US" dirty="0"/>
        </a:p>
      </dgm:t>
    </dgm:pt>
    <dgm:pt modelId="{210FFC38-B444-47AD-9712-7739F5B9DDFE}" type="parTrans" cxnId="{C3C5EA8A-DBCE-4E23-A8A5-8239B4CF5442}">
      <dgm:prSet/>
      <dgm:spPr/>
      <dgm:t>
        <a:bodyPr/>
        <a:lstStyle/>
        <a:p>
          <a:endParaRPr lang="zh-CN" altLang="en-US"/>
        </a:p>
      </dgm:t>
    </dgm:pt>
    <dgm:pt modelId="{D8B4FCF8-50C1-4AA7-A201-17AAB0AD5B59}" type="sibTrans" cxnId="{C3C5EA8A-DBCE-4E23-A8A5-8239B4CF5442}">
      <dgm:prSet/>
      <dgm:spPr/>
      <dgm:t>
        <a:bodyPr/>
        <a:lstStyle/>
        <a:p>
          <a:endParaRPr lang="zh-CN" altLang="en-US"/>
        </a:p>
      </dgm:t>
    </dgm:pt>
    <dgm:pt modelId="{F8A3AFF4-04AF-4074-95B6-5AC89277D919}" type="pres">
      <dgm:prSet presAssocID="{CE74040A-4345-4631-81A2-EDE161088A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F2BAA4-DE8C-4958-907B-65AB2D1AA893}" type="pres">
      <dgm:prSet presAssocID="{44FAD22E-1EAE-4A5D-9FA0-FC1B4AB161F0}" presName="parentLin" presStyleCnt="0"/>
      <dgm:spPr/>
    </dgm:pt>
    <dgm:pt modelId="{9792461E-8150-4B55-B999-F227E56D9D24}" type="pres">
      <dgm:prSet presAssocID="{44FAD22E-1EAE-4A5D-9FA0-FC1B4AB161F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F046849-3105-464E-9AA2-89F51F361996}" type="pres">
      <dgm:prSet presAssocID="{44FAD22E-1EAE-4A5D-9FA0-FC1B4AB161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C9743-E7CC-4AED-83BB-A4F4D76873D6}" type="pres">
      <dgm:prSet presAssocID="{44FAD22E-1EAE-4A5D-9FA0-FC1B4AB161F0}" presName="negativeSpace" presStyleCnt="0"/>
      <dgm:spPr/>
    </dgm:pt>
    <dgm:pt modelId="{558BEE4E-2C5E-48CB-A8F0-399D89D8362B}" type="pres">
      <dgm:prSet presAssocID="{44FAD22E-1EAE-4A5D-9FA0-FC1B4AB161F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B7EC-A7C6-4712-936A-C008314C9307}" type="pres">
      <dgm:prSet presAssocID="{51D002A3-72F0-400F-9AD0-810AC295B9D3}" presName="spaceBetweenRectangles" presStyleCnt="0"/>
      <dgm:spPr/>
    </dgm:pt>
    <dgm:pt modelId="{81B59457-1894-4C1D-8840-561AD71878A8}" type="pres">
      <dgm:prSet presAssocID="{E362FBA1-CF59-4618-B090-D9442C3F2F41}" presName="parentLin" presStyleCnt="0"/>
      <dgm:spPr/>
    </dgm:pt>
    <dgm:pt modelId="{9BCF0E18-EB74-42B3-87B8-5F6E40961DBE}" type="pres">
      <dgm:prSet presAssocID="{E362FBA1-CF59-4618-B090-D9442C3F2F4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051AD8B-9179-4502-B869-C54B4B3F411F}" type="pres">
      <dgm:prSet presAssocID="{E362FBA1-CF59-4618-B090-D9442C3F2F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F5FB0-23EB-4313-93C8-1DA1098208A5}" type="pres">
      <dgm:prSet presAssocID="{E362FBA1-CF59-4618-B090-D9442C3F2F41}" presName="negativeSpace" presStyleCnt="0"/>
      <dgm:spPr/>
    </dgm:pt>
    <dgm:pt modelId="{7F047A1C-5ADC-480F-8E9D-794BCEC62C83}" type="pres">
      <dgm:prSet presAssocID="{E362FBA1-CF59-4618-B090-D9442C3F2F4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7DE490-D1BF-4ED5-9DAC-1E552864013C}" srcId="{E362FBA1-CF59-4618-B090-D9442C3F2F41}" destId="{3345B447-C245-4D31-90AD-9AD4D55EEE13}" srcOrd="0" destOrd="0" parTransId="{921643ED-6490-403A-9DA4-D36FE0883CEF}" sibTransId="{5299A635-6412-4971-A815-B5B9C13580C9}"/>
    <dgm:cxn modelId="{ED78641E-DC03-49CF-A8E1-2A196C1EE9F0}" type="presOf" srcId="{96B3C87F-8362-40B3-97C0-649F06139E73}" destId="{558BEE4E-2C5E-48CB-A8F0-399D89D8362B}" srcOrd="0" destOrd="1" presId="urn:microsoft.com/office/officeart/2005/8/layout/list1"/>
    <dgm:cxn modelId="{45129E1D-21DC-45EF-9276-2EE029505030}" srcId="{E362FBA1-CF59-4618-B090-D9442C3F2F41}" destId="{10DC63BE-2E99-4A9B-8CAB-636B366231B2}" srcOrd="1" destOrd="0" parTransId="{3A48CCDD-94FF-46D4-9FEC-5F7A4D116FD4}" sibTransId="{D77661CF-5A37-4D91-9913-60DA9A47EAC3}"/>
    <dgm:cxn modelId="{0A274821-5277-46CD-9292-78CA02726448}" type="presOf" srcId="{A6B63CF6-B18F-4EB7-BF61-58E667AB53CC}" destId="{558BEE4E-2C5E-48CB-A8F0-399D89D8362B}" srcOrd="0" destOrd="2" presId="urn:microsoft.com/office/officeart/2005/8/layout/list1"/>
    <dgm:cxn modelId="{FED599CD-6DC6-4653-876B-ECD446BA6049}" type="presOf" srcId="{D3C98369-F422-483E-A104-EE0F01E270D5}" destId="{558BEE4E-2C5E-48CB-A8F0-399D89D8362B}" srcOrd="0" destOrd="0" presId="urn:microsoft.com/office/officeart/2005/8/layout/list1"/>
    <dgm:cxn modelId="{60D51306-3AFF-4E02-8C6A-ED168F67F455}" type="presOf" srcId="{E362FBA1-CF59-4618-B090-D9442C3F2F41}" destId="{F051AD8B-9179-4502-B869-C54B4B3F411F}" srcOrd="1" destOrd="0" presId="urn:microsoft.com/office/officeart/2005/8/layout/list1"/>
    <dgm:cxn modelId="{3844BBAD-92E2-47AB-95BA-9F683BC5E401}" srcId="{44FAD22E-1EAE-4A5D-9FA0-FC1B4AB161F0}" destId="{D3C98369-F422-483E-A104-EE0F01E270D5}" srcOrd="0" destOrd="0" parTransId="{4F6731A4-3A18-44F3-BC32-84277FFFC75E}" sibTransId="{7D2B3D8C-9DE7-423A-A4A8-4AADDEFEFF15}"/>
    <dgm:cxn modelId="{05DB1A57-FFF9-49B0-A379-2EB4CB26A081}" type="presOf" srcId="{44FAD22E-1EAE-4A5D-9FA0-FC1B4AB161F0}" destId="{CF046849-3105-464E-9AA2-89F51F361996}" srcOrd="1" destOrd="0" presId="urn:microsoft.com/office/officeart/2005/8/layout/list1"/>
    <dgm:cxn modelId="{71D9D85E-D412-4B2D-A9D9-17578FBAE557}" type="presOf" srcId="{3345B447-C245-4D31-90AD-9AD4D55EEE13}" destId="{7F047A1C-5ADC-480F-8E9D-794BCEC62C83}" srcOrd="0" destOrd="0" presId="urn:microsoft.com/office/officeart/2005/8/layout/list1"/>
    <dgm:cxn modelId="{195DFD2E-36CB-49A1-8EDD-ECEA5655874E}" srcId="{44FAD22E-1EAE-4A5D-9FA0-FC1B4AB161F0}" destId="{96B3C87F-8362-40B3-97C0-649F06139E73}" srcOrd="1" destOrd="0" parTransId="{0D2967C0-852B-44DE-89A7-94CE837D46E3}" sibTransId="{D4634B06-9CCF-4846-B07F-2FDEEBF9DC6C}"/>
    <dgm:cxn modelId="{6A558DF5-C568-48E2-A746-B9FB6B49E81D}" srcId="{44FAD22E-1EAE-4A5D-9FA0-FC1B4AB161F0}" destId="{A6B63CF6-B18F-4EB7-BF61-58E667AB53CC}" srcOrd="2" destOrd="0" parTransId="{1B46749A-537F-48EC-8C33-C1FDB782F4A4}" sibTransId="{73362232-1459-43F4-B04B-433967E908CE}"/>
    <dgm:cxn modelId="{559EA90E-BE3E-4CBF-9BD2-217EC8A858C2}" srcId="{CE74040A-4345-4631-81A2-EDE161088A32}" destId="{44FAD22E-1EAE-4A5D-9FA0-FC1B4AB161F0}" srcOrd="0" destOrd="0" parTransId="{02616966-23A3-4D26-9B98-81619D3C186E}" sibTransId="{51D002A3-72F0-400F-9AD0-810AC295B9D3}"/>
    <dgm:cxn modelId="{C3C5EA8A-DBCE-4E23-A8A5-8239B4CF5442}" srcId="{E362FBA1-CF59-4618-B090-D9442C3F2F41}" destId="{73359912-982E-497F-8136-CA9A2C845CCE}" srcOrd="2" destOrd="0" parTransId="{210FFC38-B444-47AD-9712-7739F5B9DDFE}" sibTransId="{D8B4FCF8-50C1-4AA7-A201-17AAB0AD5B59}"/>
    <dgm:cxn modelId="{873F1D2B-EAA0-4245-8510-507230912B8E}" type="presOf" srcId="{CE74040A-4345-4631-81A2-EDE161088A32}" destId="{F8A3AFF4-04AF-4074-95B6-5AC89277D919}" srcOrd="0" destOrd="0" presId="urn:microsoft.com/office/officeart/2005/8/layout/list1"/>
    <dgm:cxn modelId="{6F8DA9A4-190E-41DB-99B1-EBFDED13344B}" srcId="{44FAD22E-1EAE-4A5D-9FA0-FC1B4AB161F0}" destId="{EAD22BD4-5B3A-46D7-8825-EA0D1AF6192F}" srcOrd="3" destOrd="0" parTransId="{84FF332D-893C-452D-B70B-90E7CE2CC271}" sibTransId="{40CFFA9E-3FB1-44E2-AF08-44C36C09CBF4}"/>
    <dgm:cxn modelId="{269BB775-9B8C-4883-8843-8F88362177B6}" type="presOf" srcId="{EAD22BD4-5B3A-46D7-8825-EA0D1AF6192F}" destId="{558BEE4E-2C5E-48CB-A8F0-399D89D8362B}" srcOrd="0" destOrd="3" presId="urn:microsoft.com/office/officeart/2005/8/layout/list1"/>
    <dgm:cxn modelId="{6B53BE9E-14F0-4BE6-B6D8-AAC8F8E9A72B}" type="presOf" srcId="{44FAD22E-1EAE-4A5D-9FA0-FC1B4AB161F0}" destId="{9792461E-8150-4B55-B999-F227E56D9D24}" srcOrd="0" destOrd="0" presId="urn:microsoft.com/office/officeart/2005/8/layout/list1"/>
    <dgm:cxn modelId="{1C78A63F-95E2-47AA-9147-55363762A3B4}" type="presOf" srcId="{10DC63BE-2E99-4A9B-8CAB-636B366231B2}" destId="{7F047A1C-5ADC-480F-8E9D-794BCEC62C83}" srcOrd="0" destOrd="1" presId="urn:microsoft.com/office/officeart/2005/8/layout/list1"/>
    <dgm:cxn modelId="{31092F5E-AE8C-4C44-8AF7-5F68BD864D9B}" type="presOf" srcId="{73359912-982E-497F-8136-CA9A2C845CCE}" destId="{7F047A1C-5ADC-480F-8E9D-794BCEC62C83}" srcOrd="0" destOrd="2" presId="urn:microsoft.com/office/officeart/2005/8/layout/list1"/>
    <dgm:cxn modelId="{430AE7B0-4F24-4481-8A55-DC44141A7D27}" srcId="{CE74040A-4345-4631-81A2-EDE161088A32}" destId="{E362FBA1-CF59-4618-B090-D9442C3F2F41}" srcOrd="1" destOrd="0" parTransId="{4B8260AB-B142-4FD3-AC99-6F0278630BE1}" sibTransId="{6CD49DB0-6C97-48D6-9485-2651B3E94B7F}"/>
    <dgm:cxn modelId="{E8AF7FF6-FD7F-465C-B448-D40DD5C8F404}" type="presOf" srcId="{E362FBA1-CF59-4618-B090-D9442C3F2F41}" destId="{9BCF0E18-EB74-42B3-87B8-5F6E40961DBE}" srcOrd="0" destOrd="0" presId="urn:microsoft.com/office/officeart/2005/8/layout/list1"/>
    <dgm:cxn modelId="{68960D4C-DB6C-41CE-B541-C957845C9CCC}" type="presParOf" srcId="{F8A3AFF4-04AF-4074-95B6-5AC89277D919}" destId="{10F2BAA4-DE8C-4958-907B-65AB2D1AA893}" srcOrd="0" destOrd="0" presId="urn:microsoft.com/office/officeart/2005/8/layout/list1"/>
    <dgm:cxn modelId="{6B3DC9BD-DB68-4999-B7F3-48A8324CC810}" type="presParOf" srcId="{10F2BAA4-DE8C-4958-907B-65AB2D1AA893}" destId="{9792461E-8150-4B55-B999-F227E56D9D24}" srcOrd="0" destOrd="0" presId="urn:microsoft.com/office/officeart/2005/8/layout/list1"/>
    <dgm:cxn modelId="{069A8C0B-3361-42B3-B4B8-41AEDB1089EB}" type="presParOf" srcId="{10F2BAA4-DE8C-4958-907B-65AB2D1AA893}" destId="{CF046849-3105-464E-9AA2-89F51F361996}" srcOrd="1" destOrd="0" presId="urn:microsoft.com/office/officeart/2005/8/layout/list1"/>
    <dgm:cxn modelId="{FCCDA060-A32C-4E89-8D9E-0BE784BC12DC}" type="presParOf" srcId="{F8A3AFF4-04AF-4074-95B6-5AC89277D919}" destId="{2E6C9743-E7CC-4AED-83BB-A4F4D76873D6}" srcOrd="1" destOrd="0" presId="urn:microsoft.com/office/officeart/2005/8/layout/list1"/>
    <dgm:cxn modelId="{5D872012-4069-42F4-910A-C5123B7A5C61}" type="presParOf" srcId="{F8A3AFF4-04AF-4074-95B6-5AC89277D919}" destId="{558BEE4E-2C5E-48CB-A8F0-399D89D8362B}" srcOrd="2" destOrd="0" presId="urn:microsoft.com/office/officeart/2005/8/layout/list1"/>
    <dgm:cxn modelId="{9E4CA8F8-A8B6-4A2E-BCA7-BA772615AE97}" type="presParOf" srcId="{F8A3AFF4-04AF-4074-95B6-5AC89277D919}" destId="{252AB7EC-A7C6-4712-936A-C008314C9307}" srcOrd="3" destOrd="0" presId="urn:microsoft.com/office/officeart/2005/8/layout/list1"/>
    <dgm:cxn modelId="{85044F6A-333A-4D73-902E-7DAC464917DD}" type="presParOf" srcId="{F8A3AFF4-04AF-4074-95B6-5AC89277D919}" destId="{81B59457-1894-4C1D-8840-561AD71878A8}" srcOrd="4" destOrd="0" presId="urn:microsoft.com/office/officeart/2005/8/layout/list1"/>
    <dgm:cxn modelId="{47022C9A-3805-47D8-B513-1771D9BC57A7}" type="presParOf" srcId="{81B59457-1894-4C1D-8840-561AD71878A8}" destId="{9BCF0E18-EB74-42B3-87B8-5F6E40961DBE}" srcOrd="0" destOrd="0" presId="urn:microsoft.com/office/officeart/2005/8/layout/list1"/>
    <dgm:cxn modelId="{4DC57C96-DF1A-44C1-BFB9-EEE98BDFA0F0}" type="presParOf" srcId="{81B59457-1894-4C1D-8840-561AD71878A8}" destId="{F051AD8B-9179-4502-B869-C54B4B3F411F}" srcOrd="1" destOrd="0" presId="urn:microsoft.com/office/officeart/2005/8/layout/list1"/>
    <dgm:cxn modelId="{CE25460A-7E29-4FE4-9193-EBA5CC9B7CC9}" type="presParOf" srcId="{F8A3AFF4-04AF-4074-95B6-5AC89277D919}" destId="{6E8F5FB0-23EB-4313-93C8-1DA1098208A5}" srcOrd="5" destOrd="0" presId="urn:microsoft.com/office/officeart/2005/8/layout/list1"/>
    <dgm:cxn modelId="{F431BC1A-D27D-484F-8909-7810F8EF180F}" type="presParOf" srcId="{F8A3AFF4-04AF-4074-95B6-5AC89277D919}" destId="{7F047A1C-5ADC-480F-8E9D-794BCEC62C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E2C75-8082-4B45-B6F3-41FB122A4B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3D503F-7059-401C-AA02-E4BD4D308C70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b="1" dirty="0" smtClean="0">
              <a:solidFill>
                <a:srgbClr val="2D2D8A"/>
              </a:solidFill>
            </a:rPr>
            <a:t>移动办公方向</a:t>
          </a:r>
          <a:endParaRPr lang="zh-CN" altLang="en-US" sz="1400" b="1" dirty="0">
            <a:solidFill>
              <a:srgbClr val="2D2D8A"/>
            </a:solidFill>
          </a:endParaRPr>
        </a:p>
      </dgm:t>
    </dgm:pt>
    <dgm:pt modelId="{B2BD13A6-873D-4781-879E-39B2E4D11BCB}" type="parTrans" cxnId="{B3673B0F-1C14-49BE-8EF7-5DE2B91A7C75}">
      <dgm:prSet/>
      <dgm:spPr/>
      <dgm:t>
        <a:bodyPr/>
        <a:lstStyle/>
        <a:p>
          <a:endParaRPr lang="zh-CN" altLang="en-US"/>
        </a:p>
      </dgm:t>
    </dgm:pt>
    <dgm:pt modelId="{AC2CE9DE-016B-46D5-AD42-2585DA297BC7}" type="sibTrans" cxnId="{B3673B0F-1C14-49BE-8EF7-5DE2B91A7C75}">
      <dgm:prSet/>
      <dgm:spPr/>
      <dgm:t>
        <a:bodyPr/>
        <a:lstStyle/>
        <a:p>
          <a:endParaRPr lang="zh-CN" altLang="en-US"/>
        </a:p>
      </dgm:t>
    </dgm:pt>
    <dgm:pt modelId="{863FDE85-C9ED-43EE-A95C-986AA7EF85B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b="1" dirty="0" smtClean="0">
              <a:solidFill>
                <a:srgbClr val="2D2D8A"/>
              </a:solidFill>
            </a:rPr>
            <a:t>修改内容</a:t>
          </a:r>
          <a:endParaRPr lang="zh-CN" altLang="en-US" sz="1400" b="1" dirty="0">
            <a:solidFill>
              <a:srgbClr val="2D2D8A"/>
            </a:solidFill>
          </a:endParaRPr>
        </a:p>
      </dgm:t>
    </dgm:pt>
    <dgm:pt modelId="{1FF4C792-F6F8-4B10-A6A8-DCF762E7C18C}" type="parTrans" cxnId="{1A3FA5AB-5BC9-4131-A798-9E824DA0873F}">
      <dgm:prSet/>
      <dgm:spPr/>
      <dgm:t>
        <a:bodyPr/>
        <a:lstStyle/>
        <a:p>
          <a:endParaRPr lang="zh-CN" altLang="en-US"/>
        </a:p>
      </dgm:t>
    </dgm:pt>
    <dgm:pt modelId="{11682464-ACD1-44B6-9DFD-630C1E3B7424}" type="sibTrans" cxnId="{1A3FA5AB-5BC9-4131-A798-9E824DA0873F}">
      <dgm:prSet/>
      <dgm:spPr/>
      <dgm:t>
        <a:bodyPr/>
        <a:lstStyle/>
        <a:p>
          <a:endParaRPr lang="zh-CN" altLang="en-US"/>
        </a:p>
      </dgm:t>
    </dgm:pt>
    <dgm:pt modelId="{F8418695-1F33-4138-9202-5D503A474C1B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b="1" dirty="0" smtClean="0">
              <a:solidFill>
                <a:srgbClr val="2D2D8A"/>
              </a:solidFill>
            </a:rPr>
            <a:t>重难点</a:t>
          </a:r>
          <a:endParaRPr lang="zh-CN" altLang="en-US" sz="1400" b="1" dirty="0">
            <a:solidFill>
              <a:srgbClr val="2D2D8A"/>
            </a:solidFill>
          </a:endParaRPr>
        </a:p>
      </dgm:t>
    </dgm:pt>
    <dgm:pt modelId="{54A1CF7F-5022-4A3F-8D4A-AB49D46AAA06}" type="parTrans" cxnId="{81D81C48-D745-4927-ACF6-C53373A50A72}">
      <dgm:prSet/>
      <dgm:spPr/>
      <dgm:t>
        <a:bodyPr/>
        <a:lstStyle/>
        <a:p>
          <a:endParaRPr lang="zh-CN" altLang="en-US"/>
        </a:p>
      </dgm:t>
    </dgm:pt>
    <dgm:pt modelId="{27A4A5FE-06E2-46CF-A5B4-710494715D14}" type="sibTrans" cxnId="{81D81C48-D745-4927-ACF6-C53373A50A72}">
      <dgm:prSet/>
      <dgm:spPr/>
      <dgm:t>
        <a:bodyPr/>
        <a:lstStyle/>
        <a:p>
          <a:endParaRPr lang="zh-CN" altLang="en-US"/>
        </a:p>
      </dgm:t>
    </dgm:pt>
    <dgm:pt modelId="{AC187F68-5B9B-4A4E-8773-A598E0DEA558}">
      <dgm:prSet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FMS</a:t>
          </a:r>
          <a:r>
            <a:rPr lang="zh-CN" altLang="en-US" dirty="0" smtClean="0"/>
            <a:t>平台开发移动办公产品；</a:t>
          </a:r>
          <a:endParaRPr lang="zh-CN" altLang="en-US" dirty="0"/>
        </a:p>
      </dgm:t>
    </dgm:pt>
    <dgm:pt modelId="{90673179-E5D4-4E5D-8E61-F53C2667BFB6}" type="parTrans" cxnId="{8FF7477B-5E38-4142-94A1-5E9BDA4825B7}">
      <dgm:prSet/>
      <dgm:spPr/>
      <dgm:t>
        <a:bodyPr/>
        <a:lstStyle/>
        <a:p>
          <a:endParaRPr lang="zh-CN" altLang="en-US"/>
        </a:p>
      </dgm:t>
    </dgm:pt>
    <dgm:pt modelId="{5776341A-F28C-4A12-A67E-9BD5448A8D3D}" type="sibTrans" cxnId="{8FF7477B-5E38-4142-94A1-5E9BDA4825B7}">
      <dgm:prSet/>
      <dgm:spPr/>
      <dgm:t>
        <a:bodyPr/>
        <a:lstStyle/>
        <a:p>
          <a:endParaRPr lang="zh-CN" altLang="en-US"/>
        </a:p>
      </dgm:t>
    </dgm:pt>
    <dgm:pt modelId="{A7DBA1C6-7C5C-4315-8685-C8B6BBB97E04}">
      <dgm:prSet/>
      <dgm:spPr/>
      <dgm:t>
        <a:bodyPr/>
        <a:lstStyle/>
        <a:p>
          <a:r>
            <a:rPr lang="zh-CN" altLang="en-US" dirty="0" smtClean="0"/>
            <a:t>其他：</a:t>
          </a:r>
          <a:r>
            <a:rPr lang="en-US" altLang="zh-CN" dirty="0" smtClean="0"/>
            <a:t>USB</a:t>
          </a:r>
          <a:r>
            <a:rPr lang="zh-CN" altLang="en-US" dirty="0" smtClean="0"/>
            <a:t>摄像机</a:t>
          </a:r>
          <a:r>
            <a:rPr lang="en-US" altLang="zh-CN" dirty="0" smtClean="0"/>
            <a:t>+</a:t>
          </a:r>
          <a:r>
            <a:rPr lang="zh-CN" altLang="en-US" dirty="0" smtClean="0"/>
            <a:t>标准云对象存储</a:t>
          </a:r>
          <a:endParaRPr lang="zh-CN" altLang="en-US" dirty="0"/>
        </a:p>
      </dgm:t>
    </dgm:pt>
    <dgm:pt modelId="{6CFDFC70-5FE1-4191-8583-1DECBD107189}" type="parTrans" cxnId="{50E508BE-9BB4-4ECB-90C7-7B89ED3417FF}">
      <dgm:prSet/>
      <dgm:spPr/>
      <dgm:t>
        <a:bodyPr/>
        <a:lstStyle/>
        <a:p>
          <a:endParaRPr lang="zh-CN" altLang="en-US"/>
        </a:p>
      </dgm:t>
    </dgm:pt>
    <dgm:pt modelId="{B68040CB-1872-4AE2-A047-495D5D3D55D5}" type="sibTrans" cxnId="{50E508BE-9BB4-4ECB-90C7-7B89ED3417FF}">
      <dgm:prSet/>
      <dgm:spPr/>
      <dgm:t>
        <a:bodyPr/>
        <a:lstStyle/>
        <a:p>
          <a:endParaRPr lang="zh-CN" altLang="en-US"/>
        </a:p>
      </dgm:t>
    </dgm:pt>
    <dgm:pt modelId="{0390EAAB-BAA4-4AA3-A946-B9CF106188D2}">
      <dgm:prSet/>
      <dgm:spPr/>
      <dgm:t>
        <a:bodyPr/>
        <a:lstStyle/>
        <a:p>
          <a:r>
            <a:rPr lang="zh-CN" altLang="en-US" dirty="0" smtClean="0"/>
            <a:t>安全红线加固占据比较大的工作量；</a:t>
          </a:r>
          <a:endParaRPr lang="zh-CN" altLang="en-US" dirty="0"/>
        </a:p>
      </dgm:t>
    </dgm:pt>
    <dgm:pt modelId="{63AA53C7-C474-4B09-B7C5-26716BC15E18}" type="parTrans" cxnId="{21330001-661E-4A64-883E-3CAB2AD326F0}">
      <dgm:prSet/>
      <dgm:spPr/>
      <dgm:t>
        <a:bodyPr/>
        <a:lstStyle/>
        <a:p>
          <a:endParaRPr lang="zh-CN" altLang="en-US"/>
        </a:p>
      </dgm:t>
    </dgm:pt>
    <dgm:pt modelId="{4DE6DD44-F723-4198-9698-AF2A498503D0}" type="sibTrans" cxnId="{21330001-661E-4A64-883E-3CAB2AD326F0}">
      <dgm:prSet/>
      <dgm:spPr/>
      <dgm:t>
        <a:bodyPr/>
        <a:lstStyle/>
        <a:p>
          <a:endParaRPr lang="zh-CN" altLang="en-US"/>
        </a:p>
      </dgm:t>
    </dgm:pt>
    <dgm:pt modelId="{171D34E1-1656-422D-B241-CC12AB151927}">
      <dgm:prSet/>
      <dgm:spPr/>
      <dgm:t>
        <a:bodyPr/>
        <a:lstStyle/>
        <a:p>
          <a:r>
            <a:rPr lang="zh-CN" altLang="en-US" dirty="0" smtClean="0"/>
            <a:t>系统测试资源紧张，测试计划面临调整</a:t>
          </a:r>
          <a:endParaRPr lang="zh-CN" altLang="en-US" dirty="0"/>
        </a:p>
      </dgm:t>
    </dgm:pt>
    <dgm:pt modelId="{624D4AFD-B789-4C70-9CC6-C4E34D0D0A5F}" type="parTrans" cxnId="{901CC6CA-5F9B-4E1D-A698-540D5FC54130}">
      <dgm:prSet/>
      <dgm:spPr/>
      <dgm:t>
        <a:bodyPr/>
        <a:lstStyle/>
        <a:p>
          <a:endParaRPr lang="zh-CN" altLang="en-US"/>
        </a:p>
      </dgm:t>
    </dgm:pt>
    <dgm:pt modelId="{51456CE3-D0E2-45EF-9114-196D17326E26}" type="sibTrans" cxnId="{901CC6CA-5F9B-4E1D-A698-540D5FC54130}">
      <dgm:prSet/>
      <dgm:spPr/>
      <dgm:t>
        <a:bodyPr/>
        <a:lstStyle/>
        <a:p>
          <a:endParaRPr lang="zh-CN" altLang="en-US"/>
        </a:p>
      </dgm:t>
    </dgm:pt>
    <dgm:pt modelId="{59F49F25-F221-4172-97C0-BF3C688EB5DF}">
      <dgm:prSet/>
      <dgm:spPr/>
      <dgm:t>
        <a:bodyPr/>
        <a:lstStyle/>
        <a:p>
          <a:endParaRPr lang="zh-CN" altLang="en-US" dirty="0"/>
        </a:p>
      </dgm:t>
    </dgm:pt>
    <dgm:pt modelId="{1FD443AA-66E5-4C17-8295-F706A198543A}" type="parTrans" cxnId="{BE3126B3-2688-4068-8FD1-6F308CF0AC71}">
      <dgm:prSet/>
      <dgm:spPr/>
      <dgm:t>
        <a:bodyPr/>
        <a:lstStyle/>
        <a:p>
          <a:endParaRPr lang="zh-CN" altLang="en-US"/>
        </a:p>
      </dgm:t>
    </dgm:pt>
    <dgm:pt modelId="{A5602097-4CF6-4546-B41D-C5FEB884D92A}" type="sibTrans" cxnId="{BE3126B3-2688-4068-8FD1-6F308CF0AC71}">
      <dgm:prSet/>
      <dgm:spPr/>
      <dgm:t>
        <a:bodyPr/>
        <a:lstStyle/>
        <a:p>
          <a:endParaRPr lang="zh-CN" altLang="en-US"/>
        </a:p>
      </dgm:t>
    </dgm:pt>
    <dgm:pt modelId="{7C0D5199-1CF8-4523-A483-655B6C78ABFE}">
      <dgm:prSet/>
      <dgm:spPr/>
      <dgm:t>
        <a:bodyPr/>
        <a:lstStyle/>
        <a:p>
          <a:r>
            <a:rPr lang="zh-CN" altLang="en-US" dirty="0" smtClean="0"/>
            <a:t>主方案：</a:t>
          </a:r>
          <a:r>
            <a:rPr lang="en-US" altLang="zh-CN" dirty="0" smtClean="0"/>
            <a:t>CS</a:t>
          </a:r>
          <a:r>
            <a:rPr lang="zh-CN" altLang="en-US" dirty="0" smtClean="0"/>
            <a:t>客户端</a:t>
          </a:r>
          <a:r>
            <a:rPr lang="en-US" altLang="zh-CN" dirty="0" smtClean="0"/>
            <a:t>+</a:t>
          </a:r>
          <a:r>
            <a:rPr lang="zh-CN" altLang="en-US" dirty="0" smtClean="0"/>
            <a:t>移动影像采集仪</a:t>
          </a:r>
          <a:r>
            <a:rPr lang="en-US" altLang="zh-CN" dirty="0" smtClean="0"/>
            <a:t>+CVR</a:t>
          </a:r>
          <a:r>
            <a:rPr lang="zh-CN" altLang="en-US" dirty="0" smtClean="0"/>
            <a:t>对象存储；</a:t>
          </a:r>
          <a:endParaRPr lang="zh-CN" altLang="en-US" dirty="0"/>
        </a:p>
      </dgm:t>
    </dgm:pt>
    <dgm:pt modelId="{601D91F8-BF7B-474E-AF31-8619C47675C0}" type="parTrans" cxnId="{FF412C30-F678-47D6-A47E-BC7E9695ECB2}">
      <dgm:prSet/>
      <dgm:spPr/>
      <dgm:t>
        <a:bodyPr/>
        <a:lstStyle/>
        <a:p>
          <a:endParaRPr lang="zh-CN" altLang="en-US"/>
        </a:p>
      </dgm:t>
    </dgm:pt>
    <dgm:pt modelId="{28B58F5E-0AAD-425E-8159-E878719E854B}" type="sibTrans" cxnId="{FF412C30-F678-47D6-A47E-BC7E9695ECB2}">
      <dgm:prSet/>
      <dgm:spPr/>
      <dgm:t>
        <a:bodyPr/>
        <a:lstStyle/>
        <a:p>
          <a:endParaRPr lang="zh-CN" altLang="en-US"/>
        </a:p>
      </dgm:t>
    </dgm:pt>
    <dgm:pt modelId="{A453C73F-1F64-4080-831A-AFFB9DE639BC}">
      <dgm:prSet/>
      <dgm:spPr/>
      <dgm:t>
        <a:bodyPr/>
        <a:lstStyle/>
        <a:p>
          <a:r>
            <a:rPr lang="zh-CN" altLang="en-US" dirty="0" smtClean="0"/>
            <a:t>新增：接入</a:t>
          </a:r>
          <a:r>
            <a:rPr lang="en-US" altLang="zh-CN" dirty="0" smtClean="0"/>
            <a:t>CVR</a:t>
          </a:r>
          <a:r>
            <a:rPr lang="zh-CN" altLang="en-US" dirty="0" smtClean="0"/>
            <a:t>对象存储；</a:t>
          </a:r>
          <a:endParaRPr lang="zh-CN" altLang="en-US" dirty="0"/>
        </a:p>
      </dgm:t>
    </dgm:pt>
    <dgm:pt modelId="{1817A933-735A-42D1-A3E1-DDC4AE46F22C}" type="parTrans" cxnId="{FF92BFB6-8FE5-4AF6-9873-2A6930AF946E}">
      <dgm:prSet/>
      <dgm:spPr/>
      <dgm:t>
        <a:bodyPr/>
        <a:lstStyle/>
        <a:p>
          <a:endParaRPr lang="zh-CN" altLang="en-US"/>
        </a:p>
      </dgm:t>
    </dgm:pt>
    <dgm:pt modelId="{D290E491-C11D-458E-A691-6340301BBA42}" type="sibTrans" cxnId="{FF92BFB6-8FE5-4AF6-9873-2A6930AF946E}">
      <dgm:prSet/>
      <dgm:spPr/>
      <dgm:t>
        <a:bodyPr/>
        <a:lstStyle/>
        <a:p>
          <a:endParaRPr lang="zh-CN" altLang="en-US"/>
        </a:p>
      </dgm:t>
    </dgm:pt>
    <dgm:pt modelId="{FF871C07-AE9C-4A4E-A57D-B0C6D39DECA6}">
      <dgm:prSet/>
      <dgm:spPr/>
      <dgm:t>
        <a:bodyPr/>
        <a:lstStyle/>
        <a:p>
          <a:r>
            <a:rPr lang="zh-CN" altLang="en-US" dirty="0" smtClean="0"/>
            <a:t>优化：</a:t>
          </a:r>
          <a:r>
            <a:rPr lang="zh-CN" dirty="0" smtClean="0"/>
            <a:t>设备所在区域可调整；</a:t>
          </a:r>
          <a:endParaRPr lang="zh-CN" altLang="en-US" dirty="0"/>
        </a:p>
      </dgm:t>
    </dgm:pt>
    <dgm:pt modelId="{F0E3F7B8-8E7A-419E-B236-CC145B5327E8}" type="parTrans" cxnId="{74817F38-CECF-4D65-938E-79A2AD7C3556}">
      <dgm:prSet/>
      <dgm:spPr/>
      <dgm:t>
        <a:bodyPr/>
        <a:lstStyle/>
        <a:p>
          <a:endParaRPr lang="zh-CN" altLang="en-US"/>
        </a:p>
      </dgm:t>
    </dgm:pt>
    <dgm:pt modelId="{6EE573D7-E73B-4A0B-8293-CB45E50C1C5B}" type="sibTrans" cxnId="{74817F38-CECF-4D65-938E-79A2AD7C3556}">
      <dgm:prSet/>
      <dgm:spPr/>
      <dgm:t>
        <a:bodyPr/>
        <a:lstStyle/>
        <a:p>
          <a:endParaRPr lang="zh-CN" altLang="en-US"/>
        </a:p>
      </dgm:t>
    </dgm:pt>
    <dgm:pt modelId="{48D2EFDA-2553-475C-8E27-7473A0EAE2AB}">
      <dgm:prSet/>
      <dgm:spPr/>
      <dgm:t>
        <a:bodyPr/>
        <a:lstStyle/>
        <a:p>
          <a:r>
            <a:rPr lang="zh-CN" altLang="en-US" dirty="0" smtClean="0"/>
            <a:t>优化：</a:t>
          </a:r>
          <a:r>
            <a:rPr lang="zh-CN" dirty="0" smtClean="0"/>
            <a:t>理财产品可支持删除（</a:t>
          </a:r>
          <a:r>
            <a:rPr lang="zh-CN" altLang="en-US" dirty="0" smtClean="0"/>
            <a:t>逻辑删除</a:t>
          </a:r>
          <a:r>
            <a:rPr lang="zh-CN" dirty="0" smtClean="0"/>
            <a:t>）；</a:t>
          </a:r>
          <a:endParaRPr lang="zh-CN" dirty="0"/>
        </a:p>
      </dgm:t>
    </dgm:pt>
    <dgm:pt modelId="{EC098CE8-792E-468A-9FA1-E9148E4CC0D9}" type="parTrans" cxnId="{2DC257F7-F66E-42DE-A222-4986D321407E}">
      <dgm:prSet/>
      <dgm:spPr/>
      <dgm:t>
        <a:bodyPr/>
        <a:lstStyle/>
        <a:p>
          <a:endParaRPr lang="zh-CN" altLang="en-US"/>
        </a:p>
      </dgm:t>
    </dgm:pt>
    <dgm:pt modelId="{7CF16597-A7FE-42DC-BA48-4B927D4A2718}" type="sibTrans" cxnId="{2DC257F7-F66E-42DE-A222-4986D321407E}">
      <dgm:prSet/>
      <dgm:spPr/>
      <dgm:t>
        <a:bodyPr/>
        <a:lstStyle/>
        <a:p>
          <a:endParaRPr lang="zh-CN" altLang="en-US"/>
        </a:p>
      </dgm:t>
    </dgm:pt>
    <dgm:pt modelId="{80B25D42-9BE4-41EB-9C1E-761B7ADB37B1}">
      <dgm:prSet/>
      <dgm:spPr/>
      <dgm:t>
        <a:bodyPr/>
        <a:lstStyle/>
        <a:p>
          <a:r>
            <a:rPr lang="zh-CN" altLang="en-US" dirty="0" smtClean="0"/>
            <a:t>优化：</a:t>
          </a:r>
          <a:r>
            <a:rPr lang="zh-CN" dirty="0" smtClean="0"/>
            <a:t>客户端下载链接移至登录页；</a:t>
          </a:r>
          <a:endParaRPr lang="zh-CN" dirty="0"/>
        </a:p>
      </dgm:t>
    </dgm:pt>
    <dgm:pt modelId="{06693ECA-71A9-47A8-8B0F-FC0079310A03}" type="parTrans" cxnId="{54756611-ABD7-49FC-B1B9-D99B8CDAF384}">
      <dgm:prSet/>
      <dgm:spPr/>
      <dgm:t>
        <a:bodyPr/>
        <a:lstStyle/>
        <a:p>
          <a:endParaRPr lang="zh-CN" altLang="en-US"/>
        </a:p>
      </dgm:t>
    </dgm:pt>
    <dgm:pt modelId="{DA46C06E-D0A4-46DB-836F-50178899B9D7}" type="sibTrans" cxnId="{54756611-ABD7-49FC-B1B9-D99B8CDAF384}">
      <dgm:prSet/>
      <dgm:spPr/>
      <dgm:t>
        <a:bodyPr/>
        <a:lstStyle/>
        <a:p>
          <a:endParaRPr lang="zh-CN" altLang="en-US"/>
        </a:p>
      </dgm:t>
    </dgm:pt>
    <dgm:pt modelId="{F94F44B3-AC77-4F32-87C0-66A359FA983F}">
      <dgm:prSet/>
      <dgm:spPr/>
      <dgm:t>
        <a:bodyPr/>
        <a:lstStyle/>
        <a:p>
          <a:r>
            <a:rPr lang="zh-CN" altLang="en-US" dirty="0" smtClean="0"/>
            <a:t>修复：其他基线缺陷修复。</a:t>
          </a:r>
          <a:endParaRPr lang="zh-CN" dirty="0"/>
        </a:p>
      </dgm:t>
    </dgm:pt>
    <dgm:pt modelId="{A1AE1F89-694A-486D-BBE4-2F3C1CAC9673}" type="parTrans" cxnId="{A380BBA6-0F4F-48C4-BDFF-E3A7F4F4D3DC}">
      <dgm:prSet/>
      <dgm:spPr/>
      <dgm:t>
        <a:bodyPr/>
        <a:lstStyle/>
        <a:p>
          <a:endParaRPr lang="zh-CN" altLang="en-US"/>
        </a:p>
      </dgm:t>
    </dgm:pt>
    <dgm:pt modelId="{389A0629-DB7F-429B-A751-76D97A3AC7F7}" type="sibTrans" cxnId="{A380BBA6-0F4F-48C4-BDFF-E3A7F4F4D3DC}">
      <dgm:prSet/>
      <dgm:spPr/>
      <dgm:t>
        <a:bodyPr/>
        <a:lstStyle/>
        <a:p>
          <a:endParaRPr lang="zh-CN" altLang="en-US"/>
        </a:p>
      </dgm:t>
    </dgm:pt>
    <dgm:pt modelId="{C6756374-BAC3-402D-AA83-9A69B37822A7}">
      <dgm:prSet/>
      <dgm:spPr/>
      <dgm:t>
        <a:bodyPr/>
        <a:lstStyle/>
        <a:p>
          <a:r>
            <a:rPr lang="zh-CN" altLang="en-US" dirty="0" smtClean="0"/>
            <a:t>修改：录像生成策略可支持配置（定时</a:t>
          </a:r>
          <a:r>
            <a:rPr lang="en-US" altLang="zh-CN" dirty="0" smtClean="0"/>
            <a:t>/</a:t>
          </a:r>
          <a:r>
            <a:rPr lang="zh-CN" altLang="en-US" dirty="0" smtClean="0"/>
            <a:t>手动录像）；</a:t>
          </a:r>
          <a:endParaRPr lang="zh-CN" altLang="en-US" dirty="0"/>
        </a:p>
      </dgm:t>
    </dgm:pt>
    <dgm:pt modelId="{AAC53689-0262-4347-AFDE-BA5EBB0D2A1E}" type="parTrans" cxnId="{8D5D7933-80C7-4EED-8DBA-06D521C047A2}">
      <dgm:prSet/>
      <dgm:spPr/>
      <dgm:t>
        <a:bodyPr/>
        <a:lstStyle/>
        <a:p>
          <a:endParaRPr lang="zh-CN" altLang="en-US"/>
        </a:p>
      </dgm:t>
    </dgm:pt>
    <dgm:pt modelId="{B012A56D-3A32-4B6A-82BC-161C421AE63A}" type="sibTrans" cxnId="{8D5D7933-80C7-4EED-8DBA-06D521C047A2}">
      <dgm:prSet/>
      <dgm:spPr/>
      <dgm:t>
        <a:bodyPr/>
        <a:lstStyle/>
        <a:p>
          <a:endParaRPr lang="zh-CN" altLang="en-US"/>
        </a:p>
      </dgm:t>
    </dgm:pt>
    <dgm:pt modelId="{6B0F8E61-CB38-4766-BF03-0624B0509882}">
      <dgm:prSet/>
      <dgm:spPr/>
      <dgm:t>
        <a:bodyPr/>
        <a:lstStyle/>
        <a:p>
          <a:r>
            <a:rPr lang="zh-CN" altLang="en-US" dirty="0" smtClean="0"/>
            <a:t>新增：</a:t>
          </a:r>
          <a:r>
            <a:rPr lang="zh-CN" dirty="0" smtClean="0"/>
            <a:t>平台</a:t>
          </a:r>
          <a:r>
            <a:rPr lang="zh-CN" altLang="en-US" dirty="0" smtClean="0"/>
            <a:t>各模块</a:t>
          </a:r>
          <a:r>
            <a:rPr lang="zh-CN" dirty="0" smtClean="0"/>
            <a:t>版本信息</a:t>
          </a:r>
          <a:r>
            <a:rPr lang="zh-CN" altLang="en-US" dirty="0" smtClean="0"/>
            <a:t>、授权版权信息</a:t>
          </a:r>
          <a:r>
            <a:rPr lang="zh-CN" dirty="0" smtClean="0"/>
            <a:t>展示</a:t>
          </a:r>
          <a:r>
            <a:rPr lang="zh-CN" altLang="en-US" dirty="0" smtClean="0"/>
            <a:t>；</a:t>
          </a:r>
          <a:endParaRPr lang="zh-CN" altLang="en-US" dirty="0"/>
        </a:p>
      </dgm:t>
    </dgm:pt>
    <dgm:pt modelId="{B8133138-BAED-4383-A832-47588BA8FC7B}" type="parTrans" cxnId="{9B05966B-36D8-4082-BEEC-A52F76558436}">
      <dgm:prSet/>
      <dgm:spPr/>
      <dgm:t>
        <a:bodyPr/>
        <a:lstStyle/>
        <a:p>
          <a:endParaRPr lang="zh-CN" altLang="en-US"/>
        </a:p>
      </dgm:t>
    </dgm:pt>
    <dgm:pt modelId="{49C10F7C-368F-4F39-8564-C5B247971971}" type="sibTrans" cxnId="{9B05966B-36D8-4082-BEEC-A52F76558436}">
      <dgm:prSet/>
      <dgm:spPr/>
      <dgm:t>
        <a:bodyPr/>
        <a:lstStyle/>
        <a:p>
          <a:endParaRPr lang="zh-CN" altLang="en-US"/>
        </a:p>
      </dgm:t>
    </dgm:pt>
    <dgm:pt modelId="{C25ADA05-8084-4779-BC07-4BE376F269BD}">
      <dgm:prSet/>
      <dgm:spPr/>
      <dgm:t>
        <a:bodyPr/>
        <a:lstStyle/>
        <a:p>
          <a:r>
            <a:rPr lang="zh-CN" altLang="en-US" dirty="0" smtClean="0"/>
            <a:t>安全：</a:t>
          </a:r>
          <a:r>
            <a:rPr lang="en-US" dirty="0" smtClean="0"/>
            <a:t>CS</a:t>
          </a:r>
          <a:r>
            <a:rPr lang="zh-CN" dirty="0" smtClean="0"/>
            <a:t>客户端增加验证码校验</a:t>
          </a:r>
          <a:r>
            <a:rPr lang="zh-CN" altLang="en-US" dirty="0" smtClean="0"/>
            <a:t>、其他安全红线；</a:t>
          </a:r>
          <a:endParaRPr lang="zh-CN" dirty="0"/>
        </a:p>
      </dgm:t>
    </dgm:pt>
    <dgm:pt modelId="{480E46B1-FC68-4E6C-BAAA-8F63A00EEEDE}" type="parTrans" cxnId="{5962905A-A969-4E8D-8B98-85F5DF3CBEEA}">
      <dgm:prSet/>
      <dgm:spPr/>
      <dgm:t>
        <a:bodyPr/>
        <a:lstStyle/>
        <a:p>
          <a:endParaRPr lang="zh-CN" altLang="en-US"/>
        </a:p>
      </dgm:t>
    </dgm:pt>
    <dgm:pt modelId="{4B26693D-FA5B-480D-847A-65ABC8CB4167}" type="sibTrans" cxnId="{5962905A-A969-4E8D-8B98-85F5DF3CBEEA}">
      <dgm:prSet/>
      <dgm:spPr/>
      <dgm:t>
        <a:bodyPr/>
        <a:lstStyle/>
        <a:p>
          <a:endParaRPr lang="zh-CN" altLang="en-US"/>
        </a:p>
      </dgm:t>
    </dgm:pt>
    <dgm:pt modelId="{4C13B13F-966B-40E2-90CE-B1DBBB51B21A}" type="pres">
      <dgm:prSet presAssocID="{641E2C75-8082-4B45-B6F3-41FB122A4B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79B5E-17D4-454D-BD28-21D115D6077A}" type="pres">
      <dgm:prSet presAssocID="{C53D503F-7059-401C-AA02-E4BD4D308C70}" presName="parentLin" presStyleCnt="0"/>
      <dgm:spPr/>
    </dgm:pt>
    <dgm:pt modelId="{E3FC98FE-445C-482D-9579-A0103B4901A6}" type="pres">
      <dgm:prSet presAssocID="{C53D503F-7059-401C-AA02-E4BD4D308C7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FCB76B9-7402-4D3C-84A9-2F2911A237AC}" type="pres">
      <dgm:prSet presAssocID="{C53D503F-7059-401C-AA02-E4BD4D308C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8ECF0-9E4F-4F33-A108-00609F671DA1}" type="pres">
      <dgm:prSet presAssocID="{C53D503F-7059-401C-AA02-E4BD4D308C70}" presName="negativeSpace" presStyleCnt="0"/>
      <dgm:spPr/>
    </dgm:pt>
    <dgm:pt modelId="{79CCAF72-E422-4B5D-891B-0509EC4D66CE}" type="pres">
      <dgm:prSet presAssocID="{C53D503F-7059-401C-AA02-E4BD4D308C7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79518-E236-4002-9614-A043E7AF3753}" type="pres">
      <dgm:prSet presAssocID="{AC2CE9DE-016B-46D5-AD42-2585DA297BC7}" presName="spaceBetweenRectangles" presStyleCnt="0"/>
      <dgm:spPr/>
    </dgm:pt>
    <dgm:pt modelId="{777B1345-D0B2-4B7B-B2B0-DF25684381C0}" type="pres">
      <dgm:prSet presAssocID="{863FDE85-C9ED-43EE-A95C-986AA7EF85B9}" presName="parentLin" presStyleCnt="0"/>
      <dgm:spPr/>
    </dgm:pt>
    <dgm:pt modelId="{68158A23-B296-4CBF-8FA7-01A846C13D85}" type="pres">
      <dgm:prSet presAssocID="{863FDE85-C9ED-43EE-A95C-986AA7EF85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9C1BC4B-5DD5-4754-AE9E-DC17EEADB358}" type="pres">
      <dgm:prSet presAssocID="{863FDE85-C9ED-43EE-A95C-986AA7EF85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707E23-9C73-46C7-8D9E-C68618F6383B}" type="pres">
      <dgm:prSet presAssocID="{863FDE85-C9ED-43EE-A95C-986AA7EF85B9}" presName="negativeSpace" presStyleCnt="0"/>
      <dgm:spPr/>
    </dgm:pt>
    <dgm:pt modelId="{B7B65A08-F4BD-48C8-A302-401E4ECB0312}" type="pres">
      <dgm:prSet presAssocID="{863FDE85-C9ED-43EE-A95C-986AA7EF85B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68BF01-492F-477E-B4ED-80B5A560BC3F}" type="pres">
      <dgm:prSet presAssocID="{11682464-ACD1-44B6-9DFD-630C1E3B7424}" presName="spaceBetweenRectangles" presStyleCnt="0"/>
      <dgm:spPr/>
    </dgm:pt>
    <dgm:pt modelId="{6CDC2838-1D6B-4C97-9C37-445B10EB2F34}" type="pres">
      <dgm:prSet presAssocID="{F8418695-1F33-4138-9202-5D503A474C1B}" presName="parentLin" presStyleCnt="0"/>
      <dgm:spPr/>
    </dgm:pt>
    <dgm:pt modelId="{2B2A81D8-D9C3-4C83-AC8D-22309C91DBA7}" type="pres">
      <dgm:prSet presAssocID="{F8418695-1F33-4138-9202-5D503A474C1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7759DE1-C27A-4F94-9067-8F6F193C0442}" type="pres">
      <dgm:prSet presAssocID="{F8418695-1F33-4138-9202-5D503A474C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5ACB18-E348-489E-A992-8AB2FE83EEA0}" type="pres">
      <dgm:prSet presAssocID="{F8418695-1F33-4138-9202-5D503A474C1B}" presName="negativeSpace" presStyleCnt="0"/>
      <dgm:spPr/>
    </dgm:pt>
    <dgm:pt modelId="{4B99391D-3859-4739-BF95-69A187EC612C}" type="pres">
      <dgm:prSet presAssocID="{F8418695-1F33-4138-9202-5D503A474C1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DFF6E6-10B0-4977-8459-3696ED16D5AA}" type="presOf" srcId="{171D34E1-1656-422D-B241-CC12AB151927}" destId="{4B99391D-3859-4739-BF95-69A187EC612C}" srcOrd="0" destOrd="1" presId="urn:microsoft.com/office/officeart/2005/8/layout/list1"/>
    <dgm:cxn modelId="{2D6338E3-0E77-4DA2-AE37-F5D8AC327A4A}" type="presOf" srcId="{641E2C75-8082-4B45-B6F3-41FB122A4BB7}" destId="{4C13B13F-966B-40E2-90CE-B1DBBB51B21A}" srcOrd="0" destOrd="0" presId="urn:microsoft.com/office/officeart/2005/8/layout/list1"/>
    <dgm:cxn modelId="{A6D59557-2420-4C99-B7C2-AAC75FBB397D}" type="presOf" srcId="{FF871C07-AE9C-4A4E-A57D-B0C6D39DECA6}" destId="{B7B65A08-F4BD-48C8-A302-401E4ECB0312}" srcOrd="0" destOrd="3" presId="urn:microsoft.com/office/officeart/2005/8/layout/list1"/>
    <dgm:cxn modelId="{8D5D7933-80C7-4EED-8DBA-06D521C047A2}" srcId="{863FDE85-C9ED-43EE-A95C-986AA7EF85B9}" destId="{C6756374-BAC3-402D-AA83-9A69B37822A7}" srcOrd="1" destOrd="0" parTransId="{AAC53689-0262-4347-AFDE-BA5EBB0D2A1E}" sibTransId="{B012A56D-3A32-4B6A-82BC-161C421AE63A}"/>
    <dgm:cxn modelId="{2DC257F7-F66E-42DE-A222-4986D321407E}" srcId="{863FDE85-C9ED-43EE-A95C-986AA7EF85B9}" destId="{48D2EFDA-2553-475C-8E27-7473A0EAE2AB}" srcOrd="4" destOrd="0" parTransId="{EC098CE8-792E-468A-9FA1-E9148E4CC0D9}" sibTransId="{7CF16597-A7FE-42DC-BA48-4B927D4A2718}"/>
    <dgm:cxn modelId="{21330001-661E-4A64-883E-3CAB2AD326F0}" srcId="{F8418695-1F33-4138-9202-5D503A474C1B}" destId="{0390EAAB-BAA4-4AA3-A946-B9CF106188D2}" srcOrd="0" destOrd="0" parTransId="{63AA53C7-C474-4B09-B7C5-26716BC15E18}" sibTransId="{4DE6DD44-F723-4198-9698-AF2A498503D0}"/>
    <dgm:cxn modelId="{4BF98CFC-6692-4B9B-8823-A64FFCFD9C74}" type="presOf" srcId="{863FDE85-C9ED-43EE-A95C-986AA7EF85B9}" destId="{59C1BC4B-5DD5-4754-AE9E-DC17EEADB358}" srcOrd="1" destOrd="0" presId="urn:microsoft.com/office/officeart/2005/8/layout/list1"/>
    <dgm:cxn modelId="{4661D920-2E9F-4875-AACF-33D072F41053}" type="presOf" srcId="{C53D503F-7059-401C-AA02-E4BD4D308C70}" destId="{E3FC98FE-445C-482D-9579-A0103B4901A6}" srcOrd="0" destOrd="0" presId="urn:microsoft.com/office/officeart/2005/8/layout/list1"/>
    <dgm:cxn modelId="{A380BBA6-0F4F-48C4-BDFF-E3A7F4F4D3DC}" srcId="{863FDE85-C9ED-43EE-A95C-986AA7EF85B9}" destId="{F94F44B3-AC77-4F32-87C0-66A359FA983F}" srcOrd="7" destOrd="0" parTransId="{A1AE1F89-694A-486D-BBE4-2F3C1CAC9673}" sibTransId="{389A0629-DB7F-429B-A751-76D97A3AC7F7}"/>
    <dgm:cxn modelId="{9B05966B-36D8-4082-BEEC-A52F76558436}" srcId="{863FDE85-C9ED-43EE-A95C-986AA7EF85B9}" destId="{6B0F8E61-CB38-4766-BF03-0624B0509882}" srcOrd="2" destOrd="0" parTransId="{B8133138-BAED-4383-A832-47588BA8FC7B}" sibTransId="{49C10F7C-368F-4F39-8564-C5B247971971}"/>
    <dgm:cxn modelId="{1A3FA5AB-5BC9-4131-A798-9E824DA0873F}" srcId="{641E2C75-8082-4B45-B6F3-41FB122A4BB7}" destId="{863FDE85-C9ED-43EE-A95C-986AA7EF85B9}" srcOrd="1" destOrd="0" parTransId="{1FF4C792-F6F8-4B10-A6A8-DCF762E7C18C}" sibTransId="{11682464-ACD1-44B6-9DFD-630C1E3B7424}"/>
    <dgm:cxn modelId="{7BA58674-956F-4B38-BAF6-28144495FABA}" type="presOf" srcId="{7C0D5199-1CF8-4523-A483-655B6C78ABFE}" destId="{79CCAF72-E422-4B5D-891B-0509EC4D66CE}" srcOrd="0" destOrd="1" presId="urn:microsoft.com/office/officeart/2005/8/layout/list1"/>
    <dgm:cxn modelId="{AAB95785-3A67-4EF5-BCE8-03495FDF9F79}" type="presOf" srcId="{C25ADA05-8084-4779-BC07-4BE376F269BD}" destId="{B7B65A08-F4BD-48C8-A302-401E4ECB0312}" srcOrd="0" destOrd="6" presId="urn:microsoft.com/office/officeart/2005/8/layout/list1"/>
    <dgm:cxn modelId="{08051085-1790-4E80-B384-2EEB1CB5F843}" type="presOf" srcId="{863FDE85-C9ED-43EE-A95C-986AA7EF85B9}" destId="{68158A23-B296-4CBF-8FA7-01A846C13D85}" srcOrd="0" destOrd="0" presId="urn:microsoft.com/office/officeart/2005/8/layout/list1"/>
    <dgm:cxn modelId="{E054DB51-0E55-4AC5-8B91-38767FE52593}" type="presOf" srcId="{80B25D42-9BE4-41EB-9C1E-761B7ADB37B1}" destId="{B7B65A08-F4BD-48C8-A302-401E4ECB0312}" srcOrd="0" destOrd="5" presId="urn:microsoft.com/office/officeart/2005/8/layout/list1"/>
    <dgm:cxn modelId="{5962905A-A969-4E8D-8B98-85F5DF3CBEEA}" srcId="{863FDE85-C9ED-43EE-A95C-986AA7EF85B9}" destId="{C25ADA05-8084-4779-BC07-4BE376F269BD}" srcOrd="6" destOrd="0" parTransId="{480E46B1-FC68-4E6C-BAAA-8F63A00EEEDE}" sibTransId="{4B26693D-FA5B-480D-847A-65ABC8CB4167}"/>
    <dgm:cxn modelId="{4C650D50-205E-420D-BD0E-DD881B3CDBD7}" type="presOf" srcId="{F94F44B3-AC77-4F32-87C0-66A359FA983F}" destId="{B7B65A08-F4BD-48C8-A302-401E4ECB0312}" srcOrd="0" destOrd="7" presId="urn:microsoft.com/office/officeart/2005/8/layout/list1"/>
    <dgm:cxn modelId="{FF412C30-F678-47D6-A47E-BC7E9695ECB2}" srcId="{C53D503F-7059-401C-AA02-E4BD4D308C70}" destId="{7C0D5199-1CF8-4523-A483-655B6C78ABFE}" srcOrd="1" destOrd="0" parTransId="{601D91F8-BF7B-474E-AF31-8619C47675C0}" sibTransId="{28B58F5E-0AAD-425E-8159-E878719E854B}"/>
    <dgm:cxn modelId="{81D81C48-D745-4927-ACF6-C53373A50A72}" srcId="{641E2C75-8082-4B45-B6F3-41FB122A4BB7}" destId="{F8418695-1F33-4138-9202-5D503A474C1B}" srcOrd="2" destOrd="0" parTransId="{54A1CF7F-5022-4A3F-8D4A-AB49D46AAA06}" sibTransId="{27A4A5FE-06E2-46CF-A5B4-710494715D14}"/>
    <dgm:cxn modelId="{6ABD159D-08A0-4C6D-8CA8-6AF3C317AC7D}" type="presOf" srcId="{F8418695-1F33-4138-9202-5D503A474C1B}" destId="{2B2A81D8-D9C3-4C83-AC8D-22309C91DBA7}" srcOrd="0" destOrd="0" presId="urn:microsoft.com/office/officeart/2005/8/layout/list1"/>
    <dgm:cxn modelId="{7F3A4A6A-A33E-419B-8214-4695AFF41D5F}" type="presOf" srcId="{F8418695-1F33-4138-9202-5D503A474C1B}" destId="{A7759DE1-C27A-4F94-9067-8F6F193C0442}" srcOrd="1" destOrd="0" presId="urn:microsoft.com/office/officeart/2005/8/layout/list1"/>
    <dgm:cxn modelId="{B3673B0F-1C14-49BE-8EF7-5DE2B91A7C75}" srcId="{641E2C75-8082-4B45-B6F3-41FB122A4BB7}" destId="{C53D503F-7059-401C-AA02-E4BD4D308C70}" srcOrd="0" destOrd="0" parTransId="{B2BD13A6-873D-4781-879E-39B2E4D11BCB}" sibTransId="{AC2CE9DE-016B-46D5-AD42-2585DA297BC7}"/>
    <dgm:cxn modelId="{50E508BE-9BB4-4ECB-90C7-7B89ED3417FF}" srcId="{C53D503F-7059-401C-AA02-E4BD4D308C70}" destId="{A7DBA1C6-7C5C-4315-8685-C8B6BBB97E04}" srcOrd="2" destOrd="0" parTransId="{6CFDFC70-5FE1-4191-8583-1DECBD107189}" sibTransId="{B68040CB-1872-4AE2-A047-495D5D3D55D5}"/>
    <dgm:cxn modelId="{901CC6CA-5F9B-4E1D-A698-540D5FC54130}" srcId="{F8418695-1F33-4138-9202-5D503A474C1B}" destId="{171D34E1-1656-422D-B241-CC12AB151927}" srcOrd="1" destOrd="0" parTransId="{624D4AFD-B789-4C70-9CC6-C4E34D0D0A5F}" sibTransId="{51456CE3-D0E2-45EF-9114-196D17326E26}"/>
    <dgm:cxn modelId="{54756611-ABD7-49FC-B1B9-D99B8CDAF384}" srcId="{863FDE85-C9ED-43EE-A95C-986AA7EF85B9}" destId="{80B25D42-9BE4-41EB-9C1E-761B7ADB37B1}" srcOrd="5" destOrd="0" parTransId="{06693ECA-71A9-47A8-8B0F-FC0079310A03}" sibTransId="{DA46C06E-D0A4-46DB-836F-50178899B9D7}"/>
    <dgm:cxn modelId="{26450D7F-7EAE-4724-8678-94688316B616}" type="presOf" srcId="{A453C73F-1F64-4080-831A-AFFB9DE639BC}" destId="{B7B65A08-F4BD-48C8-A302-401E4ECB0312}" srcOrd="0" destOrd="0" presId="urn:microsoft.com/office/officeart/2005/8/layout/list1"/>
    <dgm:cxn modelId="{BE992E09-A8CE-4B24-A720-A1A111AD4917}" type="presOf" srcId="{48D2EFDA-2553-475C-8E27-7473A0EAE2AB}" destId="{B7B65A08-F4BD-48C8-A302-401E4ECB0312}" srcOrd="0" destOrd="4" presId="urn:microsoft.com/office/officeart/2005/8/layout/list1"/>
    <dgm:cxn modelId="{FF92BFB6-8FE5-4AF6-9873-2A6930AF946E}" srcId="{863FDE85-C9ED-43EE-A95C-986AA7EF85B9}" destId="{A453C73F-1F64-4080-831A-AFFB9DE639BC}" srcOrd="0" destOrd="0" parTransId="{1817A933-735A-42D1-A3E1-DDC4AE46F22C}" sibTransId="{D290E491-C11D-458E-A691-6340301BBA42}"/>
    <dgm:cxn modelId="{E735489D-28D9-4927-98DD-495CA6082536}" type="presOf" srcId="{A7DBA1C6-7C5C-4315-8685-C8B6BBB97E04}" destId="{79CCAF72-E422-4B5D-891B-0509EC4D66CE}" srcOrd="0" destOrd="2" presId="urn:microsoft.com/office/officeart/2005/8/layout/list1"/>
    <dgm:cxn modelId="{FC7CA961-2A9C-441F-AB24-89893E3465ED}" type="presOf" srcId="{6B0F8E61-CB38-4766-BF03-0624B0509882}" destId="{B7B65A08-F4BD-48C8-A302-401E4ECB0312}" srcOrd="0" destOrd="2" presId="urn:microsoft.com/office/officeart/2005/8/layout/list1"/>
    <dgm:cxn modelId="{BE3126B3-2688-4068-8FD1-6F308CF0AC71}" srcId="{F8418695-1F33-4138-9202-5D503A474C1B}" destId="{59F49F25-F221-4172-97C0-BF3C688EB5DF}" srcOrd="2" destOrd="0" parTransId="{1FD443AA-66E5-4C17-8295-F706A198543A}" sibTransId="{A5602097-4CF6-4546-B41D-C5FEB884D92A}"/>
    <dgm:cxn modelId="{FAC3C73D-8720-436C-9ECA-5109B09C525C}" type="presOf" srcId="{C53D503F-7059-401C-AA02-E4BD4D308C70}" destId="{CFCB76B9-7402-4D3C-84A9-2F2911A237AC}" srcOrd="1" destOrd="0" presId="urn:microsoft.com/office/officeart/2005/8/layout/list1"/>
    <dgm:cxn modelId="{CFD9C323-7C98-4A98-8322-4B2B7977E5EB}" type="presOf" srcId="{0390EAAB-BAA4-4AA3-A946-B9CF106188D2}" destId="{4B99391D-3859-4739-BF95-69A187EC612C}" srcOrd="0" destOrd="0" presId="urn:microsoft.com/office/officeart/2005/8/layout/list1"/>
    <dgm:cxn modelId="{74817F38-CECF-4D65-938E-79A2AD7C3556}" srcId="{863FDE85-C9ED-43EE-A95C-986AA7EF85B9}" destId="{FF871C07-AE9C-4A4E-A57D-B0C6D39DECA6}" srcOrd="3" destOrd="0" parTransId="{F0E3F7B8-8E7A-419E-B236-CC145B5327E8}" sibTransId="{6EE573D7-E73B-4A0B-8293-CB45E50C1C5B}"/>
    <dgm:cxn modelId="{CFEB0117-08DD-4006-8A6E-2C2CE440FDAD}" type="presOf" srcId="{C6756374-BAC3-402D-AA83-9A69B37822A7}" destId="{B7B65A08-F4BD-48C8-A302-401E4ECB0312}" srcOrd="0" destOrd="1" presId="urn:microsoft.com/office/officeart/2005/8/layout/list1"/>
    <dgm:cxn modelId="{6285A3B7-D57A-4217-A9B0-CE63B9118630}" type="presOf" srcId="{59F49F25-F221-4172-97C0-BF3C688EB5DF}" destId="{4B99391D-3859-4739-BF95-69A187EC612C}" srcOrd="0" destOrd="2" presId="urn:microsoft.com/office/officeart/2005/8/layout/list1"/>
    <dgm:cxn modelId="{839D152C-C8FC-43B9-8D4D-6342F91365B9}" type="presOf" srcId="{AC187F68-5B9B-4A4E-8773-A598E0DEA558}" destId="{79CCAF72-E422-4B5D-891B-0509EC4D66CE}" srcOrd="0" destOrd="0" presId="urn:microsoft.com/office/officeart/2005/8/layout/list1"/>
    <dgm:cxn modelId="{8FF7477B-5E38-4142-94A1-5E9BDA4825B7}" srcId="{C53D503F-7059-401C-AA02-E4BD4D308C70}" destId="{AC187F68-5B9B-4A4E-8773-A598E0DEA558}" srcOrd="0" destOrd="0" parTransId="{90673179-E5D4-4E5D-8E61-F53C2667BFB6}" sibTransId="{5776341A-F28C-4A12-A67E-9BD5448A8D3D}"/>
    <dgm:cxn modelId="{2F940A42-5FD6-490A-841A-7EC765B6E185}" type="presParOf" srcId="{4C13B13F-966B-40E2-90CE-B1DBBB51B21A}" destId="{6F679B5E-17D4-454D-BD28-21D115D6077A}" srcOrd="0" destOrd="0" presId="urn:microsoft.com/office/officeart/2005/8/layout/list1"/>
    <dgm:cxn modelId="{DB8B4CB8-F68E-43B8-B6AD-0535272FB182}" type="presParOf" srcId="{6F679B5E-17D4-454D-BD28-21D115D6077A}" destId="{E3FC98FE-445C-482D-9579-A0103B4901A6}" srcOrd="0" destOrd="0" presId="urn:microsoft.com/office/officeart/2005/8/layout/list1"/>
    <dgm:cxn modelId="{87AB20BD-5F12-46B4-96A3-64F8DF29F79A}" type="presParOf" srcId="{6F679B5E-17D4-454D-BD28-21D115D6077A}" destId="{CFCB76B9-7402-4D3C-84A9-2F2911A237AC}" srcOrd="1" destOrd="0" presId="urn:microsoft.com/office/officeart/2005/8/layout/list1"/>
    <dgm:cxn modelId="{FCC16446-7E61-414F-B005-B9C9E6269A61}" type="presParOf" srcId="{4C13B13F-966B-40E2-90CE-B1DBBB51B21A}" destId="{1538ECF0-9E4F-4F33-A108-00609F671DA1}" srcOrd="1" destOrd="0" presId="urn:microsoft.com/office/officeart/2005/8/layout/list1"/>
    <dgm:cxn modelId="{BEACC20C-E5D3-4330-9DA4-12184391FA9D}" type="presParOf" srcId="{4C13B13F-966B-40E2-90CE-B1DBBB51B21A}" destId="{79CCAF72-E422-4B5D-891B-0509EC4D66CE}" srcOrd="2" destOrd="0" presId="urn:microsoft.com/office/officeart/2005/8/layout/list1"/>
    <dgm:cxn modelId="{5E3B213F-DE67-41DF-B0A3-5F5D2159D6C0}" type="presParOf" srcId="{4C13B13F-966B-40E2-90CE-B1DBBB51B21A}" destId="{97279518-E236-4002-9614-A043E7AF3753}" srcOrd="3" destOrd="0" presId="urn:microsoft.com/office/officeart/2005/8/layout/list1"/>
    <dgm:cxn modelId="{CB9AB639-6CF5-4B0F-AD4A-7F2DF67BCF47}" type="presParOf" srcId="{4C13B13F-966B-40E2-90CE-B1DBBB51B21A}" destId="{777B1345-D0B2-4B7B-B2B0-DF25684381C0}" srcOrd="4" destOrd="0" presId="urn:microsoft.com/office/officeart/2005/8/layout/list1"/>
    <dgm:cxn modelId="{CCB28D4B-3B05-424C-9A4D-A00C24D415ED}" type="presParOf" srcId="{777B1345-D0B2-4B7B-B2B0-DF25684381C0}" destId="{68158A23-B296-4CBF-8FA7-01A846C13D85}" srcOrd="0" destOrd="0" presId="urn:microsoft.com/office/officeart/2005/8/layout/list1"/>
    <dgm:cxn modelId="{D4D2F782-7C3E-4E33-99EC-2C5F69C27014}" type="presParOf" srcId="{777B1345-D0B2-4B7B-B2B0-DF25684381C0}" destId="{59C1BC4B-5DD5-4754-AE9E-DC17EEADB358}" srcOrd="1" destOrd="0" presId="urn:microsoft.com/office/officeart/2005/8/layout/list1"/>
    <dgm:cxn modelId="{2CB75B2C-56D5-4656-9587-38514B2B706C}" type="presParOf" srcId="{4C13B13F-966B-40E2-90CE-B1DBBB51B21A}" destId="{FE707E23-9C73-46C7-8D9E-C68618F6383B}" srcOrd="5" destOrd="0" presId="urn:microsoft.com/office/officeart/2005/8/layout/list1"/>
    <dgm:cxn modelId="{C970A8C3-13F3-4622-B86D-CE6139C81520}" type="presParOf" srcId="{4C13B13F-966B-40E2-90CE-B1DBBB51B21A}" destId="{B7B65A08-F4BD-48C8-A302-401E4ECB0312}" srcOrd="6" destOrd="0" presId="urn:microsoft.com/office/officeart/2005/8/layout/list1"/>
    <dgm:cxn modelId="{81C70B3C-BB7A-4941-AACC-8F2874944DC0}" type="presParOf" srcId="{4C13B13F-966B-40E2-90CE-B1DBBB51B21A}" destId="{E368BF01-492F-477E-B4ED-80B5A560BC3F}" srcOrd="7" destOrd="0" presId="urn:microsoft.com/office/officeart/2005/8/layout/list1"/>
    <dgm:cxn modelId="{0AD2E738-62BD-4D22-A7D2-31B886439047}" type="presParOf" srcId="{4C13B13F-966B-40E2-90CE-B1DBBB51B21A}" destId="{6CDC2838-1D6B-4C97-9C37-445B10EB2F34}" srcOrd="8" destOrd="0" presId="urn:microsoft.com/office/officeart/2005/8/layout/list1"/>
    <dgm:cxn modelId="{36D6C572-F0EC-498D-839E-A26D54896EA8}" type="presParOf" srcId="{6CDC2838-1D6B-4C97-9C37-445B10EB2F34}" destId="{2B2A81D8-D9C3-4C83-AC8D-22309C91DBA7}" srcOrd="0" destOrd="0" presId="urn:microsoft.com/office/officeart/2005/8/layout/list1"/>
    <dgm:cxn modelId="{4D52E007-40B5-4C5A-AF62-1F4BF346EB50}" type="presParOf" srcId="{6CDC2838-1D6B-4C97-9C37-445B10EB2F34}" destId="{A7759DE1-C27A-4F94-9067-8F6F193C0442}" srcOrd="1" destOrd="0" presId="urn:microsoft.com/office/officeart/2005/8/layout/list1"/>
    <dgm:cxn modelId="{18A189DB-C4A5-4D9E-A248-E9BA8160B451}" type="presParOf" srcId="{4C13B13F-966B-40E2-90CE-B1DBBB51B21A}" destId="{9D5ACB18-E348-489E-A992-8AB2FE83EEA0}" srcOrd="9" destOrd="0" presId="urn:microsoft.com/office/officeart/2005/8/layout/list1"/>
    <dgm:cxn modelId="{116B30AE-D5AA-4B98-AF4F-571AAA3386D3}" type="presParOf" srcId="{4C13B13F-966B-40E2-90CE-B1DBBB51B21A}" destId="{4B99391D-3859-4739-BF95-69A187EC61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EE4E-2C5E-48CB-A8F0-399D89D8362B}">
      <dsp:nvSpPr>
        <dsp:cNvPr id="0" name=""/>
        <dsp:cNvSpPr/>
      </dsp:nvSpPr>
      <dsp:spPr>
        <a:xfrm>
          <a:off x="0" y="300400"/>
          <a:ext cx="6096000" cy="186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新增</a:t>
          </a:r>
          <a:r>
            <a:rPr lang="en-US" altLang="zh-CN" sz="1600" kern="1200" dirty="0" smtClean="0"/>
            <a:t>CS</a:t>
          </a:r>
          <a:r>
            <a:rPr lang="zh-CN" altLang="en-US" sz="1600" kern="1200" dirty="0" smtClean="0"/>
            <a:t>客户端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接入移动影像采集仪设备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接入标准云对象存储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基本满足移动办公应用场景</a:t>
          </a:r>
          <a:endParaRPr lang="zh-CN" altLang="en-US" sz="1600" kern="1200" dirty="0"/>
        </a:p>
      </dsp:txBody>
      <dsp:txXfrm>
        <a:off x="0" y="300400"/>
        <a:ext cx="6096000" cy="1864800"/>
      </dsp:txXfrm>
    </dsp:sp>
    <dsp:sp modelId="{CF046849-3105-464E-9AA2-89F51F361996}">
      <dsp:nvSpPr>
        <dsp:cNvPr id="0" name=""/>
        <dsp:cNvSpPr/>
      </dsp:nvSpPr>
      <dsp:spPr>
        <a:xfrm>
          <a:off x="304800" y="64240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rgbClr val="2D2D8A"/>
              </a:solidFill>
            </a:rPr>
            <a:t>v2.2.1</a:t>
          </a:r>
          <a:r>
            <a:rPr lang="zh-CN" altLang="en-US" sz="1600" b="1" kern="1200" dirty="0" smtClean="0">
              <a:solidFill>
                <a:srgbClr val="2D2D8A"/>
              </a:solidFill>
            </a:rPr>
            <a:t>发布</a:t>
          </a:r>
          <a:endParaRPr lang="zh-CN" altLang="en-US" sz="1600" b="1" kern="1200" dirty="0">
            <a:solidFill>
              <a:srgbClr val="2D2D8A"/>
            </a:solidFill>
          </a:endParaRPr>
        </a:p>
      </dsp:txBody>
      <dsp:txXfrm>
        <a:off x="327857" y="87297"/>
        <a:ext cx="4221086" cy="426206"/>
      </dsp:txXfrm>
    </dsp:sp>
    <dsp:sp modelId="{7F047A1C-5ADC-480F-8E9D-794BCEC62C83}">
      <dsp:nvSpPr>
        <dsp:cNvPr id="0" name=""/>
        <dsp:cNvSpPr/>
      </dsp:nvSpPr>
      <dsp:spPr>
        <a:xfrm>
          <a:off x="0" y="2487760"/>
          <a:ext cx="6096000" cy="1512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CVR</a:t>
          </a:r>
          <a:r>
            <a:rPr lang="zh-CN" altLang="en-US" sz="1600" kern="1200" dirty="0" smtClean="0"/>
            <a:t>对象存储待接入（标准云价格较贵）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安全红线内容进一步完善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基线缺陷修复</a:t>
          </a:r>
          <a:endParaRPr lang="zh-CN" altLang="en-US" sz="1600" kern="1200" dirty="0"/>
        </a:p>
      </dsp:txBody>
      <dsp:txXfrm>
        <a:off x="0" y="2487760"/>
        <a:ext cx="6096000" cy="1512000"/>
      </dsp:txXfrm>
    </dsp:sp>
    <dsp:sp modelId="{F051AD8B-9179-4502-B869-C54B4B3F411F}">
      <dsp:nvSpPr>
        <dsp:cNvPr id="0" name=""/>
        <dsp:cNvSpPr/>
      </dsp:nvSpPr>
      <dsp:spPr>
        <a:xfrm>
          <a:off x="304800" y="2251599"/>
          <a:ext cx="42672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rgbClr val="2D2D8A"/>
              </a:solidFill>
            </a:rPr>
            <a:t>待解决</a:t>
          </a:r>
          <a:endParaRPr lang="zh-CN" altLang="en-US" sz="1600" b="1" kern="1200" dirty="0">
            <a:solidFill>
              <a:srgbClr val="2D2D8A"/>
            </a:solidFill>
          </a:endParaRPr>
        </a:p>
      </dsp:txBody>
      <dsp:txXfrm>
        <a:off x="327857" y="2274656"/>
        <a:ext cx="42210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AF72-E422-4B5D-891B-0509EC4D66CE}">
      <dsp:nvSpPr>
        <dsp:cNvPr id="0" name=""/>
        <dsp:cNvSpPr/>
      </dsp:nvSpPr>
      <dsp:spPr>
        <a:xfrm>
          <a:off x="0" y="276123"/>
          <a:ext cx="782124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015" tIns="229108" rIns="60701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基于</a:t>
          </a:r>
          <a:r>
            <a:rPr lang="en-US" altLang="zh-CN" sz="1100" kern="1200" dirty="0" smtClean="0"/>
            <a:t>FMS</a:t>
          </a:r>
          <a:r>
            <a:rPr lang="zh-CN" altLang="en-US" sz="1100" kern="1200" dirty="0" smtClean="0"/>
            <a:t>平台开发移动办公产品；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主方案：</a:t>
          </a:r>
          <a:r>
            <a:rPr lang="en-US" altLang="zh-CN" sz="1100" kern="1200" dirty="0" smtClean="0"/>
            <a:t>CS</a:t>
          </a:r>
          <a:r>
            <a:rPr lang="zh-CN" altLang="en-US" sz="1100" kern="1200" dirty="0" smtClean="0"/>
            <a:t>客户端</a:t>
          </a:r>
          <a:r>
            <a:rPr lang="en-US" altLang="zh-CN" sz="1100" kern="1200" dirty="0" smtClean="0"/>
            <a:t>+</a:t>
          </a:r>
          <a:r>
            <a:rPr lang="zh-CN" altLang="en-US" sz="1100" kern="1200" dirty="0" smtClean="0"/>
            <a:t>移动影像采集仪</a:t>
          </a:r>
          <a:r>
            <a:rPr lang="en-US" altLang="zh-CN" sz="1100" kern="1200" dirty="0" smtClean="0"/>
            <a:t>+CVR</a:t>
          </a:r>
          <a:r>
            <a:rPr lang="zh-CN" altLang="en-US" sz="1100" kern="1200" dirty="0" smtClean="0"/>
            <a:t>对象存储；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其他：</a:t>
          </a:r>
          <a:r>
            <a:rPr lang="en-US" altLang="zh-CN" sz="1100" kern="1200" dirty="0" smtClean="0"/>
            <a:t>USB</a:t>
          </a:r>
          <a:r>
            <a:rPr lang="zh-CN" altLang="en-US" sz="1100" kern="1200" dirty="0" smtClean="0"/>
            <a:t>摄像机</a:t>
          </a:r>
          <a:r>
            <a:rPr lang="en-US" altLang="zh-CN" sz="1100" kern="1200" dirty="0" smtClean="0"/>
            <a:t>+</a:t>
          </a:r>
          <a:r>
            <a:rPr lang="zh-CN" altLang="en-US" sz="1100" kern="1200" dirty="0" smtClean="0"/>
            <a:t>标准云对象存储</a:t>
          </a:r>
          <a:endParaRPr lang="zh-CN" altLang="en-US" sz="1100" kern="1200" dirty="0"/>
        </a:p>
      </dsp:txBody>
      <dsp:txXfrm>
        <a:off x="0" y="276123"/>
        <a:ext cx="7821240" cy="1039500"/>
      </dsp:txXfrm>
    </dsp:sp>
    <dsp:sp modelId="{CFCB76B9-7402-4D3C-84A9-2F2911A237AC}">
      <dsp:nvSpPr>
        <dsp:cNvPr id="0" name=""/>
        <dsp:cNvSpPr/>
      </dsp:nvSpPr>
      <dsp:spPr>
        <a:xfrm>
          <a:off x="391062" y="113762"/>
          <a:ext cx="5474868" cy="3247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6937" tIns="0" rIns="20693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2D2D8A"/>
              </a:solidFill>
            </a:rPr>
            <a:t>移动办公方向</a:t>
          </a:r>
          <a:endParaRPr lang="zh-CN" altLang="en-US" sz="1400" b="1" kern="1200" dirty="0">
            <a:solidFill>
              <a:srgbClr val="2D2D8A"/>
            </a:solidFill>
          </a:endParaRPr>
        </a:p>
      </dsp:txBody>
      <dsp:txXfrm>
        <a:off x="406914" y="129614"/>
        <a:ext cx="5443164" cy="293016"/>
      </dsp:txXfrm>
    </dsp:sp>
    <dsp:sp modelId="{B7B65A08-F4BD-48C8-A302-401E4ECB0312}">
      <dsp:nvSpPr>
        <dsp:cNvPr id="0" name=""/>
        <dsp:cNvSpPr/>
      </dsp:nvSpPr>
      <dsp:spPr>
        <a:xfrm>
          <a:off x="0" y="1537383"/>
          <a:ext cx="782124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015" tIns="229108" rIns="60701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新增：接入</a:t>
          </a:r>
          <a:r>
            <a:rPr lang="en-US" altLang="zh-CN" sz="1100" kern="1200" dirty="0" smtClean="0"/>
            <a:t>CVR</a:t>
          </a:r>
          <a:r>
            <a:rPr lang="zh-CN" altLang="en-US" sz="1100" kern="1200" dirty="0" smtClean="0"/>
            <a:t>对象存储；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修改：录像生成策略可支持配置（定时</a:t>
          </a:r>
          <a:r>
            <a:rPr lang="en-US" altLang="zh-CN" sz="1100" kern="1200" dirty="0" smtClean="0"/>
            <a:t>/</a:t>
          </a:r>
          <a:r>
            <a:rPr lang="zh-CN" altLang="en-US" sz="1100" kern="1200" dirty="0" smtClean="0"/>
            <a:t>手动录像）；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新增：</a:t>
          </a:r>
          <a:r>
            <a:rPr lang="zh-CN" sz="1100" kern="1200" dirty="0" smtClean="0"/>
            <a:t>平台</a:t>
          </a:r>
          <a:r>
            <a:rPr lang="zh-CN" altLang="en-US" sz="1100" kern="1200" dirty="0" smtClean="0"/>
            <a:t>各模块</a:t>
          </a:r>
          <a:r>
            <a:rPr lang="zh-CN" sz="1100" kern="1200" dirty="0" smtClean="0"/>
            <a:t>版本信息</a:t>
          </a:r>
          <a:r>
            <a:rPr lang="zh-CN" altLang="en-US" sz="1100" kern="1200" dirty="0" smtClean="0"/>
            <a:t>、授权版权信息</a:t>
          </a:r>
          <a:r>
            <a:rPr lang="zh-CN" sz="1100" kern="1200" dirty="0" smtClean="0"/>
            <a:t>展示</a:t>
          </a:r>
          <a:r>
            <a:rPr lang="zh-CN" altLang="en-US" sz="1100" kern="1200" dirty="0" smtClean="0"/>
            <a:t>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优化：</a:t>
          </a:r>
          <a:r>
            <a:rPr lang="zh-CN" sz="1100" kern="1200" dirty="0" smtClean="0"/>
            <a:t>设备所在区域可调整；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优化：</a:t>
          </a:r>
          <a:r>
            <a:rPr lang="zh-CN" sz="1100" kern="1200" dirty="0" smtClean="0"/>
            <a:t>理财产品可支持删除（</a:t>
          </a:r>
          <a:r>
            <a:rPr lang="zh-CN" altLang="en-US" sz="1100" kern="1200" dirty="0" smtClean="0"/>
            <a:t>逻辑删除</a:t>
          </a:r>
          <a:r>
            <a:rPr lang="zh-CN" sz="1100" kern="1200" dirty="0" smtClean="0"/>
            <a:t>）；</a:t>
          </a:r>
          <a:endParaRPr lang="zh-C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优化：</a:t>
          </a:r>
          <a:r>
            <a:rPr lang="zh-CN" sz="1100" kern="1200" dirty="0" smtClean="0"/>
            <a:t>客户端下载链接移至登录页；</a:t>
          </a:r>
          <a:endParaRPr lang="zh-C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安全：</a:t>
          </a:r>
          <a:r>
            <a:rPr lang="en-US" sz="1100" kern="1200" dirty="0" smtClean="0"/>
            <a:t>CS</a:t>
          </a:r>
          <a:r>
            <a:rPr lang="zh-CN" sz="1100" kern="1200" dirty="0" smtClean="0"/>
            <a:t>客户端增加验证码校验</a:t>
          </a:r>
          <a:r>
            <a:rPr lang="zh-CN" altLang="en-US" sz="1100" kern="1200" dirty="0" smtClean="0"/>
            <a:t>、其他安全红线；</a:t>
          </a:r>
          <a:endParaRPr lang="zh-C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修复：其他基线缺陷修复。</a:t>
          </a:r>
          <a:endParaRPr lang="zh-CN" sz="1100" kern="1200" dirty="0"/>
        </a:p>
      </dsp:txBody>
      <dsp:txXfrm>
        <a:off x="0" y="1537383"/>
        <a:ext cx="7821240" cy="2286900"/>
      </dsp:txXfrm>
    </dsp:sp>
    <dsp:sp modelId="{59C1BC4B-5DD5-4754-AE9E-DC17EEADB358}">
      <dsp:nvSpPr>
        <dsp:cNvPr id="0" name=""/>
        <dsp:cNvSpPr/>
      </dsp:nvSpPr>
      <dsp:spPr>
        <a:xfrm>
          <a:off x="391062" y="1375023"/>
          <a:ext cx="5474868" cy="3247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6937" tIns="0" rIns="20693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2D2D8A"/>
              </a:solidFill>
            </a:rPr>
            <a:t>修改内容</a:t>
          </a:r>
          <a:endParaRPr lang="zh-CN" altLang="en-US" sz="1400" b="1" kern="1200" dirty="0">
            <a:solidFill>
              <a:srgbClr val="2D2D8A"/>
            </a:solidFill>
          </a:endParaRPr>
        </a:p>
      </dsp:txBody>
      <dsp:txXfrm>
        <a:off x="406914" y="1390875"/>
        <a:ext cx="5443164" cy="293016"/>
      </dsp:txXfrm>
    </dsp:sp>
    <dsp:sp modelId="{4B99391D-3859-4739-BF95-69A187EC612C}">
      <dsp:nvSpPr>
        <dsp:cNvPr id="0" name=""/>
        <dsp:cNvSpPr/>
      </dsp:nvSpPr>
      <dsp:spPr>
        <a:xfrm>
          <a:off x="0" y="4046043"/>
          <a:ext cx="7821240" cy="9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015" tIns="229108" rIns="60701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安全红线加固占据比较大的工作量；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系统测试资源紧张，测试计划面临调整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>
        <a:off x="0" y="4046043"/>
        <a:ext cx="7821240" cy="970200"/>
      </dsp:txXfrm>
    </dsp:sp>
    <dsp:sp modelId="{A7759DE1-C27A-4F94-9067-8F6F193C0442}">
      <dsp:nvSpPr>
        <dsp:cNvPr id="0" name=""/>
        <dsp:cNvSpPr/>
      </dsp:nvSpPr>
      <dsp:spPr>
        <a:xfrm>
          <a:off x="391062" y="3883683"/>
          <a:ext cx="5474868" cy="32472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6937" tIns="0" rIns="20693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rgbClr val="2D2D8A"/>
              </a:solidFill>
            </a:rPr>
            <a:t>重难点</a:t>
          </a:r>
          <a:endParaRPr lang="zh-CN" altLang="en-US" sz="1400" b="1" kern="1200" dirty="0">
            <a:solidFill>
              <a:srgbClr val="2D2D8A"/>
            </a:solidFill>
          </a:endParaRPr>
        </a:p>
      </dsp:txBody>
      <dsp:txXfrm>
        <a:off x="406914" y="3899535"/>
        <a:ext cx="5443164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AB35B15-286C-4E11-BF77-17CF0CE01479}" type="datetime1">
              <a:rPr lang="zh-CN" altLang="en-US"/>
              <a:pPr>
                <a:defRPr/>
              </a:pPr>
              <a:t>2017/4/25</a:t>
            </a:fld>
            <a:endParaRPr lang="en-US" altLang="zh-CN" dirty="0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32D8E3A-0555-43E0-AF87-CBCE3D4C851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5712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CCA3B6B-5AEC-4A1C-BB5A-294A8A1C1209}" type="datetime1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820AED-8023-4CFD-B863-E977AFD2E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23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2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F8486ED8-A3A6-4966-B7E2-F0C4070BF4A5}" type="datetime1">
              <a:rPr lang="zh-CN" altLang="en-US" smtClean="0">
                <a:ea typeface="宋体" pitchFamily="2" charset="-122"/>
              </a:rPr>
              <a:pPr/>
              <a:t>2017/4/25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9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系统测试：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集成测试：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开发：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开发：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开发：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用户文档开发：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配置：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QA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B1EE9-A77D-4070-A8E8-87AA6A7C84A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4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由于裁剪了系统测试，与</a:t>
            </a:r>
            <a:r>
              <a:rPr lang="en-US" altLang="zh-CN" dirty="0" smtClean="0"/>
              <a:t>PPB</a:t>
            </a:r>
            <a:r>
              <a:rPr lang="zh-CN" altLang="en-US" dirty="0" smtClean="0"/>
              <a:t>不具可比性，不再做对比。</a:t>
            </a:r>
            <a:endParaRPr lang="en-US" altLang="zh-CN" dirty="0" smtClean="0"/>
          </a:p>
          <a:p>
            <a:r>
              <a:rPr lang="zh-CN" altLang="en-US" dirty="0" smtClean="0"/>
              <a:t>集成测试检出较少，其余评审类检出较多，与多人参与评审有部分关系。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B1EE9-A77D-4070-A8E8-87AA6A7C84A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3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B1EE9-A77D-4070-A8E8-87AA6A7C84A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PBand0"/>
          <p:cNvSpPr>
            <a:spLocks noGrp="1" noChangeArrowheads="1"/>
          </p:cNvSpPr>
          <p:nvPr>
            <p:ph type="ctrTitle"/>
          </p:nvPr>
        </p:nvSpPr>
        <p:spPr>
          <a:xfrm>
            <a:off x="1042988" y="4643438"/>
            <a:ext cx="7172325" cy="5778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" name="副标题 4"/>
          <p:cNvSpPr>
            <a:spLocks noGrp="1"/>
          </p:cNvSpPr>
          <p:nvPr>
            <p:ph type="subTitle" idx="4294967295"/>
          </p:nvPr>
        </p:nvSpPr>
        <p:spPr>
          <a:xfrm>
            <a:off x="1522413" y="5287963"/>
            <a:ext cx="6192837" cy="647700"/>
          </a:xfrm>
        </p:spPr>
        <p:txBody>
          <a:bodyPr/>
          <a:lstStyle/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6026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内页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37203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2017.04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619672" y="4653136"/>
            <a:ext cx="6408712" cy="577850"/>
          </a:xfrm>
        </p:spPr>
        <p:txBody>
          <a:bodyPr/>
          <a:lstStyle/>
          <a:p>
            <a:r>
              <a:rPr lang="en-US" altLang="zh-CN" dirty="0"/>
              <a:t>iVMS-8000-FMS(v2.2.2)</a:t>
            </a:r>
            <a:r>
              <a:rPr lang="zh-CN" altLang="en-US" dirty="0"/>
              <a:t>移动办公方向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项目执行达成情况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质量目标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60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项目质量目标达成红绿灯</a:t>
            </a:r>
            <a:endParaRPr lang="zh-CN" altLang="en-US" b="1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734753"/>
            <a:ext cx="756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  <a:ea typeface="+mn-ea"/>
              </a:rPr>
              <a:t>1</a:t>
            </a:r>
            <a:r>
              <a:rPr lang="zh-CN" altLang="en-US" sz="1100" dirty="0" smtClean="0">
                <a:latin typeface="+mn-ea"/>
                <a:ea typeface="+mn-ea"/>
              </a:rPr>
              <a:t>）系统测试未单独执行，对验证前后比及检出缺陷密度影响。</a:t>
            </a:r>
            <a:endParaRPr lang="en-US" altLang="zh-CN" sz="1100" dirty="0" smtClean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46176"/>
              </p:ext>
            </p:extLst>
          </p:nvPr>
        </p:nvGraphicFramePr>
        <p:xfrm>
          <a:off x="755578" y="1483622"/>
          <a:ext cx="7632844" cy="417762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769204"/>
                <a:gridCol w="1769204"/>
                <a:gridCol w="682406"/>
                <a:gridCol w="682406"/>
                <a:gridCol w="682406"/>
                <a:gridCol w="682406"/>
                <a:gridCol w="682406"/>
                <a:gridCol w="682406"/>
              </a:tblGrid>
              <a:tr h="3709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类别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项目度量项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优先级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QPPO</a:t>
                      </a:r>
                      <a:br>
                        <a:rPr lang="en-US" sz="1000" b="1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（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参考）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项目级</a:t>
                      </a:r>
                      <a:r>
                        <a:rPr lang="en-US" sz="1000" b="1" u="none" strike="noStrike" dirty="0">
                          <a:effectLst/>
                        </a:rPr>
                        <a:t>QJO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结项会议前填写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下限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上限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下限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上限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实际值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</a:tr>
              <a:tr h="20401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质量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缺陷遗留率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1-</a:t>
                      </a:r>
                      <a:r>
                        <a:rPr lang="zh-CN" altLang="en-US" sz="1100" u="none" strike="noStrike">
                          <a:effectLst/>
                        </a:rPr>
                        <a:t>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0.0%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4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缺陷遗留指数（</a:t>
                      </a:r>
                      <a:r>
                        <a:rPr lang="en-US" altLang="zh-CN" sz="1000" u="none" strike="noStrike" dirty="0">
                          <a:effectLst/>
                        </a:rPr>
                        <a:t>DI</a:t>
                      </a:r>
                      <a:r>
                        <a:rPr lang="zh-CN" altLang="en-US" sz="1000" u="none" strike="noStrike" dirty="0">
                          <a:effectLst/>
                        </a:rPr>
                        <a:t>值</a:t>
                      </a:r>
                      <a:r>
                        <a:rPr lang="en-US" altLang="zh-CN" sz="1000" u="none" strike="noStrike" dirty="0">
                          <a:effectLst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1-</a:t>
                      </a:r>
                      <a:r>
                        <a:rPr lang="zh-CN" altLang="en-US" sz="1100" u="none" strike="noStrike">
                          <a:effectLst/>
                        </a:rPr>
                        <a:t>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 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发布</a:t>
                      </a:r>
                      <a:r>
                        <a:rPr lang="en-US" sz="1000" u="none" strike="noStrike" dirty="0" err="1">
                          <a:effectLst/>
                        </a:rPr>
                        <a:t>Coverity</a:t>
                      </a:r>
                      <a:r>
                        <a:rPr lang="zh-CN" altLang="en-US" sz="1000" u="none" strike="noStrike" dirty="0">
                          <a:effectLst/>
                        </a:rPr>
                        <a:t>清零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1-</a:t>
                      </a:r>
                      <a:r>
                        <a:rPr lang="zh-CN" altLang="en-US" sz="1100" u="none" strike="noStrike">
                          <a:effectLst/>
                        </a:rPr>
                        <a:t>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 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4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缺陷遗留指数（安全</a:t>
                      </a:r>
                      <a:r>
                        <a:rPr lang="en-US" altLang="zh-CN" sz="1000" u="none" strike="noStrike" dirty="0">
                          <a:effectLst/>
                        </a:rPr>
                        <a:t>DI</a:t>
                      </a:r>
                      <a:r>
                        <a:rPr lang="zh-CN" altLang="en-US" sz="1000" u="none" strike="noStrike" dirty="0">
                          <a:effectLst/>
                        </a:rPr>
                        <a:t>值</a:t>
                      </a:r>
                      <a:r>
                        <a:rPr lang="en-US" altLang="zh-CN" sz="1000" u="none" strike="noStrike" dirty="0">
                          <a:effectLst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2-</a:t>
                      </a:r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 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测试轮次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2-</a:t>
                      </a:r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2 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4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验证阶段前后缺陷比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2-</a:t>
                      </a:r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系统测试检出缺陷密度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3-</a:t>
                      </a:r>
                      <a:r>
                        <a:rPr lang="zh-CN" altLang="en-US" sz="1100" u="none" strike="noStrike" dirty="0">
                          <a:effectLst/>
                        </a:rPr>
                        <a:t>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0.0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5563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进度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发布偏差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（负偏差超过</a:t>
                      </a:r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r>
                        <a:rPr lang="zh-CN" altLang="en-US" sz="1000" u="none" strike="noStrike">
                          <a:effectLst/>
                        </a:rPr>
                        <a:t>要求说明理由）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2-</a:t>
                      </a:r>
                      <a:r>
                        <a:rPr lang="zh-CN" altLang="en-US" sz="1100" u="none" strike="noStrike" dirty="0">
                          <a:effectLst/>
                        </a:rPr>
                        <a:t>中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0.0%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55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结项偏差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（负偏差超过</a:t>
                      </a:r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r>
                        <a:rPr lang="zh-CN" altLang="en-US" sz="1000" u="none" strike="noStrike">
                          <a:effectLst/>
                        </a:rPr>
                        <a:t>要求说明理由）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2-</a:t>
                      </a:r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0.0%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规范性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过程符合度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2-</a:t>
                      </a:r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90%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94.0%</a:t>
                      </a:r>
                      <a:endParaRPr lang="en-US" altLang="zh-CN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生产率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软件开发生产率（</a:t>
                      </a:r>
                      <a:r>
                        <a:rPr lang="en-US" altLang="zh-CN" sz="1000" u="none" strike="noStrike">
                          <a:effectLst/>
                        </a:rPr>
                        <a:t>C/C++</a:t>
                      </a:r>
                      <a:r>
                        <a:rPr lang="zh-CN" altLang="en-US" sz="1000" u="none" strike="noStrike">
                          <a:effectLst/>
                        </a:rPr>
                        <a:t>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3-</a:t>
                      </a:r>
                      <a:r>
                        <a:rPr lang="zh-CN" altLang="en-US" sz="1100" u="none" strike="noStrike">
                          <a:effectLst/>
                        </a:rPr>
                        <a:t>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800.0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软件开发生产率（</a:t>
                      </a:r>
                      <a:r>
                        <a:rPr lang="en-US" altLang="zh-CN" sz="1000" u="none" strike="noStrike">
                          <a:effectLst/>
                        </a:rPr>
                        <a:t>JAVA</a:t>
                      </a:r>
                      <a:r>
                        <a:rPr lang="zh-CN" altLang="en-US" sz="1000" u="none" strike="noStrike">
                          <a:effectLst/>
                        </a:rPr>
                        <a:t>）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350.0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800.0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返工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C++</a:t>
                      </a:r>
                      <a:r>
                        <a:rPr lang="zh-CN" altLang="en-US" sz="1000" u="none" strike="noStrike">
                          <a:effectLst/>
                        </a:rPr>
                        <a:t>返工成本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3-</a:t>
                      </a:r>
                      <a:r>
                        <a:rPr lang="zh-CN" altLang="en-US" sz="1100" u="none" strike="noStrike">
                          <a:effectLst/>
                        </a:rPr>
                        <a:t>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08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r>
                        <a:rPr lang="zh-CN" altLang="en-US" sz="1000" u="none" strike="noStrike">
                          <a:effectLst/>
                        </a:rPr>
                        <a:t>返工成本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3-</a:t>
                      </a:r>
                      <a:r>
                        <a:rPr lang="zh-CN" altLang="en-US" sz="1100" u="none" strike="noStrike">
                          <a:effectLst/>
                        </a:rPr>
                        <a:t>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项目成员质量指标达成展示、红黑牌确认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项目成员质量指标达成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红</a:t>
            </a:r>
            <a:r>
              <a:rPr lang="zh-CN" altLang="en-US" dirty="0" smtClean="0"/>
              <a:t>黑牌派发名单确认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4136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项目基本信息</a:t>
            </a:r>
          </a:p>
        </p:txBody>
      </p:sp>
      <p:grpSp>
        <p:nvGrpSpPr>
          <p:cNvPr id="7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8" name="矩形 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4221088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经验教训总结（全员）</a:t>
            </a:r>
          </a:p>
        </p:txBody>
      </p:sp>
      <p:grpSp>
        <p:nvGrpSpPr>
          <p:cNvPr id="11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2" name="矩形 1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5" name="矩形 1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8" name="矩形 1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20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1" name="矩形 20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91680" y="2492896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项目执行达成情况分析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（包括：项目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成员质量指标达成展示、红黑牌确认）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项目过程规范性和质量分析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项目必须包括对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的全面评价）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691680" y="505556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改进计划</a:t>
            </a:r>
          </a:p>
        </p:txBody>
      </p:sp>
    </p:spTree>
    <p:extLst>
      <p:ext uri="{BB962C8B-B14F-4D97-AF65-F5344CB8AC3E}">
        <p14:creationId xmlns:p14="http://schemas.microsoft.com/office/powerpoint/2010/main" val="2092875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</a:rPr>
              <a:t>项目过程规范和质量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4926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latin typeface="+mj-ea"/>
                <a:ea typeface="+mj-ea"/>
              </a:rPr>
              <a:t>各阶段过程符合度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i="1" dirty="0" smtClean="0">
                <a:solidFill>
                  <a:srgbClr val="529FC6"/>
                </a:solidFill>
              </a:rPr>
              <a:t> </a:t>
            </a:r>
          </a:p>
          <a:p>
            <a:r>
              <a:rPr lang="zh-CN" altLang="en-US" i="1" dirty="0" smtClean="0">
                <a:solidFill>
                  <a:srgbClr val="529FC6"/>
                </a:solidFill>
              </a:rPr>
              <a:t>      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844824"/>
            <a:ext cx="4877869" cy="22611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1" y="4365104"/>
            <a:ext cx="4230991" cy="2176461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5244422" y="92149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主要不符合项：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i="1" dirty="0" smtClean="0">
                <a:solidFill>
                  <a:srgbClr val="529FC6"/>
                </a:solidFill>
              </a:rPr>
              <a:t>      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94466"/>
              </p:ext>
            </p:extLst>
          </p:nvPr>
        </p:nvGraphicFramePr>
        <p:xfrm>
          <a:off x="5652120" y="1829059"/>
          <a:ext cx="3192702" cy="47125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92702"/>
              </a:tblGrid>
              <a:tr h="8193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项目周报未及时提交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4862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项目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例会在</a:t>
                      </a:r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月份召开过一次</a:t>
                      </a:r>
                      <a:r>
                        <a:rPr lang="zh-CN" altLang="en-US" sz="1400" u="none" strike="noStrike" dirty="0">
                          <a:effectLst/>
                        </a:rPr>
                        <a:t>，其他时间均为召开，项目成员间正式沟通严重不足，由此将给项目带来极大的进度和质量风险。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7431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项目已经进入验证阶段，依然存在实现、设计阶段的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风险未及时关闭</a:t>
                      </a:r>
                      <a:r>
                        <a:rPr lang="zh-CN" altLang="en-US" sz="1400" u="none" strike="noStrike" dirty="0">
                          <a:effectLst/>
                        </a:rPr>
                        <a:t>，对风险的跟踪处理不及时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。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1883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项目验证阶段测试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任务单延期严重</a:t>
                      </a:r>
                      <a:r>
                        <a:rPr lang="zh-CN" altLang="en-US" sz="1400" u="none" strike="noStrike" dirty="0">
                          <a:effectLst/>
                        </a:rPr>
                        <a:t>，且项目整体延期，项目计划结项时间已到，项目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进度计划无法指导实际工作开展</a:t>
                      </a:r>
                      <a:r>
                        <a:rPr lang="zh-CN" altLang="en-US" sz="1400" u="none" strike="noStrike" dirty="0">
                          <a:effectLst/>
                        </a:rPr>
                        <a:t>，请尽快根据实际情况调整。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4753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进度计划</a:t>
                      </a:r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集成测试方案评审任务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未及时执行</a:t>
                      </a:r>
                      <a:endParaRPr lang="zh-CN" altLang="en-US" sz="14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设计反馈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过程规范和质量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4926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本次不涉及</a:t>
            </a:r>
            <a:r>
              <a:rPr lang="en-US" altLang="zh-CN" i="1" dirty="0" smtClean="0">
                <a:solidFill>
                  <a:srgbClr val="529FC6"/>
                </a:solidFill>
                <a:latin typeface="+mn-ea"/>
                <a:ea typeface="+mn-ea"/>
              </a:rPr>
              <a:t> </a:t>
            </a:r>
          </a:p>
          <a:p>
            <a:r>
              <a:rPr lang="zh-CN" altLang="en-US" i="1" dirty="0" smtClean="0">
                <a:solidFill>
                  <a:srgbClr val="529FC6"/>
                </a:solidFill>
              </a:rPr>
              <a:t>      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22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项目过程规范和质量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06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评审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、评审重视度不够，效率较低，原因：前期评审较密集，同一批评委持续参与；</a:t>
            </a:r>
            <a:endParaRPr lang="en-US" altLang="zh-CN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    2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、后续部门及项目组强调评审重要性，提升效率及质量。</a:t>
            </a:r>
            <a:endParaRPr lang="en-US" altLang="zh-CN" sz="160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97489"/>
              </p:ext>
            </p:extLst>
          </p:nvPr>
        </p:nvGraphicFramePr>
        <p:xfrm>
          <a:off x="683568" y="2060848"/>
          <a:ext cx="7488832" cy="4176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19"/>
                <a:gridCol w="1174719"/>
                <a:gridCol w="1419451"/>
                <a:gridCol w="1174719"/>
                <a:gridCol w="1370505"/>
                <a:gridCol w="1174719"/>
              </a:tblGrid>
              <a:tr h="3093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评审单编号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申请人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评审名称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评审方式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评审组长</a:t>
                      </a:r>
                      <a:r>
                        <a:rPr lang="en-US" altLang="zh-CN" sz="10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评委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评审缺陷数（个）</a:t>
                      </a:r>
                      <a:endParaRPr lang="zh-CN" altLang="en-US" sz="1000" b="1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rgbClr val="FF9900"/>
                    </a:solidFill>
                  </a:tcPr>
                </a:tc>
              </a:tr>
              <a:tr h="618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RV20170316_053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曹富春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需求评审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陈留杰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金陈武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夏嘉蔚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胡小琴</a:t>
                      </a:r>
                      <a:r>
                        <a:rPr lang="en-US" altLang="zh-CN" sz="900" u="none" strike="noStrike">
                          <a:effectLst/>
                        </a:rPr>
                        <a:t>5,</a:t>
                      </a:r>
                      <a:r>
                        <a:rPr lang="zh-CN" altLang="en-US" sz="900" u="none" strike="noStrike">
                          <a:effectLst/>
                        </a:rPr>
                        <a:t>彭真</a:t>
                      </a:r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RV20170318_033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曹富春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总体设计评审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夏嘉蔚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胡小琴</a:t>
                      </a:r>
                      <a:r>
                        <a:rPr lang="en-US" altLang="zh-CN" sz="900" u="none" strike="noStrike">
                          <a:effectLst/>
                        </a:rPr>
                        <a:t>5,</a:t>
                      </a:r>
                      <a:r>
                        <a:rPr lang="zh-CN" altLang="en-US" sz="900" u="none" strike="noStrike">
                          <a:effectLst/>
                        </a:rPr>
                        <a:t>金陈武</a:t>
                      </a:r>
                      <a:endParaRPr lang="zh-CN" alt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RV20170322_011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耿乔磊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软件概要设计评审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会议评审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曹富春</a:t>
                      </a:r>
                      <a:r>
                        <a:rPr lang="en-US" altLang="zh-CN" sz="900" u="none" strike="noStrike" dirty="0">
                          <a:effectLst/>
                        </a:rPr>
                        <a:t>,</a:t>
                      </a:r>
                      <a:r>
                        <a:rPr lang="zh-CN" altLang="en-US" sz="900" u="none" strike="noStrike" dirty="0">
                          <a:effectLst/>
                        </a:rPr>
                        <a:t>夏嘉蔚</a:t>
                      </a:r>
                      <a:r>
                        <a:rPr lang="en-US" altLang="zh-CN" sz="900" u="none" strike="noStrike" dirty="0">
                          <a:effectLst/>
                        </a:rPr>
                        <a:t>,</a:t>
                      </a:r>
                      <a:r>
                        <a:rPr lang="zh-CN" altLang="en-US" sz="900" u="none" strike="noStrike" dirty="0">
                          <a:effectLst/>
                        </a:rPr>
                        <a:t>胡小琴</a:t>
                      </a:r>
                      <a:r>
                        <a:rPr lang="en-US" altLang="zh-CN" sz="900" u="none" strike="noStrike" dirty="0">
                          <a:effectLst/>
                        </a:rPr>
                        <a:t>5,</a:t>
                      </a:r>
                      <a:r>
                        <a:rPr lang="zh-CN" altLang="en-US" sz="900" u="none" strike="noStrike" dirty="0">
                          <a:effectLst/>
                        </a:rPr>
                        <a:t>金陈武</a:t>
                      </a:r>
                      <a:r>
                        <a:rPr lang="en-US" altLang="zh-CN" sz="900" u="none" strike="noStrike" dirty="0">
                          <a:effectLst/>
                        </a:rPr>
                        <a:t>,</a:t>
                      </a:r>
                      <a:r>
                        <a:rPr lang="zh-CN" altLang="en-US" sz="900" u="none" strike="noStrike" dirty="0">
                          <a:effectLst/>
                        </a:rPr>
                        <a:t>彭真</a:t>
                      </a:r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RV20170322_053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夏嘉蔚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软件集成测试方案评审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会签评审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李嘉东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耿乔磊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李同立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胡小琴</a:t>
                      </a:r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RV20170323_047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胡小琴</a:t>
                      </a:r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系统测试方案评审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会签评审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夏嘉蔚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金陈武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耿乔磊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李同立</a:t>
                      </a:r>
                      <a:endParaRPr lang="zh-CN" alt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RV20170324_066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夏嘉蔚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整机集成测试用例评审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会签评审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耿乔磊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李同立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金陈武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胡小琴</a:t>
                      </a:r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RV20170331_010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胡小琴</a:t>
                      </a:r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系统测试用例评审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会签评审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夏嘉蔚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耿乔磊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李同立</a:t>
                      </a:r>
                      <a:endParaRPr lang="zh-CN" alt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 </a:t>
                      </a:r>
                      <a:endParaRPr lang="en-US" altLang="zh-CN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RV20170410_027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陈凯莉</a:t>
                      </a:r>
                      <a:endParaRPr lang="zh-CN" altLang="en-US" sz="10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用户文档评审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会签评审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曹富春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耿乔磊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李同立</a:t>
                      </a:r>
                      <a:r>
                        <a:rPr lang="en-US" altLang="zh-CN" sz="900" u="none" strike="noStrike">
                          <a:effectLst/>
                        </a:rPr>
                        <a:t>,</a:t>
                      </a:r>
                      <a:r>
                        <a:rPr lang="zh-CN" altLang="en-US" sz="900" u="none" strike="noStrike">
                          <a:effectLst/>
                        </a:rPr>
                        <a:t>夏嘉蔚</a:t>
                      </a:r>
                      <a:endParaRPr lang="zh-CN" altLang="en-US" sz="9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13 </a:t>
                      </a:r>
                      <a:endParaRPr lang="en-US" altLang="zh-CN" sz="9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缺陷分析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检出活动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HIKVISION Confidential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4294967295"/>
          </p:nvPr>
        </p:nvSpPr>
        <p:spPr>
          <a:xfrm>
            <a:off x="34925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890F1-5A2A-45E8-87D8-A13224232A1F}" type="datetime1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2017/4/25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948264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D092DD-3A81-4CCB-825E-A29ED48F70D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0487" name="Rectangle 99"/>
          <p:cNvSpPr>
            <a:spLocks noChangeArrowheads="1"/>
          </p:cNvSpPr>
          <p:nvPr/>
        </p:nvSpPr>
        <p:spPr bwMode="auto">
          <a:xfrm>
            <a:off x="3795713" y="4176713"/>
            <a:ext cx="46370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76000393"/>
              </p:ext>
            </p:extLst>
          </p:nvPr>
        </p:nvGraphicFramePr>
        <p:xfrm>
          <a:off x="1187624" y="1268760"/>
          <a:ext cx="6720408" cy="491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56208" y="577013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集成测试缺陷较少，四个均为安全缺陷。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严重级别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HIKVISION Confidential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4294967295"/>
          </p:nvPr>
        </p:nvSpPr>
        <p:spPr>
          <a:xfrm>
            <a:off x="34925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890F1-5A2A-45E8-87D8-A13224232A1F}" type="datetime1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2017/4/25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948264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D092DD-3A81-4CCB-825E-A29ED48F70D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0487" name="Rectangle 99"/>
          <p:cNvSpPr>
            <a:spLocks noChangeArrowheads="1"/>
          </p:cNvSpPr>
          <p:nvPr/>
        </p:nvSpPr>
        <p:spPr bwMode="auto">
          <a:xfrm>
            <a:off x="3795713" y="4176713"/>
            <a:ext cx="46370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839608261"/>
              </p:ext>
            </p:extLst>
          </p:nvPr>
        </p:nvGraphicFramePr>
        <p:xfrm>
          <a:off x="1524000" y="1397000"/>
          <a:ext cx="4992216" cy="325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4088" y="5690073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高：</a:t>
            </a:r>
            <a:r>
              <a:rPr lang="en-US" altLang="zh-CN" dirty="0" smtClean="0">
                <a:solidFill>
                  <a:srgbClr val="FF0000"/>
                </a:solidFill>
              </a:rPr>
              <a:t>11 </a:t>
            </a:r>
            <a:r>
              <a:rPr lang="zh-CN" altLang="en-US" dirty="0" smtClean="0">
                <a:solidFill>
                  <a:srgbClr val="FF0000"/>
                </a:solidFill>
              </a:rPr>
              <a:t>中：</a:t>
            </a:r>
            <a:r>
              <a:rPr lang="en-US" altLang="zh-CN" dirty="0" smtClean="0">
                <a:solidFill>
                  <a:srgbClr val="FF0000"/>
                </a:solidFill>
              </a:rPr>
              <a:t>53 </a:t>
            </a:r>
            <a:r>
              <a:rPr lang="zh-CN" altLang="en-US" dirty="0" smtClean="0">
                <a:solidFill>
                  <a:srgbClr val="FF0000"/>
                </a:solidFill>
              </a:rPr>
              <a:t>低：</a:t>
            </a:r>
            <a:r>
              <a:rPr lang="en-US" altLang="zh-CN" dirty="0" smtClean="0">
                <a:solidFill>
                  <a:srgbClr val="FF0000"/>
                </a:solidFill>
              </a:rPr>
              <a:t>52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相比</a:t>
            </a:r>
            <a:r>
              <a:rPr lang="en-US" altLang="zh-CN" dirty="0" smtClean="0">
                <a:solidFill>
                  <a:srgbClr val="FF0000"/>
                </a:solidFill>
              </a:rPr>
              <a:t>PPB</a:t>
            </a:r>
            <a:r>
              <a:rPr lang="zh-CN" altLang="en-US" dirty="0" smtClean="0">
                <a:solidFill>
                  <a:srgbClr val="FF0000"/>
                </a:solidFill>
              </a:rPr>
              <a:t>高级别较少，中级别较多。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3818372" cy="175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54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52546"/>
              </p:ext>
            </p:extLst>
          </p:nvPr>
        </p:nvGraphicFramePr>
        <p:xfrm>
          <a:off x="1187624" y="1196752"/>
          <a:ext cx="6552728" cy="3024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5362"/>
                <a:gridCol w="3107366"/>
              </a:tblGrid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项目阶段</a:t>
                      </a:r>
                      <a:endParaRPr lang="zh-CN" alt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过程符合度</a:t>
                      </a:r>
                      <a:endParaRPr lang="zh-CN" altLang="en-US" sz="2000" b="1" i="0" u="none" strike="noStrike" dirty="0">
                        <a:solidFill>
                          <a:srgbClr val="00206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项目初始化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>
                          <a:effectLst/>
                        </a:rPr>
                        <a:t>100.00%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定义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97.58%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设计与实现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84.09%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验证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85.11%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移交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94.44%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结项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100.00%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2000" u="none" strike="noStrike">
                          <a:effectLst/>
                        </a:rPr>
                        <a:t>综合过程符合度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u="none" strike="noStrike" dirty="0">
                          <a:effectLst/>
                        </a:rPr>
                        <a:t>93.54%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不符合项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67544" y="4653136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、量化</a:t>
            </a:r>
            <a:r>
              <a:rPr lang="zh-CN" altLang="en-US" dirty="0">
                <a:latin typeface="+mn-ea"/>
                <a:ea typeface="+mn-ea"/>
              </a:rPr>
              <a:t>监控未按照计划进行跟踪和度量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缺乏跟踪及度量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、系统测试</a:t>
            </a:r>
            <a:r>
              <a:rPr lang="zh-CN" altLang="en-US" dirty="0">
                <a:latin typeface="+mn-ea"/>
                <a:ea typeface="+mn-ea"/>
              </a:rPr>
              <a:t>审批延期未及时跟进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加强宣贯，及时改进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、实现阶段</a:t>
            </a:r>
            <a:r>
              <a:rPr lang="zh-CN" altLang="en-US" dirty="0">
                <a:latin typeface="+mn-ea"/>
                <a:ea typeface="+mn-ea"/>
              </a:rPr>
              <a:t>延期未及时调整进度计划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定期关注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4</a:t>
            </a:r>
            <a:r>
              <a:rPr lang="zh-CN" altLang="en-US" dirty="0" smtClean="0">
                <a:latin typeface="+mn-ea"/>
                <a:ea typeface="+mn-ea"/>
              </a:rPr>
              <a:t>、实现阶段</a:t>
            </a:r>
            <a:r>
              <a:rPr lang="zh-CN" altLang="en-US" dirty="0">
                <a:latin typeface="+mn-ea"/>
                <a:ea typeface="+mn-ea"/>
              </a:rPr>
              <a:t>延期在进度报告中未按照要求使用红灯</a:t>
            </a:r>
            <a:r>
              <a:rPr lang="zh-CN" altLang="en-US" dirty="0" smtClean="0">
                <a:latin typeface="+mn-ea"/>
                <a:ea typeface="+mn-ea"/>
              </a:rPr>
              <a:t>报告。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5</a:t>
            </a:r>
            <a:r>
              <a:rPr lang="zh-CN" altLang="en-US" dirty="0" smtClean="0">
                <a:latin typeface="+mn-ea"/>
                <a:ea typeface="+mn-ea"/>
              </a:rPr>
              <a:t>、项目</a:t>
            </a:r>
            <a:r>
              <a:rPr lang="zh-CN" altLang="en-US" dirty="0">
                <a:latin typeface="+mn-ea"/>
                <a:ea typeface="+mn-ea"/>
              </a:rPr>
              <a:t>未按计划每周例会进行，未在项目内记录，缺少对应会议沟通记录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有单独会议记录，未在项目内记录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086475"/>
            <a:ext cx="22193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510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CMMI</a:t>
            </a:r>
            <a:r>
              <a:rPr lang="zh-CN" altLang="en-US" dirty="0" smtClean="0"/>
              <a:t>执行评价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PPB</a:t>
            </a:r>
            <a:r>
              <a:rPr lang="zh-CN" altLang="en-US" dirty="0"/>
              <a:t>模型评价、</a:t>
            </a:r>
            <a:r>
              <a:rPr lang="en-US" altLang="zh-CN" dirty="0"/>
              <a:t>PPB</a:t>
            </a:r>
            <a:r>
              <a:rPr lang="zh-CN" altLang="en-US" dirty="0"/>
              <a:t>质量评价基线</a:t>
            </a:r>
            <a:r>
              <a:rPr lang="zh-CN" altLang="en-US" dirty="0" smtClean="0"/>
              <a:t>评价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过程</a:t>
            </a:r>
            <a:r>
              <a:rPr lang="zh-CN" altLang="en-US" dirty="0" smtClean="0"/>
              <a:t>估算</a:t>
            </a:r>
            <a:r>
              <a:rPr lang="zh-CN" altLang="en-US" dirty="0"/>
              <a:t>准确性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组件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模块质量及复用性评价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CMMI</a:t>
            </a:r>
            <a:r>
              <a:rPr lang="zh-CN" altLang="en-US" dirty="0" smtClean="0"/>
              <a:t>模板和过程指导文件评价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376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项目基本信息</a:t>
            </a:r>
          </a:p>
        </p:txBody>
      </p:sp>
      <p:grpSp>
        <p:nvGrpSpPr>
          <p:cNvPr id="7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8" name="矩形 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422108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经验教训总结（全员）</a:t>
            </a:r>
          </a:p>
        </p:txBody>
      </p:sp>
      <p:grpSp>
        <p:nvGrpSpPr>
          <p:cNvPr id="11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2" name="矩形 1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5" name="矩形 1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8" name="矩形 1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20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1" name="矩形 20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91680" y="2492896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项目执行达成情况分析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（包括：项目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成员质量指标达成展示、红黑牌确认）</a:t>
            </a:r>
            <a:endParaRPr lang="zh-CN" altLang="en-US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项目过程规范性和质量分析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项目必须包括对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的全面评价）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691680" y="4830251"/>
            <a:ext cx="141577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改进计划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项目基本信息</a:t>
            </a:r>
          </a:p>
        </p:txBody>
      </p:sp>
      <p:grpSp>
        <p:nvGrpSpPr>
          <p:cNvPr id="7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8" name="矩形 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4221088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经验教训总结（全员）</a:t>
            </a:r>
          </a:p>
        </p:txBody>
      </p:sp>
      <p:grpSp>
        <p:nvGrpSpPr>
          <p:cNvPr id="11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2" name="矩形 1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5" name="矩形 1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8" name="矩形 1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20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1" name="矩形 20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91680" y="2492896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项目执行达成情况分析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（包括：项目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成员质量指标达成展示、红黑牌确认）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项目过程规范性和质量分析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项目必须包括对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的全面评价）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691680" y="505556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改进计划</a:t>
            </a:r>
          </a:p>
        </p:txBody>
      </p:sp>
    </p:spTree>
    <p:extLst>
      <p:ext uri="{BB962C8B-B14F-4D97-AF65-F5344CB8AC3E}">
        <p14:creationId xmlns:p14="http://schemas.microsoft.com/office/powerpoint/2010/main" val="2480946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</a:rPr>
              <a:t>经验教训总结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经验总结建议分为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个层次，项目经理和工作组成员。</a:t>
            </a:r>
            <a:r>
              <a:rPr lang="zh-CN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项目经理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从前面分析的项目最终达成情况偏差进行归类总结，得出后续项目需要改进的点；</a:t>
            </a:r>
            <a:r>
              <a:rPr lang="zh-CN" altLang="en-US" sz="1600" b="1" dirty="0" smtClean="0">
                <a:solidFill>
                  <a:srgbClr val="0000FF"/>
                </a:solidFill>
                <a:latin typeface="+mn-ea"/>
                <a:ea typeface="+mn-ea"/>
              </a:rPr>
              <a:t>工作组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从开发以及测试的角度对本组工作进行总结。</a:t>
            </a:r>
            <a:endParaRPr lang="zh-CN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1328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项目经理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48" y="27089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100" b="1" dirty="0" smtClean="0">
                <a:solidFill>
                  <a:srgbClr val="002060"/>
                </a:solidFill>
                <a:latin typeface="+mn-ea"/>
                <a:ea typeface="+mn-ea"/>
              </a:rPr>
              <a:t>问题：</a:t>
            </a:r>
            <a:endParaRPr lang="en-US" altLang="zh-CN" sz="1100" b="1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、需求、设计评审进度存在延期，项目整体进度计划受影响；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zh-CN" altLang="en-US" sz="1100" dirty="0">
                <a:solidFill>
                  <a:srgbClr val="002060"/>
                </a:solidFill>
                <a:latin typeface="+mn-ea"/>
                <a:ea typeface="+mn-ea"/>
              </a:rPr>
              <a:t>需求、设计评审进度存在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延期，开发</a:t>
            </a:r>
            <a:r>
              <a:rPr lang="zh-CN" altLang="en-US" sz="1100" dirty="0">
                <a:solidFill>
                  <a:srgbClr val="002060"/>
                </a:solidFill>
                <a:latin typeface="+mn-ea"/>
                <a:ea typeface="+mn-ea"/>
              </a:rPr>
              <a:t>工期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受压缩</a:t>
            </a:r>
            <a:r>
              <a:rPr lang="zh-CN" altLang="en-US" sz="1100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影响开发质量；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、公司安全需求内容变更，测试用例变更导致部分功能不再满足红线需求，需在本项目中解决（不在规划内）；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>
                <a:solidFill>
                  <a:srgbClr val="002060"/>
                </a:solidFill>
                <a:latin typeface="+mn-ea"/>
                <a:ea typeface="+mn-ea"/>
              </a:rPr>
              <a:t>4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、项目中解决基线临时严重缺陷的情况，原开发计划受到部分影响（整体评估）；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5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、项目过程中，</a:t>
            </a:r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CMMI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过程监控部分，过程数据未及时录入相关文档；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en-US" altLang="zh-CN" sz="1100" dirty="0" smtClean="0">
                <a:solidFill>
                  <a:srgbClr val="002060"/>
                </a:solidFill>
                <a:latin typeface="+mn-ea"/>
                <a:ea typeface="+mn-ea"/>
              </a:rPr>
              <a:t>6</a:t>
            </a:r>
            <a:r>
              <a:rPr lang="zh-CN" altLang="en-US" sz="1100" dirty="0" smtClean="0">
                <a:solidFill>
                  <a:srgbClr val="002060"/>
                </a:solidFill>
                <a:latin typeface="+mn-ea"/>
                <a:ea typeface="+mn-ea"/>
              </a:rPr>
              <a:t>、系统测试流程由于系统测试未执行遗忘提交（已补交）。</a:t>
            </a:r>
            <a:endParaRPr lang="en-US" altLang="zh-CN" sz="1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indent="457200"/>
            <a:r>
              <a:rPr lang="zh-CN" altLang="en-US" sz="1100" b="1" dirty="0">
                <a:solidFill>
                  <a:srgbClr val="002060"/>
                </a:solidFill>
                <a:latin typeface="+mn-ea"/>
                <a:ea typeface="+mn-ea"/>
              </a:rPr>
              <a:t>收获</a:t>
            </a:r>
            <a:r>
              <a:rPr lang="zh-CN" altLang="en-US" sz="1100" b="1" dirty="0" smtClean="0">
                <a:solidFill>
                  <a:srgbClr val="002060"/>
                </a:solidFill>
                <a:latin typeface="+mn-ea"/>
                <a:ea typeface="+mn-ea"/>
              </a:rPr>
              <a:t>：</a:t>
            </a:r>
            <a:endParaRPr lang="en-US" altLang="zh-CN" sz="1100" b="1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lvl="0" indent="457200"/>
            <a:r>
              <a:rPr lang="en-US" altLang="zh-CN" sz="1100" dirty="0">
                <a:solidFill>
                  <a:srgbClr val="002060"/>
                </a:solidFill>
                <a:latin typeface="微软雅黑"/>
                <a:ea typeface="微软雅黑"/>
              </a:rPr>
              <a:t>1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/>
                <a:ea typeface="微软雅黑"/>
              </a:rPr>
              <a:t>、整体质量较好，测试检出缺陷数较少，且无缺陷无遗留；</a:t>
            </a:r>
            <a:endParaRPr lang="en-US" altLang="zh-CN" sz="1100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lvl="0" indent="457200"/>
            <a:r>
              <a:rPr lang="en-US" altLang="zh-CN" sz="1100" dirty="0">
                <a:solidFill>
                  <a:srgbClr val="002060"/>
                </a:solidFill>
                <a:latin typeface="微软雅黑"/>
                <a:ea typeface="微软雅黑"/>
              </a:rPr>
              <a:t>2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/>
                <a:ea typeface="微软雅黑"/>
              </a:rPr>
              <a:t>、安全红线部分完全满足公司要求，扫描中无中高级别缺陷；</a:t>
            </a:r>
            <a:endParaRPr lang="en-US" altLang="zh-CN" sz="1100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lvl="0" indent="457200"/>
            <a:r>
              <a:rPr lang="en-US" altLang="zh-CN" sz="1100" dirty="0">
                <a:solidFill>
                  <a:srgbClr val="002060"/>
                </a:solidFill>
                <a:latin typeface="微软雅黑"/>
                <a:ea typeface="微软雅黑"/>
              </a:rPr>
              <a:t>3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/>
                <a:ea typeface="微软雅黑"/>
              </a:rPr>
              <a:t>、项目过程中，开发人员（耿乔磊）主动解决或检出基线缺陷，并主动输出解决方案，用于后续版本升级；</a:t>
            </a:r>
            <a:endParaRPr lang="en-US" altLang="zh-CN" sz="1100" dirty="0" smtClean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lvl="0" indent="457200"/>
            <a:r>
              <a:rPr lang="en-US" altLang="zh-CN" sz="1100" dirty="0" smtClean="0">
                <a:solidFill>
                  <a:srgbClr val="002060"/>
                </a:solidFill>
                <a:latin typeface="微软雅黑"/>
                <a:ea typeface="微软雅黑"/>
              </a:rPr>
              <a:t>4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/>
                <a:ea typeface="微软雅黑"/>
              </a:rPr>
              <a:t>、完成规划需求内容，项目发布无延期。</a:t>
            </a:r>
            <a:endParaRPr lang="en-US" altLang="zh-CN" sz="1100" dirty="0">
              <a:solidFill>
                <a:srgbClr val="00206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经验教训总结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工作组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61899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工作组的经验在会前，项目经理需要发出邮件，搜集各组反馈的经验总结，然后汇总后进行分析。</a:t>
            </a:r>
            <a:endParaRPr lang="en-US" altLang="zh-CN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indent="457200"/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工作组需要包括：软件（应用层、客户端、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SDK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DSP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BSP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等）、硬件、结构、系统测试、硬件测试。</a:t>
            </a:r>
            <a:endParaRPr lang="zh-CN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406" y="3067098"/>
            <a:ext cx="820891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+mn-ea"/>
                <a:ea typeface="+mn-ea"/>
              </a:rPr>
              <a:t>WEB</a:t>
            </a:r>
            <a:r>
              <a:rPr lang="zh-CN" altLang="en-US" sz="1600" dirty="0">
                <a:solidFill>
                  <a:srgbClr val="0000FF"/>
                </a:solidFill>
                <a:latin typeface="+mn-ea"/>
                <a:ea typeface="+mn-ea"/>
              </a:rPr>
              <a:t>（耿乔磊）：   </a:t>
            </a:r>
            <a:r>
              <a:rPr lang="zh-CN" altLang="en-US" sz="1000" dirty="0">
                <a:latin typeface="+mn-ea"/>
                <a:ea typeface="+mn-ea"/>
              </a:rPr>
              <a:t>    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en-US" altLang="zh-CN" sz="1050" b="1" dirty="0" smtClean="0">
                <a:latin typeface="+mn-ea"/>
                <a:ea typeface="+mn-ea"/>
              </a:rPr>
              <a:t>1</a:t>
            </a:r>
            <a:r>
              <a:rPr lang="zh-CN" altLang="en-US" sz="1050" b="1" dirty="0" smtClean="0">
                <a:latin typeface="+mn-ea"/>
                <a:ea typeface="+mn-ea"/>
              </a:rPr>
              <a:t>、项目</a:t>
            </a:r>
            <a:r>
              <a:rPr lang="zh-CN" altLang="en-US" sz="1050" b="1" dirty="0">
                <a:latin typeface="+mn-ea"/>
                <a:ea typeface="+mn-ea"/>
              </a:rPr>
              <a:t>时间有点</a:t>
            </a:r>
            <a:r>
              <a:rPr lang="zh-CN" altLang="en-US" sz="1050" b="1" dirty="0" smtClean="0">
                <a:latin typeface="+mn-ea"/>
                <a:ea typeface="+mn-ea"/>
              </a:rPr>
              <a:t>紧张</a:t>
            </a:r>
            <a:endParaRPr lang="zh-CN" altLang="en-US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     </a:t>
            </a:r>
            <a:r>
              <a:rPr lang="zh-CN" altLang="en-US" sz="1050" dirty="0" smtClean="0">
                <a:latin typeface="+mn-ea"/>
                <a:ea typeface="+mn-ea"/>
              </a:rPr>
              <a:t>项目</a:t>
            </a:r>
            <a:r>
              <a:rPr lang="zh-CN" altLang="en-US" sz="1050" dirty="0">
                <a:latin typeface="+mn-ea"/>
                <a:ea typeface="+mn-ea"/>
              </a:rPr>
              <a:t>时间紧张，经常</a:t>
            </a:r>
            <a:r>
              <a:rPr lang="zh-CN" altLang="en-US" sz="1050" dirty="0" smtClean="0">
                <a:latin typeface="+mn-ea"/>
                <a:ea typeface="+mn-ea"/>
              </a:rPr>
              <a:t>加班；项目中</a:t>
            </a:r>
            <a:r>
              <a:rPr lang="en-US" altLang="zh-CN" sz="1050" dirty="0" smtClean="0">
                <a:latin typeface="+mn-ea"/>
                <a:ea typeface="+mn-ea"/>
              </a:rPr>
              <a:t>8</a:t>
            </a:r>
            <a:r>
              <a:rPr lang="zh-CN" altLang="en-US" sz="1050" dirty="0">
                <a:latin typeface="+mn-ea"/>
                <a:ea typeface="+mn-ea"/>
              </a:rPr>
              <a:t>项评审</a:t>
            </a:r>
            <a:r>
              <a:rPr lang="zh-CN" altLang="en-US" sz="1050" dirty="0" smtClean="0">
                <a:latin typeface="+mn-ea"/>
                <a:ea typeface="+mn-ea"/>
              </a:rPr>
              <a:t>、多次</a:t>
            </a:r>
            <a:r>
              <a:rPr lang="zh-CN" altLang="en-US" sz="1050" dirty="0">
                <a:latin typeface="+mn-ea"/>
                <a:ea typeface="+mn-ea"/>
              </a:rPr>
              <a:t>评审会议，甚至存在新增</a:t>
            </a:r>
            <a:r>
              <a:rPr lang="zh-CN" altLang="en-US" sz="1050" dirty="0" smtClean="0">
                <a:latin typeface="+mn-ea"/>
                <a:ea typeface="+mn-ea"/>
              </a:rPr>
              <a:t>需求；</a:t>
            </a:r>
            <a:endParaRPr lang="en-US" altLang="zh-CN" sz="1050" dirty="0" smtClean="0">
              <a:latin typeface="+mn-ea"/>
              <a:ea typeface="+mn-ea"/>
            </a:endParaRPr>
          </a:p>
          <a:p>
            <a:r>
              <a:rPr lang="en-US" altLang="zh-CN" sz="1050" b="1" dirty="0" smtClean="0">
                <a:latin typeface="+mn-ea"/>
                <a:ea typeface="+mn-ea"/>
              </a:rPr>
              <a:t>2</a:t>
            </a:r>
            <a:r>
              <a:rPr lang="zh-CN" altLang="en-US" sz="1050" b="1" dirty="0" smtClean="0">
                <a:latin typeface="+mn-ea"/>
                <a:ea typeface="+mn-ea"/>
              </a:rPr>
              <a:t>、项目</a:t>
            </a:r>
            <a:r>
              <a:rPr lang="zh-CN" altLang="en-US" sz="1050" b="1" dirty="0">
                <a:latin typeface="+mn-ea"/>
                <a:ea typeface="+mn-ea"/>
              </a:rPr>
              <a:t>需求存在变动 ★★</a:t>
            </a:r>
            <a:endParaRPr lang="zh-CN" altLang="en-US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     </a:t>
            </a:r>
            <a:r>
              <a:rPr lang="zh-CN" altLang="en-US" sz="1050" dirty="0" smtClean="0">
                <a:latin typeface="+mn-ea"/>
                <a:ea typeface="+mn-ea"/>
              </a:rPr>
              <a:t>项目中</a:t>
            </a:r>
            <a:r>
              <a:rPr lang="zh-CN" altLang="en-US" sz="1050" b="1" dirty="0" smtClean="0">
                <a:latin typeface="+mn-ea"/>
                <a:ea typeface="+mn-ea"/>
              </a:rPr>
              <a:t>额外</a:t>
            </a:r>
            <a:r>
              <a:rPr lang="zh-CN" altLang="en-US" sz="1050" dirty="0">
                <a:latin typeface="+mn-ea"/>
                <a:ea typeface="+mn-ea"/>
              </a:rPr>
              <a:t>修改基线缺陷</a:t>
            </a:r>
            <a:r>
              <a:rPr lang="en-US" altLang="zh-CN" sz="1050" dirty="0">
                <a:latin typeface="+mn-ea"/>
                <a:ea typeface="+mn-ea"/>
              </a:rPr>
              <a:t>4</a:t>
            </a:r>
            <a:r>
              <a:rPr lang="zh-CN" altLang="en-US" sz="1050" dirty="0">
                <a:latin typeface="+mn-ea"/>
                <a:ea typeface="+mn-ea"/>
              </a:rPr>
              <a:t>个，开发红线需求</a:t>
            </a:r>
            <a:r>
              <a:rPr lang="en-US" altLang="zh-CN" sz="1050" dirty="0">
                <a:latin typeface="+mn-ea"/>
                <a:ea typeface="+mn-ea"/>
              </a:rPr>
              <a:t>6</a:t>
            </a:r>
            <a:r>
              <a:rPr lang="zh-CN" altLang="en-US" sz="1050" dirty="0">
                <a:latin typeface="+mn-ea"/>
                <a:ea typeface="+mn-ea"/>
              </a:rPr>
              <a:t>个，是不小的工作量</a:t>
            </a:r>
          </a:p>
          <a:p>
            <a:r>
              <a:rPr lang="en-US" altLang="zh-CN" sz="1050" b="1" dirty="0" smtClean="0">
                <a:latin typeface="+mn-ea"/>
                <a:ea typeface="+mn-ea"/>
              </a:rPr>
              <a:t>3</a:t>
            </a:r>
            <a:r>
              <a:rPr lang="zh-CN" altLang="en-US" sz="1050" b="1" dirty="0" smtClean="0">
                <a:latin typeface="+mn-ea"/>
                <a:ea typeface="+mn-ea"/>
              </a:rPr>
              <a:t>、项目</a:t>
            </a:r>
            <a:r>
              <a:rPr lang="zh-CN" altLang="en-US" sz="1050" b="1" dirty="0">
                <a:latin typeface="+mn-ea"/>
                <a:ea typeface="+mn-ea"/>
              </a:rPr>
              <a:t>文档指导性考量 ★★</a:t>
            </a:r>
            <a:endParaRPr lang="zh-CN" altLang="en-US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     </a:t>
            </a:r>
            <a:r>
              <a:rPr lang="zh-CN" altLang="en-US" sz="1050" dirty="0" smtClean="0">
                <a:latin typeface="+mn-ea"/>
                <a:ea typeface="+mn-ea"/>
              </a:rPr>
              <a:t>需求文档</a:t>
            </a:r>
            <a:r>
              <a:rPr lang="zh-CN" altLang="en-US" sz="1050" dirty="0">
                <a:latin typeface="+mn-ea"/>
                <a:ea typeface="+mn-ea"/>
              </a:rPr>
              <a:t>受流程限制，有些过于“复杂”、“形式”、“不易用”，个人感觉指导意义远大于时间代价，毕竟本次项目时间是紧张的状态</a:t>
            </a:r>
          </a:p>
          <a:p>
            <a:r>
              <a:rPr lang="en-US" altLang="zh-CN" sz="1050" b="1" dirty="0" smtClean="0">
                <a:latin typeface="+mn-ea"/>
                <a:ea typeface="+mn-ea"/>
              </a:rPr>
              <a:t>4</a:t>
            </a:r>
            <a:r>
              <a:rPr lang="zh-CN" altLang="en-US" sz="1050" b="1" dirty="0" smtClean="0">
                <a:latin typeface="+mn-ea"/>
                <a:ea typeface="+mn-ea"/>
              </a:rPr>
              <a:t>、安全</a:t>
            </a:r>
            <a:r>
              <a:rPr lang="zh-CN" altLang="en-US" sz="1050" b="1" dirty="0">
                <a:latin typeface="+mn-ea"/>
                <a:ea typeface="+mn-ea"/>
              </a:rPr>
              <a:t>需求不稳定 ★★★</a:t>
            </a:r>
            <a:endParaRPr lang="zh-CN" altLang="en-US" sz="1050" dirty="0">
              <a:latin typeface="+mn-ea"/>
              <a:ea typeface="+mn-ea"/>
            </a:endParaRPr>
          </a:p>
          <a:p>
            <a:r>
              <a:rPr lang="zh-CN" altLang="en-US" sz="1050" dirty="0">
                <a:latin typeface="+mn-ea"/>
                <a:ea typeface="+mn-ea"/>
              </a:rPr>
              <a:t>     </a:t>
            </a:r>
            <a:r>
              <a:rPr lang="zh-CN" altLang="en-US" sz="1050" dirty="0" smtClean="0">
                <a:latin typeface="+mn-ea"/>
                <a:ea typeface="+mn-ea"/>
              </a:rPr>
              <a:t>安全</a:t>
            </a:r>
            <a:r>
              <a:rPr lang="zh-CN" altLang="en-US" sz="1050" dirty="0">
                <a:latin typeface="+mn-ea"/>
                <a:ea typeface="+mn-ea"/>
              </a:rPr>
              <a:t>实验室的测试用例定期会更新，这将会为平台提供新的需求，这些需求开发同样不可</a:t>
            </a:r>
            <a:r>
              <a:rPr lang="zh-CN" altLang="en-US" sz="1050" dirty="0" smtClean="0">
                <a:latin typeface="+mn-ea"/>
                <a:ea typeface="+mn-ea"/>
              </a:rPr>
              <a:t>控</a:t>
            </a:r>
            <a:endParaRPr lang="en-US" altLang="zh-CN" sz="1050" dirty="0" smtClean="0">
              <a:latin typeface="+mn-ea"/>
              <a:ea typeface="+mn-ea"/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服务</a:t>
            </a:r>
            <a:r>
              <a:rPr lang="en-US" altLang="zh-CN" sz="1600" dirty="0" smtClean="0">
                <a:solidFill>
                  <a:srgbClr val="0000FF"/>
                </a:solidFill>
                <a:latin typeface="+mn-ea"/>
                <a:ea typeface="+mn-ea"/>
              </a:rPr>
              <a:t>&amp;</a:t>
            </a:r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客户端部分（李同立）：</a:t>
            </a:r>
            <a:endParaRPr lang="en-US" altLang="zh-CN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lvl="0"/>
            <a:r>
              <a:rPr lang="en-US" altLang="zh-CN" sz="1050" dirty="0" smtClean="0">
                <a:latin typeface="+mn-ea"/>
                <a:ea typeface="+mn-ea"/>
              </a:rPr>
              <a:t>1</a:t>
            </a:r>
            <a:r>
              <a:rPr lang="zh-CN" altLang="en-US" sz="1050" dirty="0" smtClean="0">
                <a:latin typeface="+mn-ea"/>
                <a:ea typeface="+mn-ea"/>
              </a:rPr>
              <a:t>、</a:t>
            </a:r>
            <a:r>
              <a:rPr lang="zh-CN" altLang="zh-CN" sz="1050" dirty="0" smtClean="0">
                <a:latin typeface="+mn-ea"/>
                <a:ea typeface="+mn-ea"/>
              </a:rPr>
              <a:t>没有</a:t>
            </a:r>
            <a:r>
              <a:rPr lang="zh-CN" altLang="zh-CN" sz="1050" dirty="0">
                <a:latin typeface="+mn-ea"/>
                <a:ea typeface="+mn-ea"/>
              </a:rPr>
              <a:t>时间进行安全需求开发，导致出现了一些缺陷，建议以后预留充分的时间。</a:t>
            </a:r>
          </a:p>
          <a:p>
            <a:pPr lvl="0"/>
            <a:r>
              <a:rPr lang="en-US" altLang="zh-CN" sz="1050" dirty="0" smtClean="0">
                <a:latin typeface="+mn-ea"/>
                <a:ea typeface="+mn-ea"/>
              </a:rPr>
              <a:t>2</a:t>
            </a:r>
            <a:r>
              <a:rPr lang="zh-CN" altLang="en-US" sz="1050" dirty="0" smtClean="0">
                <a:latin typeface="+mn-ea"/>
                <a:ea typeface="+mn-ea"/>
              </a:rPr>
              <a:t>、</a:t>
            </a:r>
            <a:r>
              <a:rPr lang="zh-CN" altLang="zh-CN" sz="1050" dirty="0" smtClean="0">
                <a:latin typeface="+mn-ea"/>
                <a:ea typeface="+mn-ea"/>
              </a:rPr>
              <a:t>代码</a:t>
            </a:r>
            <a:r>
              <a:rPr lang="zh-CN" altLang="zh-CN" sz="1050" dirty="0">
                <a:latin typeface="+mn-ea"/>
                <a:ea typeface="+mn-ea"/>
              </a:rPr>
              <a:t>提交</a:t>
            </a:r>
            <a:r>
              <a:rPr lang="en-US" altLang="zh-CN" sz="1050" dirty="0">
                <a:latin typeface="+mn-ea"/>
                <a:ea typeface="+mn-ea"/>
              </a:rPr>
              <a:t>SVN</a:t>
            </a:r>
            <a:r>
              <a:rPr lang="zh-CN" altLang="zh-CN" sz="1050" dirty="0">
                <a:latin typeface="+mn-ea"/>
                <a:ea typeface="+mn-ea"/>
              </a:rPr>
              <a:t>时因个人原因有所遗漏，造成基线代码编译不过，以后要警惕此类犯错。</a:t>
            </a:r>
          </a:p>
          <a:p>
            <a:pPr lvl="0"/>
            <a:r>
              <a:rPr lang="en-US" altLang="zh-CN" sz="1050" dirty="0" smtClean="0">
                <a:latin typeface="+mn-ea"/>
                <a:ea typeface="+mn-ea"/>
              </a:rPr>
              <a:t>3</a:t>
            </a:r>
            <a:r>
              <a:rPr lang="zh-CN" altLang="en-US" sz="1050" dirty="0" smtClean="0">
                <a:latin typeface="+mn-ea"/>
                <a:ea typeface="+mn-ea"/>
              </a:rPr>
              <a:t>、</a:t>
            </a:r>
            <a:r>
              <a:rPr lang="zh-CN" altLang="zh-CN" sz="1050" dirty="0" smtClean="0">
                <a:latin typeface="+mn-ea"/>
                <a:ea typeface="+mn-ea"/>
              </a:rPr>
              <a:t>完善</a:t>
            </a:r>
            <a:r>
              <a:rPr lang="zh-CN" altLang="zh-CN" sz="1050" dirty="0">
                <a:latin typeface="+mn-ea"/>
                <a:ea typeface="+mn-ea"/>
              </a:rPr>
              <a:t>的设计才能产生高质量的软件，建议更加注重详细设计这一环节，比如像代码走查一样，所有研发人员在会议上集体对设计思路进行排查，集思广益，不断完善设计。</a:t>
            </a:r>
          </a:p>
          <a:p>
            <a:pPr lvl="0"/>
            <a:r>
              <a:rPr lang="en-US" altLang="zh-CN" sz="1050" dirty="0" smtClean="0">
                <a:latin typeface="+mn-ea"/>
                <a:ea typeface="+mn-ea"/>
              </a:rPr>
              <a:t>4</a:t>
            </a:r>
            <a:r>
              <a:rPr lang="zh-CN" altLang="en-US" sz="1050" dirty="0" smtClean="0">
                <a:latin typeface="+mn-ea"/>
                <a:ea typeface="+mn-ea"/>
              </a:rPr>
              <a:t>、</a:t>
            </a:r>
            <a:r>
              <a:rPr lang="zh-CN" altLang="zh-CN" sz="1050" dirty="0" smtClean="0">
                <a:latin typeface="+mn-ea"/>
                <a:ea typeface="+mn-ea"/>
              </a:rPr>
              <a:t>需要</a:t>
            </a:r>
            <a:r>
              <a:rPr lang="zh-CN" altLang="zh-CN" sz="1050" dirty="0">
                <a:latin typeface="+mn-ea"/>
                <a:ea typeface="+mn-ea"/>
              </a:rPr>
              <a:t>更加重视单元测试环节，建议列出所有的检查点，会议评审通过后，提测前按照检查点进行测试，确保没有任何遗漏</a:t>
            </a:r>
            <a:r>
              <a:rPr lang="zh-CN" altLang="zh-CN" sz="1050" dirty="0" smtClean="0">
                <a:latin typeface="+mn-ea"/>
                <a:ea typeface="+mn-ea"/>
              </a:rPr>
              <a:t>。</a:t>
            </a:r>
            <a:endParaRPr lang="zh-CN" altLang="zh-CN" sz="105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项目基本信息</a:t>
            </a:r>
          </a:p>
        </p:txBody>
      </p:sp>
      <p:grpSp>
        <p:nvGrpSpPr>
          <p:cNvPr id="7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8" name="矩形 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4221088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经验教训总结（全员）</a:t>
            </a:r>
          </a:p>
        </p:txBody>
      </p:sp>
      <p:grpSp>
        <p:nvGrpSpPr>
          <p:cNvPr id="11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2" name="矩形 1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5" name="矩形 1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8" name="矩形 1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20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1" name="矩形 20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91680" y="2492896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项目执行达成情况分析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（包括：项目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成员质量指标达成展示、红黑牌确认）</a:t>
            </a:r>
            <a:endParaRPr lang="zh-CN" altLang="en-US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项目过程规范性和质量分析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项目必须包括对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的全面评价）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691680" y="505556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改进计划</a:t>
            </a:r>
          </a:p>
        </p:txBody>
      </p:sp>
    </p:spTree>
    <p:extLst>
      <p:ext uri="{BB962C8B-B14F-4D97-AF65-F5344CB8AC3E}">
        <p14:creationId xmlns:p14="http://schemas.microsoft.com/office/powerpoint/2010/main" val="282249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改进计划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332057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457200"/>
            <a:r>
              <a:rPr lang="zh-CN" altLang="en-US" sz="1600" dirty="0" smtClean="0">
                <a:solidFill>
                  <a:srgbClr val="0000FF"/>
                </a:solidFill>
                <a:latin typeface="+mn-ea"/>
                <a:ea typeface="+mn-ea"/>
              </a:rPr>
              <a:t>将核心的经验教训进行汇总，制定改进计划，明确何时改进，如何改进。并和团队对改进跟踪方案讨论达成一致意见。</a:t>
            </a:r>
            <a:endParaRPr lang="en-US" altLang="zh-CN" sz="16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indent="-342900"/>
            <a:endParaRPr lang="en-US" altLang="zh-CN" sz="1600" i="1" dirty="0" smtClean="0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40" y="2320845"/>
            <a:ext cx="807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>
                <a:solidFill>
                  <a:srgbClr val="00B0F0"/>
                </a:solidFill>
                <a:latin typeface="+mn-ea"/>
                <a:ea typeface="+mn-ea"/>
              </a:rPr>
              <a:t>1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、项目范围把控：前期需求明确，相关改动内容（安全需求）纳入需求规划，中期变更内容充分考虑进度影响；</a:t>
            </a:r>
            <a:endParaRPr lang="en-US" altLang="zh-CN" sz="1600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pPr marL="342900" indent="-342900"/>
            <a:r>
              <a:rPr lang="en-US" altLang="zh-CN" sz="1600" dirty="0" smtClean="0">
                <a:solidFill>
                  <a:srgbClr val="00B0F0"/>
                </a:solidFill>
                <a:latin typeface="+mn-ea"/>
                <a:ea typeface="+mn-ea"/>
              </a:rPr>
              <a:t>2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、评审工作：在部门组织及项目团队强化评审重要性，提升评审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</a:rPr>
              <a:t>质量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及</a:t>
            </a:r>
            <a:r>
              <a:rPr lang="zh-CN" altLang="en-US" sz="1600" dirty="0">
                <a:solidFill>
                  <a:srgbClr val="00B0F0"/>
                </a:solidFill>
                <a:latin typeface="+mn-ea"/>
              </a:rPr>
              <a:t>效率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；</a:t>
            </a:r>
            <a:endParaRPr lang="en-US" altLang="zh-CN" sz="1600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pPr marL="342900" indent="-342900"/>
            <a:r>
              <a:rPr lang="en-US" altLang="zh-CN" sz="1600" dirty="0" smtClean="0">
                <a:solidFill>
                  <a:srgbClr val="00B0F0"/>
                </a:solidFill>
                <a:latin typeface="+mn-ea"/>
                <a:ea typeface="+mn-ea"/>
              </a:rPr>
              <a:t>3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、文档规范：需求、设计文档规范，存在不适用地方，会在</a:t>
            </a:r>
            <a:r>
              <a:rPr lang="en-US" altLang="zh-CN" sz="1600" dirty="0" smtClean="0">
                <a:solidFill>
                  <a:srgbClr val="00B0F0"/>
                </a:solidFill>
                <a:latin typeface="+mn-ea"/>
                <a:ea typeface="+mn-ea"/>
              </a:rPr>
              <a:t>2017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专项改进中提出建议；</a:t>
            </a:r>
            <a:endParaRPr lang="en-US" altLang="zh-CN" sz="1600" dirty="0" smtClean="0">
              <a:solidFill>
                <a:srgbClr val="00B0F0"/>
              </a:solidFill>
              <a:latin typeface="+mn-ea"/>
              <a:ea typeface="+mn-ea"/>
            </a:endParaRPr>
          </a:p>
          <a:p>
            <a:pPr marL="342900" indent="-342900"/>
            <a:r>
              <a:rPr lang="en-US" altLang="zh-CN" sz="1600" dirty="0" smtClean="0">
                <a:solidFill>
                  <a:srgbClr val="00B0F0"/>
                </a:solidFill>
                <a:latin typeface="+mn-ea"/>
                <a:ea typeface="+mn-ea"/>
              </a:rPr>
              <a:t>4</a:t>
            </a:r>
            <a:r>
              <a:rPr lang="zh-CN" altLang="en-US" sz="1600" dirty="0" smtClean="0">
                <a:solidFill>
                  <a:srgbClr val="00B0F0"/>
                </a:solidFill>
                <a:latin typeface="+mn-ea"/>
                <a:ea typeface="+mn-ea"/>
              </a:rPr>
              <a:t>、流程规范：取其精华、去其糟粕。</a:t>
            </a:r>
            <a:endParaRPr lang="en-US" altLang="zh-CN" sz="1600" dirty="0" smtClean="0">
              <a:solidFill>
                <a:srgbClr val="00B0F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D:\09年年会海报\PPT模板\田振华PPT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HIKVISION Confidential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4294967295"/>
          </p:nvPr>
        </p:nvSpPr>
        <p:spPr>
          <a:xfrm>
            <a:off x="34925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890F1-5A2A-45E8-87D8-A13224232A1F}" type="datetime1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2017/4/25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948264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D092DD-3A81-4CCB-825E-A29ED48F70D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0487" name="Rectangle 99"/>
          <p:cNvSpPr>
            <a:spLocks noChangeArrowheads="1"/>
          </p:cNvSpPr>
          <p:nvPr/>
        </p:nvSpPr>
        <p:spPr bwMode="auto">
          <a:xfrm>
            <a:off x="3795713" y="4176713"/>
            <a:ext cx="46370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208" y="1916832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微软雅黑"/>
              </a:rPr>
              <a:t>项目名称</a:t>
            </a:r>
            <a:r>
              <a:rPr lang="zh-CN" altLang="zh-CN" sz="2400" b="1" dirty="0" smtClean="0">
                <a:solidFill>
                  <a:srgbClr val="000000"/>
                </a:solidFill>
                <a:latin typeface="微软雅黑"/>
              </a:rPr>
              <a:t>：</a:t>
            </a:r>
            <a:r>
              <a:rPr lang="en-US" altLang="zh-CN" sz="2400" dirty="0" smtClean="0"/>
              <a:t>iVMS-8000-FMS(v2.2.2)</a:t>
            </a:r>
            <a:r>
              <a:rPr lang="zh-CN" altLang="en-US" sz="2400" dirty="0" smtClean="0"/>
              <a:t>移动办公方向</a:t>
            </a:r>
            <a:endParaRPr lang="en-US" altLang="zh-CN" sz="2400" dirty="0" smtClean="0">
              <a:solidFill>
                <a:srgbClr val="000000"/>
              </a:solidFill>
              <a:latin typeface="微软雅黑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00"/>
              </a:solidFill>
              <a:latin typeface="微软雅黑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00000"/>
                </a:solidFill>
                <a:latin typeface="微软雅黑"/>
              </a:rPr>
              <a:t>计划</a:t>
            </a:r>
            <a:r>
              <a:rPr lang="zh-CN" altLang="zh-CN" sz="2400" b="1" dirty="0">
                <a:solidFill>
                  <a:srgbClr val="000000"/>
                </a:solidFill>
                <a:latin typeface="微软雅黑"/>
              </a:rPr>
              <a:t>开始日期：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2016/03/15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>
              <a:solidFill>
                <a:srgbClr val="000000"/>
              </a:solidFill>
              <a:latin typeface="微软雅黑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00000"/>
                </a:solidFill>
                <a:latin typeface="微软雅黑"/>
              </a:rPr>
              <a:t>计划</a:t>
            </a:r>
            <a:r>
              <a:rPr lang="zh-CN" altLang="zh-CN" sz="2400" b="1" dirty="0">
                <a:solidFill>
                  <a:srgbClr val="000000"/>
                </a:solidFill>
                <a:latin typeface="微软雅黑"/>
              </a:rPr>
              <a:t>结束日期：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2016/04/28</a:t>
            </a:r>
            <a:endParaRPr lang="zh-CN" altLang="zh-CN" sz="2400" dirty="0">
              <a:solidFill>
                <a:srgbClr val="000000"/>
              </a:solidFill>
              <a:latin typeface="微软雅黑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71656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34925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A7D4C4-D8BA-4E9E-B116-2A03EBE77070}" type="datetime1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2017/4/25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HIKVISION Confidential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2139829373"/>
              </p:ext>
            </p:extLst>
          </p:nvPr>
        </p:nvGraphicFramePr>
        <p:xfrm>
          <a:off x="125963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3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iVMS-8000-FMS(v2.2.2)</a:t>
            </a:r>
            <a:r>
              <a:rPr lang="zh-CN" altLang="en-US" dirty="0" smtClean="0"/>
              <a:t>功能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HIKVISION Confidential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4294967295"/>
          </p:nvPr>
        </p:nvSpPr>
        <p:spPr>
          <a:xfrm>
            <a:off x="34925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890F1-5A2A-45E8-87D8-A13224232A1F}" type="datetime1">
              <a:rPr lang="zh-CN" altLang="en-US"/>
              <a:pPr>
                <a:defRPr/>
              </a:pPr>
              <a:t>2017/4/25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948264" y="645318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D092DD-3A81-4CCB-825E-A29ED48F70D9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0487" name="Rectangle 99"/>
          <p:cNvSpPr>
            <a:spLocks noChangeArrowheads="1"/>
          </p:cNvSpPr>
          <p:nvPr/>
        </p:nvSpPr>
        <p:spPr bwMode="auto">
          <a:xfrm>
            <a:off x="3795713" y="4176713"/>
            <a:ext cx="46370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20307712"/>
              </p:ext>
            </p:extLst>
          </p:nvPr>
        </p:nvGraphicFramePr>
        <p:xfrm>
          <a:off x="611560" y="1178719"/>
          <a:ext cx="7821240" cy="5130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717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5929" y="981074"/>
            <a:ext cx="8410883" cy="51842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424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1"/>
          <p:cNvSpPr>
            <a:spLocks noChangeArrowheads="1"/>
          </p:cNvSpPr>
          <p:nvPr/>
        </p:nvSpPr>
        <p:spPr bwMode="auto">
          <a:xfrm>
            <a:off x="1691680" y="1340768"/>
            <a:ext cx="57372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项目基本信息</a:t>
            </a:r>
          </a:p>
        </p:txBody>
      </p:sp>
      <p:grpSp>
        <p:nvGrpSpPr>
          <p:cNvPr id="7" name="组合 17"/>
          <p:cNvGrpSpPr/>
          <p:nvPr/>
        </p:nvGrpSpPr>
        <p:grpSpPr>
          <a:xfrm>
            <a:off x="899592" y="1582291"/>
            <a:ext cx="506629" cy="550565"/>
            <a:chOff x="4422775" y="3660899"/>
            <a:chExt cx="506629" cy="550565"/>
          </a:xfrm>
          <a:solidFill>
            <a:srgbClr val="C00000"/>
          </a:solidFill>
        </p:grpSpPr>
        <p:sp>
          <p:nvSpPr>
            <p:cNvPr id="8" name="矩形 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17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4221088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经验教训总结（全员）</a:t>
            </a:r>
          </a:p>
        </p:txBody>
      </p:sp>
      <p:grpSp>
        <p:nvGrpSpPr>
          <p:cNvPr id="11" name="组合 17"/>
          <p:cNvGrpSpPr/>
          <p:nvPr/>
        </p:nvGrpSpPr>
        <p:grpSpPr>
          <a:xfrm>
            <a:off x="897019" y="3310483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2" name="矩形 11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" name="组合 17"/>
          <p:cNvGrpSpPr/>
          <p:nvPr/>
        </p:nvGrpSpPr>
        <p:grpSpPr>
          <a:xfrm>
            <a:off x="899592" y="4149080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5" name="矩形 14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899592" y="496666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18" name="矩形 17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grpSp>
        <p:nvGrpSpPr>
          <p:cNvPr id="20" name="组合 17"/>
          <p:cNvGrpSpPr/>
          <p:nvPr/>
        </p:nvGrpSpPr>
        <p:grpSpPr>
          <a:xfrm>
            <a:off x="899592" y="2446387"/>
            <a:ext cx="545101" cy="550565"/>
            <a:chOff x="4422775" y="3660899"/>
            <a:chExt cx="545101" cy="550565"/>
          </a:xfrm>
          <a:solidFill>
            <a:srgbClr val="C00000"/>
          </a:solidFill>
        </p:grpSpPr>
        <p:sp>
          <p:nvSpPr>
            <p:cNvPr id="21" name="矩形 20"/>
            <p:cNvSpPr/>
            <p:nvPr/>
          </p:nvSpPr>
          <p:spPr>
            <a:xfrm>
              <a:off x="4422775" y="3660899"/>
              <a:ext cx="503238" cy="503238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eorgia" pitchFamily="18" charset="0"/>
                <a:ea typeface="微软雅黑" pitchFamily="34" charset="-122"/>
              </a:endParaRPr>
            </a:p>
          </p:txBody>
        </p:sp>
        <p:sp>
          <p:nvSpPr>
            <p:cNvPr id="22" name="TextBox 46"/>
            <p:cNvSpPr txBox="1">
              <a:spLocks noChangeArrowheads="1"/>
            </p:cNvSpPr>
            <p:nvPr/>
          </p:nvSpPr>
          <p:spPr bwMode="auto">
            <a:xfrm>
              <a:off x="4611688" y="3749799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Georgia" pitchFamily="18" charset="0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Georgia" pitchFamily="18" charset="0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91680" y="2492896"/>
            <a:ext cx="4903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项目执行达成情况分析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（包括：项目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成员质量指标达成展示、红黑牌确认）</a:t>
            </a:r>
            <a:endParaRPr lang="zh-CN" altLang="en-US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51"/>
          <p:cNvSpPr>
            <a:spLocks noChangeArrowheads="1"/>
          </p:cNvSpPr>
          <p:nvPr/>
        </p:nvSpPr>
        <p:spPr bwMode="auto">
          <a:xfrm>
            <a:off x="1691680" y="3399383"/>
            <a:ext cx="57372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项目过程规范性和质量分析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项目必须包括对</a:t>
            </a:r>
            <a:r>
              <a:rPr lang="en-US" altLang="zh-CN" sz="16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cmmi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的全面评价）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691680" y="505556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改进计划</a:t>
            </a:r>
          </a:p>
        </p:txBody>
      </p:sp>
    </p:spTree>
    <p:extLst>
      <p:ext uri="{BB962C8B-B14F-4D97-AF65-F5344CB8AC3E}">
        <p14:creationId xmlns:p14="http://schemas.microsoft.com/office/powerpoint/2010/main" val="115564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项目执行达成情况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60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200" dirty="0" smtClean="0">
                <a:solidFill>
                  <a:srgbClr val="FF0000"/>
                </a:solidFill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进度偏差</a:t>
            </a:r>
            <a:r>
              <a:rPr lang="zh-CN" altLang="en-US" sz="1600" b="1" i="1" dirty="0" smtClean="0">
                <a:solidFill>
                  <a:srgbClr val="0000FF"/>
                </a:solidFill>
                <a:latin typeface="+mn-ea"/>
                <a:ea typeface="+mn-ea"/>
              </a:rPr>
              <a:t>（可参考项目周报中的数据）</a:t>
            </a:r>
            <a:endParaRPr lang="zh-CN" altLang="en-US" sz="1600" b="1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669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rgbClr val="0000FF"/>
                </a:solidFill>
                <a:latin typeface="+mn-ea"/>
                <a:ea typeface="+mn-ea"/>
              </a:rPr>
              <a:t>通过进度偏差的分析，总结引起项目延期的活动。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0850"/>
              </p:ext>
            </p:extLst>
          </p:nvPr>
        </p:nvGraphicFramePr>
        <p:xfrm>
          <a:off x="971600" y="2060848"/>
          <a:ext cx="7200800" cy="3038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758"/>
                <a:gridCol w="1425758"/>
                <a:gridCol w="1425758"/>
                <a:gridCol w="1425758"/>
                <a:gridCol w="1497768"/>
              </a:tblGrid>
              <a:tr h="566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里程碑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/>
                        <a:t>计划</a:t>
                      </a:r>
                      <a:r>
                        <a:rPr lang="zh-CN" altLang="en-US" sz="1400" kern="100" dirty="0" smtClean="0"/>
                        <a:t>完成日期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/>
                        <a:t>实际完成日期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/>
                        <a:t>偏差</a:t>
                      </a:r>
                      <a:endParaRPr lang="en-US" altLang="zh-CN" sz="1400" kern="1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/>
                        <a:t>（天数）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说明</a:t>
                      </a:r>
                      <a:endParaRPr lang="zh-CN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22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+mn-ea"/>
                          <a:ea typeface="+mn-ea"/>
                        </a:rPr>
                        <a:t>定义阶段里程碑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2017/3/29</a:t>
                      </a:r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2017/3/29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zh-CN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4922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+mn-ea"/>
                          <a:ea typeface="+mn-ea"/>
                        </a:rPr>
                        <a:t>软件开发完成里程碑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2017/3/31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2017/4/14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14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评审流程效率低，相关任务单延期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4922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effectLst/>
                          <a:latin typeface="+mn-ea"/>
                          <a:ea typeface="+mn-ea"/>
                        </a:rPr>
                        <a:t>设计与实现阶段里程碑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2017/4/1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2017/4/7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自动化测试用例无经验，延期导致里程碑节点偏差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4922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+mn-ea"/>
                          <a:ea typeface="+mn-ea"/>
                        </a:rPr>
                        <a:t>验证阶段里程碑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2017/4/10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2017/4/8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-2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4922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effectLst/>
                          <a:latin typeface="+mn-ea"/>
                          <a:ea typeface="+mn-ea"/>
                        </a:rPr>
                        <a:t>发布阶段里程碑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2017/4/28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100" b="0" i="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1600" y="5229200"/>
            <a:ext cx="7056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  <a:ea typeface="+mn-ea"/>
              </a:rPr>
              <a:t>1</a:t>
            </a:r>
            <a:r>
              <a:rPr lang="zh-CN" altLang="en-US" sz="1100" dirty="0" smtClean="0">
                <a:latin typeface="+mn-ea"/>
                <a:ea typeface="+mn-ea"/>
              </a:rPr>
              <a:t>）项目评审效率较低，未能及时提交预审及缺陷关闭，导致部分里程碑点延误；</a:t>
            </a:r>
            <a:endParaRPr lang="en-US" altLang="zh-CN" sz="1100" dirty="0" smtClean="0">
              <a:latin typeface="+mn-ea"/>
              <a:ea typeface="+mn-ea"/>
            </a:endParaRPr>
          </a:p>
          <a:p>
            <a:r>
              <a:rPr lang="en-US" altLang="zh-CN" sz="1100" dirty="0" smtClean="0">
                <a:latin typeface="+mn-ea"/>
                <a:ea typeface="+mn-ea"/>
              </a:rPr>
              <a:t>2</a:t>
            </a:r>
            <a:r>
              <a:rPr lang="zh-CN" altLang="en-US" sz="1100" dirty="0" smtClean="0">
                <a:latin typeface="+mn-ea"/>
                <a:ea typeface="+mn-ea"/>
              </a:rPr>
              <a:t>）验证阶段里程碑存在偏差原因，项目经理未关注任务单时间，对进度及时做相关调整。</a:t>
            </a:r>
            <a:endParaRPr lang="zh-CN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130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项目执行达成情况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0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本项目无变更</a:t>
            </a:r>
            <a:endParaRPr lang="zh-CN" altLang="en-US" sz="1600" b="1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项目执行达成情况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风险</a:t>
            </a:r>
            <a:r>
              <a:rPr lang="en-US" altLang="zh-CN" dirty="0" smtClean="0"/>
              <a:t>/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0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风险</a:t>
            </a:r>
            <a:r>
              <a:rPr lang="en-US" altLang="zh-CN" sz="2200" b="1" dirty="0" smtClean="0">
                <a:latin typeface="+mn-ea"/>
                <a:ea typeface="+mn-ea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</a:rPr>
              <a:t>问题</a:t>
            </a:r>
            <a:r>
              <a:rPr lang="zh-CN" altLang="en-US" sz="1600" b="1" i="1" dirty="0" smtClean="0">
                <a:solidFill>
                  <a:srgbClr val="0000FF"/>
                </a:solidFill>
                <a:latin typeface="+mn-ea"/>
                <a:ea typeface="+mn-ea"/>
              </a:rPr>
              <a:t>（可参考系统上的风险问题记录）</a:t>
            </a:r>
            <a:endParaRPr lang="zh-CN" altLang="en-US" sz="1600" b="1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rgbClr val="0000FF"/>
                </a:solidFill>
                <a:latin typeface="+mn-ea"/>
                <a:ea typeface="+mn-ea"/>
              </a:rPr>
              <a:t>分析过程中出现的高影响的风险问题的解决方法及还遗留的问题</a:t>
            </a:r>
            <a:endParaRPr lang="zh-CN" altLang="en-US" sz="1600" i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97717"/>
              </p:ext>
            </p:extLst>
          </p:nvPr>
        </p:nvGraphicFramePr>
        <p:xfrm>
          <a:off x="827583" y="2204865"/>
          <a:ext cx="7632849" cy="175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1"/>
                <a:gridCol w="2016224"/>
                <a:gridCol w="2736304"/>
              </a:tblGrid>
              <a:tr h="3993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风险描述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采取的措施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最终影响分析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、测试时间与建行项目存在交叉，系统测试资源需要协调安排。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系统测试与集成测试合并，测试以集成测试资源为主，系统测试在用例上做补充。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质量上会有部分影响，但整体而言项目范围较小，在控制范围之内。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7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、开发周期较短，需满足</a:t>
                      </a:r>
                      <a:r>
                        <a:rPr lang="en-US" altLang="zh-CN" sz="1100" b="0" i="0" dirty="0" err="1" smtClean="0">
                          <a:solidFill>
                            <a:schemeClr val="tx1"/>
                          </a:solidFill>
                        </a:rPr>
                        <a:t>coverity</a:t>
                      </a:r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等静态检测工具的缺陷清零要求。需提前安排</a:t>
                      </a:r>
                      <a:r>
                        <a:rPr lang="en-US" altLang="zh-CN" sz="1100" b="0" i="0" dirty="0" err="1" smtClean="0">
                          <a:solidFill>
                            <a:schemeClr val="tx1"/>
                          </a:solidFill>
                        </a:rPr>
                        <a:t>coverity</a:t>
                      </a:r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环境部署，提早进行修复，避免后期修复时间紧张。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已安排提前部署环境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15355"/>
              </p:ext>
            </p:extLst>
          </p:nvPr>
        </p:nvGraphicFramePr>
        <p:xfrm>
          <a:off x="827584" y="4725144"/>
          <a:ext cx="6480722" cy="86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384378"/>
              </a:tblGrid>
              <a:tr h="380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问题描述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影响分析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100" i="0" dirty="0" smtClean="0">
                          <a:solidFill>
                            <a:schemeClr val="tx1"/>
                          </a:solidFill>
                        </a:rPr>
                        <a:t>、系统测试流程未及时提交</a:t>
                      </a:r>
                      <a:endParaRPr lang="zh-CN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i="0" dirty="0" smtClean="0">
                          <a:solidFill>
                            <a:schemeClr val="tx1"/>
                          </a:solidFill>
                        </a:rPr>
                        <a:t>可能导致无法发布，现已及时提交并完成流程</a:t>
                      </a:r>
                      <a:endParaRPr lang="zh-CN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康威视PPT模板-2011（微软雅黑+Vedana） - 副本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海康威视PPT模板-2011（微软雅黑+Vedana） - 副本</Template>
  <TotalTime>9117</TotalTime>
  <Words>2215</Words>
  <Application>Microsoft Office PowerPoint</Application>
  <PresentationFormat>全屏显示(4:3)</PresentationFormat>
  <Paragraphs>457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海康威视PPT模板-2011（微软雅黑+Vedana） - 副本</vt:lpstr>
      <vt:lpstr>iVMS-8000-FMS(v2.2.2)移动办公方向</vt:lpstr>
      <vt:lpstr>目录</vt:lpstr>
      <vt:lpstr>基本信息</vt:lpstr>
      <vt:lpstr>项目背景</vt:lpstr>
      <vt:lpstr>iVMS-8000-FMS(v2.2.2)功能</vt:lpstr>
      <vt:lpstr>目录</vt:lpstr>
      <vt:lpstr>项目执行达成情况—进度</vt:lpstr>
      <vt:lpstr>项目执行达成情况—变更</vt:lpstr>
      <vt:lpstr>项目执行达成情况—风险/问题</vt:lpstr>
      <vt:lpstr>项目执行达成情况—质量目标</vt:lpstr>
      <vt:lpstr>项目成员质量指标达成展示、红黑牌确认</vt:lpstr>
      <vt:lpstr>目录</vt:lpstr>
      <vt:lpstr>项目过程规范和质量</vt:lpstr>
      <vt:lpstr>项目UI设计反馈-过程规范和质量</vt:lpstr>
      <vt:lpstr>项目过程规范和质量</vt:lpstr>
      <vt:lpstr>缺陷分析-检出活动</vt:lpstr>
      <vt:lpstr>缺陷分析-严重级别</vt:lpstr>
      <vt:lpstr>QA不符合项</vt:lpstr>
      <vt:lpstr>CMMI执行评价</vt:lpstr>
      <vt:lpstr>目录</vt:lpstr>
      <vt:lpstr>经验教训总结</vt:lpstr>
      <vt:lpstr>经验教训总结</vt:lpstr>
      <vt:lpstr>目录</vt:lpstr>
      <vt:lpstr>改进计划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</dc:title>
  <dc:creator>Lemon</dc:creator>
  <cp:lastModifiedBy>CN=曹富春/O=HIKVISION</cp:lastModifiedBy>
  <cp:revision>745</cp:revision>
  <dcterms:created xsi:type="dcterms:W3CDTF">2011-06-21T05:56:04Z</dcterms:created>
  <dcterms:modified xsi:type="dcterms:W3CDTF">2017-04-25T06:55:47Z</dcterms:modified>
</cp:coreProperties>
</file>