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6" r:id="rId1"/>
  </p:sldMasterIdLst>
  <p:notesMasterIdLst>
    <p:notesMasterId r:id="rId25"/>
  </p:notesMasterIdLst>
  <p:handoutMasterIdLst>
    <p:handoutMasterId r:id="rId26"/>
  </p:handoutMasterIdLst>
  <p:sldIdLst>
    <p:sldId id="256" r:id="rId2"/>
    <p:sldId id="893" r:id="rId3"/>
    <p:sldId id="874" r:id="rId4"/>
    <p:sldId id="901" r:id="rId5"/>
    <p:sldId id="878" r:id="rId6"/>
    <p:sldId id="879" r:id="rId7"/>
    <p:sldId id="880" r:id="rId8"/>
    <p:sldId id="907" r:id="rId9"/>
    <p:sldId id="909" r:id="rId10"/>
    <p:sldId id="900" r:id="rId11"/>
    <p:sldId id="902" r:id="rId12"/>
    <p:sldId id="884" r:id="rId13"/>
    <p:sldId id="905" r:id="rId14"/>
    <p:sldId id="886" r:id="rId15"/>
    <p:sldId id="887" r:id="rId16"/>
    <p:sldId id="908" r:id="rId17"/>
    <p:sldId id="903" r:id="rId18"/>
    <p:sldId id="889" r:id="rId19"/>
    <p:sldId id="890" r:id="rId20"/>
    <p:sldId id="910" r:id="rId21"/>
    <p:sldId id="904" r:id="rId22"/>
    <p:sldId id="892" r:id="rId23"/>
    <p:sldId id="611" r:id="rId2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xmlns="">
        <p15:guide id="1" orient="horz" pos="2568">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FF9900"/>
    <a:srgbClr val="FF00FF"/>
    <a:srgbClr val="C9F6FF"/>
    <a:srgbClr val="00B0F0"/>
    <a:srgbClr val="3A89B0"/>
    <a:srgbClr val="D0EAEC"/>
    <a:srgbClr val="529FC6"/>
    <a:srgbClr val="6265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88621" autoAdjust="0"/>
  </p:normalViewPr>
  <p:slideViewPr>
    <p:cSldViewPr>
      <p:cViewPr>
        <p:scale>
          <a:sx n="75" d="100"/>
          <a:sy n="75" d="100"/>
        </p:scale>
        <p:origin x="-2652" y="-600"/>
      </p:cViewPr>
      <p:guideLst>
        <p:guide orient="horz" pos="2568"/>
        <p:guide pos="2880"/>
      </p:guideLst>
    </p:cSldViewPr>
  </p:slideViewPr>
  <p:outlineViewPr>
    <p:cViewPr>
      <p:scale>
        <a:sx n="33" d="100"/>
        <a:sy n="33" d="100"/>
      </p:scale>
      <p:origin x="72" y="2653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4" d="100"/>
          <a:sy n="84" d="100"/>
        </p:scale>
        <p:origin x="-316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caofuchun\Desktop\PJ03D2017041308.xls" TargetMode="Externa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oleObject" Target="file:///E:\02&#22522;&#32447;&#24320;&#21457;\v2.2.3\&#39033;&#30446;\&#24037;&#31243;\16&#20135;&#21697;&#21457;&#24067;\7.1&#32570;&#38519;&#22788;&#29702;&#27969;&#31243;&#35268;&#33539;&#21450;&#36319;&#36394;&#34920;20170502.xlsm"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7320236275947283E-2"/>
          <c:y val="0.10755813953488372"/>
          <c:w val="0.72919655296615571"/>
          <c:h val="0.7441860465116279"/>
        </c:manualLayout>
      </c:layout>
      <c:barChart>
        <c:barDir val="col"/>
        <c:grouping val="clustered"/>
        <c:varyColors val="0"/>
        <c:ser>
          <c:idx val="1"/>
          <c:order val="0"/>
          <c:tx>
            <c:v>当前发现数</c:v>
          </c:tx>
          <c:spPr>
            <a:solidFill>
              <a:srgbClr val="C0504D"/>
            </a:solidFill>
            <a:ln w="12700">
              <a:solidFill>
                <a:srgbClr val="000000"/>
              </a:solidFill>
              <a:prstDash val="solid"/>
            </a:ln>
          </c:spPr>
          <c:invertIfNegative val="0"/>
          <c:val>
            <c:numRef>
              <c:f>缺陷收敛!$C$3:$C$9</c:f>
              <c:numCache>
                <c:formatCode>General</c:formatCode>
                <c:ptCount val="7"/>
                <c:pt idx="0">
                  <c:v>0</c:v>
                </c:pt>
                <c:pt idx="1">
                  <c:v>0</c:v>
                </c:pt>
                <c:pt idx="2">
                  <c:v>20</c:v>
                </c:pt>
                <c:pt idx="3">
                  <c:v>52</c:v>
                </c:pt>
                <c:pt idx="4">
                  <c:v>18</c:v>
                </c:pt>
                <c:pt idx="5">
                  <c:v>2</c:v>
                </c:pt>
                <c:pt idx="6">
                  <c:v>0</c:v>
                </c:pt>
              </c:numCache>
            </c:numRef>
          </c:val>
        </c:ser>
        <c:ser>
          <c:idx val="0"/>
          <c:order val="1"/>
          <c:tx>
            <c:v>当前关闭数</c:v>
          </c:tx>
          <c:spPr>
            <a:solidFill>
              <a:srgbClr val="9999FF"/>
            </a:solidFill>
            <a:ln w="12700">
              <a:solidFill>
                <a:srgbClr val="000000"/>
              </a:solidFill>
              <a:prstDash val="solid"/>
            </a:ln>
          </c:spPr>
          <c:invertIfNegative val="0"/>
          <c:val>
            <c:numRef>
              <c:f>缺陷收敛!$D$3:$D$9</c:f>
              <c:numCache>
                <c:formatCode>General</c:formatCode>
                <c:ptCount val="7"/>
                <c:pt idx="0">
                  <c:v>0</c:v>
                </c:pt>
                <c:pt idx="1">
                  <c:v>0</c:v>
                </c:pt>
                <c:pt idx="2">
                  <c:v>1</c:v>
                </c:pt>
                <c:pt idx="3">
                  <c:v>68</c:v>
                </c:pt>
                <c:pt idx="4">
                  <c:v>0</c:v>
                </c:pt>
                <c:pt idx="5">
                  <c:v>22</c:v>
                </c:pt>
                <c:pt idx="6">
                  <c:v>0</c:v>
                </c:pt>
              </c:numCache>
            </c:numRef>
          </c:val>
        </c:ser>
        <c:dLbls>
          <c:showLegendKey val="0"/>
          <c:showVal val="0"/>
          <c:showCatName val="0"/>
          <c:showSerName val="0"/>
          <c:showPercent val="0"/>
          <c:showBubbleSize val="0"/>
        </c:dLbls>
        <c:gapWidth val="150"/>
        <c:axId val="181841408"/>
        <c:axId val="104746944"/>
      </c:barChart>
      <c:lineChart>
        <c:grouping val="standard"/>
        <c:varyColors val="0"/>
        <c:ser>
          <c:idx val="2"/>
          <c:order val="2"/>
          <c:tx>
            <c:v>发现数</c:v>
          </c:tx>
          <c:spPr>
            <a:ln w="12700">
              <a:solidFill>
                <a:srgbClr val="000080"/>
              </a:solidFill>
              <a:prstDash val="solid"/>
            </a:ln>
          </c:spPr>
          <c:marker>
            <c:symbol val="triangle"/>
            <c:size val="5"/>
            <c:spPr>
              <a:solidFill>
                <a:srgbClr val="FFFF00"/>
              </a:solidFill>
              <a:ln>
                <a:solidFill>
                  <a:srgbClr val="000080"/>
                </a:solidFill>
                <a:prstDash val="solid"/>
              </a:ln>
            </c:spPr>
          </c:marker>
          <c:val>
            <c:numRef>
              <c:f>缺陷收敛!$E$3:$E$9</c:f>
              <c:numCache>
                <c:formatCode>General</c:formatCode>
                <c:ptCount val="7"/>
                <c:pt idx="0">
                  <c:v>0</c:v>
                </c:pt>
                <c:pt idx="1">
                  <c:v>0</c:v>
                </c:pt>
                <c:pt idx="2">
                  <c:v>20</c:v>
                </c:pt>
                <c:pt idx="3">
                  <c:v>72</c:v>
                </c:pt>
                <c:pt idx="4">
                  <c:v>90</c:v>
                </c:pt>
                <c:pt idx="5">
                  <c:v>92</c:v>
                </c:pt>
                <c:pt idx="6">
                  <c:v>92</c:v>
                </c:pt>
              </c:numCache>
            </c:numRef>
          </c:val>
          <c:smooth val="0"/>
        </c:ser>
        <c:dLbls>
          <c:showLegendKey val="0"/>
          <c:showVal val="0"/>
          <c:showCatName val="0"/>
          <c:showSerName val="0"/>
          <c:showPercent val="0"/>
          <c:showBubbleSize val="0"/>
        </c:dLbls>
        <c:marker val="1"/>
        <c:smooth val="0"/>
        <c:axId val="181841408"/>
        <c:axId val="104746944"/>
      </c:lineChart>
      <c:lineChart>
        <c:grouping val="standard"/>
        <c:varyColors val="0"/>
        <c:ser>
          <c:idx val="3"/>
          <c:order val="3"/>
          <c:tx>
            <c:v>关闭数</c:v>
          </c:tx>
          <c:spPr>
            <a:ln w="12700">
              <a:solidFill>
                <a:srgbClr val="00FFFF"/>
              </a:solidFill>
              <a:prstDash val="solid"/>
            </a:ln>
          </c:spPr>
          <c:marker>
            <c:symbol val="circle"/>
            <c:size val="5"/>
            <c:spPr>
              <a:solidFill>
                <a:srgbClr val="00FFFF"/>
              </a:solidFill>
              <a:ln>
                <a:solidFill>
                  <a:srgbClr val="00FFFF"/>
                </a:solidFill>
                <a:prstDash val="solid"/>
              </a:ln>
            </c:spPr>
          </c:marker>
          <c:cat>
            <c:strRef>
              <c:f>缺陷收敛!$B$3:$B$9</c:f>
              <c:strCache>
                <c:ptCount val="7"/>
                <c:pt idx="0">
                  <c:v>第1周(2017-4-17~2017-4-23)</c:v>
                </c:pt>
                <c:pt idx="1">
                  <c:v>第2周(2017-4-24~2017-4-30)</c:v>
                </c:pt>
                <c:pt idx="2">
                  <c:v>第3周(2017-5-1~2017-5-7)</c:v>
                </c:pt>
                <c:pt idx="3">
                  <c:v>第4周(2017-5-8~2017-5-14)</c:v>
                </c:pt>
                <c:pt idx="4">
                  <c:v>第5周(2017-5-15~2017-5-21)</c:v>
                </c:pt>
                <c:pt idx="5">
                  <c:v>第6周(2017-5-22~2017-5-28)</c:v>
                </c:pt>
                <c:pt idx="6">
                  <c:v>第7周(2017-5-29~2017-6-4)</c:v>
                </c:pt>
              </c:strCache>
            </c:strRef>
          </c:cat>
          <c:val>
            <c:numRef>
              <c:f>缺陷收敛!$F$3:$F$9</c:f>
              <c:numCache>
                <c:formatCode>General</c:formatCode>
                <c:ptCount val="7"/>
                <c:pt idx="0">
                  <c:v>0</c:v>
                </c:pt>
                <c:pt idx="1">
                  <c:v>0</c:v>
                </c:pt>
                <c:pt idx="2">
                  <c:v>1</c:v>
                </c:pt>
                <c:pt idx="3">
                  <c:v>69</c:v>
                </c:pt>
                <c:pt idx="4">
                  <c:v>69</c:v>
                </c:pt>
                <c:pt idx="5">
                  <c:v>91</c:v>
                </c:pt>
                <c:pt idx="6">
                  <c:v>91</c:v>
                </c:pt>
              </c:numCache>
            </c:numRef>
          </c:val>
          <c:smooth val="0"/>
        </c:ser>
        <c:ser>
          <c:idx val="4"/>
          <c:order val="4"/>
          <c:tx>
            <c:v>遗留数</c:v>
          </c:tx>
          <c:spPr>
            <a:ln w="12700">
              <a:solidFill>
                <a:srgbClr val="800080"/>
              </a:solidFill>
              <a:prstDash val="solid"/>
            </a:ln>
          </c:spPr>
          <c:marker>
            <c:symbol val="star"/>
            <c:size val="5"/>
            <c:spPr>
              <a:noFill/>
              <a:ln>
                <a:solidFill>
                  <a:srgbClr val="800080"/>
                </a:solidFill>
                <a:prstDash val="solid"/>
              </a:ln>
            </c:spPr>
          </c:marker>
          <c:cat>
            <c:strRef>
              <c:f>缺陷收敛!$B$3:$B$9</c:f>
              <c:strCache>
                <c:ptCount val="7"/>
                <c:pt idx="0">
                  <c:v>第1周(2017-4-17~2017-4-23)</c:v>
                </c:pt>
                <c:pt idx="1">
                  <c:v>第2周(2017-4-24~2017-4-30)</c:v>
                </c:pt>
                <c:pt idx="2">
                  <c:v>第3周(2017-5-1~2017-5-7)</c:v>
                </c:pt>
                <c:pt idx="3">
                  <c:v>第4周(2017-5-8~2017-5-14)</c:v>
                </c:pt>
                <c:pt idx="4">
                  <c:v>第5周(2017-5-15~2017-5-21)</c:v>
                </c:pt>
                <c:pt idx="5">
                  <c:v>第6周(2017-5-22~2017-5-28)</c:v>
                </c:pt>
                <c:pt idx="6">
                  <c:v>第7周(2017-5-29~2017-6-4)</c:v>
                </c:pt>
              </c:strCache>
            </c:strRef>
          </c:cat>
          <c:val>
            <c:numRef>
              <c:f>缺陷收敛!$G$3:$G$9</c:f>
              <c:numCache>
                <c:formatCode>General</c:formatCode>
                <c:ptCount val="7"/>
                <c:pt idx="0">
                  <c:v>0</c:v>
                </c:pt>
                <c:pt idx="1">
                  <c:v>0</c:v>
                </c:pt>
                <c:pt idx="2">
                  <c:v>19</c:v>
                </c:pt>
                <c:pt idx="3">
                  <c:v>3</c:v>
                </c:pt>
                <c:pt idx="4">
                  <c:v>21</c:v>
                </c:pt>
                <c:pt idx="5">
                  <c:v>1</c:v>
                </c:pt>
                <c:pt idx="6">
                  <c:v>1</c:v>
                </c:pt>
              </c:numCache>
            </c:numRef>
          </c:val>
          <c:smooth val="0"/>
        </c:ser>
        <c:dLbls>
          <c:showLegendKey val="0"/>
          <c:showVal val="0"/>
          <c:showCatName val="0"/>
          <c:showSerName val="0"/>
          <c:showPercent val="0"/>
          <c:showBubbleSize val="0"/>
        </c:dLbls>
        <c:marker val="1"/>
        <c:smooth val="0"/>
        <c:axId val="182140928"/>
        <c:axId val="104747520"/>
      </c:lineChart>
      <c:catAx>
        <c:axId val="181841408"/>
        <c:scaling>
          <c:orientation val="minMax"/>
        </c:scaling>
        <c:delete val="0"/>
        <c:axPos val="b"/>
        <c:numFmt formatCode="General" sourceLinked="1"/>
        <c:majorTickMark val="in"/>
        <c:minorTickMark val="none"/>
        <c:tickLblPos val="nextTo"/>
        <c:spPr>
          <a:ln w="3175">
            <a:solidFill>
              <a:srgbClr val="000000"/>
            </a:solidFill>
            <a:prstDash val="solid"/>
          </a:ln>
        </c:spPr>
        <c:txPr>
          <a:bodyPr rot="0" vert="horz"/>
          <a:lstStyle/>
          <a:p>
            <a:pPr>
              <a:defRPr sz="1000" b="0" i="0" u="none" strike="noStrike" baseline="0">
                <a:solidFill>
                  <a:srgbClr val="000000"/>
                </a:solidFill>
                <a:latin typeface="宋体"/>
                <a:ea typeface="宋体"/>
                <a:cs typeface="宋体"/>
              </a:defRPr>
            </a:pPr>
            <a:endParaRPr lang="zh-CN"/>
          </a:p>
        </c:txPr>
        <c:crossAx val="104746944"/>
        <c:crosses val="autoZero"/>
        <c:auto val="0"/>
        <c:lblAlgn val="ctr"/>
        <c:lblOffset val="100"/>
        <c:tickLblSkip val="1"/>
        <c:tickMarkSkip val="1"/>
        <c:noMultiLvlLbl val="0"/>
      </c:catAx>
      <c:valAx>
        <c:axId val="104746944"/>
        <c:scaling>
          <c:orientation val="minMax"/>
        </c:scaling>
        <c:delete val="0"/>
        <c:axPos val="l"/>
        <c:majorGridlines>
          <c:spPr>
            <a:ln w="3175">
              <a:solidFill>
                <a:schemeClr val="tx1"/>
              </a:solidFill>
              <a:prstDash val="solid"/>
            </a:ln>
          </c:spPr>
        </c:majorGridlines>
        <c:title>
          <c:tx>
            <c:rich>
              <a:bodyPr/>
              <a:lstStyle/>
              <a:p>
                <a:pPr>
                  <a:defRPr sz="1000" b="1" i="0" u="none" strike="noStrike" baseline="0">
                    <a:solidFill>
                      <a:srgbClr val="000000"/>
                    </a:solidFill>
                    <a:latin typeface="Arial"/>
                    <a:ea typeface="Arial"/>
                    <a:cs typeface="Arial"/>
                  </a:defRPr>
                </a:pPr>
                <a:r>
                  <a:rPr lang="zh-CN" altLang="en-US"/>
                  <a:t>缺陷个数</a:t>
                </a:r>
              </a:p>
            </c:rich>
          </c:tx>
          <c:layout>
            <c:manualLayout>
              <c:xMode val="edge"/>
              <c:yMode val="edge"/>
              <c:x val="1.9746081739782526E-2"/>
              <c:y val="0.2006926406926407"/>
            </c:manualLayout>
          </c:layout>
          <c:overlay val="0"/>
          <c:spPr>
            <a:noFill/>
            <a:ln w="25400">
              <a:noFill/>
            </a:ln>
          </c:spPr>
        </c:title>
        <c:numFmt formatCode="General" sourceLinked="1"/>
        <c:majorTickMark val="in"/>
        <c:minorTickMark val="none"/>
        <c:tickLblPos val="nextTo"/>
        <c:spPr>
          <a:ln w="3175">
            <a:solidFill>
              <a:srgbClr val="000000"/>
            </a:solidFill>
            <a:prstDash val="solid"/>
          </a:ln>
        </c:spPr>
        <c:txPr>
          <a:bodyPr rot="0" vert="horz"/>
          <a:lstStyle/>
          <a:p>
            <a:pPr>
              <a:defRPr sz="900" b="0" i="0" u="none" strike="noStrike" baseline="0">
                <a:solidFill>
                  <a:srgbClr val="000000"/>
                </a:solidFill>
                <a:latin typeface="Arial"/>
                <a:ea typeface="Arial"/>
                <a:cs typeface="Arial"/>
              </a:defRPr>
            </a:pPr>
            <a:endParaRPr lang="zh-CN"/>
          </a:p>
        </c:txPr>
        <c:crossAx val="181841408"/>
        <c:crosses val="autoZero"/>
        <c:crossBetween val="between"/>
      </c:valAx>
      <c:catAx>
        <c:axId val="182140928"/>
        <c:scaling>
          <c:orientation val="minMax"/>
        </c:scaling>
        <c:delete val="1"/>
        <c:axPos val="b"/>
        <c:majorTickMark val="out"/>
        <c:minorTickMark val="none"/>
        <c:tickLblPos val="nextTo"/>
        <c:crossAx val="104747520"/>
        <c:crosses val="autoZero"/>
        <c:auto val="0"/>
        <c:lblAlgn val="ctr"/>
        <c:lblOffset val="100"/>
        <c:noMultiLvlLbl val="0"/>
      </c:catAx>
      <c:valAx>
        <c:axId val="104747520"/>
        <c:scaling>
          <c:orientation val="minMax"/>
        </c:scaling>
        <c:delete val="1"/>
        <c:axPos val="l"/>
        <c:numFmt formatCode="General" sourceLinked="1"/>
        <c:majorTickMark val="out"/>
        <c:minorTickMark val="none"/>
        <c:tickLblPos val="nextTo"/>
        <c:crossAx val="182140928"/>
        <c:crosses val="autoZero"/>
        <c:crossBetween val="between"/>
      </c:valAx>
      <c:spPr>
        <a:solidFill>
          <a:schemeClr val="bg1">
            <a:lumMod val="75000"/>
          </a:schemeClr>
        </a:solidFill>
        <a:ln w="12700">
          <a:solidFill>
            <a:srgbClr val="808080"/>
          </a:solidFill>
          <a:prstDash val="solid"/>
        </a:ln>
      </c:spPr>
    </c:plotArea>
    <c:legend>
      <c:legendPos val="r"/>
      <c:layout>
        <c:manualLayout>
          <c:xMode val="edge"/>
          <c:yMode val="edge"/>
          <c:x val="0.84203164604424452"/>
          <c:y val="0.34593039506425333"/>
          <c:w val="0.14668556430446189"/>
          <c:h val="0.26744247878106148"/>
        </c:manualLayout>
      </c:layout>
      <c:overlay val="0"/>
      <c:spPr>
        <a:solidFill>
          <a:srgbClr val="FFFFFF"/>
        </a:solidFill>
        <a:ln w="3175">
          <a:solidFill>
            <a:srgbClr val="000000"/>
          </a:solidFill>
          <a:prstDash val="solid"/>
        </a:ln>
      </c:spPr>
      <c:txPr>
        <a:bodyPr/>
        <a:lstStyle/>
        <a:p>
          <a:pPr>
            <a:defRPr sz="920" b="0" i="0" u="none" strike="noStrike" baseline="0">
              <a:solidFill>
                <a:srgbClr val="000000"/>
              </a:solidFill>
              <a:latin typeface="宋体"/>
              <a:ea typeface="宋体"/>
              <a:cs typeface="宋体"/>
            </a:defRPr>
          </a:pPr>
          <a:endParaRPr lang="zh-CN"/>
        </a:p>
      </c:txPr>
    </c:legend>
    <c:plotVisOnly val="1"/>
    <c:dispBlanksAs val="gap"/>
    <c:showDLblsOverMax val="0"/>
  </c:chart>
  <c:spPr>
    <a:solidFill>
      <a:srgbClr val="FFFFFF"/>
    </a:solidFill>
    <a:ln w="3175">
      <a:solidFill>
        <a:srgbClr val="000000"/>
      </a:solidFill>
      <a:prstDash val="solid"/>
    </a:ln>
  </c:spPr>
  <c:txPr>
    <a:bodyPr/>
    <a:lstStyle/>
    <a:p>
      <a:pPr>
        <a:defRPr sz="900" b="0" i="0" u="none" strike="noStrike" baseline="0">
          <a:solidFill>
            <a:srgbClr val="000000"/>
          </a:solidFill>
          <a:latin typeface="Arial"/>
          <a:ea typeface="Arial"/>
          <a:cs typeface="Arial"/>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barChart>
        <c:barDir val="col"/>
        <c:grouping val="clustered"/>
        <c:varyColors val="0"/>
        <c:ser>
          <c:idx val="0"/>
          <c:order val="0"/>
          <c:tx>
            <c:strRef>
              <c:f>Sheet1!$B$1</c:f>
              <c:strCache>
                <c:ptCount val="1"/>
                <c:pt idx="0">
                  <c:v>缺陷数量</c:v>
                </c:pt>
              </c:strCache>
            </c:strRef>
          </c:tx>
          <c:invertIfNegative val="0"/>
          <c:dLbls>
            <c:showLegendKey val="0"/>
            <c:showVal val="1"/>
            <c:showCatName val="0"/>
            <c:showSerName val="0"/>
            <c:showPercent val="0"/>
            <c:showBubbleSize val="0"/>
            <c:showLeaderLines val="0"/>
          </c:dLbls>
          <c:cat>
            <c:strRef>
              <c:f>Sheet1!$A$2:$A$9</c:f>
              <c:strCache>
                <c:ptCount val="8"/>
                <c:pt idx="0">
                  <c:v>软件概要设计评审</c:v>
                </c:pt>
                <c:pt idx="1">
                  <c:v>软件集成测试</c:v>
                </c:pt>
                <c:pt idx="2">
                  <c:v>软件集成测试方案评审</c:v>
                </c:pt>
                <c:pt idx="3">
                  <c:v>系统测试</c:v>
                </c:pt>
                <c:pt idx="4">
                  <c:v>需求评审</c:v>
                </c:pt>
                <c:pt idx="5">
                  <c:v>用户体验测试</c:v>
                </c:pt>
                <c:pt idx="6">
                  <c:v>用户文档评审</c:v>
                </c:pt>
                <c:pt idx="7">
                  <c:v>总体设计评审</c:v>
                </c:pt>
              </c:strCache>
            </c:strRef>
          </c:cat>
          <c:val>
            <c:numRef>
              <c:f>Sheet1!$B$2:$B$9</c:f>
              <c:numCache>
                <c:formatCode>General</c:formatCode>
                <c:ptCount val="8"/>
                <c:pt idx="0">
                  <c:v>22</c:v>
                </c:pt>
                <c:pt idx="1">
                  <c:v>8</c:v>
                </c:pt>
                <c:pt idx="2">
                  <c:v>6</c:v>
                </c:pt>
                <c:pt idx="3">
                  <c:v>15</c:v>
                </c:pt>
                <c:pt idx="4">
                  <c:v>27</c:v>
                </c:pt>
                <c:pt idx="5">
                  <c:v>4</c:v>
                </c:pt>
                <c:pt idx="6">
                  <c:v>16</c:v>
                </c:pt>
                <c:pt idx="7">
                  <c:v>20</c:v>
                </c:pt>
              </c:numCache>
            </c:numRef>
          </c:val>
        </c:ser>
        <c:dLbls>
          <c:showLegendKey val="0"/>
          <c:showVal val="0"/>
          <c:showCatName val="0"/>
          <c:showSerName val="0"/>
          <c:showPercent val="0"/>
          <c:showBubbleSize val="0"/>
        </c:dLbls>
        <c:gapWidth val="150"/>
        <c:axId val="76852736"/>
        <c:axId val="138276224"/>
      </c:barChart>
      <c:catAx>
        <c:axId val="76852736"/>
        <c:scaling>
          <c:orientation val="minMax"/>
        </c:scaling>
        <c:delete val="0"/>
        <c:axPos val="b"/>
        <c:majorTickMark val="out"/>
        <c:minorTickMark val="none"/>
        <c:tickLblPos val="nextTo"/>
        <c:crossAx val="138276224"/>
        <c:crosses val="autoZero"/>
        <c:auto val="1"/>
        <c:lblAlgn val="ctr"/>
        <c:lblOffset val="100"/>
        <c:noMultiLvlLbl val="0"/>
      </c:catAx>
      <c:valAx>
        <c:axId val="138276224"/>
        <c:scaling>
          <c:orientation val="minMax"/>
        </c:scaling>
        <c:delete val="0"/>
        <c:axPos val="l"/>
        <c:majorGridlines/>
        <c:numFmt formatCode="General" sourceLinked="1"/>
        <c:majorTickMark val="out"/>
        <c:minorTickMark val="none"/>
        <c:tickLblPos val="nextTo"/>
        <c:crossAx val="76852736"/>
        <c:crosses val="autoZero"/>
        <c:crossBetween val="between"/>
      </c:valAx>
    </c:plotArea>
    <c:legend>
      <c:legendPos val="r"/>
      <c:layout/>
      <c:overlay val="0"/>
    </c:legend>
    <c:plotVisOnly val="1"/>
    <c:dispBlanksAs val="gap"/>
    <c:showDLblsOverMax val="0"/>
  </c:chart>
  <c:txPr>
    <a:bodyPr/>
    <a:lstStyle/>
    <a:p>
      <a:pPr>
        <a:defRPr sz="1800"/>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[7.1缺陷处理流程规范及跟踪表20170502.xlsm]3.1缺陷模块分布表!数据透视表1</c:name>
    <c:fmtId val="4"/>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zh-CN" altLang="en-US"/>
              <a:t>缺陷所属模块分布</a:t>
            </a:r>
          </a:p>
        </c:rich>
      </c:tx>
      <c:layout/>
      <c:overlay val="0"/>
      <c:spPr>
        <a:noFill/>
        <a:ln>
          <a:noFill/>
        </a:ln>
        <a:effectLst/>
      </c:sp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rgbClr val="C00000"/>
                  </a:solidFill>
                  <a:latin typeface="+mn-lt"/>
                  <a:ea typeface="+mn-ea"/>
                  <a:cs typeface="+mn-cs"/>
                </a:defRPr>
              </a:pPr>
              <a:endParaRPr lang="zh-CN"/>
            </a:p>
          </c:txPr>
          <c:dLblPos val="inEnd"/>
          <c:showLegendKey val="0"/>
          <c:showVal val="1"/>
          <c:showCatName val="0"/>
          <c:showSerName val="0"/>
          <c:showPercent val="0"/>
          <c:showBubbleSize val="0"/>
          <c:extLst>
            <c:ext xmlns:c15="http://schemas.microsoft.com/office/drawing/2012/chart" uri="{CE6537A1-D6FC-4f65-9D91-7224C49458BB}">
              <c15:layout/>
            </c:ext>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rgbClr val="C00000"/>
                  </a:solidFill>
                  <a:latin typeface="+mn-lt"/>
                  <a:ea typeface="+mn-ea"/>
                  <a:cs typeface="+mn-cs"/>
                </a:defRPr>
              </a:pPr>
              <a:endParaRPr lang="zh-CN"/>
            </a:p>
          </c:txPr>
          <c:dLblPos val="inEnd"/>
          <c:showLegendKey val="0"/>
          <c:showVal val="1"/>
          <c:showCatName val="0"/>
          <c:showSerName val="0"/>
          <c:showPercent val="0"/>
          <c:showBubbleSize val="0"/>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rgbClr val="C00000"/>
                  </a:solidFill>
                  <a:latin typeface="+mn-lt"/>
                  <a:ea typeface="+mn-ea"/>
                  <a:cs typeface="+mn-cs"/>
                </a:defRPr>
              </a:pPr>
              <a:endParaRPr lang="zh-CN"/>
            </a:p>
          </c:txPr>
          <c:dLblPos val="inEnd"/>
          <c:showLegendKey val="0"/>
          <c:showVal val="1"/>
          <c:showCatName val="0"/>
          <c:showSerName val="0"/>
          <c:showPercent val="0"/>
          <c:showBubbleSize val="0"/>
        </c:dLbl>
      </c:pivotFmt>
    </c:pivotFmts>
    <c:plotArea>
      <c:layout/>
      <c:barChart>
        <c:barDir val="col"/>
        <c:grouping val="clustered"/>
        <c:varyColors val="0"/>
        <c:ser>
          <c:idx val="0"/>
          <c:order val="0"/>
          <c:tx>
            <c:strRef>
              <c:f>'3.1缺陷模块分布表'!$C$4</c:f>
              <c:strCache>
                <c:ptCount val="1"/>
                <c:pt idx="0">
                  <c:v>汇总</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rgbClr val="C00000"/>
                    </a:solidFill>
                    <a:latin typeface="+mn-lt"/>
                    <a:ea typeface="+mn-ea"/>
                    <a:cs typeface="+mn-cs"/>
                  </a:defRPr>
                </a:pPr>
                <a:endParaRPr lang="zh-CN"/>
              </a:p>
            </c:txPr>
            <c:dLblPos val="inEnd"/>
            <c:showLegendKey val="0"/>
            <c:showVal val="1"/>
            <c:showCatName val="0"/>
            <c:showSerName val="0"/>
            <c:showPercent val="0"/>
            <c:showBubbleSize val="0"/>
            <c:showLeaderLines val="0"/>
          </c:dLbls>
          <c:cat>
            <c:strRef>
              <c:f>'3.1缺陷模块分布表'!$B$5:$B$8</c:f>
              <c:strCache>
                <c:ptCount val="3"/>
                <c:pt idx="0">
                  <c:v>8000-FMS\FMS-WEB(FSvcWeb_FMS)\WEB中心模块</c:v>
                </c:pt>
                <c:pt idx="1">
                  <c:v>8000-FMS\FMS-C/S客户端\双录客户端(FMSClient)</c:v>
                </c:pt>
              </c:strCache>
            </c:strRef>
          </c:cat>
          <c:val>
            <c:numRef>
              <c:f>'3.1缺陷模块分布表'!$C$5:$C$8</c:f>
              <c:numCache>
                <c:formatCode>General</c:formatCode>
                <c:ptCount val="3"/>
                <c:pt idx="0">
                  <c:v>13</c:v>
                </c:pt>
                <c:pt idx="1">
                  <c:v>10</c:v>
                </c:pt>
                <c:pt idx="2">
                  <c:v>4</c:v>
                </c:pt>
              </c:numCache>
            </c:numRef>
          </c:val>
        </c:ser>
        <c:dLbls>
          <c:dLblPos val="inEnd"/>
          <c:showLegendKey val="0"/>
          <c:showVal val="1"/>
          <c:showCatName val="0"/>
          <c:showSerName val="0"/>
          <c:showPercent val="0"/>
          <c:showBubbleSize val="0"/>
        </c:dLbls>
        <c:gapWidth val="65"/>
        <c:axId val="182142464"/>
        <c:axId val="104750400"/>
      </c:barChart>
      <c:catAx>
        <c:axId val="18214246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zh-CN"/>
          </a:p>
        </c:txPr>
        <c:crossAx val="104750400"/>
        <c:crosses val="autoZero"/>
        <c:auto val="1"/>
        <c:lblAlgn val="ctr"/>
        <c:lblOffset val="100"/>
        <c:noMultiLvlLbl val="0"/>
      </c:catAx>
      <c:valAx>
        <c:axId val="104750400"/>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82142464"/>
        <c:crosses val="autoZero"/>
        <c:crossBetween val="between"/>
      </c:valAx>
      <c:dTable>
        <c:showHorzBorder val="1"/>
        <c:showVertBorder val="1"/>
        <c:showOutline val="1"/>
        <c:showKeys val="1"/>
        <c:spPr>
          <a:noFill/>
          <a:ln w="9525">
            <a:solidFill>
              <a:schemeClr val="dk1">
                <a:lumMod val="35000"/>
                <a:lumOff val="65000"/>
              </a:schemeClr>
            </a:solidFill>
          </a:ln>
          <a:effectLst/>
        </c:spPr>
        <c:txPr>
          <a:bodyPr rot="0" spcFirstLastPara="1" vertOverflow="ellipsis" vert="horz" wrap="square" anchor="ctr" anchorCtr="1"/>
          <a:lstStyle/>
          <a:p>
            <a:pPr rtl="0">
              <a:defRPr sz="900" b="0" i="0" u="none" strike="noStrike" kern="1200" baseline="0">
                <a:solidFill>
                  <a:schemeClr val="dk1">
                    <a:lumMod val="75000"/>
                    <a:lumOff val="25000"/>
                  </a:schemeClr>
                </a:solidFill>
                <a:latin typeface="+mn-lt"/>
                <a:ea typeface="+mn-ea"/>
                <a:cs typeface="+mn-cs"/>
              </a:defRPr>
            </a:pPr>
            <a:endParaRPr lang="zh-CN"/>
          </a:p>
        </c:txPr>
      </c:dTable>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zh-CN"/>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zh-CN"/>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zh-CN" altLang="en-US"/>
          </a:p>
        </p:txBody>
      </p:sp>
      <p:sp>
        <p:nvSpPr>
          <p:cNvPr id="165891" name="Rectangle 3"/>
          <p:cNvSpPr>
            <a:spLocks noGrp="1" noChangeArrowheads="1"/>
          </p:cNvSpPr>
          <p:nvPr>
            <p:ph type="dt" sz="quarter"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3AB35B15-286C-4E11-BF77-17CF0CE01479}" type="datetime1">
              <a:rPr lang="zh-CN" altLang="en-US"/>
              <a:pPr>
                <a:defRPr/>
              </a:pPr>
              <a:t>2017/5/31</a:t>
            </a:fld>
            <a:endParaRPr lang="en-US" altLang="zh-CN" dirty="0"/>
          </a:p>
        </p:txBody>
      </p:sp>
      <p:sp>
        <p:nvSpPr>
          <p:cNvPr id="165892" name="Rectangle 4"/>
          <p:cNvSpPr>
            <a:spLocks noGrp="1" noChangeArrowheads="1"/>
          </p:cNvSpPr>
          <p:nvPr>
            <p:ph type="ftr" sz="quarter" idx="2"/>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ltLang="zh-CN"/>
          </a:p>
        </p:txBody>
      </p:sp>
      <p:sp>
        <p:nvSpPr>
          <p:cNvPr id="165893" name="Rectangle 5"/>
          <p:cNvSpPr>
            <a:spLocks noGrp="1" noChangeArrowheads="1"/>
          </p:cNvSpPr>
          <p:nvPr>
            <p:ph type="sldNum" sz="quarter" idx="3"/>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A32D8E3A-0555-43E0-AF87-CBCE3D4C8515}" type="slidenum">
              <a:rPr lang="zh-CN" altLang="en-US"/>
              <a:pPr>
                <a:defRPr/>
              </a:pPr>
              <a:t>‹#›</a:t>
            </a:fld>
            <a:endParaRPr lang="en-US" altLang="zh-CN" dirty="0"/>
          </a:p>
        </p:txBody>
      </p:sp>
    </p:spTree>
    <p:extLst>
      <p:ext uri="{BB962C8B-B14F-4D97-AF65-F5344CB8AC3E}">
        <p14:creationId xmlns:p14="http://schemas.microsoft.com/office/powerpoint/2010/main" val="30257120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5CCA3B6B-5AEC-4A1C-BB5A-294A8A1C1209}" type="datetime1">
              <a:rPr lang="zh-CN" altLang="en-US"/>
              <a:pPr>
                <a:defRPr/>
              </a:pPr>
              <a:t>2017/5/31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ltLang="zh-CN"/>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31820AED-8023-4CFD-B863-E977AFD2ECF7}" type="slidenum">
              <a:rPr lang="zh-CN" altLang="en-US"/>
              <a:pPr>
                <a:defRPr/>
              </a:pPr>
              <a:t>‹#›</a:t>
            </a:fld>
            <a:endParaRPr lang="zh-CN" altLang="en-US"/>
          </a:p>
        </p:txBody>
      </p:sp>
    </p:spTree>
    <p:extLst>
      <p:ext uri="{BB962C8B-B14F-4D97-AF65-F5344CB8AC3E}">
        <p14:creationId xmlns:p14="http://schemas.microsoft.com/office/powerpoint/2010/main" val="3723123199"/>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2"/>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F8486ED8-A3A6-4966-B7E2-F0C4070BF4A5}" type="datetime1">
              <a:rPr lang="zh-CN" altLang="en-US" smtClean="0">
                <a:ea typeface="宋体" pitchFamily="2" charset="-122"/>
              </a:rPr>
              <a:pPr/>
              <a:t>2017/5/31</a:t>
            </a:fld>
            <a:endParaRPr lang="en-US" altLang="zh-CN" smtClean="0">
              <a:ea typeface="宋体" pitchFamily="2" charset="-122"/>
            </a:endParaRPr>
          </a:p>
        </p:txBody>
      </p:sp>
      <p:sp>
        <p:nvSpPr>
          <p:cNvPr id="19459" name="Rectangle 2"/>
          <p:cNvSpPr>
            <a:spLocks noGrp="1" noRot="1" noChangeAspect="1" noTextEdit="1"/>
          </p:cNvSpPr>
          <p:nvPr>
            <p:ph type="sldImg"/>
          </p:nvPr>
        </p:nvSpPr>
        <p:spPr bwMode="auto">
          <a:noFill/>
          <a:ln>
            <a:solidFill>
              <a:srgbClr val="000000"/>
            </a:solidFill>
            <a:miter lim="800000"/>
            <a:headEnd/>
            <a:tailEnd/>
          </a:ln>
        </p:spPr>
      </p:sp>
      <p:sp>
        <p:nvSpPr>
          <p:cNvPr id="19460"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zh-CN" altLang="en-US" dirty="0" smtClean="0"/>
          </a:p>
        </p:txBody>
      </p:sp>
    </p:spTree>
    <p:extLst>
      <p:ext uri="{BB962C8B-B14F-4D97-AF65-F5344CB8AC3E}">
        <p14:creationId xmlns:p14="http://schemas.microsoft.com/office/powerpoint/2010/main" val="1957938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fld id="{5CCA3B6B-5AEC-4A1C-BB5A-294A8A1C1209}" type="datetime1">
              <a:rPr lang="zh-CN" altLang="en-US" smtClean="0"/>
              <a:pPr>
                <a:defRPr/>
              </a:pPr>
              <a:t>2017/5/31</a:t>
            </a:fld>
            <a:endParaRPr lang="zh-CN" altLang="en-US"/>
          </a:p>
        </p:txBody>
      </p:sp>
      <p:sp>
        <p:nvSpPr>
          <p:cNvPr id="5" name="灯片编号占位符 4"/>
          <p:cNvSpPr>
            <a:spLocks noGrp="1"/>
          </p:cNvSpPr>
          <p:nvPr>
            <p:ph type="sldNum" sz="quarter" idx="11"/>
          </p:nvPr>
        </p:nvSpPr>
        <p:spPr/>
        <p:txBody>
          <a:bodyPr/>
          <a:lstStyle/>
          <a:p>
            <a:pPr>
              <a:defRPr/>
            </a:pPr>
            <a:fld id="{31820AED-8023-4CFD-B863-E977AFD2ECF7}" type="slidenum">
              <a:rPr lang="zh-CN" altLang="en-US" smtClean="0"/>
              <a:pPr>
                <a:defRPr/>
              </a:pPr>
              <a:t>10</a:t>
            </a:fld>
            <a:endParaRPr lang="zh-CN" altLang="en-US"/>
          </a:p>
        </p:txBody>
      </p:sp>
    </p:spTree>
    <p:extLst>
      <p:ext uri="{BB962C8B-B14F-4D97-AF65-F5344CB8AC3E}">
        <p14:creationId xmlns:p14="http://schemas.microsoft.com/office/powerpoint/2010/main" val="4250308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袁工反馈</a:t>
            </a:r>
            <a:endParaRPr lang="zh-CN" altLang="en-US" dirty="0"/>
          </a:p>
        </p:txBody>
      </p:sp>
      <p:sp>
        <p:nvSpPr>
          <p:cNvPr id="4" name="日期占位符 3"/>
          <p:cNvSpPr>
            <a:spLocks noGrp="1"/>
          </p:cNvSpPr>
          <p:nvPr>
            <p:ph type="dt" idx="10"/>
          </p:nvPr>
        </p:nvSpPr>
        <p:spPr/>
        <p:txBody>
          <a:bodyPr/>
          <a:lstStyle/>
          <a:p>
            <a:pPr>
              <a:defRPr/>
            </a:pPr>
            <a:fld id="{5CCA3B6B-5AEC-4A1C-BB5A-294A8A1C1209}" type="datetime1">
              <a:rPr lang="zh-CN" altLang="en-US" smtClean="0"/>
              <a:pPr>
                <a:defRPr/>
              </a:pPr>
              <a:t>2017/5/31</a:t>
            </a:fld>
            <a:endParaRPr lang="zh-CN" altLang="en-US"/>
          </a:p>
        </p:txBody>
      </p:sp>
      <p:sp>
        <p:nvSpPr>
          <p:cNvPr id="5" name="灯片编号占位符 4"/>
          <p:cNvSpPr>
            <a:spLocks noGrp="1"/>
          </p:cNvSpPr>
          <p:nvPr>
            <p:ph type="sldNum" sz="quarter" idx="11"/>
          </p:nvPr>
        </p:nvSpPr>
        <p:spPr/>
        <p:txBody>
          <a:bodyPr/>
          <a:lstStyle/>
          <a:p>
            <a:pPr>
              <a:defRPr/>
            </a:pPr>
            <a:fld id="{31820AED-8023-4CFD-B863-E977AFD2ECF7}" type="slidenum">
              <a:rPr lang="zh-CN" altLang="en-US" smtClean="0"/>
              <a:pPr>
                <a:defRPr/>
              </a:pPr>
              <a:t>13</a:t>
            </a:fld>
            <a:endParaRPr lang="zh-CN" altLang="en-US"/>
          </a:p>
        </p:txBody>
      </p:sp>
    </p:spTree>
    <p:extLst>
      <p:ext uri="{BB962C8B-B14F-4D97-AF65-F5344CB8AC3E}">
        <p14:creationId xmlns:p14="http://schemas.microsoft.com/office/powerpoint/2010/main" val="28700226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4" name="Picture 5" descr="C:\Documents and Settings\DingQi\桌面\封面1.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9" name="PPBand0"/>
          <p:cNvSpPr>
            <a:spLocks noGrp="1" noChangeArrowheads="1"/>
          </p:cNvSpPr>
          <p:nvPr>
            <p:ph type="ctrTitle"/>
          </p:nvPr>
        </p:nvSpPr>
        <p:spPr>
          <a:xfrm>
            <a:off x="1042988" y="4643438"/>
            <a:ext cx="7172325" cy="577850"/>
          </a:xfrm>
        </p:spPr>
        <p:txBody>
          <a:bodyPr/>
          <a:lstStyle>
            <a:lvl1pPr>
              <a:defRPr/>
            </a:lvl1pPr>
          </a:lstStyle>
          <a:p>
            <a:r>
              <a:rPr lang="zh-CN" altLang="en-US" dirty="0" smtClean="0"/>
              <a:t>单击此处编辑母版标题样式</a:t>
            </a:r>
          </a:p>
        </p:txBody>
      </p:sp>
      <p:sp>
        <p:nvSpPr>
          <p:cNvPr id="10" name="副标题 4"/>
          <p:cNvSpPr>
            <a:spLocks noGrp="1"/>
          </p:cNvSpPr>
          <p:nvPr>
            <p:ph type="subTitle" idx="4294967295"/>
          </p:nvPr>
        </p:nvSpPr>
        <p:spPr>
          <a:xfrm>
            <a:off x="1522413" y="5287963"/>
            <a:ext cx="6192837" cy="647700"/>
          </a:xfrm>
        </p:spPr>
        <p:txBody>
          <a:bodyPr/>
          <a:lstStyle/>
          <a:p>
            <a:r>
              <a:rPr lang="zh-CN" altLang="en-US" dirty="0" smtClean="0"/>
              <a:t>单击此处编辑母版副标题样式</a:t>
            </a:r>
            <a:endParaRPr lang="zh-CN" alt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333375"/>
            <a:ext cx="2105025" cy="61198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5288" y="333375"/>
            <a:ext cx="6167437" cy="61198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内容占位符 4"/>
          <p:cNvSpPr>
            <a:spLocks noGrp="1"/>
          </p:cNvSpPr>
          <p:nvPr>
            <p:ph sz="quarter" idx="11"/>
          </p:nvPr>
        </p:nvSpPr>
        <p:spPr>
          <a:xfrm>
            <a:off x="285750" y="1143000"/>
            <a:ext cx="8643938" cy="25003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内容占位符 6"/>
          <p:cNvSpPr>
            <a:spLocks noGrp="1"/>
          </p:cNvSpPr>
          <p:nvPr>
            <p:ph sz="quarter" idx="12"/>
          </p:nvPr>
        </p:nvSpPr>
        <p:spPr>
          <a:xfrm>
            <a:off x="285750" y="3857625"/>
            <a:ext cx="8643938" cy="25717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7" name="内容占位符 6"/>
          <p:cNvSpPr>
            <a:spLocks noGrp="1"/>
          </p:cNvSpPr>
          <p:nvPr>
            <p:ph sz="quarter" idx="13"/>
          </p:nvPr>
        </p:nvSpPr>
        <p:spPr>
          <a:xfrm>
            <a:off x="395536" y="1341438"/>
            <a:ext cx="8424936" cy="15113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9" name="内容占位符 8"/>
          <p:cNvSpPr>
            <a:spLocks noGrp="1"/>
          </p:cNvSpPr>
          <p:nvPr>
            <p:ph sz="quarter" idx="14"/>
          </p:nvPr>
        </p:nvSpPr>
        <p:spPr>
          <a:xfrm>
            <a:off x="395288" y="3284538"/>
            <a:ext cx="8424862" cy="28813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baseline="0">
                <a:latin typeface="Verdana" pitchFamily="34" charset="0"/>
                <a:ea typeface="微软雅黑" pitchFamily="34" charset="-122"/>
              </a:defRPr>
            </a:lvl1pPr>
            <a:lvl2pPr>
              <a:defRPr baseline="0">
                <a:latin typeface="Verdana" pitchFamily="34" charset="0"/>
                <a:ea typeface="微软雅黑" pitchFamily="34" charset="-122"/>
              </a:defRPr>
            </a:lvl2pPr>
            <a:lvl3pPr>
              <a:defRPr sz="1800" baseline="0">
                <a:latin typeface="Verdana" pitchFamily="34" charset="0"/>
                <a:ea typeface="微软雅黑" pitchFamily="34" charset="-122"/>
              </a:defRPr>
            </a:lvl3pPr>
            <a:lvl4pPr>
              <a:defRPr baseline="0">
                <a:latin typeface="Verdana" pitchFamily="34" charset="0"/>
                <a:ea typeface="微软雅黑" pitchFamily="34" charset="-122"/>
              </a:defRPr>
            </a:lvl4pPr>
            <a:lvl5pPr>
              <a:defRPr baseline="0">
                <a:latin typeface="Verdana" pitchFamily="34" charset="0"/>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401638" y="1125538"/>
            <a:ext cx="4132262" cy="5327650"/>
          </a:xfrm>
        </p:spPr>
        <p:txBody>
          <a:bodyPr/>
          <a:lstStyle>
            <a:lvl1pPr>
              <a:defRPr sz="2400" baseline="0">
                <a:latin typeface="Verdana" pitchFamily="34" charset="0"/>
                <a:ea typeface="微软雅黑" pitchFamily="34" charset="-122"/>
              </a:defRPr>
            </a:lvl1pPr>
            <a:lvl2pPr>
              <a:defRPr sz="2000" baseline="0">
                <a:latin typeface="Verdana" pitchFamily="34" charset="0"/>
                <a:ea typeface="微软雅黑" pitchFamily="34" charset="-122"/>
              </a:defRPr>
            </a:lvl2pPr>
            <a:lvl3pPr>
              <a:defRPr sz="1800" baseline="0">
                <a:latin typeface="Verdana" pitchFamily="34" charset="0"/>
                <a:ea typeface="微软雅黑" pitchFamily="34" charset="-122"/>
              </a:defRPr>
            </a:lvl3pPr>
            <a:lvl4pPr>
              <a:defRPr sz="1600" baseline="0">
                <a:latin typeface="Verdana" pitchFamily="34" charset="0"/>
                <a:ea typeface="微软雅黑" pitchFamily="34" charset="-122"/>
              </a:defRPr>
            </a:lvl4pPr>
            <a:lvl5pPr>
              <a:defRPr sz="1600" baseline="0">
                <a:latin typeface="Verdana" pitchFamily="34" charset="0"/>
                <a:ea typeface="微软雅黑" pitchFamily="34"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86300" y="1125538"/>
            <a:ext cx="4133850" cy="5327650"/>
          </a:xfrm>
        </p:spPr>
        <p:txBody>
          <a:bodyPr/>
          <a:lstStyle>
            <a:lvl1pPr>
              <a:defRPr sz="2400" baseline="0">
                <a:latin typeface="Verdana" pitchFamily="34" charset="0"/>
                <a:ea typeface="微软雅黑" pitchFamily="34" charset="-122"/>
              </a:defRPr>
            </a:lvl1pPr>
            <a:lvl2pPr>
              <a:defRPr sz="2000" baseline="0">
                <a:latin typeface="Verdana" pitchFamily="34" charset="0"/>
                <a:ea typeface="微软雅黑" pitchFamily="34" charset="-122"/>
              </a:defRPr>
            </a:lvl2pPr>
            <a:lvl3pPr>
              <a:defRPr sz="1800" baseline="0">
                <a:latin typeface="Verdana" pitchFamily="34" charset="0"/>
                <a:ea typeface="微软雅黑" pitchFamily="34" charset="-122"/>
              </a:defRPr>
            </a:lvl3pPr>
            <a:lvl4pPr>
              <a:defRPr sz="1600" baseline="0">
                <a:latin typeface="Verdana" pitchFamily="34" charset="0"/>
                <a:ea typeface="微软雅黑" pitchFamily="34" charset="-122"/>
              </a:defRPr>
            </a:lvl4pPr>
            <a:lvl5pPr>
              <a:defRPr sz="1600" baseline="0">
                <a:latin typeface="Verdana" pitchFamily="34" charset="0"/>
                <a:ea typeface="微软雅黑" pitchFamily="34"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2474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764506"/>
            <a:ext cx="4040188" cy="47608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45025" y="112474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764506"/>
            <a:ext cx="4041775" cy="47608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960263"/>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960263"/>
            <a:ext cx="5111750" cy="5853113"/>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57200" y="212231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5225752"/>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1037927"/>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792490"/>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9" descr="内页"/>
          <p:cNvPicPr>
            <a:picLocks noChangeAspect="1" noChangeArrowheads="1"/>
          </p:cNvPicPr>
          <p:nvPr/>
        </p:nvPicPr>
        <p:blipFill>
          <a:blip r:embed="rId15" cstate="print"/>
          <a:srcRect/>
          <a:stretch>
            <a:fillRect/>
          </a:stretch>
        </p:blipFill>
        <p:spPr bwMode="auto">
          <a:xfrm>
            <a:off x="0" y="0"/>
            <a:ext cx="9144000" cy="6858000"/>
          </a:xfrm>
          <a:prstGeom prst="rect">
            <a:avLst/>
          </a:prstGeom>
          <a:noFill/>
          <a:ln w="9525">
            <a:noFill/>
            <a:miter lim="800000"/>
            <a:headEnd/>
            <a:tailEnd/>
          </a:ln>
        </p:spPr>
      </p:pic>
      <p:sp>
        <p:nvSpPr>
          <p:cNvPr id="2051" name="Rectangle 3"/>
          <p:cNvSpPr>
            <a:spLocks noGrp="1" noChangeArrowheads="1"/>
          </p:cNvSpPr>
          <p:nvPr>
            <p:ph type="title"/>
          </p:nvPr>
        </p:nvSpPr>
        <p:spPr bwMode="auto">
          <a:xfrm>
            <a:off x="395288" y="333375"/>
            <a:ext cx="6840537" cy="5032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2" name="Rectangle 4"/>
          <p:cNvSpPr>
            <a:spLocks noGrp="1" noChangeArrowheads="1"/>
          </p:cNvSpPr>
          <p:nvPr>
            <p:ph type="body" idx="1"/>
          </p:nvPr>
        </p:nvSpPr>
        <p:spPr bwMode="auto">
          <a:xfrm>
            <a:off x="401638" y="1125538"/>
            <a:ext cx="8418512" cy="532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886"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Lst>
  <p:transition/>
  <p:timing>
    <p:tnLst>
      <p:par>
        <p:cTn id="1" dur="indefinite" restart="never" nodeType="tmRoot"/>
      </p:par>
    </p:tnLst>
  </p:timing>
  <p:txStyles>
    <p:titleStyle>
      <a:lvl1pPr algn="l" rtl="0" eaLnBrk="0" fontAlgn="base" hangingPunct="0">
        <a:spcBef>
          <a:spcPct val="0"/>
        </a:spcBef>
        <a:spcAft>
          <a:spcPct val="0"/>
        </a:spcAft>
        <a:defRPr sz="2600" b="1">
          <a:solidFill>
            <a:schemeClr val="tx2"/>
          </a:solidFill>
          <a:latin typeface="+mj-lt"/>
          <a:ea typeface="+mj-ea"/>
          <a:cs typeface="+mj-cs"/>
        </a:defRPr>
      </a:lvl1pPr>
      <a:lvl2pPr algn="l" rtl="0" eaLnBrk="0" fontAlgn="base" hangingPunct="0">
        <a:spcBef>
          <a:spcPct val="0"/>
        </a:spcBef>
        <a:spcAft>
          <a:spcPct val="0"/>
        </a:spcAft>
        <a:defRPr sz="2600" b="1">
          <a:solidFill>
            <a:schemeClr val="tx2"/>
          </a:solidFill>
          <a:latin typeface="Arial" charset="0"/>
          <a:ea typeface="微软雅黑" pitchFamily="34" charset="-122"/>
        </a:defRPr>
      </a:lvl2pPr>
      <a:lvl3pPr algn="l" rtl="0" eaLnBrk="0" fontAlgn="base" hangingPunct="0">
        <a:spcBef>
          <a:spcPct val="0"/>
        </a:spcBef>
        <a:spcAft>
          <a:spcPct val="0"/>
        </a:spcAft>
        <a:defRPr sz="2600" b="1">
          <a:solidFill>
            <a:schemeClr val="tx2"/>
          </a:solidFill>
          <a:latin typeface="Arial" charset="0"/>
          <a:ea typeface="微软雅黑" pitchFamily="34" charset="-122"/>
        </a:defRPr>
      </a:lvl3pPr>
      <a:lvl4pPr algn="l" rtl="0" eaLnBrk="0" fontAlgn="base" hangingPunct="0">
        <a:spcBef>
          <a:spcPct val="0"/>
        </a:spcBef>
        <a:spcAft>
          <a:spcPct val="0"/>
        </a:spcAft>
        <a:defRPr sz="2600" b="1">
          <a:solidFill>
            <a:schemeClr val="tx2"/>
          </a:solidFill>
          <a:latin typeface="Arial" charset="0"/>
          <a:ea typeface="微软雅黑" pitchFamily="34" charset="-122"/>
        </a:defRPr>
      </a:lvl4pPr>
      <a:lvl5pPr algn="l" rtl="0" eaLnBrk="0" fontAlgn="base" hangingPunct="0">
        <a:spcBef>
          <a:spcPct val="0"/>
        </a:spcBef>
        <a:spcAft>
          <a:spcPct val="0"/>
        </a:spcAft>
        <a:defRPr sz="2600" b="1">
          <a:solidFill>
            <a:schemeClr val="tx2"/>
          </a:solidFill>
          <a:latin typeface="Arial" charset="0"/>
          <a:ea typeface="微软雅黑" pitchFamily="34" charset="-122"/>
        </a:defRPr>
      </a:lvl5pPr>
      <a:lvl6pPr marL="457200" algn="l" rtl="0" eaLnBrk="1" fontAlgn="base" hangingPunct="1">
        <a:spcBef>
          <a:spcPct val="0"/>
        </a:spcBef>
        <a:spcAft>
          <a:spcPct val="0"/>
        </a:spcAft>
        <a:defRPr sz="2600" b="1">
          <a:solidFill>
            <a:schemeClr val="tx2"/>
          </a:solidFill>
          <a:latin typeface="Arial" charset="0"/>
          <a:ea typeface="微软雅黑" pitchFamily="34" charset="-122"/>
        </a:defRPr>
      </a:lvl6pPr>
      <a:lvl7pPr marL="914400" algn="l" rtl="0" eaLnBrk="1" fontAlgn="base" hangingPunct="1">
        <a:spcBef>
          <a:spcPct val="0"/>
        </a:spcBef>
        <a:spcAft>
          <a:spcPct val="0"/>
        </a:spcAft>
        <a:defRPr sz="2600" b="1">
          <a:solidFill>
            <a:schemeClr val="tx2"/>
          </a:solidFill>
          <a:latin typeface="Arial" charset="0"/>
          <a:ea typeface="微软雅黑" pitchFamily="34" charset="-122"/>
        </a:defRPr>
      </a:lvl7pPr>
      <a:lvl8pPr marL="1371600" algn="l" rtl="0" eaLnBrk="1" fontAlgn="base" hangingPunct="1">
        <a:spcBef>
          <a:spcPct val="0"/>
        </a:spcBef>
        <a:spcAft>
          <a:spcPct val="0"/>
        </a:spcAft>
        <a:defRPr sz="2600" b="1">
          <a:solidFill>
            <a:schemeClr val="tx2"/>
          </a:solidFill>
          <a:latin typeface="Arial" charset="0"/>
          <a:ea typeface="微软雅黑" pitchFamily="34" charset="-122"/>
        </a:defRPr>
      </a:lvl8pPr>
      <a:lvl9pPr marL="1828800" algn="l" rtl="0" eaLnBrk="1" fontAlgn="base" hangingPunct="1">
        <a:spcBef>
          <a:spcPct val="0"/>
        </a:spcBef>
        <a:spcAft>
          <a:spcPct val="0"/>
        </a:spcAft>
        <a:defRPr sz="2600" b="1">
          <a:solidFill>
            <a:schemeClr val="tx2"/>
          </a:solidFill>
          <a:latin typeface="Arial" charset="0"/>
          <a:ea typeface="微软雅黑" pitchFamily="34" charset="-122"/>
        </a:defRPr>
      </a:lvl9pPr>
    </p:titleStyle>
    <p:bodyStyle>
      <a:lvl1pPr marL="342900" indent="-342900" algn="l" rtl="0" eaLnBrk="0" fontAlgn="base" hangingPunct="0">
        <a:lnSpc>
          <a:spcPct val="120000"/>
        </a:lnSpc>
        <a:spcBef>
          <a:spcPct val="20000"/>
        </a:spcBef>
        <a:spcAft>
          <a:spcPct val="0"/>
        </a:spcAft>
        <a:buClr>
          <a:srgbClr val="FF0000"/>
        </a:buClr>
        <a:buFont typeface="Wingdings" pitchFamily="2" charset="2"/>
        <a:buChar char="n"/>
        <a:defRPr sz="2400">
          <a:solidFill>
            <a:schemeClr val="tx1"/>
          </a:solidFill>
          <a:latin typeface="Verdana" pitchFamily="34" charset="0"/>
          <a:ea typeface="微软雅黑" pitchFamily="34" charset="-122"/>
          <a:cs typeface="+mn-cs"/>
        </a:defRPr>
      </a:lvl1pPr>
      <a:lvl2pPr marL="742950" indent="-285750" algn="l" rtl="0" eaLnBrk="0" fontAlgn="base" hangingPunct="0">
        <a:lnSpc>
          <a:spcPct val="120000"/>
        </a:lnSpc>
        <a:spcBef>
          <a:spcPct val="20000"/>
        </a:spcBef>
        <a:spcAft>
          <a:spcPct val="0"/>
        </a:spcAft>
        <a:buClr>
          <a:srgbClr val="FF0000"/>
        </a:buClr>
        <a:buFont typeface="Wingdings" pitchFamily="2" charset="2"/>
        <a:buChar char="p"/>
        <a:defRPr sz="2000">
          <a:solidFill>
            <a:schemeClr val="tx1"/>
          </a:solidFill>
          <a:latin typeface="Verdana" pitchFamily="34" charset="0"/>
          <a:ea typeface="微软雅黑" pitchFamily="34" charset="-122"/>
        </a:defRPr>
      </a:lvl2pPr>
      <a:lvl3pPr marL="1143000" indent="-228600" algn="l" rtl="0" eaLnBrk="0" fontAlgn="base" hangingPunct="0">
        <a:lnSpc>
          <a:spcPct val="120000"/>
        </a:lnSpc>
        <a:spcBef>
          <a:spcPct val="20000"/>
        </a:spcBef>
        <a:spcAft>
          <a:spcPct val="0"/>
        </a:spcAft>
        <a:buClr>
          <a:srgbClr val="FF0000"/>
        </a:buClr>
        <a:buFont typeface="Wingdings" pitchFamily="2" charset="2"/>
        <a:buChar char="Ø"/>
        <a:defRPr>
          <a:solidFill>
            <a:schemeClr val="tx1"/>
          </a:solidFill>
          <a:latin typeface="Verdana" pitchFamily="34" charset="0"/>
          <a:ea typeface="微软雅黑" pitchFamily="34" charset="-122"/>
        </a:defRPr>
      </a:lvl3pPr>
      <a:lvl4pPr marL="1600200" indent="-228600" algn="l" rtl="0" eaLnBrk="0" fontAlgn="base" hangingPunct="0">
        <a:lnSpc>
          <a:spcPct val="120000"/>
        </a:lnSpc>
        <a:spcBef>
          <a:spcPct val="20000"/>
        </a:spcBef>
        <a:spcAft>
          <a:spcPct val="0"/>
        </a:spcAft>
        <a:buClr>
          <a:srgbClr val="FF0000"/>
        </a:buClr>
        <a:buFont typeface="Wingdings" pitchFamily="2" charset="2"/>
        <a:buChar char="§"/>
        <a:defRPr sz="1600">
          <a:solidFill>
            <a:schemeClr val="tx1"/>
          </a:solidFill>
          <a:latin typeface="Verdana" pitchFamily="34" charset="0"/>
          <a:ea typeface="微软雅黑" pitchFamily="34" charset="-122"/>
        </a:defRPr>
      </a:lvl4pPr>
      <a:lvl5pPr marL="2057400" indent="-228600" algn="l" rtl="0" eaLnBrk="0" fontAlgn="base" hangingPunct="0">
        <a:lnSpc>
          <a:spcPct val="120000"/>
        </a:lnSpc>
        <a:spcBef>
          <a:spcPct val="20000"/>
        </a:spcBef>
        <a:spcAft>
          <a:spcPct val="0"/>
        </a:spcAft>
        <a:buClr>
          <a:srgbClr val="FF0000"/>
        </a:buClr>
        <a:buFont typeface="Arial" charset="0"/>
        <a:buChar char="-"/>
        <a:defRPr sz="1400">
          <a:solidFill>
            <a:schemeClr val="tx1"/>
          </a:solidFill>
          <a:latin typeface="Verdana" pitchFamily="34" charset="0"/>
          <a:ea typeface="微软雅黑" pitchFamily="34" charset="-122"/>
        </a:defRPr>
      </a:lvl5pPr>
      <a:lvl6pPr marL="2514600" indent="-228600" algn="l" rtl="0" eaLnBrk="1" fontAlgn="base" hangingPunct="1">
        <a:lnSpc>
          <a:spcPct val="120000"/>
        </a:lnSpc>
        <a:spcBef>
          <a:spcPct val="20000"/>
        </a:spcBef>
        <a:spcAft>
          <a:spcPct val="0"/>
        </a:spcAft>
        <a:buClr>
          <a:srgbClr val="FF0000"/>
        </a:buClr>
        <a:buFont typeface="Arial" charset="0"/>
        <a:buChar char="-"/>
        <a:defRPr sz="1400">
          <a:solidFill>
            <a:schemeClr val="tx1"/>
          </a:solidFill>
          <a:latin typeface="+mn-lt"/>
          <a:ea typeface="+mn-ea"/>
        </a:defRPr>
      </a:lvl6pPr>
      <a:lvl7pPr marL="2971800" indent="-228600" algn="l" rtl="0" eaLnBrk="1" fontAlgn="base" hangingPunct="1">
        <a:lnSpc>
          <a:spcPct val="120000"/>
        </a:lnSpc>
        <a:spcBef>
          <a:spcPct val="20000"/>
        </a:spcBef>
        <a:spcAft>
          <a:spcPct val="0"/>
        </a:spcAft>
        <a:buClr>
          <a:srgbClr val="FF0000"/>
        </a:buClr>
        <a:buFont typeface="Arial" charset="0"/>
        <a:buChar char="-"/>
        <a:defRPr sz="1400">
          <a:solidFill>
            <a:schemeClr val="tx1"/>
          </a:solidFill>
          <a:latin typeface="+mn-lt"/>
          <a:ea typeface="+mn-ea"/>
        </a:defRPr>
      </a:lvl7pPr>
      <a:lvl8pPr marL="3429000" indent="-228600" algn="l" rtl="0" eaLnBrk="1" fontAlgn="base" hangingPunct="1">
        <a:lnSpc>
          <a:spcPct val="120000"/>
        </a:lnSpc>
        <a:spcBef>
          <a:spcPct val="20000"/>
        </a:spcBef>
        <a:spcAft>
          <a:spcPct val="0"/>
        </a:spcAft>
        <a:buClr>
          <a:srgbClr val="FF0000"/>
        </a:buClr>
        <a:buFont typeface="Arial" charset="0"/>
        <a:buChar char="-"/>
        <a:defRPr sz="1400">
          <a:solidFill>
            <a:schemeClr val="tx1"/>
          </a:solidFill>
          <a:latin typeface="+mn-lt"/>
          <a:ea typeface="+mn-ea"/>
        </a:defRPr>
      </a:lvl8pPr>
      <a:lvl9pPr marL="3886200" indent="-228600" algn="l" rtl="0" eaLnBrk="1" fontAlgn="base" hangingPunct="1">
        <a:lnSpc>
          <a:spcPct val="120000"/>
        </a:lnSpc>
        <a:spcBef>
          <a:spcPct val="20000"/>
        </a:spcBef>
        <a:spcAft>
          <a:spcPct val="0"/>
        </a:spcAft>
        <a:buClr>
          <a:srgbClr val="FF0000"/>
        </a:buClr>
        <a:buFont typeface="Arial" charset="0"/>
        <a:buChar char="-"/>
        <a:defRPr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6372036"/>
            <a:ext cx="1331640" cy="369332"/>
          </a:xfrm>
          <a:prstGeom prst="rect">
            <a:avLst/>
          </a:prstGeom>
          <a:noFill/>
        </p:spPr>
        <p:txBody>
          <a:bodyPr wrap="square" rtlCol="0">
            <a:spAutoFit/>
          </a:bodyPr>
          <a:lstStyle/>
          <a:p>
            <a:r>
              <a:rPr lang="en-US" altLang="zh-CN" dirty="0" smtClean="0"/>
              <a:t>2017.05</a:t>
            </a:r>
            <a:endParaRPr lang="zh-CN" altLang="en-US" dirty="0"/>
          </a:p>
        </p:txBody>
      </p:sp>
      <p:sp>
        <p:nvSpPr>
          <p:cNvPr id="5" name="标题 4"/>
          <p:cNvSpPr>
            <a:spLocks noGrp="1"/>
          </p:cNvSpPr>
          <p:nvPr>
            <p:ph type="ctrTitle"/>
          </p:nvPr>
        </p:nvSpPr>
        <p:spPr>
          <a:xfrm>
            <a:off x="1763688" y="4653136"/>
            <a:ext cx="6048672" cy="577850"/>
          </a:xfrm>
        </p:spPr>
        <p:txBody>
          <a:bodyPr/>
          <a:lstStyle/>
          <a:p>
            <a:pPr algn="ctr"/>
            <a:r>
              <a:rPr lang="en-US" altLang="zh-CN" dirty="0" smtClean="0"/>
              <a:t>iVMS-8000-FMS(v2.2.3)</a:t>
            </a:r>
            <a:r>
              <a:rPr lang="zh-CN" altLang="en-US" dirty="0" smtClean="0"/>
              <a:t>运维</a:t>
            </a:r>
            <a:r>
              <a:rPr lang="en-US" altLang="zh-CN" dirty="0" smtClean="0"/>
              <a:t/>
            </a:r>
            <a:br>
              <a:rPr lang="en-US" altLang="zh-CN" dirty="0" smtClean="0"/>
            </a:br>
            <a:r>
              <a:rPr lang="zh-CN" altLang="en-US" dirty="0" smtClean="0"/>
              <a:t>结项总结报告</a:t>
            </a:r>
            <a:endParaRPr lang="zh-CN" altLang="en-US" dirty="0"/>
          </a:p>
        </p:txBody>
      </p:sp>
    </p:spTree>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项目成员质量指标达成展示、红黑牌确认</a:t>
            </a:r>
            <a:endParaRPr lang="zh-CN" altLang="en-US" dirty="0"/>
          </a:p>
        </p:txBody>
      </p:sp>
      <p:sp>
        <p:nvSpPr>
          <p:cNvPr id="3" name="内容占位符 2"/>
          <p:cNvSpPr>
            <a:spLocks noGrp="1"/>
          </p:cNvSpPr>
          <p:nvPr>
            <p:ph idx="1"/>
          </p:nvPr>
        </p:nvSpPr>
        <p:spPr>
          <a:xfrm>
            <a:off x="401638" y="836712"/>
            <a:ext cx="8418512" cy="5067181"/>
          </a:xfrm>
        </p:spPr>
        <p:txBody>
          <a:bodyPr/>
          <a:lstStyle/>
          <a:p>
            <a:r>
              <a:rPr lang="zh-CN" altLang="en-US" dirty="0"/>
              <a:t>项目成员质量指标达成</a:t>
            </a:r>
            <a:r>
              <a:rPr lang="zh-CN" altLang="en-US" dirty="0" smtClean="0"/>
              <a:t>展示</a:t>
            </a:r>
            <a:endParaRPr lang="en-US" altLang="zh-CN" dirty="0" smtClean="0"/>
          </a:p>
          <a:p>
            <a:endParaRPr lang="en-US" altLang="zh-CN" dirty="0" smtClean="0"/>
          </a:p>
          <a:p>
            <a:endParaRPr lang="en-US" altLang="zh-CN" dirty="0"/>
          </a:p>
          <a:p>
            <a:endParaRPr lang="en-US" altLang="zh-CN" dirty="0"/>
          </a:p>
          <a:p>
            <a:endParaRPr lang="en-US" altLang="zh-CN" dirty="0" smtClean="0"/>
          </a:p>
          <a:p>
            <a:endParaRPr lang="en-US" altLang="zh-CN" dirty="0"/>
          </a:p>
          <a:p>
            <a:endParaRPr lang="en-US" altLang="zh-CN" dirty="0" smtClean="0"/>
          </a:p>
          <a:p>
            <a:endParaRPr lang="en-US" altLang="zh-CN" dirty="0" smtClean="0"/>
          </a:p>
          <a:p>
            <a:r>
              <a:rPr lang="zh-CN" altLang="en-US" dirty="0" smtClean="0"/>
              <a:t>红黑牌派发名单确认</a:t>
            </a:r>
            <a:endParaRPr lang="zh-CN" altLang="en-US" dirty="0"/>
          </a:p>
        </p:txBody>
      </p:sp>
      <p:pic>
        <p:nvPicPr>
          <p:cNvPr id="307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196752"/>
            <a:ext cx="82105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492076" y="5463332"/>
            <a:ext cx="5976664" cy="954107"/>
          </a:xfrm>
          <a:prstGeom prst="rect">
            <a:avLst/>
          </a:prstGeom>
        </p:spPr>
        <p:txBody>
          <a:bodyPr wrap="square">
            <a:spAutoFit/>
          </a:bodyPr>
          <a:lstStyle/>
          <a:p>
            <a:r>
              <a:rPr lang="zh-CN" altLang="en-US" sz="1400" dirty="0" smtClean="0">
                <a:latin typeface="黑体" panose="02010609060101010101" pitchFamily="49" charset="-122"/>
                <a:ea typeface="黑体" panose="02010609060101010101" pitchFamily="49" charset="-122"/>
              </a:rPr>
              <a:t>红牌</a:t>
            </a:r>
            <a:r>
              <a:rPr lang="en-US" altLang="zh-CN" sz="1400" dirty="0" smtClean="0">
                <a:latin typeface="黑体" panose="02010609060101010101" pitchFamily="49" charset="-122"/>
                <a:ea typeface="黑体" panose="02010609060101010101" pitchFamily="49" charset="-122"/>
              </a:rPr>
              <a:t>-</a:t>
            </a:r>
            <a:r>
              <a:rPr lang="zh-CN" altLang="en-US" sz="1400" dirty="0" smtClean="0">
                <a:latin typeface="黑体" panose="02010609060101010101" pitchFamily="49" charset="-122"/>
                <a:ea typeface="黑体" panose="02010609060101010101" pitchFamily="49" charset="-122"/>
              </a:rPr>
              <a:t>周</a:t>
            </a:r>
            <a:r>
              <a:rPr lang="zh-CN" altLang="en-US" sz="1400" dirty="0">
                <a:latin typeface="黑体" panose="02010609060101010101" pitchFamily="49" charset="-122"/>
                <a:ea typeface="黑体" panose="02010609060101010101" pitchFamily="49" charset="-122"/>
              </a:rPr>
              <a:t>佳军</a:t>
            </a:r>
            <a:endParaRPr lang="en-US" altLang="zh-CN" sz="1400" dirty="0">
              <a:latin typeface="黑体" panose="02010609060101010101" pitchFamily="49" charset="-122"/>
              <a:ea typeface="黑体" panose="02010609060101010101" pitchFamily="49" charset="-122"/>
            </a:endParaRPr>
          </a:p>
          <a:p>
            <a:r>
              <a:rPr lang="en-US" altLang="zh-CN" sz="1400" dirty="0">
                <a:latin typeface="黑体" panose="02010609060101010101" pitchFamily="49" charset="-122"/>
                <a:ea typeface="黑体" panose="02010609060101010101" pitchFamily="49" charset="-122"/>
              </a:rPr>
              <a:t>1</a:t>
            </a:r>
            <a:r>
              <a:rPr lang="zh-CN" altLang="en-US" sz="1400" dirty="0" smtClean="0">
                <a:latin typeface="黑体" panose="02010609060101010101" pitchFamily="49" charset="-122"/>
                <a:ea typeface="黑体" panose="02010609060101010101" pitchFamily="49" charset="-122"/>
              </a:rPr>
              <a:t>、项目中指导新人进行开发测试；</a:t>
            </a:r>
            <a:endParaRPr lang="en-US" altLang="zh-CN" sz="1400" dirty="0" smtClean="0">
              <a:latin typeface="黑体" panose="02010609060101010101" pitchFamily="49" charset="-122"/>
              <a:ea typeface="黑体" panose="02010609060101010101" pitchFamily="49" charset="-122"/>
            </a:endParaRPr>
          </a:p>
          <a:p>
            <a:r>
              <a:rPr lang="en-US" altLang="zh-CN" sz="1400" dirty="0" smtClean="0">
                <a:latin typeface="黑体" panose="02010609060101010101" pitchFamily="49" charset="-122"/>
                <a:ea typeface="黑体" panose="02010609060101010101" pitchFamily="49" charset="-122"/>
              </a:rPr>
              <a:t>2</a:t>
            </a:r>
            <a:r>
              <a:rPr lang="zh-CN" altLang="en-US" sz="1400" dirty="0" smtClean="0">
                <a:latin typeface="黑体" panose="02010609060101010101" pitchFamily="49" charset="-122"/>
                <a:ea typeface="黑体" panose="02010609060101010101" pitchFamily="49" charset="-122"/>
              </a:rPr>
              <a:t>、提</a:t>
            </a:r>
            <a:r>
              <a:rPr lang="zh-CN" altLang="en-US" sz="1400" dirty="0">
                <a:latin typeface="黑体" panose="02010609060101010101" pitchFamily="49" charset="-122"/>
                <a:ea typeface="黑体" panose="02010609060101010101" pitchFamily="49" charset="-122"/>
              </a:rPr>
              <a:t>测阶段带领其他开发人员进行环境搭建，测试进度及时确认；</a:t>
            </a:r>
            <a:endParaRPr lang="en-US" altLang="zh-CN" sz="1400" dirty="0">
              <a:latin typeface="黑体" panose="02010609060101010101" pitchFamily="49" charset="-122"/>
              <a:ea typeface="黑体" panose="02010609060101010101" pitchFamily="49" charset="-122"/>
            </a:endParaRPr>
          </a:p>
          <a:p>
            <a:r>
              <a:rPr lang="en-US" altLang="zh-CN" sz="1400" dirty="0" smtClean="0">
                <a:latin typeface="黑体" panose="02010609060101010101" pitchFamily="49" charset="-122"/>
                <a:ea typeface="黑体" panose="02010609060101010101" pitchFamily="49" charset="-122"/>
              </a:rPr>
              <a:t>3</a:t>
            </a:r>
            <a:r>
              <a:rPr lang="zh-CN" altLang="en-US" sz="1400" dirty="0" smtClean="0">
                <a:latin typeface="黑体" panose="02010609060101010101" pitchFamily="49" charset="-122"/>
                <a:ea typeface="黑体" panose="02010609060101010101" pitchFamily="49" charset="-122"/>
              </a:rPr>
              <a:t>、</a:t>
            </a:r>
            <a:r>
              <a:rPr lang="zh-CN" altLang="en-US" sz="1400" dirty="0">
                <a:latin typeface="黑体" panose="02010609060101010101" pitchFamily="49" charset="-122"/>
                <a:ea typeface="黑体" panose="02010609060101010101" pitchFamily="49" charset="-122"/>
              </a:rPr>
              <a:t>安全扫描缺陷处理修复，做到扫描无中高级</a:t>
            </a:r>
            <a:r>
              <a:rPr lang="zh-CN" altLang="en-US" sz="1400" dirty="0" smtClean="0">
                <a:latin typeface="黑体" panose="02010609060101010101" pitchFamily="49" charset="-122"/>
                <a:ea typeface="黑体" panose="02010609060101010101" pitchFamily="49" charset="-122"/>
              </a:rPr>
              <a:t>缺陷。</a:t>
            </a:r>
            <a:endParaRPr lang="zh-CN" altLang="en-US" sz="1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3941368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4" name="Rectangle 3"/>
          <p:cNvSpPr txBox="1">
            <a:spLocks noChangeArrowheads="1"/>
          </p:cNvSpPr>
          <p:nvPr/>
        </p:nvSpPr>
        <p:spPr>
          <a:xfrm>
            <a:off x="375929" y="981074"/>
            <a:ext cx="8410883" cy="5184229"/>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457200" lvl="1" indent="0" eaLnBrk="1" hangingPunct="1">
              <a:lnSpc>
                <a:spcPct val="90000"/>
              </a:lnSpc>
              <a:buNone/>
            </a:pPr>
            <a:endParaRPr lang="en-US" altLang="zh-CN" sz="1600" dirty="0" smtClean="0">
              <a:latin typeface="微软雅黑" pitchFamily="34" charset="-122"/>
              <a:ea typeface="微软雅黑" pitchFamily="34" charset="-122"/>
            </a:endParaRPr>
          </a:p>
          <a:p>
            <a:pPr eaLnBrk="1" hangingPunct="1">
              <a:lnSpc>
                <a:spcPct val="90000"/>
              </a:lnSpc>
              <a:buFontTx/>
              <a:buNone/>
            </a:pPr>
            <a:endParaRPr lang="en-US" altLang="zh-CN" sz="2000" dirty="0" smtClean="0">
              <a:latin typeface="微软雅黑" pitchFamily="34" charset="-122"/>
              <a:ea typeface="微软雅黑" pitchFamily="34" charset="-122"/>
            </a:endParaRPr>
          </a:p>
        </p:txBody>
      </p:sp>
      <p:sp>
        <p:nvSpPr>
          <p:cNvPr id="5" name="矩形 4"/>
          <p:cNvSpPr/>
          <p:nvPr/>
        </p:nvSpPr>
        <p:spPr>
          <a:xfrm>
            <a:off x="395536" y="1340768"/>
            <a:ext cx="8424863" cy="461665"/>
          </a:xfrm>
          <a:prstGeom prst="rect">
            <a:avLst/>
          </a:prstGeom>
          <a:noFill/>
          <a:ln w="9525">
            <a:noFill/>
            <a:miter lim="800000"/>
            <a:headEnd/>
            <a:tailEnd/>
          </a:ln>
        </p:spPr>
        <p:txBody>
          <a:bodyPr wrap="square">
            <a:spAutoFit/>
          </a:bodyPr>
          <a:lstStyle/>
          <a:p>
            <a:pPr>
              <a:defRPr/>
            </a:pPr>
            <a:endParaRPr lang="zh-CN" altLang="en-US" sz="2400" dirty="0">
              <a:solidFill>
                <a:schemeClr val="tx1"/>
              </a:solidFill>
              <a:latin typeface="微软雅黑" pitchFamily="34" charset="-122"/>
              <a:ea typeface="微软雅黑" pitchFamily="34" charset="-122"/>
            </a:endParaRPr>
          </a:p>
        </p:txBody>
      </p:sp>
      <p:sp>
        <p:nvSpPr>
          <p:cNvPr id="6" name="矩形 51"/>
          <p:cNvSpPr>
            <a:spLocks noChangeArrowheads="1"/>
          </p:cNvSpPr>
          <p:nvPr/>
        </p:nvSpPr>
        <p:spPr bwMode="auto">
          <a:xfrm>
            <a:off x="1691680" y="1340768"/>
            <a:ext cx="5737269" cy="830997"/>
          </a:xfrm>
          <a:prstGeom prst="rect">
            <a:avLst/>
          </a:prstGeom>
          <a:noFill/>
          <a:ln w="9525">
            <a:noFill/>
            <a:miter lim="800000"/>
            <a:headEnd/>
            <a:tailEnd/>
          </a:ln>
        </p:spPr>
        <p:txBody>
          <a:bodyPr wrap="square">
            <a:spAutoFit/>
          </a:bodyPr>
          <a:lstStyle/>
          <a:p>
            <a:endParaRPr lang="zh-CN" altLang="en-US" sz="2400" b="1" dirty="0">
              <a:solidFill>
                <a:schemeClr val="bg2">
                  <a:lumMod val="60000"/>
                  <a:lumOff val="40000"/>
                </a:schemeClr>
              </a:solidFill>
              <a:latin typeface="微软雅黑" pitchFamily="34" charset="-122"/>
              <a:ea typeface="微软雅黑" pitchFamily="34" charset="-122"/>
            </a:endParaRPr>
          </a:p>
          <a:p>
            <a:r>
              <a:rPr lang="zh-CN" altLang="en-US" sz="2400" b="1" dirty="0">
                <a:solidFill>
                  <a:schemeClr val="bg2">
                    <a:lumMod val="60000"/>
                    <a:lumOff val="40000"/>
                  </a:schemeClr>
                </a:solidFill>
                <a:latin typeface="微软雅黑" pitchFamily="34" charset="-122"/>
                <a:ea typeface="微软雅黑" pitchFamily="34" charset="-122"/>
              </a:rPr>
              <a:t>项目基本信息</a:t>
            </a:r>
          </a:p>
        </p:txBody>
      </p:sp>
      <p:grpSp>
        <p:nvGrpSpPr>
          <p:cNvPr id="7" name="组合 17"/>
          <p:cNvGrpSpPr/>
          <p:nvPr/>
        </p:nvGrpSpPr>
        <p:grpSpPr>
          <a:xfrm>
            <a:off x="899592" y="1582291"/>
            <a:ext cx="506629" cy="550565"/>
            <a:chOff x="4422775" y="3660899"/>
            <a:chExt cx="506629" cy="550565"/>
          </a:xfrm>
          <a:solidFill>
            <a:srgbClr val="C00000"/>
          </a:solidFill>
        </p:grpSpPr>
        <p:sp>
          <p:nvSpPr>
            <p:cNvPr id="8" name="矩形 7"/>
            <p:cNvSpPr/>
            <p:nvPr/>
          </p:nvSpPr>
          <p:spPr>
            <a:xfrm>
              <a:off x="4422775" y="3660899"/>
              <a:ext cx="503238" cy="503238"/>
            </a:xfrm>
            <a:prstGeom prst="rect">
              <a:avLst/>
            </a:prstGeom>
            <a:grp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Georgia" pitchFamily="18" charset="0"/>
                <a:ea typeface="微软雅黑" pitchFamily="34" charset="-122"/>
              </a:endParaRPr>
            </a:p>
          </p:txBody>
        </p:sp>
        <p:sp>
          <p:nvSpPr>
            <p:cNvPr id="9" name="TextBox 46"/>
            <p:cNvSpPr txBox="1">
              <a:spLocks noChangeArrowheads="1"/>
            </p:cNvSpPr>
            <p:nvPr/>
          </p:nvSpPr>
          <p:spPr bwMode="auto">
            <a:xfrm>
              <a:off x="4611688" y="3749799"/>
              <a:ext cx="317716" cy="461665"/>
            </a:xfrm>
            <a:prstGeom prst="rect">
              <a:avLst/>
            </a:prstGeom>
            <a:noFill/>
            <a:ln w="9525">
              <a:noFill/>
              <a:miter lim="800000"/>
              <a:headEnd/>
              <a:tailEnd/>
            </a:ln>
          </p:spPr>
          <p:txBody>
            <a:bodyPr wrap="none">
              <a:spAutoFit/>
            </a:bodyPr>
            <a:lstStyle/>
            <a:p>
              <a:r>
                <a:rPr lang="en-US" altLang="zh-CN" sz="2400" dirty="0" smtClean="0">
                  <a:solidFill>
                    <a:schemeClr val="bg1"/>
                  </a:solidFill>
                  <a:latin typeface="Georgia" pitchFamily="18" charset="0"/>
                  <a:ea typeface="微软雅黑" pitchFamily="34" charset="-122"/>
                </a:rPr>
                <a:t>1</a:t>
              </a:r>
              <a:endParaRPr lang="zh-CN" altLang="en-US" sz="2400" dirty="0">
                <a:solidFill>
                  <a:schemeClr val="bg1"/>
                </a:solidFill>
                <a:latin typeface="Georgia" pitchFamily="18" charset="0"/>
                <a:ea typeface="微软雅黑" pitchFamily="34" charset="-122"/>
              </a:endParaRPr>
            </a:p>
          </p:txBody>
        </p:sp>
      </p:grpSp>
      <p:sp>
        <p:nvSpPr>
          <p:cNvPr id="10" name="矩形 9"/>
          <p:cNvSpPr/>
          <p:nvPr/>
        </p:nvSpPr>
        <p:spPr>
          <a:xfrm>
            <a:off x="1691680" y="4221088"/>
            <a:ext cx="3262432" cy="461665"/>
          </a:xfrm>
          <a:prstGeom prst="rect">
            <a:avLst/>
          </a:prstGeom>
          <a:noFill/>
          <a:ln w="9525">
            <a:noFill/>
            <a:miter lim="800000"/>
            <a:headEnd/>
            <a:tailEnd/>
          </a:ln>
        </p:spPr>
        <p:txBody>
          <a:bodyPr wrap="square">
            <a:spAutoFit/>
          </a:bodyPr>
          <a:lstStyle/>
          <a:p>
            <a:r>
              <a:rPr lang="zh-CN" altLang="en-US" sz="2400" b="1" dirty="0">
                <a:solidFill>
                  <a:schemeClr val="bg2">
                    <a:lumMod val="60000"/>
                    <a:lumOff val="40000"/>
                  </a:schemeClr>
                </a:solidFill>
                <a:latin typeface="微软雅黑" pitchFamily="34" charset="-122"/>
                <a:ea typeface="微软雅黑" pitchFamily="34" charset="-122"/>
              </a:rPr>
              <a:t>经验教训总结（全员）</a:t>
            </a:r>
          </a:p>
        </p:txBody>
      </p:sp>
      <p:grpSp>
        <p:nvGrpSpPr>
          <p:cNvPr id="11" name="组合 17"/>
          <p:cNvGrpSpPr/>
          <p:nvPr/>
        </p:nvGrpSpPr>
        <p:grpSpPr>
          <a:xfrm>
            <a:off x="897019" y="3310483"/>
            <a:ext cx="545101" cy="550565"/>
            <a:chOff x="4422775" y="3660899"/>
            <a:chExt cx="545101" cy="550565"/>
          </a:xfrm>
          <a:solidFill>
            <a:srgbClr val="C00000"/>
          </a:solidFill>
        </p:grpSpPr>
        <p:sp>
          <p:nvSpPr>
            <p:cNvPr id="12" name="矩形 11"/>
            <p:cNvSpPr/>
            <p:nvPr/>
          </p:nvSpPr>
          <p:spPr>
            <a:xfrm>
              <a:off x="4422775" y="3660899"/>
              <a:ext cx="503238" cy="503238"/>
            </a:xfrm>
            <a:prstGeom prst="rect">
              <a:avLst/>
            </a:prstGeom>
            <a:grp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Georgia" pitchFamily="18" charset="0"/>
                <a:ea typeface="微软雅黑" pitchFamily="34" charset="-122"/>
              </a:endParaRPr>
            </a:p>
          </p:txBody>
        </p:sp>
        <p:sp>
          <p:nvSpPr>
            <p:cNvPr id="13" name="TextBox 46"/>
            <p:cNvSpPr txBox="1">
              <a:spLocks noChangeArrowheads="1"/>
            </p:cNvSpPr>
            <p:nvPr/>
          </p:nvSpPr>
          <p:spPr bwMode="auto">
            <a:xfrm>
              <a:off x="4611688" y="3749799"/>
              <a:ext cx="356188" cy="461665"/>
            </a:xfrm>
            <a:prstGeom prst="rect">
              <a:avLst/>
            </a:prstGeom>
            <a:noFill/>
            <a:ln w="9525">
              <a:noFill/>
              <a:miter lim="800000"/>
              <a:headEnd/>
              <a:tailEnd/>
            </a:ln>
          </p:spPr>
          <p:txBody>
            <a:bodyPr wrap="none">
              <a:spAutoFit/>
            </a:bodyPr>
            <a:lstStyle/>
            <a:p>
              <a:r>
                <a:rPr lang="en-US" altLang="zh-CN" sz="2400" dirty="0" smtClean="0">
                  <a:solidFill>
                    <a:schemeClr val="bg1"/>
                  </a:solidFill>
                  <a:latin typeface="Georgia" pitchFamily="18" charset="0"/>
                  <a:ea typeface="微软雅黑" pitchFamily="34" charset="-122"/>
                </a:rPr>
                <a:t>3</a:t>
              </a:r>
              <a:endParaRPr lang="zh-CN" altLang="en-US" sz="2400" dirty="0">
                <a:solidFill>
                  <a:schemeClr val="bg1"/>
                </a:solidFill>
                <a:latin typeface="Georgia" pitchFamily="18" charset="0"/>
                <a:ea typeface="微软雅黑" pitchFamily="34" charset="-122"/>
              </a:endParaRPr>
            </a:p>
          </p:txBody>
        </p:sp>
      </p:grpSp>
      <p:grpSp>
        <p:nvGrpSpPr>
          <p:cNvPr id="14" name="组合 17"/>
          <p:cNvGrpSpPr/>
          <p:nvPr/>
        </p:nvGrpSpPr>
        <p:grpSpPr>
          <a:xfrm>
            <a:off x="899592" y="4149080"/>
            <a:ext cx="545101" cy="550565"/>
            <a:chOff x="4422775" y="3660899"/>
            <a:chExt cx="545101" cy="550565"/>
          </a:xfrm>
          <a:solidFill>
            <a:srgbClr val="C00000"/>
          </a:solidFill>
        </p:grpSpPr>
        <p:sp>
          <p:nvSpPr>
            <p:cNvPr id="15" name="矩形 14"/>
            <p:cNvSpPr/>
            <p:nvPr/>
          </p:nvSpPr>
          <p:spPr>
            <a:xfrm>
              <a:off x="4422775" y="3660899"/>
              <a:ext cx="503238" cy="503238"/>
            </a:xfrm>
            <a:prstGeom prst="rect">
              <a:avLst/>
            </a:prstGeom>
            <a:grp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Georgia" pitchFamily="18" charset="0"/>
                <a:ea typeface="微软雅黑" pitchFamily="34" charset="-122"/>
              </a:endParaRPr>
            </a:p>
          </p:txBody>
        </p:sp>
        <p:sp>
          <p:nvSpPr>
            <p:cNvPr id="16" name="TextBox 46"/>
            <p:cNvSpPr txBox="1">
              <a:spLocks noChangeArrowheads="1"/>
            </p:cNvSpPr>
            <p:nvPr/>
          </p:nvSpPr>
          <p:spPr bwMode="auto">
            <a:xfrm>
              <a:off x="4611688" y="3749799"/>
              <a:ext cx="356188" cy="461665"/>
            </a:xfrm>
            <a:prstGeom prst="rect">
              <a:avLst/>
            </a:prstGeom>
            <a:noFill/>
            <a:ln w="9525">
              <a:noFill/>
              <a:miter lim="800000"/>
              <a:headEnd/>
              <a:tailEnd/>
            </a:ln>
          </p:spPr>
          <p:txBody>
            <a:bodyPr wrap="none">
              <a:spAutoFit/>
            </a:bodyPr>
            <a:lstStyle/>
            <a:p>
              <a:r>
                <a:rPr lang="en-US" altLang="zh-CN" sz="2400" dirty="0" smtClean="0">
                  <a:solidFill>
                    <a:schemeClr val="bg1"/>
                  </a:solidFill>
                  <a:latin typeface="Georgia" pitchFamily="18" charset="0"/>
                  <a:ea typeface="微软雅黑" pitchFamily="34" charset="-122"/>
                </a:rPr>
                <a:t>4</a:t>
              </a:r>
              <a:endParaRPr lang="zh-CN" altLang="en-US" sz="2400" dirty="0">
                <a:solidFill>
                  <a:schemeClr val="bg1"/>
                </a:solidFill>
                <a:latin typeface="Georgia" pitchFamily="18" charset="0"/>
                <a:ea typeface="微软雅黑" pitchFamily="34" charset="-122"/>
              </a:endParaRPr>
            </a:p>
          </p:txBody>
        </p:sp>
      </p:grpSp>
      <p:grpSp>
        <p:nvGrpSpPr>
          <p:cNvPr id="17" name="组合 17"/>
          <p:cNvGrpSpPr/>
          <p:nvPr/>
        </p:nvGrpSpPr>
        <p:grpSpPr>
          <a:xfrm>
            <a:off x="899592" y="4966667"/>
            <a:ext cx="545101" cy="550565"/>
            <a:chOff x="4422775" y="3660899"/>
            <a:chExt cx="545101" cy="550565"/>
          </a:xfrm>
          <a:solidFill>
            <a:srgbClr val="C00000"/>
          </a:solidFill>
        </p:grpSpPr>
        <p:sp>
          <p:nvSpPr>
            <p:cNvPr id="18" name="矩形 17"/>
            <p:cNvSpPr/>
            <p:nvPr/>
          </p:nvSpPr>
          <p:spPr>
            <a:xfrm>
              <a:off x="4422775" y="3660899"/>
              <a:ext cx="503238" cy="503238"/>
            </a:xfrm>
            <a:prstGeom prst="rect">
              <a:avLst/>
            </a:prstGeom>
            <a:grp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Georgia" pitchFamily="18" charset="0"/>
                <a:ea typeface="微软雅黑" pitchFamily="34" charset="-122"/>
              </a:endParaRPr>
            </a:p>
          </p:txBody>
        </p:sp>
        <p:sp>
          <p:nvSpPr>
            <p:cNvPr id="19" name="TextBox 46"/>
            <p:cNvSpPr txBox="1">
              <a:spLocks noChangeArrowheads="1"/>
            </p:cNvSpPr>
            <p:nvPr/>
          </p:nvSpPr>
          <p:spPr bwMode="auto">
            <a:xfrm>
              <a:off x="4611688" y="3749799"/>
              <a:ext cx="356188" cy="461665"/>
            </a:xfrm>
            <a:prstGeom prst="rect">
              <a:avLst/>
            </a:prstGeom>
            <a:noFill/>
            <a:ln w="9525">
              <a:noFill/>
              <a:miter lim="800000"/>
              <a:headEnd/>
              <a:tailEnd/>
            </a:ln>
          </p:spPr>
          <p:txBody>
            <a:bodyPr wrap="none">
              <a:spAutoFit/>
            </a:bodyPr>
            <a:lstStyle/>
            <a:p>
              <a:r>
                <a:rPr lang="en-US" altLang="zh-CN" sz="2400" dirty="0" smtClean="0">
                  <a:solidFill>
                    <a:schemeClr val="bg1"/>
                  </a:solidFill>
                  <a:latin typeface="Georgia" pitchFamily="18" charset="0"/>
                  <a:ea typeface="微软雅黑" pitchFamily="34" charset="-122"/>
                </a:rPr>
                <a:t>5</a:t>
              </a:r>
              <a:endParaRPr lang="zh-CN" altLang="en-US" sz="2400" dirty="0">
                <a:solidFill>
                  <a:schemeClr val="bg1"/>
                </a:solidFill>
                <a:latin typeface="Georgia" pitchFamily="18" charset="0"/>
                <a:ea typeface="微软雅黑" pitchFamily="34" charset="-122"/>
              </a:endParaRPr>
            </a:p>
          </p:txBody>
        </p:sp>
      </p:grpSp>
      <p:grpSp>
        <p:nvGrpSpPr>
          <p:cNvPr id="20" name="组合 17"/>
          <p:cNvGrpSpPr/>
          <p:nvPr/>
        </p:nvGrpSpPr>
        <p:grpSpPr>
          <a:xfrm>
            <a:off x="899592" y="2446387"/>
            <a:ext cx="545101" cy="550565"/>
            <a:chOff x="4422775" y="3660899"/>
            <a:chExt cx="545101" cy="550565"/>
          </a:xfrm>
          <a:solidFill>
            <a:srgbClr val="C00000"/>
          </a:solidFill>
        </p:grpSpPr>
        <p:sp>
          <p:nvSpPr>
            <p:cNvPr id="21" name="矩形 20"/>
            <p:cNvSpPr/>
            <p:nvPr/>
          </p:nvSpPr>
          <p:spPr>
            <a:xfrm>
              <a:off x="4422775" y="3660899"/>
              <a:ext cx="503238" cy="503238"/>
            </a:xfrm>
            <a:prstGeom prst="rect">
              <a:avLst/>
            </a:prstGeom>
            <a:grp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Georgia" pitchFamily="18" charset="0"/>
                <a:ea typeface="微软雅黑" pitchFamily="34" charset="-122"/>
              </a:endParaRPr>
            </a:p>
          </p:txBody>
        </p:sp>
        <p:sp>
          <p:nvSpPr>
            <p:cNvPr id="22" name="TextBox 46"/>
            <p:cNvSpPr txBox="1">
              <a:spLocks noChangeArrowheads="1"/>
            </p:cNvSpPr>
            <p:nvPr/>
          </p:nvSpPr>
          <p:spPr bwMode="auto">
            <a:xfrm>
              <a:off x="4611688" y="3749799"/>
              <a:ext cx="356188" cy="461665"/>
            </a:xfrm>
            <a:prstGeom prst="rect">
              <a:avLst/>
            </a:prstGeom>
            <a:noFill/>
            <a:ln w="9525">
              <a:noFill/>
              <a:miter lim="800000"/>
              <a:headEnd/>
              <a:tailEnd/>
            </a:ln>
          </p:spPr>
          <p:txBody>
            <a:bodyPr wrap="none">
              <a:spAutoFit/>
            </a:bodyPr>
            <a:lstStyle/>
            <a:p>
              <a:r>
                <a:rPr lang="en-US" altLang="zh-CN" sz="2400" dirty="0" smtClean="0">
                  <a:solidFill>
                    <a:schemeClr val="bg1"/>
                  </a:solidFill>
                  <a:latin typeface="Georgia" pitchFamily="18" charset="0"/>
                  <a:ea typeface="微软雅黑" pitchFamily="34" charset="-122"/>
                </a:rPr>
                <a:t>2</a:t>
              </a:r>
              <a:endParaRPr lang="zh-CN" altLang="en-US" sz="2400" dirty="0">
                <a:solidFill>
                  <a:schemeClr val="bg1"/>
                </a:solidFill>
                <a:latin typeface="Georgia" pitchFamily="18" charset="0"/>
                <a:ea typeface="微软雅黑" pitchFamily="34" charset="-122"/>
              </a:endParaRPr>
            </a:p>
          </p:txBody>
        </p:sp>
      </p:grpSp>
      <p:sp>
        <p:nvSpPr>
          <p:cNvPr id="23" name="矩形 22"/>
          <p:cNvSpPr/>
          <p:nvPr/>
        </p:nvSpPr>
        <p:spPr>
          <a:xfrm>
            <a:off x="1691680" y="2492896"/>
            <a:ext cx="4903907" cy="707886"/>
          </a:xfrm>
          <a:prstGeom prst="rect">
            <a:avLst/>
          </a:prstGeom>
        </p:spPr>
        <p:txBody>
          <a:bodyPr wrap="none">
            <a:spAutoFit/>
          </a:bodyPr>
          <a:lstStyle/>
          <a:p>
            <a:r>
              <a:rPr lang="zh-CN" altLang="en-US" sz="2400" b="1" dirty="0" smtClean="0">
                <a:solidFill>
                  <a:schemeClr val="bg1">
                    <a:lumMod val="65000"/>
                  </a:schemeClr>
                </a:solidFill>
                <a:latin typeface="微软雅黑" pitchFamily="34" charset="-122"/>
                <a:ea typeface="微软雅黑" pitchFamily="34" charset="-122"/>
              </a:rPr>
              <a:t>项目执行达成情况分析</a:t>
            </a:r>
            <a:endParaRPr lang="en-US" altLang="zh-CN" sz="2400" b="1" dirty="0" smtClean="0">
              <a:solidFill>
                <a:schemeClr val="bg1">
                  <a:lumMod val="65000"/>
                </a:schemeClr>
              </a:solidFill>
              <a:latin typeface="微软雅黑" pitchFamily="34" charset="-122"/>
              <a:ea typeface="微软雅黑" pitchFamily="34" charset="-122"/>
            </a:endParaRPr>
          </a:p>
          <a:p>
            <a:r>
              <a:rPr lang="zh-CN" altLang="en-US" sz="1600" dirty="0" smtClean="0">
                <a:solidFill>
                  <a:schemeClr val="bg1">
                    <a:lumMod val="65000"/>
                  </a:schemeClr>
                </a:solidFill>
                <a:latin typeface="微软雅黑" pitchFamily="34" charset="-122"/>
                <a:ea typeface="微软雅黑" pitchFamily="34" charset="-122"/>
              </a:rPr>
              <a:t>（包括：项目</a:t>
            </a:r>
            <a:r>
              <a:rPr lang="zh-CN" altLang="en-US" sz="1600" dirty="0">
                <a:solidFill>
                  <a:schemeClr val="bg1">
                    <a:lumMod val="65000"/>
                  </a:schemeClr>
                </a:solidFill>
                <a:latin typeface="微软雅黑" pitchFamily="34" charset="-122"/>
                <a:ea typeface="微软雅黑" pitchFamily="34" charset="-122"/>
              </a:rPr>
              <a:t>成员质量指标达成展示、红黑牌确认）</a:t>
            </a:r>
            <a:endParaRPr lang="zh-CN" altLang="en-US" sz="1600" dirty="0" smtClean="0">
              <a:solidFill>
                <a:schemeClr val="bg1">
                  <a:lumMod val="65000"/>
                </a:schemeClr>
              </a:solidFill>
              <a:latin typeface="微软雅黑" pitchFamily="34" charset="-122"/>
              <a:ea typeface="微软雅黑" pitchFamily="34" charset="-122"/>
            </a:endParaRPr>
          </a:p>
        </p:txBody>
      </p:sp>
      <p:sp>
        <p:nvSpPr>
          <p:cNvPr id="24" name="矩形 51"/>
          <p:cNvSpPr>
            <a:spLocks noChangeArrowheads="1"/>
          </p:cNvSpPr>
          <p:nvPr/>
        </p:nvSpPr>
        <p:spPr bwMode="auto">
          <a:xfrm>
            <a:off x="1691680" y="3399383"/>
            <a:ext cx="5737269" cy="707886"/>
          </a:xfrm>
          <a:prstGeom prst="rect">
            <a:avLst/>
          </a:prstGeom>
          <a:noFill/>
          <a:ln w="9525">
            <a:noFill/>
            <a:miter lim="800000"/>
            <a:headEnd/>
            <a:tailEnd/>
          </a:ln>
        </p:spPr>
        <p:txBody>
          <a:bodyPr wrap="square">
            <a:spAutoFit/>
          </a:bodyPr>
          <a:lstStyle/>
          <a:p>
            <a:r>
              <a:rPr lang="zh-CN" altLang="en-US" sz="2400" b="1" dirty="0" smtClean="0">
                <a:latin typeface="微软雅黑" pitchFamily="34" charset="-122"/>
                <a:ea typeface="微软雅黑" pitchFamily="34" charset="-122"/>
              </a:rPr>
              <a:t>项目过程规范性和质量分析</a:t>
            </a:r>
            <a:endParaRPr lang="en-US" altLang="zh-CN" sz="2400" b="1" dirty="0" smtClean="0">
              <a:latin typeface="微软雅黑" pitchFamily="34" charset="-122"/>
              <a:ea typeface="微软雅黑" pitchFamily="34" charset="-122"/>
            </a:endParaRPr>
          </a:p>
          <a:p>
            <a:r>
              <a:rPr lang="en-US" altLang="zh-CN" sz="1600" dirty="0" smtClean="0">
                <a:solidFill>
                  <a:srgbClr val="FF0000"/>
                </a:solidFill>
                <a:latin typeface="微软雅黑" pitchFamily="34" charset="-122"/>
                <a:ea typeface="微软雅黑" pitchFamily="34" charset="-122"/>
              </a:rPr>
              <a:t>(</a:t>
            </a:r>
            <a:r>
              <a:rPr lang="zh-CN" altLang="en-US" sz="1600" dirty="0" smtClean="0">
                <a:solidFill>
                  <a:srgbClr val="FF0000"/>
                </a:solidFill>
                <a:latin typeface="微软雅黑" pitchFamily="34" charset="-122"/>
                <a:ea typeface="微软雅黑" pitchFamily="34" charset="-122"/>
              </a:rPr>
              <a:t>执行</a:t>
            </a:r>
            <a:r>
              <a:rPr lang="en-US" altLang="zh-CN" sz="1600" dirty="0" smtClean="0">
                <a:solidFill>
                  <a:srgbClr val="FF0000"/>
                </a:solidFill>
                <a:latin typeface="微软雅黑" pitchFamily="34" charset="-122"/>
                <a:ea typeface="微软雅黑" pitchFamily="34" charset="-122"/>
              </a:rPr>
              <a:t>CMMI</a:t>
            </a:r>
            <a:r>
              <a:rPr lang="zh-CN" altLang="en-US" sz="1600" dirty="0">
                <a:solidFill>
                  <a:srgbClr val="FF0000"/>
                </a:solidFill>
                <a:latin typeface="微软雅黑" pitchFamily="34" charset="-122"/>
                <a:ea typeface="微软雅黑" pitchFamily="34" charset="-122"/>
              </a:rPr>
              <a:t>的</a:t>
            </a:r>
            <a:r>
              <a:rPr lang="zh-CN" altLang="en-US" sz="1600" dirty="0" smtClean="0">
                <a:solidFill>
                  <a:srgbClr val="FF0000"/>
                </a:solidFill>
                <a:latin typeface="微软雅黑" pitchFamily="34" charset="-122"/>
                <a:ea typeface="微软雅黑" pitchFamily="34" charset="-122"/>
              </a:rPr>
              <a:t>项目必须包括对</a:t>
            </a:r>
            <a:r>
              <a:rPr lang="en-US" altLang="zh-CN" sz="1600" dirty="0" err="1" smtClean="0">
                <a:solidFill>
                  <a:srgbClr val="FF0000"/>
                </a:solidFill>
                <a:latin typeface="微软雅黑" pitchFamily="34" charset="-122"/>
                <a:ea typeface="微软雅黑" pitchFamily="34" charset="-122"/>
              </a:rPr>
              <a:t>cmmi</a:t>
            </a:r>
            <a:r>
              <a:rPr lang="zh-CN" altLang="en-US" sz="1600" dirty="0" smtClean="0">
                <a:solidFill>
                  <a:srgbClr val="FF0000"/>
                </a:solidFill>
                <a:latin typeface="微软雅黑" pitchFamily="34" charset="-122"/>
                <a:ea typeface="微软雅黑" pitchFamily="34" charset="-122"/>
              </a:rPr>
              <a:t>的全面评价）</a:t>
            </a:r>
          </a:p>
        </p:txBody>
      </p:sp>
      <p:sp>
        <p:nvSpPr>
          <p:cNvPr id="25" name="矩形 24"/>
          <p:cNvSpPr/>
          <p:nvPr/>
        </p:nvSpPr>
        <p:spPr>
          <a:xfrm>
            <a:off x="1691680" y="5055566"/>
            <a:ext cx="1415772" cy="461665"/>
          </a:xfrm>
          <a:prstGeom prst="rect">
            <a:avLst/>
          </a:prstGeom>
          <a:noFill/>
          <a:ln w="9525">
            <a:noFill/>
            <a:miter lim="800000"/>
            <a:headEnd/>
            <a:tailEnd/>
          </a:ln>
        </p:spPr>
        <p:txBody>
          <a:bodyPr wrap="square">
            <a:spAutoFit/>
          </a:bodyPr>
          <a:lstStyle/>
          <a:p>
            <a:r>
              <a:rPr lang="zh-CN" altLang="en-US" sz="2400" b="1" dirty="0">
                <a:solidFill>
                  <a:schemeClr val="bg2">
                    <a:lumMod val="60000"/>
                    <a:lumOff val="40000"/>
                  </a:schemeClr>
                </a:solidFill>
                <a:latin typeface="微软雅黑" pitchFamily="34" charset="-122"/>
                <a:ea typeface="微软雅黑" pitchFamily="34" charset="-122"/>
              </a:rPr>
              <a:t>改进计划</a:t>
            </a:r>
          </a:p>
        </p:txBody>
      </p:sp>
    </p:spTree>
    <p:extLst>
      <p:ext uri="{BB962C8B-B14F-4D97-AF65-F5344CB8AC3E}">
        <p14:creationId xmlns:p14="http://schemas.microsoft.com/office/powerpoint/2010/main" val="209287569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smtClean="0">
                <a:solidFill>
                  <a:schemeClr val="tx1"/>
                </a:solidFill>
              </a:rPr>
              <a:t>QA</a:t>
            </a:r>
            <a:r>
              <a:rPr lang="zh-CN" altLang="en-US" dirty="0" smtClean="0">
                <a:solidFill>
                  <a:schemeClr val="tx1"/>
                </a:solidFill>
              </a:rPr>
              <a:t>检查不符合项反馈</a:t>
            </a:r>
            <a:r>
              <a:rPr lang="en-US" altLang="zh-CN" dirty="0">
                <a:solidFill>
                  <a:schemeClr val="tx1"/>
                </a:solidFill>
              </a:rPr>
              <a:t>-</a:t>
            </a:r>
            <a:r>
              <a:rPr lang="zh-CN" altLang="en-US" dirty="0" smtClean="0">
                <a:solidFill>
                  <a:schemeClr val="tx1"/>
                </a:solidFill>
              </a:rPr>
              <a:t>项目过程规范和质量</a:t>
            </a:r>
            <a:endParaRPr lang="zh-CN" altLang="en-US" dirty="0"/>
          </a:p>
        </p:txBody>
      </p:sp>
      <p:sp>
        <p:nvSpPr>
          <p:cNvPr id="4" name="TextBox 3"/>
          <p:cNvSpPr txBox="1"/>
          <p:nvPr/>
        </p:nvSpPr>
        <p:spPr>
          <a:xfrm>
            <a:off x="251520" y="1149264"/>
            <a:ext cx="3600400" cy="923330"/>
          </a:xfrm>
          <a:prstGeom prst="rect">
            <a:avLst/>
          </a:prstGeom>
          <a:noFill/>
        </p:spPr>
        <p:txBody>
          <a:bodyPr wrap="square" rtlCol="0">
            <a:spAutoFit/>
          </a:bodyPr>
          <a:lstStyle/>
          <a:p>
            <a:pPr>
              <a:buFont typeface="Wingdings" pitchFamily="2" charset="2"/>
              <a:buChar char="p"/>
            </a:pPr>
            <a:r>
              <a:rPr lang="en-US" altLang="zh-CN" i="1" dirty="0" smtClean="0">
                <a:solidFill>
                  <a:srgbClr val="FF0000"/>
                </a:solidFill>
              </a:rPr>
              <a:t> </a:t>
            </a:r>
            <a:r>
              <a:rPr lang="en-US" altLang="zh-CN" b="1" dirty="0" smtClean="0">
                <a:solidFill>
                  <a:srgbClr val="FF0000"/>
                </a:solidFill>
              </a:rPr>
              <a:t> </a:t>
            </a:r>
            <a:r>
              <a:rPr lang="zh-CN" altLang="en-US" b="1" dirty="0" smtClean="0">
                <a:latin typeface="+mj-ea"/>
                <a:ea typeface="+mj-ea"/>
              </a:rPr>
              <a:t>各阶段过程符合度</a:t>
            </a:r>
            <a:endParaRPr lang="en-US" altLang="zh-CN" b="1" dirty="0" smtClean="0">
              <a:latin typeface="+mj-ea"/>
              <a:ea typeface="+mj-ea"/>
            </a:endParaRPr>
          </a:p>
          <a:p>
            <a:r>
              <a:rPr lang="en-US" altLang="zh-CN" i="1" dirty="0" smtClean="0">
                <a:solidFill>
                  <a:srgbClr val="529FC6"/>
                </a:solidFill>
              </a:rPr>
              <a:t> </a:t>
            </a:r>
          </a:p>
          <a:p>
            <a:r>
              <a:rPr lang="zh-CN" altLang="en-US" i="1" dirty="0" smtClean="0">
                <a:solidFill>
                  <a:srgbClr val="529FC6"/>
                </a:solidFill>
              </a:rPr>
              <a:t>      </a:t>
            </a:r>
            <a:endParaRPr lang="zh-CN" altLang="en-US" sz="1600" i="1" dirty="0">
              <a:solidFill>
                <a:srgbClr val="0000FF"/>
              </a:solidFill>
              <a:latin typeface="+mn-ea"/>
              <a:ea typeface="+mn-ea"/>
            </a:endParaRPr>
          </a:p>
        </p:txBody>
      </p:sp>
      <p:sp>
        <p:nvSpPr>
          <p:cNvPr id="7" name="TextBox 3"/>
          <p:cNvSpPr txBox="1"/>
          <p:nvPr/>
        </p:nvSpPr>
        <p:spPr>
          <a:xfrm>
            <a:off x="5244422" y="921494"/>
            <a:ext cx="3600400" cy="646331"/>
          </a:xfrm>
          <a:prstGeom prst="rect">
            <a:avLst/>
          </a:prstGeom>
          <a:noFill/>
        </p:spPr>
        <p:txBody>
          <a:bodyPr wrap="square" rtlCol="0">
            <a:spAutoFit/>
          </a:bodyPr>
          <a:lstStyle/>
          <a:p>
            <a:pPr>
              <a:buFont typeface="Wingdings" pitchFamily="2" charset="2"/>
              <a:buChar char="p"/>
            </a:pPr>
            <a:r>
              <a:rPr lang="en-US" altLang="zh-CN" i="1" dirty="0" smtClean="0">
                <a:solidFill>
                  <a:srgbClr val="FF0000"/>
                </a:solidFill>
              </a:rPr>
              <a:t> </a:t>
            </a:r>
            <a:r>
              <a:rPr lang="en-US" altLang="zh-CN" b="1" dirty="0" smtClean="0">
                <a:solidFill>
                  <a:srgbClr val="FF0000"/>
                </a:solidFill>
              </a:rPr>
              <a:t> </a:t>
            </a:r>
            <a:r>
              <a:rPr lang="zh-CN" altLang="en-US" b="1" dirty="0" smtClean="0">
                <a:solidFill>
                  <a:srgbClr val="FF0000"/>
                </a:solidFill>
              </a:rPr>
              <a:t>主要不符合项：</a:t>
            </a:r>
            <a:endParaRPr lang="en-US" altLang="zh-CN" b="1" dirty="0">
              <a:solidFill>
                <a:srgbClr val="FF0000"/>
              </a:solidFill>
            </a:endParaRPr>
          </a:p>
          <a:p>
            <a:r>
              <a:rPr lang="zh-CN" altLang="en-US" i="1" dirty="0" smtClean="0">
                <a:solidFill>
                  <a:srgbClr val="529FC6"/>
                </a:solidFill>
              </a:rPr>
              <a:t>      </a:t>
            </a:r>
            <a:endParaRPr lang="zh-CN" altLang="en-US" sz="1600" i="1" dirty="0">
              <a:solidFill>
                <a:srgbClr val="0000FF"/>
              </a:solidFill>
              <a:latin typeface="+mn-ea"/>
              <a:ea typeface="+mn-ea"/>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844824"/>
            <a:ext cx="7811591" cy="4258270"/>
          </a:xfrm>
          <a:prstGeom prst="rect">
            <a:avLst/>
          </a:prstGeom>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smtClean="0">
                <a:solidFill>
                  <a:schemeClr val="tx1"/>
                </a:solidFill>
              </a:rPr>
              <a:t>项目</a:t>
            </a:r>
            <a:r>
              <a:rPr lang="en-US" altLang="zh-CN" dirty="0" smtClean="0">
                <a:solidFill>
                  <a:schemeClr val="tx1"/>
                </a:solidFill>
              </a:rPr>
              <a:t>UI</a:t>
            </a:r>
            <a:r>
              <a:rPr lang="zh-CN" altLang="en-US" dirty="0" smtClean="0">
                <a:solidFill>
                  <a:schemeClr val="tx1"/>
                </a:solidFill>
              </a:rPr>
              <a:t>设计反馈</a:t>
            </a:r>
            <a:r>
              <a:rPr lang="en-US" altLang="zh-CN" dirty="0" smtClean="0">
                <a:solidFill>
                  <a:schemeClr val="tx1"/>
                </a:solidFill>
              </a:rPr>
              <a:t>-</a:t>
            </a:r>
            <a:r>
              <a:rPr lang="zh-CN" altLang="en-US" dirty="0" smtClean="0">
                <a:solidFill>
                  <a:schemeClr val="tx1"/>
                </a:solidFill>
              </a:rPr>
              <a:t>过程规范和质量</a:t>
            </a:r>
            <a:endParaRPr lang="zh-CN" altLang="en-US" dirty="0"/>
          </a:p>
        </p:txBody>
      </p:sp>
      <p:sp>
        <p:nvSpPr>
          <p:cNvPr id="4" name="TextBox 3"/>
          <p:cNvSpPr txBox="1"/>
          <p:nvPr/>
        </p:nvSpPr>
        <p:spPr>
          <a:xfrm>
            <a:off x="683568" y="1180928"/>
            <a:ext cx="7200800" cy="2585323"/>
          </a:xfrm>
          <a:prstGeom prst="rect">
            <a:avLst/>
          </a:prstGeom>
          <a:noFill/>
        </p:spPr>
        <p:txBody>
          <a:bodyPr wrap="square" rtlCol="0">
            <a:spAutoFit/>
          </a:bodyPr>
          <a:lstStyle/>
          <a:p>
            <a:pPr>
              <a:buFont typeface="Wingdings" pitchFamily="2" charset="2"/>
              <a:buChar char="p"/>
            </a:pPr>
            <a:r>
              <a:rPr lang="en-US" altLang="zh-CN" b="1" dirty="0" smtClean="0">
                <a:latin typeface="+mj-ea"/>
                <a:ea typeface="+mj-ea"/>
              </a:rPr>
              <a:t>UI</a:t>
            </a:r>
            <a:r>
              <a:rPr lang="zh-CN" altLang="en-US" b="1" dirty="0" smtClean="0">
                <a:latin typeface="+mj-ea"/>
                <a:ea typeface="+mj-ea"/>
              </a:rPr>
              <a:t>设计反馈过程问题</a:t>
            </a:r>
            <a:endParaRPr lang="en-US" altLang="zh-CN" b="1" dirty="0" smtClean="0">
              <a:latin typeface="+mj-ea"/>
              <a:ea typeface="+mj-ea"/>
            </a:endParaRPr>
          </a:p>
          <a:p>
            <a:pPr>
              <a:buFont typeface="Wingdings" pitchFamily="2" charset="2"/>
              <a:buChar char="p"/>
            </a:pPr>
            <a:endParaRPr lang="en-US" altLang="zh-CN" b="1" dirty="0" smtClean="0">
              <a:latin typeface="+mj-ea"/>
              <a:ea typeface="+mj-ea"/>
            </a:endParaRPr>
          </a:p>
          <a:p>
            <a:r>
              <a:rPr lang="en-US" altLang="zh-CN" b="1" dirty="0" smtClean="0">
                <a:latin typeface="+mj-ea"/>
                <a:ea typeface="+mj-ea"/>
              </a:rPr>
              <a:t>1</a:t>
            </a:r>
            <a:r>
              <a:rPr lang="zh-CN" altLang="en-US" b="1" dirty="0" smtClean="0">
                <a:latin typeface="+mj-ea"/>
                <a:ea typeface="+mj-ea"/>
              </a:rPr>
              <a:t>、</a:t>
            </a:r>
            <a:r>
              <a:rPr lang="zh-CN" altLang="en-US" dirty="0"/>
              <a:t>前端人员显示器效果较差，没有看到视觉稿的实际样子，导致做出的效果有差异，并且后期修改成果自己也无法自</a:t>
            </a:r>
            <a:r>
              <a:rPr lang="zh-CN" altLang="en-US" dirty="0" smtClean="0"/>
              <a:t>检？</a:t>
            </a:r>
            <a:r>
              <a:rPr lang="en-US" altLang="zh-CN" dirty="0" smtClean="0"/>
              <a:t>——</a:t>
            </a:r>
            <a:r>
              <a:rPr lang="zh-CN" altLang="en-US" dirty="0" smtClean="0"/>
              <a:t>后续解决方案</a:t>
            </a:r>
            <a:endParaRPr lang="en-US" altLang="zh-CN" dirty="0" smtClean="0"/>
          </a:p>
          <a:p>
            <a:r>
              <a:rPr lang="en-US" altLang="zh-CN" b="1" dirty="0" smtClean="0">
                <a:latin typeface="+mj-ea"/>
                <a:ea typeface="+mj-ea"/>
              </a:rPr>
              <a:t>2</a:t>
            </a:r>
            <a:r>
              <a:rPr lang="zh-CN" altLang="en-US" b="1" dirty="0" smtClean="0">
                <a:latin typeface="+mj-ea"/>
                <a:ea typeface="+mj-ea"/>
              </a:rPr>
              <a:t>、</a:t>
            </a:r>
            <a:r>
              <a:rPr lang="zh-CN" altLang="en-US" dirty="0"/>
              <a:t> 不注意平台的规范一致性，像列表这种控件规范与其他模块保持一致的话，就不会出现</a:t>
            </a:r>
            <a:r>
              <a:rPr lang="zh-CN" altLang="en-US" dirty="0" smtClean="0"/>
              <a:t>问题</a:t>
            </a:r>
            <a:endParaRPr lang="en-US" altLang="zh-CN" b="1" dirty="0">
              <a:latin typeface="+mj-ea"/>
              <a:ea typeface="+mj-ea"/>
            </a:endParaRPr>
          </a:p>
          <a:p>
            <a:pPr>
              <a:buFont typeface="Wingdings" pitchFamily="2" charset="2"/>
              <a:buChar char="p"/>
            </a:pPr>
            <a:r>
              <a:rPr lang="en-US" altLang="zh-CN" b="1" dirty="0" smtClean="0">
                <a:latin typeface="+mj-ea"/>
                <a:ea typeface="+mj-ea"/>
              </a:rPr>
              <a:t>UI</a:t>
            </a:r>
            <a:r>
              <a:rPr lang="zh-CN" altLang="en-US" b="1" dirty="0" smtClean="0">
                <a:latin typeface="+mj-ea"/>
                <a:ea typeface="+mj-ea"/>
              </a:rPr>
              <a:t>设计建议</a:t>
            </a:r>
            <a:endParaRPr lang="en-US" altLang="zh-CN" b="1" dirty="0" smtClean="0">
              <a:latin typeface="+mj-ea"/>
              <a:ea typeface="+mj-ea"/>
            </a:endParaRPr>
          </a:p>
          <a:p>
            <a:r>
              <a:rPr lang="en-US" altLang="zh-CN" i="1" dirty="0" smtClean="0">
                <a:solidFill>
                  <a:srgbClr val="529FC6"/>
                </a:solidFill>
              </a:rPr>
              <a:t> </a:t>
            </a:r>
            <a:r>
              <a:rPr lang="zh-CN" altLang="en-US" dirty="0" smtClean="0"/>
              <a:t>建议</a:t>
            </a:r>
            <a:r>
              <a:rPr lang="zh-CN" altLang="en-US" dirty="0"/>
              <a:t>开发人员在着手自己的模块时，注意一下平台现有模块的</a:t>
            </a:r>
            <a:r>
              <a:rPr lang="zh-CN" altLang="en-US" dirty="0" smtClean="0"/>
              <a:t>规范</a:t>
            </a:r>
            <a:endParaRPr lang="en-US" altLang="zh-CN" b="1" dirty="0">
              <a:latin typeface="+mj-ea"/>
            </a:endParaRPr>
          </a:p>
        </p:txBody>
      </p:sp>
    </p:spTree>
    <p:extLst>
      <p:ext uri="{BB962C8B-B14F-4D97-AF65-F5344CB8AC3E}">
        <p14:creationId xmlns:p14="http://schemas.microsoft.com/office/powerpoint/2010/main" val="57022581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rPr>
              <a:t>缺陷检出分布分析</a:t>
            </a:r>
            <a:r>
              <a:rPr lang="en-US" altLang="zh-CN" dirty="0" smtClean="0">
                <a:solidFill>
                  <a:schemeClr val="tx1"/>
                </a:solidFill>
              </a:rPr>
              <a:t>-</a:t>
            </a:r>
            <a:r>
              <a:rPr lang="zh-CN" altLang="en-US" dirty="0" smtClean="0">
                <a:solidFill>
                  <a:schemeClr val="tx1"/>
                </a:solidFill>
              </a:rPr>
              <a:t>项目过程规范和质量</a:t>
            </a:r>
            <a:endParaRPr lang="zh-CN" altLang="en-US" dirty="0"/>
          </a:p>
        </p:txBody>
      </p:sp>
      <p:sp>
        <p:nvSpPr>
          <p:cNvPr id="5" name="TextBox 4"/>
          <p:cNvSpPr txBox="1"/>
          <p:nvPr/>
        </p:nvSpPr>
        <p:spPr>
          <a:xfrm>
            <a:off x="395536" y="1124744"/>
            <a:ext cx="8064896" cy="615553"/>
          </a:xfrm>
          <a:prstGeom prst="rect">
            <a:avLst/>
          </a:prstGeom>
          <a:noFill/>
        </p:spPr>
        <p:txBody>
          <a:bodyPr wrap="square" rtlCol="0">
            <a:spAutoFit/>
          </a:bodyPr>
          <a:lstStyle/>
          <a:p>
            <a:pPr>
              <a:buFont typeface="Wingdings" pitchFamily="2" charset="2"/>
              <a:buChar char="p"/>
            </a:pPr>
            <a:r>
              <a:rPr lang="en-US" altLang="zh-CN" i="1" dirty="0" smtClean="0">
                <a:solidFill>
                  <a:srgbClr val="FF0000"/>
                </a:solidFill>
              </a:rPr>
              <a:t> </a:t>
            </a:r>
            <a:r>
              <a:rPr lang="en-US" altLang="zh-CN" b="1" dirty="0" smtClean="0">
                <a:solidFill>
                  <a:srgbClr val="FF0000"/>
                </a:solidFill>
              </a:rPr>
              <a:t> </a:t>
            </a:r>
            <a:r>
              <a:rPr lang="zh-CN" altLang="en-US" b="1" dirty="0" smtClean="0">
                <a:latin typeface="+mn-ea"/>
                <a:ea typeface="+mn-ea"/>
              </a:rPr>
              <a:t>缺陷数据分析（</a:t>
            </a:r>
            <a:r>
              <a:rPr lang="en-US" altLang="zh-CN" b="1" dirty="0" smtClean="0">
                <a:latin typeface="+mn-ea"/>
                <a:ea typeface="+mn-ea"/>
              </a:rPr>
              <a:t>1</a:t>
            </a:r>
            <a:r>
              <a:rPr lang="zh-CN" altLang="en-US" b="1" dirty="0" smtClean="0">
                <a:latin typeface="+mn-ea"/>
                <a:ea typeface="+mn-ea"/>
              </a:rPr>
              <a:t>）</a:t>
            </a:r>
            <a:endParaRPr lang="en-US" altLang="zh-CN" b="1" dirty="0" smtClean="0">
              <a:latin typeface="+mn-ea"/>
              <a:ea typeface="+mn-ea"/>
            </a:endParaRPr>
          </a:p>
          <a:p>
            <a:r>
              <a:rPr lang="zh-CN" altLang="en-US" sz="1600" i="1" dirty="0" smtClean="0">
                <a:solidFill>
                  <a:srgbClr val="0000FF"/>
                </a:solidFill>
                <a:latin typeface="+mn-ea"/>
                <a:ea typeface="+mn-ea"/>
              </a:rPr>
              <a:t>     </a:t>
            </a:r>
            <a:endParaRPr lang="zh-CN" altLang="en-US" sz="1600" i="1" dirty="0">
              <a:solidFill>
                <a:srgbClr val="0000FF"/>
              </a:solidFill>
              <a:latin typeface="+mn-ea"/>
              <a:ea typeface="+mn-ea"/>
            </a:endParaRPr>
          </a:p>
        </p:txBody>
      </p:sp>
      <p:sp>
        <p:nvSpPr>
          <p:cNvPr id="9" name="TextBox 8"/>
          <p:cNvSpPr txBox="1"/>
          <p:nvPr/>
        </p:nvSpPr>
        <p:spPr>
          <a:xfrm>
            <a:off x="683568" y="1556792"/>
            <a:ext cx="8316416" cy="646331"/>
          </a:xfrm>
          <a:prstGeom prst="rect">
            <a:avLst/>
          </a:prstGeom>
          <a:noFill/>
        </p:spPr>
        <p:txBody>
          <a:bodyPr wrap="square" rtlCol="0">
            <a:spAutoFit/>
          </a:bodyPr>
          <a:lstStyle/>
          <a:p>
            <a:pPr>
              <a:buFont typeface="Wingdings" pitchFamily="2" charset="2"/>
              <a:buChar char="ü"/>
            </a:pPr>
            <a:r>
              <a:rPr lang="zh-CN" altLang="en-US" dirty="0" smtClean="0">
                <a:solidFill>
                  <a:srgbClr val="FF0000"/>
                </a:solidFill>
                <a:latin typeface="+mn-ea"/>
                <a:ea typeface="+mn-ea"/>
              </a:rPr>
              <a:t> </a:t>
            </a:r>
            <a:r>
              <a:rPr lang="zh-CN" altLang="en-US" dirty="0" smtClean="0">
                <a:latin typeface="+mn-ea"/>
                <a:ea typeface="+mn-ea"/>
              </a:rPr>
              <a:t>缺陷检出活动</a:t>
            </a:r>
            <a:endParaRPr lang="en-US" altLang="zh-CN" dirty="0" smtClean="0">
              <a:latin typeface="+mn-ea"/>
              <a:ea typeface="+mn-ea"/>
            </a:endParaRPr>
          </a:p>
          <a:p>
            <a:r>
              <a:rPr lang="zh-CN" altLang="en-US" i="1" dirty="0" smtClean="0">
                <a:solidFill>
                  <a:srgbClr val="0000FF"/>
                </a:solidFill>
                <a:latin typeface="+mn-ea"/>
                <a:ea typeface="+mn-ea"/>
              </a:rPr>
              <a:t>  </a:t>
            </a:r>
            <a:endParaRPr lang="zh-CN" altLang="en-US" i="1" dirty="0">
              <a:solidFill>
                <a:srgbClr val="0000FF"/>
              </a:solidFill>
              <a:latin typeface="+mn-ea"/>
              <a:ea typeface="+mn-ea"/>
            </a:endParaRPr>
          </a:p>
        </p:txBody>
      </p:sp>
      <p:sp>
        <p:nvSpPr>
          <p:cNvPr id="8" name="矩形 7"/>
          <p:cNvSpPr/>
          <p:nvPr/>
        </p:nvSpPr>
        <p:spPr>
          <a:xfrm>
            <a:off x="1043608" y="5517232"/>
            <a:ext cx="7200800" cy="307777"/>
          </a:xfrm>
          <a:prstGeom prst="rect">
            <a:avLst/>
          </a:prstGeom>
        </p:spPr>
        <p:txBody>
          <a:bodyPr wrap="square">
            <a:spAutoFit/>
          </a:bodyPr>
          <a:lstStyle/>
          <a:p>
            <a:r>
              <a:rPr lang="zh-CN" altLang="en-US" sz="1400" i="1" dirty="0" smtClean="0">
                <a:latin typeface="+mn-ea"/>
                <a:ea typeface="+mn-ea"/>
              </a:rPr>
              <a:t>注：通过分析项目缺陷检出活动分布情况，总结缺陷前后检出比质量目标达成情况。</a:t>
            </a:r>
            <a:endParaRPr lang="zh-CN" altLang="en-US" sz="1400" dirty="0">
              <a:latin typeface="+mn-ea"/>
              <a:ea typeface="+mn-ea"/>
            </a:endParaRPr>
          </a:p>
        </p:txBody>
      </p:sp>
      <p:graphicFrame>
        <p:nvGraphicFramePr>
          <p:cNvPr id="3" name="图表 2"/>
          <p:cNvGraphicFramePr/>
          <p:nvPr>
            <p:extLst>
              <p:ext uri="{D42A27DB-BD31-4B8C-83A1-F6EECF244321}">
                <p14:modId xmlns:p14="http://schemas.microsoft.com/office/powerpoint/2010/main" val="2826904432"/>
              </p:ext>
            </p:extLst>
          </p:nvPr>
        </p:nvGraphicFramePr>
        <p:xfrm>
          <a:off x="1524000" y="1397000"/>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rPr>
              <a:t>系统测试活动分析</a:t>
            </a:r>
            <a:r>
              <a:rPr lang="en-US" altLang="zh-CN" dirty="0" smtClean="0">
                <a:solidFill>
                  <a:schemeClr val="tx1"/>
                </a:solidFill>
              </a:rPr>
              <a:t>-</a:t>
            </a:r>
            <a:r>
              <a:rPr lang="zh-CN" altLang="en-US" dirty="0" smtClean="0">
                <a:solidFill>
                  <a:schemeClr val="tx1"/>
                </a:solidFill>
              </a:rPr>
              <a:t>项目过程规范和质量</a:t>
            </a:r>
            <a:endParaRPr lang="zh-CN" altLang="en-US" dirty="0"/>
          </a:p>
        </p:txBody>
      </p:sp>
      <p:sp>
        <p:nvSpPr>
          <p:cNvPr id="4" name="TextBox 3"/>
          <p:cNvSpPr txBox="1"/>
          <p:nvPr/>
        </p:nvSpPr>
        <p:spPr>
          <a:xfrm>
            <a:off x="395536" y="1124744"/>
            <a:ext cx="8064896" cy="615553"/>
          </a:xfrm>
          <a:prstGeom prst="rect">
            <a:avLst/>
          </a:prstGeom>
          <a:noFill/>
        </p:spPr>
        <p:txBody>
          <a:bodyPr wrap="square" rtlCol="0">
            <a:spAutoFit/>
          </a:bodyPr>
          <a:lstStyle/>
          <a:p>
            <a:pPr>
              <a:buFont typeface="Wingdings" pitchFamily="2" charset="2"/>
              <a:buChar char="p"/>
            </a:pPr>
            <a:r>
              <a:rPr lang="en-US" altLang="zh-CN" i="1" dirty="0" smtClean="0">
                <a:solidFill>
                  <a:srgbClr val="FF0000"/>
                </a:solidFill>
              </a:rPr>
              <a:t> </a:t>
            </a:r>
            <a:r>
              <a:rPr lang="en-US" altLang="zh-CN" b="1" dirty="0" smtClean="0">
                <a:solidFill>
                  <a:srgbClr val="FF0000"/>
                </a:solidFill>
              </a:rPr>
              <a:t> </a:t>
            </a:r>
            <a:r>
              <a:rPr lang="zh-CN" altLang="en-US" b="1" dirty="0" smtClean="0">
                <a:latin typeface="+mn-ea"/>
                <a:ea typeface="+mn-ea"/>
              </a:rPr>
              <a:t>缺陷数据分析（</a:t>
            </a:r>
            <a:r>
              <a:rPr lang="en-US" altLang="zh-CN" b="1" dirty="0" smtClean="0">
                <a:latin typeface="+mn-ea"/>
                <a:ea typeface="+mn-ea"/>
              </a:rPr>
              <a:t>2</a:t>
            </a:r>
            <a:r>
              <a:rPr lang="zh-CN" altLang="en-US" b="1" dirty="0" smtClean="0">
                <a:latin typeface="+mn-ea"/>
                <a:ea typeface="+mn-ea"/>
              </a:rPr>
              <a:t>）</a:t>
            </a:r>
            <a:endParaRPr lang="en-US" altLang="zh-CN" b="1" dirty="0" smtClean="0">
              <a:latin typeface="+mn-ea"/>
              <a:ea typeface="+mn-ea"/>
            </a:endParaRPr>
          </a:p>
          <a:p>
            <a:r>
              <a:rPr lang="zh-CN" altLang="en-US" sz="1600" i="1" dirty="0" smtClean="0">
                <a:solidFill>
                  <a:srgbClr val="0000FF"/>
                </a:solidFill>
                <a:latin typeface="+mn-ea"/>
                <a:ea typeface="+mn-ea"/>
              </a:rPr>
              <a:t>     </a:t>
            </a:r>
            <a:endParaRPr lang="zh-CN" altLang="en-US" sz="1600" i="1" dirty="0">
              <a:solidFill>
                <a:srgbClr val="0000FF"/>
              </a:solidFill>
              <a:latin typeface="+mn-ea"/>
              <a:ea typeface="+mn-ea"/>
            </a:endParaRPr>
          </a:p>
        </p:txBody>
      </p:sp>
      <p:sp>
        <p:nvSpPr>
          <p:cNvPr id="5" name="TextBox 4"/>
          <p:cNvSpPr txBox="1"/>
          <p:nvPr/>
        </p:nvSpPr>
        <p:spPr>
          <a:xfrm>
            <a:off x="648072" y="1556792"/>
            <a:ext cx="8532440" cy="369332"/>
          </a:xfrm>
          <a:prstGeom prst="rect">
            <a:avLst/>
          </a:prstGeom>
          <a:noFill/>
        </p:spPr>
        <p:txBody>
          <a:bodyPr wrap="square" rtlCol="0">
            <a:spAutoFit/>
          </a:bodyPr>
          <a:lstStyle/>
          <a:p>
            <a:pPr>
              <a:buFont typeface="Wingdings" pitchFamily="2" charset="2"/>
              <a:buChar char="ü"/>
            </a:pPr>
            <a:r>
              <a:rPr lang="zh-CN" altLang="en-US" dirty="0" smtClean="0">
                <a:solidFill>
                  <a:srgbClr val="FF0000"/>
                </a:solidFill>
                <a:latin typeface="+mn-ea"/>
                <a:ea typeface="+mn-ea"/>
              </a:rPr>
              <a:t> </a:t>
            </a:r>
            <a:r>
              <a:rPr lang="zh-CN" altLang="en-US" dirty="0" smtClean="0">
                <a:latin typeface="+mn-ea"/>
                <a:ea typeface="+mn-ea"/>
              </a:rPr>
              <a:t>缺陷</a:t>
            </a:r>
            <a:r>
              <a:rPr lang="zh-CN" altLang="en-US" b="1" dirty="0" smtClean="0"/>
              <a:t>模块分布</a:t>
            </a:r>
            <a:endParaRPr lang="en-US" altLang="zh-CN" dirty="0" smtClean="0">
              <a:latin typeface="+mn-ea"/>
              <a:ea typeface="+mn-ea"/>
            </a:endParaRPr>
          </a:p>
        </p:txBody>
      </p:sp>
      <p:sp>
        <p:nvSpPr>
          <p:cNvPr id="8" name="TextBox 7"/>
          <p:cNvSpPr txBox="1"/>
          <p:nvPr/>
        </p:nvSpPr>
        <p:spPr>
          <a:xfrm>
            <a:off x="6768244" y="2299585"/>
            <a:ext cx="1800200" cy="830997"/>
          </a:xfrm>
          <a:prstGeom prst="rect">
            <a:avLst/>
          </a:prstGeom>
          <a:noFill/>
        </p:spPr>
        <p:txBody>
          <a:bodyPr wrap="square" rtlCol="0">
            <a:spAutoFit/>
          </a:bodyPr>
          <a:lstStyle/>
          <a:p>
            <a:r>
              <a:rPr lang="zh-CN" altLang="en-US" sz="1600" b="1" dirty="0" smtClean="0">
                <a:solidFill>
                  <a:srgbClr val="000000"/>
                </a:solidFill>
                <a:latin typeface="+mn-lt"/>
                <a:ea typeface="+mn-ea"/>
              </a:rPr>
              <a:t>中心模块</a:t>
            </a:r>
            <a:r>
              <a:rPr lang="en-US" altLang="zh-CN" sz="1600" b="1" dirty="0" smtClean="0">
                <a:solidFill>
                  <a:srgbClr val="000000"/>
                </a:solidFill>
                <a:latin typeface="+mn-lt"/>
                <a:ea typeface="+mn-ea"/>
              </a:rPr>
              <a:t>13</a:t>
            </a:r>
          </a:p>
          <a:p>
            <a:r>
              <a:rPr lang="zh-CN" altLang="en-US" sz="1600" b="1" dirty="0" smtClean="0">
                <a:solidFill>
                  <a:srgbClr val="000000"/>
                </a:solidFill>
                <a:latin typeface="+mn-lt"/>
                <a:ea typeface="+mn-ea"/>
              </a:rPr>
              <a:t>客户端部分</a:t>
            </a:r>
            <a:r>
              <a:rPr lang="en-US" altLang="zh-CN" sz="1600" b="1" dirty="0" smtClean="0">
                <a:solidFill>
                  <a:srgbClr val="000000"/>
                </a:solidFill>
                <a:latin typeface="+mn-lt"/>
                <a:ea typeface="+mn-ea"/>
              </a:rPr>
              <a:t>10</a:t>
            </a:r>
          </a:p>
          <a:p>
            <a:r>
              <a:rPr lang="zh-CN" altLang="en-US" sz="1600" b="1" dirty="0" smtClean="0">
                <a:solidFill>
                  <a:srgbClr val="000000"/>
                </a:solidFill>
                <a:latin typeface="+mn-lt"/>
                <a:ea typeface="+mn-ea"/>
              </a:rPr>
              <a:t>其他</a:t>
            </a:r>
            <a:r>
              <a:rPr lang="en-US" altLang="zh-CN" sz="1600" b="1" dirty="0" smtClean="0">
                <a:solidFill>
                  <a:srgbClr val="000000"/>
                </a:solidFill>
                <a:latin typeface="+mn-lt"/>
                <a:ea typeface="+mn-ea"/>
              </a:rPr>
              <a:t>4</a:t>
            </a:r>
            <a:endParaRPr lang="zh-CN" altLang="en-US" sz="1600" b="1" dirty="0" smtClean="0">
              <a:solidFill>
                <a:srgbClr val="000000"/>
              </a:solidFill>
              <a:latin typeface="+mn-lt"/>
              <a:ea typeface="+mn-ea"/>
            </a:endParaRPr>
          </a:p>
        </p:txBody>
      </p:sp>
      <p:sp>
        <p:nvSpPr>
          <p:cNvPr id="10" name="矩形 9"/>
          <p:cNvSpPr/>
          <p:nvPr/>
        </p:nvSpPr>
        <p:spPr>
          <a:xfrm>
            <a:off x="755576" y="5528265"/>
            <a:ext cx="5184576" cy="276999"/>
          </a:xfrm>
          <a:prstGeom prst="rect">
            <a:avLst/>
          </a:prstGeom>
        </p:spPr>
        <p:txBody>
          <a:bodyPr wrap="square">
            <a:spAutoFit/>
          </a:bodyPr>
          <a:lstStyle/>
          <a:p>
            <a:r>
              <a:rPr lang="zh-CN" altLang="en-US" sz="1200" dirty="0" smtClean="0">
                <a:latin typeface="+mn-ea"/>
                <a:ea typeface="+mn-ea"/>
              </a:rPr>
              <a:t> 注：通过分析项目缺陷各模块分布，分析模块质量情况。</a:t>
            </a:r>
            <a:endParaRPr lang="zh-CN" altLang="en-US" sz="1200" dirty="0">
              <a:latin typeface="+mn-ea"/>
              <a:ea typeface="+mn-ea"/>
            </a:endParaRPr>
          </a:p>
        </p:txBody>
      </p:sp>
      <p:graphicFrame>
        <p:nvGraphicFramePr>
          <p:cNvPr id="9" name="图表 8"/>
          <p:cNvGraphicFramePr>
            <a:graphicFrameLocks/>
          </p:cNvGraphicFramePr>
          <p:nvPr>
            <p:extLst>
              <p:ext uri="{D42A27DB-BD31-4B8C-83A1-F6EECF244321}">
                <p14:modId xmlns:p14="http://schemas.microsoft.com/office/powerpoint/2010/main" val="4181174278"/>
              </p:ext>
            </p:extLst>
          </p:nvPr>
        </p:nvGraphicFramePr>
        <p:xfrm>
          <a:off x="755576" y="2132856"/>
          <a:ext cx="5400600" cy="288032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rPr>
              <a:t>遗留缺陷</a:t>
            </a:r>
            <a:r>
              <a:rPr lang="zh-CN" altLang="en-US" dirty="0">
                <a:solidFill>
                  <a:schemeClr val="tx1"/>
                </a:solidFill>
              </a:rPr>
              <a:t>分析</a:t>
            </a:r>
            <a:r>
              <a:rPr lang="en-US" altLang="zh-CN" dirty="0" smtClean="0">
                <a:solidFill>
                  <a:schemeClr val="tx1"/>
                </a:solidFill>
              </a:rPr>
              <a:t>-</a:t>
            </a:r>
            <a:r>
              <a:rPr lang="zh-CN" altLang="en-US" dirty="0" smtClean="0">
                <a:solidFill>
                  <a:schemeClr val="tx1"/>
                </a:solidFill>
              </a:rPr>
              <a:t>项目过程规范和质量</a:t>
            </a:r>
            <a:endParaRPr lang="zh-CN" altLang="en-US" dirty="0"/>
          </a:p>
        </p:txBody>
      </p:sp>
      <p:sp>
        <p:nvSpPr>
          <p:cNvPr id="4" name="TextBox 3"/>
          <p:cNvSpPr txBox="1"/>
          <p:nvPr/>
        </p:nvSpPr>
        <p:spPr>
          <a:xfrm>
            <a:off x="395536" y="1124744"/>
            <a:ext cx="8064896" cy="615553"/>
          </a:xfrm>
          <a:prstGeom prst="rect">
            <a:avLst/>
          </a:prstGeom>
          <a:noFill/>
        </p:spPr>
        <p:txBody>
          <a:bodyPr wrap="square" rtlCol="0">
            <a:spAutoFit/>
          </a:bodyPr>
          <a:lstStyle/>
          <a:p>
            <a:pPr>
              <a:buFont typeface="Wingdings" pitchFamily="2" charset="2"/>
              <a:buChar char="p"/>
            </a:pPr>
            <a:r>
              <a:rPr lang="en-US" altLang="zh-CN" i="1" dirty="0" smtClean="0">
                <a:solidFill>
                  <a:srgbClr val="FF0000"/>
                </a:solidFill>
              </a:rPr>
              <a:t> </a:t>
            </a:r>
            <a:r>
              <a:rPr lang="en-US" altLang="zh-CN" b="1" dirty="0" smtClean="0">
                <a:solidFill>
                  <a:srgbClr val="FF0000"/>
                </a:solidFill>
              </a:rPr>
              <a:t> </a:t>
            </a:r>
            <a:r>
              <a:rPr lang="zh-CN" altLang="en-US" b="1" dirty="0" smtClean="0">
                <a:latin typeface="+mn-ea"/>
                <a:ea typeface="+mn-ea"/>
              </a:rPr>
              <a:t>缺陷数据分析（</a:t>
            </a:r>
            <a:r>
              <a:rPr lang="en-US" altLang="zh-CN" b="1" dirty="0">
                <a:latin typeface="+mn-ea"/>
                <a:ea typeface="+mn-ea"/>
              </a:rPr>
              <a:t>3</a:t>
            </a:r>
            <a:r>
              <a:rPr lang="zh-CN" altLang="en-US" b="1" dirty="0" smtClean="0">
                <a:latin typeface="+mn-ea"/>
                <a:ea typeface="+mn-ea"/>
              </a:rPr>
              <a:t>）</a:t>
            </a:r>
            <a:endParaRPr lang="en-US" altLang="zh-CN" b="1" dirty="0" smtClean="0">
              <a:latin typeface="+mn-ea"/>
              <a:ea typeface="+mn-ea"/>
            </a:endParaRPr>
          </a:p>
          <a:p>
            <a:r>
              <a:rPr lang="zh-CN" altLang="en-US" sz="1600" i="1" dirty="0" smtClean="0">
                <a:solidFill>
                  <a:srgbClr val="0000FF"/>
                </a:solidFill>
                <a:latin typeface="+mn-ea"/>
                <a:ea typeface="+mn-ea"/>
              </a:rPr>
              <a:t>     </a:t>
            </a:r>
            <a:endParaRPr lang="zh-CN" altLang="en-US" sz="1600" i="1" dirty="0">
              <a:solidFill>
                <a:srgbClr val="0000FF"/>
              </a:solidFill>
              <a:latin typeface="+mn-ea"/>
              <a:ea typeface="+mn-ea"/>
            </a:endParaRPr>
          </a:p>
        </p:txBody>
      </p:sp>
      <p:sp>
        <p:nvSpPr>
          <p:cNvPr id="5" name="TextBox 4"/>
          <p:cNvSpPr txBox="1"/>
          <p:nvPr/>
        </p:nvSpPr>
        <p:spPr>
          <a:xfrm>
            <a:off x="648072" y="1556792"/>
            <a:ext cx="8532440" cy="3139321"/>
          </a:xfrm>
          <a:prstGeom prst="rect">
            <a:avLst/>
          </a:prstGeom>
          <a:noFill/>
        </p:spPr>
        <p:txBody>
          <a:bodyPr wrap="square" rtlCol="0">
            <a:spAutoFit/>
          </a:bodyPr>
          <a:lstStyle/>
          <a:p>
            <a:pPr>
              <a:buFont typeface="Wingdings" pitchFamily="2" charset="2"/>
              <a:buChar char="ü"/>
            </a:pPr>
            <a:r>
              <a:rPr lang="zh-CN" altLang="en-US" dirty="0" smtClean="0">
                <a:solidFill>
                  <a:srgbClr val="FF0000"/>
                </a:solidFill>
                <a:latin typeface="+mn-ea"/>
                <a:ea typeface="+mn-ea"/>
              </a:rPr>
              <a:t> </a:t>
            </a:r>
            <a:r>
              <a:rPr lang="en-US" altLang="zh-CN" dirty="0" smtClean="0">
                <a:solidFill>
                  <a:srgbClr val="FF0000"/>
                </a:solidFill>
                <a:latin typeface="+mn-ea"/>
                <a:ea typeface="+mn-ea"/>
              </a:rPr>
              <a:t>dalay</a:t>
            </a:r>
            <a:r>
              <a:rPr lang="zh-CN" altLang="en-US" dirty="0" smtClean="0">
                <a:latin typeface="+mn-ea"/>
                <a:ea typeface="+mn-ea"/>
              </a:rPr>
              <a:t>缺陷</a:t>
            </a:r>
            <a:r>
              <a:rPr lang="en-US" altLang="zh-CN" dirty="0" smtClean="0">
                <a:latin typeface="+mn-ea"/>
                <a:ea typeface="+mn-ea"/>
              </a:rPr>
              <a:t>delay</a:t>
            </a:r>
            <a:r>
              <a:rPr lang="zh-CN" altLang="en-US" dirty="0" smtClean="0">
                <a:latin typeface="+mn-ea"/>
                <a:ea typeface="+mn-ea"/>
              </a:rPr>
              <a:t>原因分析：如是</a:t>
            </a:r>
            <a:r>
              <a:rPr lang="zh-CN" altLang="en-US" dirty="0">
                <a:latin typeface="+mn-ea"/>
                <a:ea typeface="+mn-ea"/>
              </a:rPr>
              <a:t>几轮发现的，之前为什么没有发现</a:t>
            </a:r>
            <a:r>
              <a:rPr lang="zh-CN" altLang="en-US" dirty="0" smtClean="0">
                <a:latin typeface="+mn-ea"/>
                <a:ea typeface="+mn-ea"/>
              </a:rPr>
              <a:t>？为什么没有解决？时间来不及还是技术问题还是管理问题，如何改进。</a:t>
            </a:r>
            <a:endParaRPr lang="en-US" altLang="zh-CN" dirty="0" smtClean="0">
              <a:latin typeface="+mn-ea"/>
              <a:ea typeface="+mn-ea"/>
            </a:endParaRPr>
          </a:p>
          <a:p>
            <a:pPr>
              <a:buFont typeface="Wingdings" pitchFamily="2" charset="2"/>
              <a:buChar char="ü"/>
            </a:pPr>
            <a:endParaRPr lang="en-US" altLang="zh-CN" dirty="0">
              <a:latin typeface="+mn-ea"/>
              <a:ea typeface="+mn-ea"/>
            </a:endParaRPr>
          </a:p>
          <a:p>
            <a:pPr>
              <a:buFont typeface="Wingdings" pitchFamily="2" charset="2"/>
              <a:buChar char="ü"/>
            </a:pPr>
            <a:endParaRPr lang="en-US" altLang="zh-CN" dirty="0" smtClean="0">
              <a:latin typeface="+mn-ea"/>
              <a:ea typeface="+mn-ea"/>
            </a:endParaRPr>
          </a:p>
          <a:p>
            <a:r>
              <a:rPr lang="en-US" altLang="zh-CN" dirty="0" smtClean="0">
                <a:latin typeface="+mn-ea"/>
                <a:ea typeface="+mn-ea"/>
              </a:rPr>
              <a:t>B2</a:t>
            </a:r>
            <a:r>
              <a:rPr lang="zh-CN" altLang="en-US" dirty="0" smtClean="0">
                <a:latin typeface="+mn-ea"/>
                <a:ea typeface="+mn-ea"/>
              </a:rPr>
              <a:t>发现，整体影响较少，</a:t>
            </a:r>
            <a:r>
              <a:rPr lang="en-US" altLang="zh-CN" dirty="0" smtClean="0">
                <a:latin typeface="+mn-ea"/>
                <a:ea typeface="+mn-ea"/>
              </a:rPr>
              <a:t>delay</a:t>
            </a:r>
            <a:r>
              <a:rPr lang="zh-CN" altLang="en-US" dirty="0" smtClean="0">
                <a:latin typeface="+mn-ea"/>
                <a:ea typeface="+mn-ea"/>
              </a:rPr>
              <a:t>处理。</a:t>
            </a:r>
            <a:endParaRPr lang="en-US" altLang="zh-CN" dirty="0">
              <a:latin typeface="+mn-ea"/>
              <a:ea typeface="+mn-ea"/>
            </a:endParaRPr>
          </a:p>
          <a:p>
            <a:pPr>
              <a:buFont typeface="Wingdings" pitchFamily="2" charset="2"/>
              <a:buChar char="ü"/>
            </a:pPr>
            <a:endParaRPr lang="en-US" altLang="zh-CN" dirty="0" smtClean="0">
              <a:latin typeface="+mn-ea"/>
              <a:ea typeface="+mn-ea"/>
            </a:endParaRPr>
          </a:p>
          <a:p>
            <a:pPr>
              <a:buFont typeface="Wingdings" pitchFamily="2" charset="2"/>
              <a:buChar char="ü"/>
            </a:pPr>
            <a:endParaRPr lang="en-US" altLang="zh-CN" dirty="0">
              <a:latin typeface="+mn-ea"/>
              <a:ea typeface="+mn-ea"/>
            </a:endParaRPr>
          </a:p>
          <a:p>
            <a:pPr>
              <a:buFont typeface="Wingdings" pitchFamily="2" charset="2"/>
              <a:buChar char="ü"/>
            </a:pPr>
            <a:endParaRPr lang="en-US" altLang="zh-CN" dirty="0" smtClean="0">
              <a:latin typeface="+mn-ea"/>
              <a:ea typeface="+mn-ea"/>
            </a:endParaRPr>
          </a:p>
          <a:p>
            <a:pPr>
              <a:buFont typeface="Wingdings" pitchFamily="2" charset="2"/>
              <a:buChar char="ü"/>
            </a:pPr>
            <a:endParaRPr lang="en-US" altLang="zh-CN" dirty="0">
              <a:latin typeface="+mn-ea"/>
              <a:ea typeface="+mn-ea"/>
            </a:endParaRPr>
          </a:p>
          <a:p>
            <a:pPr>
              <a:buFont typeface="Wingdings" pitchFamily="2" charset="2"/>
              <a:buChar char="ü"/>
            </a:pPr>
            <a:endParaRPr lang="en-US" altLang="zh-CN" dirty="0" smtClean="0">
              <a:latin typeface="+mn-ea"/>
              <a:ea typeface="+mn-ea"/>
            </a:endParaRPr>
          </a:p>
          <a:p>
            <a:pPr>
              <a:buFont typeface="Wingdings" pitchFamily="2" charset="2"/>
              <a:buChar char="ü"/>
            </a:pPr>
            <a:r>
              <a:rPr lang="en-US" altLang="zh-CN" dirty="0" err="1" smtClean="0">
                <a:latin typeface="+mn-ea"/>
                <a:ea typeface="+mn-ea"/>
              </a:rPr>
              <a:t>Dissmiss</a:t>
            </a:r>
            <a:r>
              <a:rPr lang="zh-CN" altLang="en-US" dirty="0" smtClean="0">
                <a:latin typeface="+mn-ea"/>
                <a:ea typeface="+mn-ea"/>
              </a:rPr>
              <a:t>缺陷分析（详见附件）</a:t>
            </a:r>
            <a:endParaRPr lang="en-US" altLang="zh-CN" dirty="0" smtClean="0">
              <a:latin typeface="+mn-ea"/>
              <a:ea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1023892195"/>
              </p:ext>
            </p:extLst>
          </p:nvPr>
        </p:nvGraphicFramePr>
        <p:xfrm>
          <a:off x="935596" y="2276872"/>
          <a:ext cx="6984776" cy="360611"/>
        </p:xfrm>
        <a:graphic>
          <a:graphicData uri="http://schemas.openxmlformats.org/drawingml/2006/table">
            <a:tbl>
              <a:tblPr>
                <a:tableStyleId>{5C22544A-7EE6-4342-B048-85BDC9FD1C3A}</a:tableStyleId>
              </a:tblPr>
              <a:tblGrid>
                <a:gridCol w="1746194"/>
                <a:gridCol w="1746194"/>
                <a:gridCol w="1746194"/>
                <a:gridCol w="1746194"/>
              </a:tblGrid>
              <a:tr h="360611">
                <a:tc>
                  <a:txBody>
                    <a:bodyPr/>
                    <a:lstStyle/>
                    <a:p>
                      <a:pPr algn="l" fontAlgn="b"/>
                      <a:r>
                        <a:rPr lang="en-US" altLang="zh-CN" sz="1000" u="none" strike="noStrike" dirty="0">
                          <a:effectLst/>
                        </a:rPr>
                        <a:t>[APP</a:t>
                      </a:r>
                      <a:r>
                        <a:rPr lang="zh-CN" altLang="en-US" sz="1000" u="none" strike="noStrike" dirty="0">
                          <a:effectLst/>
                        </a:rPr>
                        <a:t>理财业务</a:t>
                      </a:r>
                      <a:r>
                        <a:rPr lang="en-US" altLang="zh-CN" sz="1000" u="none" strike="noStrike" dirty="0">
                          <a:effectLst/>
                        </a:rPr>
                        <a:t>]</a:t>
                      </a:r>
                      <a:r>
                        <a:rPr lang="zh-CN" altLang="en-US" sz="1000" u="none" strike="noStrike" dirty="0">
                          <a:effectLst/>
                        </a:rPr>
                        <a:t>证件类型禁用还能上传成功</a:t>
                      </a:r>
                      <a:endParaRPr lang="zh-CN" altLang="en-US" sz="1000" b="0" i="0" u="none" strike="noStrike" dirty="0">
                        <a:effectLst/>
                        <a:latin typeface="Arial"/>
                      </a:endParaRPr>
                    </a:p>
                  </a:txBody>
                  <a:tcPr marL="9525" marR="9525" marT="9525" marB="0" anchor="b"/>
                </a:tc>
                <a:tc>
                  <a:txBody>
                    <a:bodyPr/>
                    <a:lstStyle/>
                    <a:p>
                      <a:pPr algn="l" fontAlgn="b"/>
                      <a:r>
                        <a:rPr lang="en-US" sz="1000" u="none" strike="noStrike" dirty="0">
                          <a:effectLst/>
                        </a:rPr>
                        <a:t>Delay\A Bug</a:t>
                      </a:r>
                      <a:endParaRPr lang="en-US" sz="1000" b="0" i="0" u="none" strike="noStrike" dirty="0">
                        <a:effectLst/>
                        <a:latin typeface="Arial"/>
                      </a:endParaRPr>
                    </a:p>
                  </a:txBody>
                  <a:tcPr marL="9525" marR="9525" marT="9525" marB="0" anchor="b"/>
                </a:tc>
                <a:tc>
                  <a:txBody>
                    <a:bodyPr/>
                    <a:lstStyle/>
                    <a:p>
                      <a:pPr algn="l" fontAlgn="b"/>
                      <a:r>
                        <a:rPr lang="zh-CN" altLang="en-US" sz="1000" u="none" strike="noStrike" dirty="0">
                          <a:effectLst/>
                        </a:rPr>
                        <a:t>低</a:t>
                      </a:r>
                      <a:endParaRPr lang="zh-CN" altLang="en-US" sz="1000" b="0" i="0" u="none" strike="noStrike" dirty="0">
                        <a:effectLst/>
                        <a:latin typeface="Arial"/>
                      </a:endParaRPr>
                    </a:p>
                  </a:txBody>
                  <a:tcPr marL="9525" marR="9525" marT="9525" marB="0" anchor="b"/>
                </a:tc>
                <a:tc>
                  <a:txBody>
                    <a:bodyPr/>
                    <a:lstStyle/>
                    <a:p>
                      <a:pPr algn="l" fontAlgn="b"/>
                      <a:r>
                        <a:rPr lang="en-US" sz="1000" u="none" strike="noStrike" dirty="0">
                          <a:effectLst/>
                        </a:rPr>
                        <a:t>A Bug</a:t>
                      </a:r>
                      <a:endParaRPr lang="en-US" sz="1000" b="0" i="0" u="none" strike="noStrike" dirty="0">
                        <a:effectLst/>
                        <a:latin typeface="Arial"/>
                      </a:endParaRPr>
                    </a:p>
                  </a:txBody>
                  <a:tcPr marL="9525" marR="9525" marT="9525" marB="0" anchor="b"/>
                </a:tc>
              </a:tr>
            </a:tbl>
          </a:graphicData>
        </a:graphic>
      </p:graphicFrame>
    </p:spTree>
    <p:extLst>
      <p:ext uri="{BB962C8B-B14F-4D97-AF65-F5344CB8AC3E}">
        <p14:creationId xmlns:p14="http://schemas.microsoft.com/office/powerpoint/2010/main" val="256741439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4" name="Rectangle 3"/>
          <p:cNvSpPr txBox="1">
            <a:spLocks noChangeArrowheads="1"/>
          </p:cNvSpPr>
          <p:nvPr/>
        </p:nvSpPr>
        <p:spPr>
          <a:xfrm>
            <a:off x="375929" y="981074"/>
            <a:ext cx="8410883" cy="5184229"/>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457200" lvl="1" indent="0" eaLnBrk="1" hangingPunct="1">
              <a:lnSpc>
                <a:spcPct val="90000"/>
              </a:lnSpc>
              <a:buNone/>
            </a:pPr>
            <a:endParaRPr lang="en-US" altLang="zh-CN" sz="1600" dirty="0" smtClean="0">
              <a:latin typeface="微软雅黑" pitchFamily="34" charset="-122"/>
              <a:ea typeface="微软雅黑" pitchFamily="34" charset="-122"/>
            </a:endParaRPr>
          </a:p>
          <a:p>
            <a:pPr eaLnBrk="1" hangingPunct="1">
              <a:lnSpc>
                <a:spcPct val="90000"/>
              </a:lnSpc>
              <a:buFontTx/>
              <a:buNone/>
            </a:pPr>
            <a:endParaRPr lang="en-US" altLang="zh-CN" sz="2000" dirty="0" smtClean="0">
              <a:latin typeface="微软雅黑" pitchFamily="34" charset="-122"/>
              <a:ea typeface="微软雅黑" pitchFamily="34" charset="-122"/>
            </a:endParaRPr>
          </a:p>
        </p:txBody>
      </p:sp>
      <p:sp>
        <p:nvSpPr>
          <p:cNvPr id="5" name="矩形 4"/>
          <p:cNvSpPr/>
          <p:nvPr/>
        </p:nvSpPr>
        <p:spPr>
          <a:xfrm>
            <a:off x="395536" y="1340768"/>
            <a:ext cx="8424863" cy="461665"/>
          </a:xfrm>
          <a:prstGeom prst="rect">
            <a:avLst/>
          </a:prstGeom>
          <a:noFill/>
          <a:ln w="9525">
            <a:noFill/>
            <a:miter lim="800000"/>
            <a:headEnd/>
            <a:tailEnd/>
          </a:ln>
        </p:spPr>
        <p:txBody>
          <a:bodyPr wrap="square">
            <a:spAutoFit/>
          </a:bodyPr>
          <a:lstStyle/>
          <a:p>
            <a:pPr>
              <a:defRPr/>
            </a:pPr>
            <a:endParaRPr lang="zh-CN" altLang="en-US" sz="2400" dirty="0">
              <a:solidFill>
                <a:schemeClr val="tx1"/>
              </a:solidFill>
              <a:latin typeface="微软雅黑" pitchFamily="34" charset="-122"/>
              <a:ea typeface="微软雅黑" pitchFamily="34" charset="-122"/>
            </a:endParaRPr>
          </a:p>
        </p:txBody>
      </p:sp>
      <p:sp>
        <p:nvSpPr>
          <p:cNvPr id="6" name="矩形 51"/>
          <p:cNvSpPr>
            <a:spLocks noChangeArrowheads="1"/>
          </p:cNvSpPr>
          <p:nvPr/>
        </p:nvSpPr>
        <p:spPr bwMode="auto">
          <a:xfrm>
            <a:off x="1691680" y="1340768"/>
            <a:ext cx="5737269" cy="830997"/>
          </a:xfrm>
          <a:prstGeom prst="rect">
            <a:avLst/>
          </a:prstGeom>
          <a:noFill/>
          <a:ln w="9525">
            <a:noFill/>
            <a:miter lim="800000"/>
            <a:headEnd/>
            <a:tailEnd/>
          </a:ln>
        </p:spPr>
        <p:txBody>
          <a:bodyPr wrap="square">
            <a:spAutoFit/>
          </a:bodyPr>
          <a:lstStyle/>
          <a:p>
            <a:endParaRPr lang="zh-CN" altLang="en-US" sz="2400" b="1" dirty="0">
              <a:solidFill>
                <a:schemeClr val="bg2">
                  <a:lumMod val="60000"/>
                  <a:lumOff val="40000"/>
                </a:schemeClr>
              </a:solidFill>
              <a:latin typeface="微软雅黑" pitchFamily="34" charset="-122"/>
              <a:ea typeface="微软雅黑" pitchFamily="34" charset="-122"/>
            </a:endParaRPr>
          </a:p>
          <a:p>
            <a:r>
              <a:rPr lang="zh-CN" altLang="en-US" sz="2400" b="1" dirty="0">
                <a:solidFill>
                  <a:schemeClr val="bg2">
                    <a:lumMod val="60000"/>
                    <a:lumOff val="40000"/>
                  </a:schemeClr>
                </a:solidFill>
                <a:latin typeface="微软雅黑" pitchFamily="34" charset="-122"/>
                <a:ea typeface="微软雅黑" pitchFamily="34" charset="-122"/>
              </a:rPr>
              <a:t>项目基本信息</a:t>
            </a:r>
          </a:p>
        </p:txBody>
      </p:sp>
      <p:grpSp>
        <p:nvGrpSpPr>
          <p:cNvPr id="7" name="组合 17"/>
          <p:cNvGrpSpPr/>
          <p:nvPr/>
        </p:nvGrpSpPr>
        <p:grpSpPr>
          <a:xfrm>
            <a:off x="899592" y="1582291"/>
            <a:ext cx="506629" cy="550565"/>
            <a:chOff x="4422775" y="3660899"/>
            <a:chExt cx="506629" cy="550565"/>
          </a:xfrm>
          <a:solidFill>
            <a:srgbClr val="C00000"/>
          </a:solidFill>
        </p:grpSpPr>
        <p:sp>
          <p:nvSpPr>
            <p:cNvPr id="8" name="矩形 7"/>
            <p:cNvSpPr/>
            <p:nvPr/>
          </p:nvSpPr>
          <p:spPr>
            <a:xfrm>
              <a:off x="4422775" y="3660899"/>
              <a:ext cx="503238" cy="503238"/>
            </a:xfrm>
            <a:prstGeom prst="rect">
              <a:avLst/>
            </a:prstGeom>
            <a:grp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Georgia" pitchFamily="18" charset="0"/>
                <a:ea typeface="微软雅黑" pitchFamily="34" charset="-122"/>
              </a:endParaRPr>
            </a:p>
          </p:txBody>
        </p:sp>
        <p:sp>
          <p:nvSpPr>
            <p:cNvPr id="9" name="TextBox 46"/>
            <p:cNvSpPr txBox="1">
              <a:spLocks noChangeArrowheads="1"/>
            </p:cNvSpPr>
            <p:nvPr/>
          </p:nvSpPr>
          <p:spPr bwMode="auto">
            <a:xfrm>
              <a:off x="4611688" y="3749799"/>
              <a:ext cx="317716" cy="461665"/>
            </a:xfrm>
            <a:prstGeom prst="rect">
              <a:avLst/>
            </a:prstGeom>
            <a:noFill/>
            <a:ln w="9525">
              <a:noFill/>
              <a:miter lim="800000"/>
              <a:headEnd/>
              <a:tailEnd/>
            </a:ln>
          </p:spPr>
          <p:txBody>
            <a:bodyPr wrap="none">
              <a:spAutoFit/>
            </a:bodyPr>
            <a:lstStyle/>
            <a:p>
              <a:r>
                <a:rPr lang="en-US" altLang="zh-CN" sz="2400" dirty="0" smtClean="0">
                  <a:solidFill>
                    <a:schemeClr val="bg1"/>
                  </a:solidFill>
                  <a:latin typeface="Georgia" pitchFamily="18" charset="0"/>
                  <a:ea typeface="微软雅黑" pitchFamily="34" charset="-122"/>
                </a:rPr>
                <a:t>1</a:t>
              </a:r>
              <a:endParaRPr lang="zh-CN" altLang="en-US" sz="2400" dirty="0">
                <a:solidFill>
                  <a:schemeClr val="bg1"/>
                </a:solidFill>
                <a:latin typeface="Georgia" pitchFamily="18" charset="0"/>
                <a:ea typeface="微软雅黑" pitchFamily="34" charset="-122"/>
              </a:endParaRPr>
            </a:p>
          </p:txBody>
        </p:sp>
      </p:grpSp>
      <p:sp>
        <p:nvSpPr>
          <p:cNvPr id="10" name="矩形 9"/>
          <p:cNvSpPr/>
          <p:nvPr/>
        </p:nvSpPr>
        <p:spPr>
          <a:xfrm>
            <a:off x="1691680" y="4221088"/>
            <a:ext cx="3262432" cy="461665"/>
          </a:xfrm>
          <a:prstGeom prst="rect">
            <a:avLst/>
          </a:prstGeom>
          <a:noFill/>
          <a:ln w="9525">
            <a:noFill/>
            <a:miter lim="800000"/>
            <a:headEnd/>
            <a:tailEnd/>
          </a:ln>
        </p:spPr>
        <p:txBody>
          <a:bodyPr wrap="square">
            <a:spAutoFit/>
          </a:bodyPr>
          <a:lstStyle/>
          <a:p>
            <a:r>
              <a:rPr lang="zh-CN" altLang="en-US" sz="2400" b="1" dirty="0">
                <a:latin typeface="微软雅黑" pitchFamily="34" charset="-122"/>
                <a:ea typeface="微软雅黑" pitchFamily="34" charset="-122"/>
              </a:rPr>
              <a:t>经验教训总结（全员）</a:t>
            </a:r>
          </a:p>
        </p:txBody>
      </p:sp>
      <p:grpSp>
        <p:nvGrpSpPr>
          <p:cNvPr id="11" name="组合 17"/>
          <p:cNvGrpSpPr/>
          <p:nvPr/>
        </p:nvGrpSpPr>
        <p:grpSpPr>
          <a:xfrm>
            <a:off x="897019" y="3310483"/>
            <a:ext cx="545101" cy="550565"/>
            <a:chOff x="4422775" y="3660899"/>
            <a:chExt cx="545101" cy="550565"/>
          </a:xfrm>
          <a:solidFill>
            <a:srgbClr val="C00000"/>
          </a:solidFill>
        </p:grpSpPr>
        <p:sp>
          <p:nvSpPr>
            <p:cNvPr id="12" name="矩形 11"/>
            <p:cNvSpPr/>
            <p:nvPr/>
          </p:nvSpPr>
          <p:spPr>
            <a:xfrm>
              <a:off x="4422775" y="3660899"/>
              <a:ext cx="503238" cy="503238"/>
            </a:xfrm>
            <a:prstGeom prst="rect">
              <a:avLst/>
            </a:prstGeom>
            <a:grp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Georgia" pitchFamily="18" charset="0"/>
                <a:ea typeface="微软雅黑" pitchFamily="34" charset="-122"/>
              </a:endParaRPr>
            </a:p>
          </p:txBody>
        </p:sp>
        <p:sp>
          <p:nvSpPr>
            <p:cNvPr id="13" name="TextBox 46"/>
            <p:cNvSpPr txBox="1">
              <a:spLocks noChangeArrowheads="1"/>
            </p:cNvSpPr>
            <p:nvPr/>
          </p:nvSpPr>
          <p:spPr bwMode="auto">
            <a:xfrm>
              <a:off x="4611688" y="3749799"/>
              <a:ext cx="356188" cy="461665"/>
            </a:xfrm>
            <a:prstGeom prst="rect">
              <a:avLst/>
            </a:prstGeom>
            <a:noFill/>
            <a:ln w="9525">
              <a:noFill/>
              <a:miter lim="800000"/>
              <a:headEnd/>
              <a:tailEnd/>
            </a:ln>
          </p:spPr>
          <p:txBody>
            <a:bodyPr wrap="none">
              <a:spAutoFit/>
            </a:bodyPr>
            <a:lstStyle/>
            <a:p>
              <a:r>
                <a:rPr lang="en-US" altLang="zh-CN" sz="2400" dirty="0" smtClean="0">
                  <a:solidFill>
                    <a:schemeClr val="bg1"/>
                  </a:solidFill>
                  <a:latin typeface="Georgia" pitchFamily="18" charset="0"/>
                  <a:ea typeface="微软雅黑" pitchFamily="34" charset="-122"/>
                </a:rPr>
                <a:t>3</a:t>
              </a:r>
              <a:endParaRPr lang="zh-CN" altLang="en-US" sz="2400" dirty="0">
                <a:solidFill>
                  <a:schemeClr val="bg1"/>
                </a:solidFill>
                <a:latin typeface="Georgia" pitchFamily="18" charset="0"/>
                <a:ea typeface="微软雅黑" pitchFamily="34" charset="-122"/>
              </a:endParaRPr>
            </a:p>
          </p:txBody>
        </p:sp>
      </p:grpSp>
      <p:grpSp>
        <p:nvGrpSpPr>
          <p:cNvPr id="14" name="组合 17"/>
          <p:cNvGrpSpPr/>
          <p:nvPr/>
        </p:nvGrpSpPr>
        <p:grpSpPr>
          <a:xfrm>
            <a:off x="899592" y="4149080"/>
            <a:ext cx="545101" cy="550565"/>
            <a:chOff x="4422775" y="3660899"/>
            <a:chExt cx="545101" cy="550565"/>
          </a:xfrm>
          <a:solidFill>
            <a:srgbClr val="C00000"/>
          </a:solidFill>
        </p:grpSpPr>
        <p:sp>
          <p:nvSpPr>
            <p:cNvPr id="15" name="矩形 14"/>
            <p:cNvSpPr/>
            <p:nvPr/>
          </p:nvSpPr>
          <p:spPr>
            <a:xfrm>
              <a:off x="4422775" y="3660899"/>
              <a:ext cx="503238" cy="503238"/>
            </a:xfrm>
            <a:prstGeom prst="rect">
              <a:avLst/>
            </a:prstGeom>
            <a:grp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Georgia" pitchFamily="18" charset="0"/>
                <a:ea typeface="微软雅黑" pitchFamily="34" charset="-122"/>
              </a:endParaRPr>
            </a:p>
          </p:txBody>
        </p:sp>
        <p:sp>
          <p:nvSpPr>
            <p:cNvPr id="16" name="TextBox 46"/>
            <p:cNvSpPr txBox="1">
              <a:spLocks noChangeArrowheads="1"/>
            </p:cNvSpPr>
            <p:nvPr/>
          </p:nvSpPr>
          <p:spPr bwMode="auto">
            <a:xfrm>
              <a:off x="4611688" y="3749799"/>
              <a:ext cx="356188" cy="461665"/>
            </a:xfrm>
            <a:prstGeom prst="rect">
              <a:avLst/>
            </a:prstGeom>
            <a:noFill/>
            <a:ln w="9525">
              <a:noFill/>
              <a:miter lim="800000"/>
              <a:headEnd/>
              <a:tailEnd/>
            </a:ln>
          </p:spPr>
          <p:txBody>
            <a:bodyPr wrap="none">
              <a:spAutoFit/>
            </a:bodyPr>
            <a:lstStyle/>
            <a:p>
              <a:r>
                <a:rPr lang="en-US" altLang="zh-CN" sz="2400" dirty="0" smtClean="0">
                  <a:solidFill>
                    <a:schemeClr val="bg1"/>
                  </a:solidFill>
                  <a:latin typeface="Georgia" pitchFamily="18" charset="0"/>
                  <a:ea typeface="微软雅黑" pitchFamily="34" charset="-122"/>
                </a:rPr>
                <a:t>4</a:t>
              </a:r>
              <a:endParaRPr lang="zh-CN" altLang="en-US" sz="2400" dirty="0">
                <a:solidFill>
                  <a:schemeClr val="bg1"/>
                </a:solidFill>
                <a:latin typeface="Georgia" pitchFamily="18" charset="0"/>
                <a:ea typeface="微软雅黑" pitchFamily="34" charset="-122"/>
              </a:endParaRPr>
            </a:p>
          </p:txBody>
        </p:sp>
      </p:grpSp>
      <p:grpSp>
        <p:nvGrpSpPr>
          <p:cNvPr id="17" name="组合 17"/>
          <p:cNvGrpSpPr/>
          <p:nvPr/>
        </p:nvGrpSpPr>
        <p:grpSpPr>
          <a:xfrm>
            <a:off x="899592" y="4966667"/>
            <a:ext cx="545101" cy="550565"/>
            <a:chOff x="4422775" y="3660899"/>
            <a:chExt cx="545101" cy="550565"/>
          </a:xfrm>
          <a:solidFill>
            <a:srgbClr val="C00000"/>
          </a:solidFill>
        </p:grpSpPr>
        <p:sp>
          <p:nvSpPr>
            <p:cNvPr id="18" name="矩形 17"/>
            <p:cNvSpPr/>
            <p:nvPr/>
          </p:nvSpPr>
          <p:spPr>
            <a:xfrm>
              <a:off x="4422775" y="3660899"/>
              <a:ext cx="503238" cy="503238"/>
            </a:xfrm>
            <a:prstGeom prst="rect">
              <a:avLst/>
            </a:prstGeom>
            <a:grp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Georgia" pitchFamily="18" charset="0"/>
                <a:ea typeface="微软雅黑" pitchFamily="34" charset="-122"/>
              </a:endParaRPr>
            </a:p>
          </p:txBody>
        </p:sp>
        <p:sp>
          <p:nvSpPr>
            <p:cNvPr id="19" name="TextBox 46"/>
            <p:cNvSpPr txBox="1">
              <a:spLocks noChangeArrowheads="1"/>
            </p:cNvSpPr>
            <p:nvPr/>
          </p:nvSpPr>
          <p:spPr bwMode="auto">
            <a:xfrm>
              <a:off x="4611688" y="3749799"/>
              <a:ext cx="356188" cy="461665"/>
            </a:xfrm>
            <a:prstGeom prst="rect">
              <a:avLst/>
            </a:prstGeom>
            <a:noFill/>
            <a:ln w="9525">
              <a:noFill/>
              <a:miter lim="800000"/>
              <a:headEnd/>
              <a:tailEnd/>
            </a:ln>
          </p:spPr>
          <p:txBody>
            <a:bodyPr wrap="none">
              <a:spAutoFit/>
            </a:bodyPr>
            <a:lstStyle/>
            <a:p>
              <a:r>
                <a:rPr lang="en-US" altLang="zh-CN" sz="2400" dirty="0" smtClean="0">
                  <a:solidFill>
                    <a:schemeClr val="bg1"/>
                  </a:solidFill>
                  <a:latin typeface="Georgia" pitchFamily="18" charset="0"/>
                  <a:ea typeface="微软雅黑" pitchFamily="34" charset="-122"/>
                </a:rPr>
                <a:t>5</a:t>
              </a:r>
              <a:endParaRPr lang="zh-CN" altLang="en-US" sz="2400" dirty="0">
                <a:solidFill>
                  <a:schemeClr val="bg1"/>
                </a:solidFill>
                <a:latin typeface="Georgia" pitchFamily="18" charset="0"/>
                <a:ea typeface="微软雅黑" pitchFamily="34" charset="-122"/>
              </a:endParaRPr>
            </a:p>
          </p:txBody>
        </p:sp>
      </p:grpSp>
      <p:grpSp>
        <p:nvGrpSpPr>
          <p:cNvPr id="20" name="组合 17"/>
          <p:cNvGrpSpPr/>
          <p:nvPr/>
        </p:nvGrpSpPr>
        <p:grpSpPr>
          <a:xfrm>
            <a:off x="899592" y="2446387"/>
            <a:ext cx="545101" cy="550565"/>
            <a:chOff x="4422775" y="3660899"/>
            <a:chExt cx="545101" cy="550565"/>
          </a:xfrm>
          <a:solidFill>
            <a:srgbClr val="C00000"/>
          </a:solidFill>
        </p:grpSpPr>
        <p:sp>
          <p:nvSpPr>
            <p:cNvPr id="21" name="矩形 20"/>
            <p:cNvSpPr/>
            <p:nvPr/>
          </p:nvSpPr>
          <p:spPr>
            <a:xfrm>
              <a:off x="4422775" y="3660899"/>
              <a:ext cx="503238" cy="503238"/>
            </a:xfrm>
            <a:prstGeom prst="rect">
              <a:avLst/>
            </a:prstGeom>
            <a:grp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Georgia" pitchFamily="18" charset="0"/>
                <a:ea typeface="微软雅黑" pitchFamily="34" charset="-122"/>
              </a:endParaRPr>
            </a:p>
          </p:txBody>
        </p:sp>
        <p:sp>
          <p:nvSpPr>
            <p:cNvPr id="22" name="TextBox 46"/>
            <p:cNvSpPr txBox="1">
              <a:spLocks noChangeArrowheads="1"/>
            </p:cNvSpPr>
            <p:nvPr/>
          </p:nvSpPr>
          <p:spPr bwMode="auto">
            <a:xfrm>
              <a:off x="4611688" y="3749799"/>
              <a:ext cx="356188" cy="461665"/>
            </a:xfrm>
            <a:prstGeom prst="rect">
              <a:avLst/>
            </a:prstGeom>
            <a:noFill/>
            <a:ln w="9525">
              <a:noFill/>
              <a:miter lim="800000"/>
              <a:headEnd/>
              <a:tailEnd/>
            </a:ln>
          </p:spPr>
          <p:txBody>
            <a:bodyPr wrap="none">
              <a:spAutoFit/>
            </a:bodyPr>
            <a:lstStyle/>
            <a:p>
              <a:r>
                <a:rPr lang="en-US" altLang="zh-CN" sz="2400" dirty="0" smtClean="0">
                  <a:solidFill>
                    <a:schemeClr val="bg1"/>
                  </a:solidFill>
                  <a:latin typeface="Georgia" pitchFamily="18" charset="0"/>
                  <a:ea typeface="微软雅黑" pitchFamily="34" charset="-122"/>
                </a:rPr>
                <a:t>2</a:t>
              </a:r>
              <a:endParaRPr lang="zh-CN" altLang="en-US" sz="2400" dirty="0">
                <a:solidFill>
                  <a:schemeClr val="bg1"/>
                </a:solidFill>
                <a:latin typeface="Georgia" pitchFamily="18" charset="0"/>
                <a:ea typeface="微软雅黑" pitchFamily="34" charset="-122"/>
              </a:endParaRPr>
            </a:p>
          </p:txBody>
        </p:sp>
      </p:grpSp>
      <p:sp>
        <p:nvSpPr>
          <p:cNvPr id="23" name="矩形 22"/>
          <p:cNvSpPr/>
          <p:nvPr/>
        </p:nvSpPr>
        <p:spPr>
          <a:xfrm>
            <a:off x="1691680" y="2492896"/>
            <a:ext cx="4903907" cy="707886"/>
          </a:xfrm>
          <a:prstGeom prst="rect">
            <a:avLst/>
          </a:prstGeom>
        </p:spPr>
        <p:txBody>
          <a:bodyPr wrap="none">
            <a:spAutoFit/>
          </a:bodyPr>
          <a:lstStyle/>
          <a:p>
            <a:r>
              <a:rPr lang="zh-CN" altLang="en-US" sz="2400" b="1" dirty="0" smtClean="0">
                <a:solidFill>
                  <a:schemeClr val="bg1">
                    <a:lumMod val="65000"/>
                  </a:schemeClr>
                </a:solidFill>
                <a:latin typeface="微软雅黑" pitchFamily="34" charset="-122"/>
                <a:ea typeface="微软雅黑" pitchFamily="34" charset="-122"/>
              </a:rPr>
              <a:t>项目执行达成情况分析</a:t>
            </a:r>
            <a:endParaRPr lang="en-US" altLang="zh-CN" sz="2400" b="1" dirty="0" smtClean="0">
              <a:solidFill>
                <a:schemeClr val="bg1">
                  <a:lumMod val="65000"/>
                </a:schemeClr>
              </a:solidFill>
              <a:latin typeface="微软雅黑" pitchFamily="34" charset="-122"/>
              <a:ea typeface="微软雅黑" pitchFamily="34" charset="-122"/>
            </a:endParaRPr>
          </a:p>
          <a:p>
            <a:r>
              <a:rPr lang="zh-CN" altLang="en-US" sz="1600" dirty="0" smtClean="0">
                <a:solidFill>
                  <a:schemeClr val="bg1">
                    <a:lumMod val="65000"/>
                  </a:schemeClr>
                </a:solidFill>
                <a:latin typeface="微软雅黑" pitchFamily="34" charset="-122"/>
                <a:ea typeface="微软雅黑" pitchFamily="34" charset="-122"/>
              </a:rPr>
              <a:t>（包括：项目</a:t>
            </a:r>
            <a:r>
              <a:rPr lang="zh-CN" altLang="en-US" sz="1600" dirty="0">
                <a:solidFill>
                  <a:schemeClr val="bg1">
                    <a:lumMod val="65000"/>
                  </a:schemeClr>
                </a:solidFill>
                <a:latin typeface="微软雅黑" pitchFamily="34" charset="-122"/>
                <a:ea typeface="微软雅黑" pitchFamily="34" charset="-122"/>
              </a:rPr>
              <a:t>成员质量指标达成展示、红黑牌确认）</a:t>
            </a:r>
            <a:endParaRPr lang="zh-CN" altLang="en-US" sz="1600" dirty="0" smtClean="0">
              <a:solidFill>
                <a:schemeClr val="bg1">
                  <a:lumMod val="65000"/>
                </a:schemeClr>
              </a:solidFill>
              <a:latin typeface="微软雅黑" pitchFamily="34" charset="-122"/>
              <a:ea typeface="微软雅黑" pitchFamily="34" charset="-122"/>
            </a:endParaRPr>
          </a:p>
        </p:txBody>
      </p:sp>
      <p:sp>
        <p:nvSpPr>
          <p:cNvPr id="24" name="矩形 51"/>
          <p:cNvSpPr>
            <a:spLocks noChangeArrowheads="1"/>
          </p:cNvSpPr>
          <p:nvPr/>
        </p:nvSpPr>
        <p:spPr bwMode="auto">
          <a:xfrm>
            <a:off x="1691680" y="3399383"/>
            <a:ext cx="5737269" cy="707886"/>
          </a:xfrm>
          <a:prstGeom prst="rect">
            <a:avLst/>
          </a:prstGeom>
          <a:noFill/>
          <a:ln w="9525">
            <a:noFill/>
            <a:miter lim="800000"/>
            <a:headEnd/>
            <a:tailEnd/>
          </a:ln>
        </p:spPr>
        <p:txBody>
          <a:bodyPr wrap="square">
            <a:spAutoFit/>
          </a:bodyPr>
          <a:lstStyle/>
          <a:p>
            <a:r>
              <a:rPr lang="zh-CN" altLang="en-US" sz="2400" b="1" dirty="0" smtClean="0">
                <a:solidFill>
                  <a:schemeClr val="bg1">
                    <a:lumMod val="65000"/>
                  </a:schemeClr>
                </a:solidFill>
                <a:latin typeface="微软雅黑" pitchFamily="34" charset="-122"/>
                <a:ea typeface="微软雅黑" pitchFamily="34" charset="-122"/>
              </a:rPr>
              <a:t>项目过程规范性和质量分析</a:t>
            </a:r>
            <a:endParaRPr lang="en-US" altLang="zh-CN" sz="2400" b="1" dirty="0" smtClean="0">
              <a:solidFill>
                <a:schemeClr val="bg1">
                  <a:lumMod val="65000"/>
                </a:schemeClr>
              </a:solidFill>
              <a:latin typeface="微软雅黑" pitchFamily="34" charset="-122"/>
              <a:ea typeface="微软雅黑" pitchFamily="34" charset="-122"/>
            </a:endParaRPr>
          </a:p>
          <a:p>
            <a:r>
              <a:rPr lang="en-US" altLang="zh-CN" sz="1600" dirty="0" smtClean="0">
                <a:solidFill>
                  <a:schemeClr val="bg1">
                    <a:lumMod val="65000"/>
                  </a:schemeClr>
                </a:solidFill>
                <a:latin typeface="微软雅黑" pitchFamily="34" charset="-122"/>
                <a:ea typeface="微软雅黑" pitchFamily="34" charset="-122"/>
              </a:rPr>
              <a:t>(</a:t>
            </a:r>
            <a:r>
              <a:rPr lang="zh-CN" altLang="en-US" sz="1600" dirty="0" smtClean="0">
                <a:solidFill>
                  <a:schemeClr val="bg1">
                    <a:lumMod val="65000"/>
                  </a:schemeClr>
                </a:solidFill>
                <a:latin typeface="微软雅黑" pitchFamily="34" charset="-122"/>
                <a:ea typeface="微软雅黑" pitchFamily="34" charset="-122"/>
              </a:rPr>
              <a:t>执行</a:t>
            </a:r>
            <a:r>
              <a:rPr lang="en-US" altLang="zh-CN" sz="1600" dirty="0" smtClean="0">
                <a:solidFill>
                  <a:schemeClr val="bg1">
                    <a:lumMod val="65000"/>
                  </a:schemeClr>
                </a:solidFill>
                <a:latin typeface="微软雅黑" pitchFamily="34" charset="-122"/>
                <a:ea typeface="微软雅黑" pitchFamily="34" charset="-122"/>
              </a:rPr>
              <a:t>CMMI</a:t>
            </a:r>
            <a:r>
              <a:rPr lang="zh-CN" altLang="en-US" sz="1600" dirty="0">
                <a:solidFill>
                  <a:schemeClr val="bg1">
                    <a:lumMod val="65000"/>
                  </a:schemeClr>
                </a:solidFill>
                <a:latin typeface="微软雅黑" pitchFamily="34" charset="-122"/>
                <a:ea typeface="微软雅黑" pitchFamily="34" charset="-122"/>
              </a:rPr>
              <a:t>的</a:t>
            </a:r>
            <a:r>
              <a:rPr lang="zh-CN" altLang="en-US" sz="1600" dirty="0" smtClean="0">
                <a:solidFill>
                  <a:schemeClr val="bg1">
                    <a:lumMod val="65000"/>
                  </a:schemeClr>
                </a:solidFill>
                <a:latin typeface="微软雅黑" pitchFamily="34" charset="-122"/>
                <a:ea typeface="微软雅黑" pitchFamily="34" charset="-122"/>
              </a:rPr>
              <a:t>项目必须包括对</a:t>
            </a:r>
            <a:r>
              <a:rPr lang="en-US" altLang="zh-CN" sz="1600" dirty="0" err="1" smtClean="0">
                <a:solidFill>
                  <a:schemeClr val="bg1">
                    <a:lumMod val="65000"/>
                  </a:schemeClr>
                </a:solidFill>
                <a:latin typeface="微软雅黑" pitchFamily="34" charset="-122"/>
                <a:ea typeface="微软雅黑" pitchFamily="34" charset="-122"/>
              </a:rPr>
              <a:t>cmmi</a:t>
            </a:r>
            <a:r>
              <a:rPr lang="zh-CN" altLang="en-US" sz="1600" dirty="0" smtClean="0">
                <a:solidFill>
                  <a:schemeClr val="bg1">
                    <a:lumMod val="65000"/>
                  </a:schemeClr>
                </a:solidFill>
                <a:latin typeface="微软雅黑" pitchFamily="34" charset="-122"/>
                <a:ea typeface="微软雅黑" pitchFamily="34" charset="-122"/>
              </a:rPr>
              <a:t>的全面评价）</a:t>
            </a:r>
          </a:p>
        </p:txBody>
      </p:sp>
      <p:sp>
        <p:nvSpPr>
          <p:cNvPr id="25" name="矩形 24"/>
          <p:cNvSpPr/>
          <p:nvPr/>
        </p:nvSpPr>
        <p:spPr>
          <a:xfrm>
            <a:off x="1691680" y="5055566"/>
            <a:ext cx="1415772" cy="461665"/>
          </a:xfrm>
          <a:prstGeom prst="rect">
            <a:avLst/>
          </a:prstGeom>
          <a:noFill/>
          <a:ln w="9525">
            <a:noFill/>
            <a:miter lim="800000"/>
            <a:headEnd/>
            <a:tailEnd/>
          </a:ln>
        </p:spPr>
        <p:txBody>
          <a:bodyPr wrap="square">
            <a:spAutoFit/>
          </a:bodyPr>
          <a:lstStyle/>
          <a:p>
            <a:r>
              <a:rPr lang="zh-CN" altLang="en-US" sz="2400" b="1" dirty="0">
                <a:solidFill>
                  <a:schemeClr val="bg2">
                    <a:lumMod val="60000"/>
                    <a:lumOff val="40000"/>
                  </a:schemeClr>
                </a:solidFill>
                <a:latin typeface="微软雅黑" pitchFamily="34" charset="-122"/>
                <a:ea typeface="微软雅黑" pitchFamily="34" charset="-122"/>
              </a:rPr>
              <a:t>改进计划</a:t>
            </a:r>
          </a:p>
        </p:txBody>
      </p:sp>
    </p:spTree>
    <p:extLst>
      <p:ext uri="{BB962C8B-B14F-4D97-AF65-F5344CB8AC3E}">
        <p14:creationId xmlns:p14="http://schemas.microsoft.com/office/powerpoint/2010/main" val="248094648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smtClean="0">
                <a:solidFill>
                  <a:schemeClr val="tx1"/>
                </a:solidFill>
              </a:rPr>
              <a:t>经验教训总结</a:t>
            </a:r>
            <a:endParaRPr lang="zh-CN" altLang="en-US" dirty="0"/>
          </a:p>
        </p:txBody>
      </p:sp>
      <p:sp>
        <p:nvSpPr>
          <p:cNvPr id="4" name="TextBox 3"/>
          <p:cNvSpPr txBox="1"/>
          <p:nvPr/>
        </p:nvSpPr>
        <p:spPr>
          <a:xfrm>
            <a:off x="467544" y="1124744"/>
            <a:ext cx="8208912" cy="830997"/>
          </a:xfrm>
          <a:prstGeom prst="rect">
            <a:avLst/>
          </a:prstGeom>
          <a:noFill/>
        </p:spPr>
        <p:txBody>
          <a:bodyPr wrap="square" rtlCol="0">
            <a:spAutoFit/>
          </a:bodyPr>
          <a:lstStyle/>
          <a:p>
            <a:pPr indent="457200"/>
            <a:r>
              <a:rPr lang="zh-CN" altLang="en-US" sz="1600" i="1" dirty="0" smtClean="0">
                <a:solidFill>
                  <a:srgbClr val="0000FF"/>
                </a:solidFill>
                <a:latin typeface="+mn-ea"/>
                <a:ea typeface="+mn-ea"/>
              </a:rPr>
              <a:t>经验总结建议分为</a:t>
            </a:r>
            <a:r>
              <a:rPr lang="en-US" altLang="zh-CN" sz="1600" i="1" dirty="0" smtClean="0">
                <a:solidFill>
                  <a:srgbClr val="0000FF"/>
                </a:solidFill>
                <a:latin typeface="+mn-ea"/>
                <a:ea typeface="+mn-ea"/>
              </a:rPr>
              <a:t>2</a:t>
            </a:r>
            <a:r>
              <a:rPr lang="zh-CN" altLang="en-US" sz="1600" i="1" dirty="0" smtClean="0">
                <a:solidFill>
                  <a:srgbClr val="0000FF"/>
                </a:solidFill>
                <a:latin typeface="+mn-ea"/>
                <a:ea typeface="+mn-ea"/>
              </a:rPr>
              <a:t>个层次，项目经理和工作组成员。</a:t>
            </a:r>
            <a:r>
              <a:rPr lang="zh-CN" altLang="en-US" sz="1600" b="1" i="1" dirty="0" smtClean="0">
                <a:solidFill>
                  <a:srgbClr val="0000FF"/>
                </a:solidFill>
                <a:latin typeface="+mn-ea"/>
                <a:ea typeface="+mn-ea"/>
              </a:rPr>
              <a:t>项目经理</a:t>
            </a:r>
            <a:r>
              <a:rPr lang="zh-CN" altLang="en-US" sz="1600" i="1" dirty="0" smtClean="0">
                <a:solidFill>
                  <a:srgbClr val="0000FF"/>
                </a:solidFill>
                <a:latin typeface="+mn-ea"/>
                <a:ea typeface="+mn-ea"/>
              </a:rPr>
              <a:t>从前面分析的项目最终达成情况偏差进行归类总结，得出后续项目需要改进的点；</a:t>
            </a:r>
            <a:r>
              <a:rPr lang="zh-CN" altLang="en-US" sz="1600" b="1" i="1" dirty="0" smtClean="0">
                <a:solidFill>
                  <a:srgbClr val="0000FF"/>
                </a:solidFill>
                <a:latin typeface="+mn-ea"/>
                <a:ea typeface="+mn-ea"/>
              </a:rPr>
              <a:t>工作组</a:t>
            </a:r>
            <a:r>
              <a:rPr lang="zh-CN" altLang="en-US" sz="1600" i="1" dirty="0" smtClean="0">
                <a:solidFill>
                  <a:srgbClr val="0000FF"/>
                </a:solidFill>
                <a:latin typeface="+mn-ea"/>
                <a:ea typeface="+mn-ea"/>
              </a:rPr>
              <a:t>从开发以及测试的角度对本组工作进行总结。</a:t>
            </a:r>
            <a:endParaRPr lang="zh-CN" altLang="en-US" sz="1600" i="1" dirty="0">
              <a:solidFill>
                <a:srgbClr val="0000FF"/>
              </a:solidFill>
              <a:latin typeface="+mn-ea"/>
              <a:ea typeface="+mn-ea"/>
            </a:endParaRPr>
          </a:p>
        </p:txBody>
      </p:sp>
      <p:sp>
        <p:nvSpPr>
          <p:cNvPr id="5" name="TextBox 4"/>
          <p:cNvSpPr txBox="1"/>
          <p:nvPr/>
        </p:nvSpPr>
        <p:spPr>
          <a:xfrm>
            <a:off x="467544" y="2132856"/>
            <a:ext cx="8208912" cy="369332"/>
          </a:xfrm>
          <a:prstGeom prst="rect">
            <a:avLst/>
          </a:prstGeom>
          <a:noFill/>
        </p:spPr>
        <p:txBody>
          <a:bodyPr wrap="square" rtlCol="0">
            <a:spAutoFit/>
          </a:bodyPr>
          <a:lstStyle/>
          <a:p>
            <a:pPr>
              <a:buFont typeface="Wingdings" pitchFamily="2" charset="2"/>
              <a:buChar char="Ø"/>
            </a:pPr>
            <a:r>
              <a:rPr lang="en-US" altLang="zh-CN" dirty="0" smtClean="0">
                <a:solidFill>
                  <a:srgbClr val="FF0000"/>
                </a:solidFill>
              </a:rPr>
              <a:t> </a:t>
            </a:r>
            <a:r>
              <a:rPr lang="zh-CN" altLang="en-US" b="1" dirty="0" smtClean="0">
                <a:latin typeface="+mn-ea"/>
                <a:ea typeface="+mn-ea"/>
              </a:rPr>
              <a:t>项目经理</a:t>
            </a:r>
            <a:endParaRPr lang="zh-CN" altLang="en-US" b="1" dirty="0">
              <a:latin typeface="+mn-ea"/>
              <a:ea typeface="+mn-ea"/>
            </a:endParaRPr>
          </a:p>
        </p:txBody>
      </p:sp>
      <p:sp>
        <p:nvSpPr>
          <p:cNvPr id="6" name="TextBox 5"/>
          <p:cNvSpPr txBox="1"/>
          <p:nvPr/>
        </p:nvSpPr>
        <p:spPr>
          <a:xfrm>
            <a:off x="251520" y="2708920"/>
            <a:ext cx="8208912" cy="1446550"/>
          </a:xfrm>
          <a:prstGeom prst="rect">
            <a:avLst/>
          </a:prstGeom>
          <a:noFill/>
        </p:spPr>
        <p:txBody>
          <a:bodyPr wrap="square" rtlCol="0">
            <a:spAutoFit/>
          </a:bodyPr>
          <a:lstStyle/>
          <a:p>
            <a:pPr indent="457200"/>
            <a:r>
              <a:rPr lang="zh-CN" altLang="en-US" sz="1100" b="1" dirty="0" smtClean="0">
                <a:solidFill>
                  <a:srgbClr val="002060"/>
                </a:solidFill>
                <a:latin typeface="+mn-ea"/>
                <a:ea typeface="+mn-ea"/>
              </a:rPr>
              <a:t>问题：</a:t>
            </a:r>
            <a:endParaRPr lang="en-US" altLang="zh-CN" sz="1100" b="1" dirty="0" smtClean="0">
              <a:solidFill>
                <a:srgbClr val="002060"/>
              </a:solidFill>
              <a:latin typeface="+mn-ea"/>
              <a:ea typeface="+mn-ea"/>
            </a:endParaRPr>
          </a:p>
          <a:p>
            <a:pPr indent="457200"/>
            <a:r>
              <a:rPr lang="en-US" altLang="zh-CN" sz="1100" dirty="0" smtClean="0">
                <a:solidFill>
                  <a:srgbClr val="002060"/>
                </a:solidFill>
                <a:latin typeface="+mn-ea"/>
                <a:ea typeface="+mn-ea"/>
              </a:rPr>
              <a:t>1</a:t>
            </a:r>
            <a:r>
              <a:rPr lang="zh-CN" altLang="en-US" sz="1100" dirty="0" smtClean="0">
                <a:solidFill>
                  <a:srgbClr val="002060"/>
                </a:solidFill>
                <a:latin typeface="+mn-ea"/>
                <a:ea typeface="+mn-ea"/>
              </a:rPr>
              <a:t>、项目过程跟踪数据未及时跟进；</a:t>
            </a:r>
            <a:endParaRPr lang="en-US" altLang="zh-CN" sz="1100" dirty="0" smtClean="0">
              <a:solidFill>
                <a:srgbClr val="002060"/>
              </a:solidFill>
              <a:latin typeface="+mn-ea"/>
              <a:ea typeface="+mn-ea"/>
            </a:endParaRPr>
          </a:p>
          <a:p>
            <a:pPr indent="457200"/>
            <a:r>
              <a:rPr lang="en-US" altLang="zh-CN" sz="1100" dirty="0" smtClean="0">
                <a:solidFill>
                  <a:srgbClr val="002060"/>
                </a:solidFill>
                <a:latin typeface="+mn-ea"/>
                <a:ea typeface="+mn-ea"/>
              </a:rPr>
              <a:t>2</a:t>
            </a:r>
            <a:r>
              <a:rPr lang="zh-CN" altLang="en-US" sz="1100" dirty="0" smtClean="0">
                <a:solidFill>
                  <a:srgbClr val="002060"/>
                </a:solidFill>
                <a:latin typeface="+mn-ea"/>
                <a:ea typeface="+mn-ea"/>
              </a:rPr>
              <a:t>、项目后期周报为及时反馈；</a:t>
            </a:r>
            <a:endParaRPr lang="en-US" altLang="zh-CN" sz="1100" dirty="0" smtClean="0">
              <a:solidFill>
                <a:srgbClr val="002060"/>
              </a:solidFill>
              <a:latin typeface="+mn-ea"/>
              <a:ea typeface="+mn-ea"/>
            </a:endParaRPr>
          </a:p>
          <a:p>
            <a:pPr indent="457200"/>
            <a:r>
              <a:rPr lang="en-US" altLang="zh-CN" sz="1100" dirty="0" smtClean="0">
                <a:solidFill>
                  <a:srgbClr val="002060"/>
                </a:solidFill>
                <a:latin typeface="+mn-ea"/>
                <a:ea typeface="+mn-ea"/>
              </a:rPr>
              <a:t>3</a:t>
            </a:r>
            <a:r>
              <a:rPr lang="zh-CN" altLang="en-US" sz="1100" dirty="0" smtClean="0">
                <a:solidFill>
                  <a:srgbClr val="002060"/>
                </a:solidFill>
                <a:latin typeface="+mn-ea"/>
                <a:ea typeface="+mn-ea"/>
              </a:rPr>
              <a:t>、需求内容存在变更，前期估算及进度计划制定存在差异，后续需由工作组长反馈评估工作量及开发计划。</a:t>
            </a:r>
            <a:endParaRPr lang="en-US" altLang="zh-CN" sz="1100" dirty="0" smtClean="0">
              <a:solidFill>
                <a:srgbClr val="002060"/>
              </a:solidFill>
              <a:latin typeface="+mn-ea"/>
              <a:ea typeface="+mn-ea"/>
            </a:endParaRPr>
          </a:p>
          <a:p>
            <a:pPr indent="457200"/>
            <a:r>
              <a:rPr lang="zh-CN" altLang="en-US" sz="1100" b="1" dirty="0">
                <a:solidFill>
                  <a:srgbClr val="002060"/>
                </a:solidFill>
                <a:latin typeface="+mn-ea"/>
                <a:ea typeface="+mn-ea"/>
              </a:rPr>
              <a:t>收获</a:t>
            </a:r>
            <a:r>
              <a:rPr lang="zh-CN" altLang="en-US" sz="1100" b="1" dirty="0" smtClean="0">
                <a:solidFill>
                  <a:srgbClr val="002060"/>
                </a:solidFill>
                <a:latin typeface="+mn-ea"/>
                <a:ea typeface="+mn-ea"/>
              </a:rPr>
              <a:t>：</a:t>
            </a:r>
            <a:endParaRPr lang="en-US" altLang="zh-CN" sz="1100" b="1" dirty="0" smtClean="0">
              <a:solidFill>
                <a:srgbClr val="002060"/>
              </a:solidFill>
              <a:latin typeface="+mn-ea"/>
              <a:ea typeface="+mn-ea"/>
            </a:endParaRPr>
          </a:p>
          <a:p>
            <a:pPr lvl="0" indent="457200"/>
            <a:r>
              <a:rPr lang="en-US" altLang="zh-CN" sz="1100" dirty="0">
                <a:solidFill>
                  <a:srgbClr val="002060"/>
                </a:solidFill>
                <a:latin typeface="微软雅黑"/>
                <a:ea typeface="微软雅黑"/>
              </a:rPr>
              <a:t>1</a:t>
            </a:r>
            <a:r>
              <a:rPr lang="zh-CN" altLang="en-US" sz="1100" dirty="0">
                <a:solidFill>
                  <a:srgbClr val="002060"/>
                </a:solidFill>
                <a:latin typeface="微软雅黑"/>
                <a:ea typeface="微软雅黑"/>
              </a:rPr>
              <a:t>、完成规划需求内容，项目发布无</a:t>
            </a:r>
            <a:r>
              <a:rPr lang="zh-CN" altLang="en-US" sz="1100" dirty="0" smtClean="0">
                <a:solidFill>
                  <a:srgbClr val="002060"/>
                </a:solidFill>
                <a:latin typeface="微软雅黑"/>
                <a:ea typeface="微软雅黑"/>
              </a:rPr>
              <a:t>延期；</a:t>
            </a:r>
            <a:endParaRPr lang="en-US" altLang="zh-CN" sz="1100" dirty="0" smtClean="0">
              <a:solidFill>
                <a:srgbClr val="002060"/>
              </a:solidFill>
              <a:latin typeface="微软雅黑"/>
              <a:ea typeface="微软雅黑"/>
            </a:endParaRPr>
          </a:p>
          <a:p>
            <a:pPr lvl="0" indent="457200"/>
            <a:r>
              <a:rPr lang="en-US" altLang="zh-CN" sz="1100" dirty="0" smtClean="0">
                <a:solidFill>
                  <a:srgbClr val="002060"/>
                </a:solidFill>
                <a:latin typeface="微软雅黑"/>
                <a:ea typeface="微软雅黑"/>
              </a:rPr>
              <a:t>2</a:t>
            </a:r>
            <a:r>
              <a:rPr lang="zh-CN" altLang="en-US" sz="1100" dirty="0" smtClean="0">
                <a:solidFill>
                  <a:srgbClr val="002060"/>
                </a:solidFill>
                <a:latin typeface="微软雅黑"/>
                <a:ea typeface="微软雅黑"/>
              </a:rPr>
              <a:t>、整体质量较好，测试检出缺陷数较少，且无缺陷无遗留；</a:t>
            </a:r>
            <a:endParaRPr lang="en-US" altLang="zh-CN" sz="1100" dirty="0">
              <a:solidFill>
                <a:srgbClr val="002060"/>
              </a:solidFill>
              <a:latin typeface="微软雅黑"/>
              <a:ea typeface="微软雅黑"/>
            </a:endParaRPr>
          </a:p>
          <a:p>
            <a:pPr lvl="0" indent="457200"/>
            <a:r>
              <a:rPr lang="en-US" altLang="zh-CN" sz="1100" dirty="0" smtClean="0">
                <a:solidFill>
                  <a:srgbClr val="002060"/>
                </a:solidFill>
                <a:latin typeface="微软雅黑"/>
                <a:ea typeface="微软雅黑"/>
              </a:rPr>
              <a:t>3</a:t>
            </a:r>
            <a:r>
              <a:rPr lang="zh-CN" altLang="en-US" sz="1100" dirty="0" smtClean="0">
                <a:solidFill>
                  <a:srgbClr val="002060"/>
                </a:solidFill>
                <a:latin typeface="微软雅黑"/>
                <a:ea typeface="微软雅黑"/>
              </a:rPr>
              <a:t>、安全红线部分完全满足公司要求，扫描中无中高级别缺陷</a:t>
            </a:r>
            <a:r>
              <a:rPr lang="zh-CN" altLang="en-US" sz="1100" dirty="0">
                <a:solidFill>
                  <a:srgbClr val="002060"/>
                </a:solidFill>
                <a:latin typeface="微软雅黑"/>
                <a:ea typeface="微软雅黑"/>
              </a:rPr>
              <a:t>。</a:t>
            </a:r>
            <a:endParaRPr lang="en-US" altLang="zh-CN" sz="1100" dirty="0" smtClean="0">
              <a:solidFill>
                <a:srgbClr val="002060"/>
              </a:solidFill>
              <a:latin typeface="微软雅黑"/>
              <a:ea typeface="微软雅黑"/>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rPr>
              <a:t>经验教训总结</a:t>
            </a:r>
            <a:endParaRPr lang="zh-CN" altLang="en-US" dirty="0"/>
          </a:p>
        </p:txBody>
      </p:sp>
      <p:sp>
        <p:nvSpPr>
          <p:cNvPr id="4" name="TextBox 3"/>
          <p:cNvSpPr txBox="1"/>
          <p:nvPr/>
        </p:nvSpPr>
        <p:spPr>
          <a:xfrm>
            <a:off x="395536" y="1196752"/>
            <a:ext cx="8208912" cy="369332"/>
          </a:xfrm>
          <a:prstGeom prst="rect">
            <a:avLst/>
          </a:prstGeom>
          <a:noFill/>
        </p:spPr>
        <p:txBody>
          <a:bodyPr wrap="square" rtlCol="0">
            <a:spAutoFit/>
          </a:bodyPr>
          <a:lstStyle/>
          <a:p>
            <a:pPr>
              <a:buFont typeface="Wingdings" pitchFamily="2" charset="2"/>
              <a:buChar char="Ø"/>
            </a:pPr>
            <a:r>
              <a:rPr lang="en-US" altLang="zh-CN" dirty="0" smtClean="0">
                <a:solidFill>
                  <a:srgbClr val="FF0000"/>
                </a:solidFill>
                <a:latin typeface="+mn-ea"/>
                <a:ea typeface="+mn-ea"/>
              </a:rPr>
              <a:t> </a:t>
            </a:r>
            <a:r>
              <a:rPr lang="zh-CN" altLang="en-US" b="1" dirty="0" smtClean="0">
                <a:latin typeface="+mn-ea"/>
                <a:ea typeface="+mn-ea"/>
              </a:rPr>
              <a:t>工作组</a:t>
            </a:r>
            <a:endParaRPr lang="zh-CN" altLang="en-US" b="1" dirty="0">
              <a:latin typeface="+mn-ea"/>
              <a:ea typeface="+mn-ea"/>
            </a:endParaRPr>
          </a:p>
        </p:txBody>
      </p:sp>
      <p:sp>
        <p:nvSpPr>
          <p:cNvPr id="5" name="TextBox 4"/>
          <p:cNvSpPr txBox="1"/>
          <p:nvPr/>
        </p:nvSpPr>
        <p:spPr>
          <a:xfrm>
            <a:off x="467544" y="1661899"/>
            <a:ext cx="8208912" cy="4031873"/>
          </a:xfrm>
          <a:prstGeom prst="rect">
            <a:avLst/>
          </a:prstGeom>
          <a:noFill/>
        </p:spPr>
        <p:txBody>
          <a:bodyPr wrap="square" rtlCol="0">
            <a:spAutoFit/>
          </a:bodyPr>
          <a:lstStyle/>
          <a:p>
            <a:pPr indent="457200"/>
            <a:r>
              <a:rPr lang="zh-CN" altLang="en-US" sz="1600" b="1" dirty="0" smtClean="0">
                <a:solidFill>
                  <a:srgbClr val="0070C0"/>
                </a:solidFill>
                <a:latin typeface="+mn-ea"/>
                <a:ea typeface="+mn-ea"/>
              </a:rPr>
              <a:t>周佳军：</a:t>
            </a:r>
            <a:endParaRPr lang="en-US" altLang="zh-CN" sz="1600" b="1" dirty="0">
              <a:solidFill>
                <a:srgbClr val="0070C0"/>
              </a:solidFill>
              <a:latin typeface="+mn-ea"/>
              <a:ea typeface="+mn-ea"/>
            </a:endParaRPr>
          </a:p>
          <a:p>
            <a:pPr indent="457200"/>
            <a:r>
              <a:rPr lang="en-US" altLang="zh-CN" sz="1600" dirty="0" smtClean="0">
                <a:latin typeface="+mn-ea"/>
                <a:ea typeface="+mn-ea"/>
              </a:rPr>
              <a:t>1</a:t>
            </a:r>
            <a:r>
              <a:rPr lang="en-US" altLang="zh-CN" sz="1600" dirty="0">
                <a:latin typeface="+mn-ea"/>
                <a:ea typeface="+mn-ea"/>
              </a:rPr>
              <a:t>.</a:t>
            </a:r>
            <a:r>
              <a:rPr lang="zh-CN" altLang="en-US" sz="1600" dirty="0" smtClean="0">
                <a:latin typeface="+mn-ea"/>
                <a:ea typeface="+mn-ea"/>
              </a:rPr>
              <a:t>针对</a:t>
            </a:r>
            <a:r>
              <a:rPr lang="en-US" altLang="zh-CN" sz="1600" dirty="0">
                <a:latin typeface="+mn-ea"/>
                <a:ea typeface="+mn-ea"/>
              </a:rPr>
              <a:t>https</a:t>
            </a:r>
            <a:r>
              <a:rPr lang="zh-CN" altLang="en-US" sz="1600" dirty="0">
                <a:latin typeface="+mn-ea"/>
                <a:ea typeface="+mn-ea"/>
              </a:rPr>
              <a:t>安全红线处理有了相关的处理方法和总结</a:t>
            </a:r>
          </a:p>
          <a:p>
            <a:pPr indent="457200"/>
            <a:r>
              <a:rPr lang="en-US" altLang="zh-CN" sz="1600" dirty="0" smtClean="0">
                <a:latin typeface="+mn-ea"/>
                <a:ea typeface="+mn-ea"/>
              </a:rPr>
              <a:t>2</a:t>
            </a:r>
            <a:r>
              <a:rPr lang="en-US" altLang="zh-CN" sz="1600" dirty="0">
                <a:latin typeface="+mn-ea"/>
                <a:ea typeface="+mn-ea"/>
              </a:rPr>
              <a:t>.</a:t>
            </a:r>
            <a:r>
              <a:rPr lang="zh-CN" altLang="en-US" sz="1600" dirty="0" smtClean="0">
                <a:latin typeface="+mn-ea"/>
                <a:ea typeface="+mn-ea"/>
              </a:rPr>
              <a:t>针对</a:t>
            </a:r>
            <a:r>
              <a:rPr lang="zh-CN" altLang="en-US" sz="1600" dirty="0">
                <a:latin typeface="+mn-ea"/>
                <a:ea typeface="+mn-ea"/>
              </a:rPr>
              <a:t>录像的统计模块对理财业务有了进一步了解</a:t>
            </a:r>
          </a:p>
          <a:p>
            <a:pPr indent="457200"/>
            <a:r>
              <a:rPr lang="en-US" altLang="zh-CN" sz="1600" dirty="0" smtClean="0">
                <a:latin typeface="+mn-ea"/>
                <a:ea typeface="+mn-ea"/>
              </a:rPr>
              <a:t>3</a:t>
            </a:r>
            <a:r>
              <a:rPr lang="en-US" altLang="zh-CN" sz="1600" dirty="0">
                <a:latin typeface="+mn-ea"/>
                <a:ea typeface="+mn-ea"/>
              </a:rPr>
              <a:t>.</a:t>
            </a:r>
            <a:r>
              <a:rPr lang="zh-CN" altLang="en-US" sz="1600" dirty="0" smtClean="0">
                <a:latin typeface="+mn-ea"/>
                <a:ea typeface="+mn-ea"/>
              </a:rPr>
              <a:t>没有</a:t>
            </a:r>
            <a:r>
              <a:rPr lang="zh-CN" altLang="en-US" sz="1600" dirty="0">
                <a:latin typeface="+mn-ea"/>
                <a:ea typeface="+mn-ea"/>
              </a:rPr>
              <a:t>对入参进行相应的数据校验导致出现了类似的缺陷</a:t>
            </a:r>
            <a:r>
              <a:rPr lang="en-US" altLang="zh-CN" sz="1600" dirty="0">
                <a:latin typeface="+mn-ea"/>
                <a:ea typeface="+mn-ea"/>
              </a:rPr>
              <a:t>(</a:t>
            </a:r>
            <a:r>
              <a:rPr lang="zh-CN" altLang="en-US" sz="1600" dirty="0">
                <a:latin typeface="+mn-ea"/>
                <a:ea typeface="+mn-ea"/>
              </a:rPr>
              <a:t>针对于移动端接口</a:t>
            </a:r>
            <a:r>
              <a:rPr lang="en-US" altLang="zh-CN" sz="1600" dirty="0" smtClean="0">
                <a:latin typeface="+mn-ea"/>
                <a:ea typeface="+mn-ea"/>
              </a:rPr>
              <a:t>)</a:t>
            </a:r>
          </a:p>
          <a:p>
            <a:pPr indent="457200"/>
            <a:r>
              <a:rPr lang="zh-CN" altLang="en-US" sz="1600" b="1" dirty="0">
                <a:solidFill>
                  <a:srgbClr val="0070C0"/>
                </a:solidFill>
                <a:latin typeface="+mn-ea"/>
                <a:ea typeface="+mn-ea"/>
              </a:rPr>
              <a:t>朱可：</a:t>
            </a:r>
            <a:endParaRPr lang="en-US" altLang="zh-CN" sz="1600" b="1" dirty="0">
              <a:solidFill>
                <a:srgbClr val="0070C0"/>
              </a:solidFill>
              <a:latin typeface="+mn-ea"/>
              <a:ea typeface="+mn-ea"/>
            </a:endParaRPr>
          </a:p>
          <a:p>
            <a:pPr indent="457200"/>
            <a:r>
              <a:rPr lang="zh-CN" altLang="en-US" sz="1600" dirty="0">
                <a:latin typeface="+mn-ea"/>
                <a:ea typeface="+mn-ea"/>
              </a:rPr>
              <a:t>得失：</a:t>
            </a:r>
          </a:p>
          <a:p>
            <a:pPr indent="457200"/>
            <a:r>
              <a:rPr lang="zh-CN" altLang="en-US" sz="1600" dirty="0">
                <a:latin typeface="+mn-ea"/>
                <a:ea typeface="+mn-ea"/>
              </a:rPr>
              <a:t> </a:t>
            </a:r>
            <a:r>
              <a:rPr lang="en-US" altLang="zh-CN" sz="1600" dirty="0" smtClean="0">
                <a:latin typeface="+mn-ea"/>
                <a:ea typeface="+mn-ea"/>
              </a:rPr>
              <a:t>1. </a:t>
            </a:r>
            <a:r>
              <a:rPr lang="zh-CN" altLang="en-US" sz="1600" dirty="0" smtClean="0">
                <a:latin typeface="+mn-ea"/>
                <a:ea typeface="+mn-ea"/>
              </a:rPr>
              <a:t>加深</a:t>
            </a:r>
            <a:r>
              <a:rPr lang="zh-CN" altLang="en-US" sz="1600" dirty="0">
                <a:latin typeface="+mn-ea"/>
                <a:ea typeface="+mn-ea"/>
              </a:rPr>
              <a:t>需求</a:t>
            </a:r>
            <a:r>
              <a:rPr lang="zh-CN" altLang="en-US" sz="1600" dirty="0" smtClean="0">
                <a:latin typeface="+mn-ea"/>
                <a:ea typeface="+mn-ea"/>
              </a:rPr>
              <a:t>了解，不知道</a:t>
            </a:r>
            <a:r>
              <a:rPr lang="zh-CN" altLang="en-US" sz="1600" dirty="0">
                <a:latin typeface="+mn-ea"/>
                <a:ea typeface="+mn-ea"/>
              </a:rPr>
              <a:t>在</a:t>
            </a:r>
            <a:r>
              <a:rPr lang="en-US" altLang="zh-CN" sz="1600" dirty="0" err="1">
                <a:latin typeface="+mn-ea"/>
                <a:ea typeface="+mn-ea"/>
              </a:rPr>
              <a:t>ipc</a:t>
            </a:r>
            <a:r>
              <a:rPr lang="zh-CN" altLang="en-US" sz="1600" dirty="0">
                <a:latin typeface="+mn-ea"/>
                <a:ea typeface="+mn-ea"/>
              </a:rPr>
              <a:t>模式下面</a:t>
            </a:r>
            <a:r>
              <a:rPr lang="zh-CN" altLang="en-US" sz="1600" dirty="0" smtClean="0">
                <a:latin typeface="+mn-ea"/>
                <a:ea typeface="+mn-ea"/>
              </a:rPr>
              <a:t>不该</a:t>
            </a:r>
            <a:r>
              <a:rPr lang="zh-CN" altLang="en-US" sz="1600" dirty="0">
                <a:latin typeface="+mn-ea"/>
                <a:ea typeface="+mn-ea"/>
              </a:rPr>
              <a:t>出现移动客户端的图标，</a:t>
            </a:r>
            <a:r>
              <a:rPr lang="zh-CN" altLang="en-US" sz="1600" dirty="0" smtClean="0">
                <a:latin typeface="+mn-ea"/>
                <a:ea typeface="+mn-ea"/>
              </a:rPr>
              <a:t>导致缺陷；</a:t>
            </a:r>
            <a:endParaRPr lang="en-US" altLang="zh-CN" sz="1600" dirty="0" smtClean="0">
              <a:latin typeface="+mn-ea"/>
              <a:ea typeface="+mn-ea"/>
            </a:endParaRPr>
          </a:p>
          <a:p>
            <a:pPr indent="457200"/>
            <a:r>
              <a:rPr lang="en-US" altLang="zh-CN" sz="1600" dirty="0" smtClean="0">
                <a:latin typeface="+mn-ea"/>
                <a:ea typeface="+mn-ea"/>
              </a:rPr>
              <a:t> 2</a:t>
            </a:r>
            <a:r>
              <a:rPr lang="en-US" altLang="zh-CN" sz="1600" dirty="0">
                <a:latin typeface="+mn-ea"/>
                <a:ea typeface="+mn-ea"/>
              </a:rPr>
              <a:t>. </a:t>
            </a:r>
            <a:r>
              <a:rPr lang="zh-CN" altLang="en-US" sz="1600" dirty="0">
                <a:latin typeface="+mn-ea"/>
                <a:ea typeface="+mn-ea"/>
              </a:rPr>
              <a:t>对之前的</a:t>
            </a:r>
            <a:r>
              <a:rPr lang="en-US" altLang="zh-CN" sz="1600" dirty="0">
                <a:latin typeface="+mn-ea"/>
                <a:ea typeface="+mn-ea"/>
              </a:rPr>
              <a:t>copy</a:t>
            </a:r>
            <a:r>
              <a:rPr lang="zh-CN" altLang="en-US" sz="1600" dirty="0">
                <a:latin typeface="+mn-ea"/>
                <a:ea typeface="+mn-ea"/>
              </a:rPr>
              <a:t>使用的代码要认真复查，因为它的需求不一定和我们项目的需求一致，比如开始时间和结束时间的时间差</a:t>
            </a:r>
            <a:r>
              <a:rPr lang="zh-CN" altLang="en-US" sz="1600" dirty="0" smtClean="0">
                <a:latin typeface="+mn-ea"/>
                <a:ea typeface="+mn-ea"/>
              </a:rPr>
              <a:t>。</a:t>
            </a:r>
            <a:endParaRPr lang="en-US" altLang="zh-CN" sz="1600" dirty="0" smtClean="0">
              <a:latin typeface="+mn-ea"/>
              <a:ea typeface="+mn-ea"/>
            </a:endParaRPr>
          </a:p>
          <a:p>
            <a:pPr indent="457200"/>
            <a:r>
              <a:rPr lang="en-US" altLang="zh-CN" sz="1600" dirty="0" smtClean="0">
                <a:latin typeface="+mn-ea"/>
                <a:ea typeface="+mn-ea"/>
              </a:rPr>
              <a:t>3</a:t>
            </a:r>
            <a:r>
              <a:rPr lang="en-US" altLang="zh-CN" sz="1600" dirty="0">
                <a:latin typeface="+mn-ea"/>
                <a:ea typeface="+mn-ea"/>
              </a:rPr>
              <a:t>. </a:t>
            </a:r>
            <a:r>
              <a:rPr lang="zh-CN" altLang="en-US" sz="1600" dirty="0">
                <a:latin typeface="+mn-ea"/>
                <a:ea typeface="+mn-ea"/>
              </a:rPr>
              <a:t>因为我的电脑的原因，导致我看视觉效果图的效果和别的人不一样，现在已经配置了新的电脑，方便以后验证。</a:t>
            </a:r>
          </a:p>
          <a:p>
            <a:pPr indent="457200"/>
            <a:r>
              <a:rPr lang="zh-CN" altLang="en-US" sz="1600" dirty="0">
                <a:latin typeface="+mn-ea"/>
                <a:ea typeface="+mn-ea"/>
              </a:rPr>
              <a:t>建议</a:t>
            </a:r>
            <a:r>
              <a:rPr lang="zh-CN" altLang="en-US" sz="1600" dirty="0" smtClean="0">
                <a:latin typeface="+mn-ea"/>
                <a:ea typeface="+mn-ea"/>
              </a:rPr>
              <a:t>：</a:t>
            </a:r>
            <a:endParaRPr lang="en-US" altLang="zh-CN" sz="1600" dirty="0" smtClean="0">
              <a:latin typeface="+mn-ea"/>
              <a:ea typeface="+mn-ea"/>
            </a:endParaRPr>
          </a:p>
          <a:p>
            <a:pPr indent="457200"/>
            <a:r>
              <a:rPr lang="en-US" altLang="zh-CN" sz="1600" dirty="0" smtClean="0">
                <a:latin typeface="+mn-ea"/>
                <a:ea typeface="+mn-ea"/>
              </a:rPr>
              <a:t>1.</a:t>
            </a:r>
            <a:r>
              <a:rPr lang="zh-CN" altLang="en-US" sz="1600" dirty="0" smtClean="0">
                <a:latin typeface="+mn-ea"/>
                <a:ea typeface="+mn-ea"/>
              </a:rPr>
              <a:t>对</a:t>
            </a:r>
            <a:r>
              <a:rPr lang="zh-CN" altLang="en-US" sz="1600" dirty="0">
                <a:latin typeface="+mn-ea"/>
                <a:ea typeface="+mn-ea"/>
              </a:rPr>
              <a:t>视觉的具体样式要在一开始讨论清楚，因为这次有些缺陷是因为我和视觉人员手中的视觉效果图并不是一个</a:t>
            </a:r>
            <a:r>
              <a:rPr lang="zh-CN" altLang="en-US" sz="1600" dirty="0" smtClean="0">
                <a:latin typeface="+mn-ea"/>
                <a:ea typeface="+mn-ea"/>
              </a:rPr>
              <a:t>版本；</a:t>
            </a:r>
            <a:endParaRPr lang="en-US" altLang="zh-CN" sz="1600" dirty="0" smtClean="0">
              <a:latin typeface="+mn-ea"/>
              <a:ea typeface="+mn-ea"/>
            </a:endParaRPr>
          </a:p>
          <a:p>
            <a:pPr indent="457200"/>
            <a:r>
              <a:rPr lang="en-US" altLang="zh-CN" sz="1600" dirty="0" smtClean="0">
                <a:latin typeface="+mn-ea"/>
                <a:ea typeface="+mn-ea"/>
              </a:rPr>
              <a:t>2.echart</a:t>
            </a:r>
            <a:r>
              <a:rPr lang="zh-CN" altLang="en-US" sz="1600" dirty="0">
                <a:latin typeface="+mn-ea"/>
                <a:ea typeface="+mn-ea"/>
              </a:rPr>
              <a:t>动态的效果，我们在自测的时候就和测试人员进行沟通询问是否没有问题，因为视觉稿上面无法完全展示效果</a:t>
            </a:r>
            <a:r>
              <a:rPr lang="zh-CN" altLang="en-US" sz="1600" dirty="0" smtClean="0">
                <a:latin typeface="+mn-ea"/>
                <a:ea typeface="+mn-ea"/>
              </a:rPr>
              <a:t>。</a:t>
            </a:r>
            <a:endParaRPr lang="zh-CN" altLang="en-US" sz="1600" dirty="0">
              <a:latin typeface="+mn-ea"/>
              <a:ea typeface="+mn-ea"/>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4" name="Rectangle 3"/>
          <p:cNvSpPr txBox="1">
            <a:spLocks noChangeArrowheads="1"/>
          </p:cNvSpPr>
          <p:nvPr/>
        </p:nvSpPr>
        <p:spPr>
          <a:xfrm>
            <a:off x="375929" y="981074"/>
            <a:ext cx="8410883" cy="5184229"/>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457200" lvl="1" indent="0" eaLnBrk="1" hangingPunct="1">
              <a:lnSpc>
                <a:spcPct val="90000"/>
              </a:lnSpc>
              <a:buNone/>
            </a:pPr>
            <a:endParaRPr lang="en-US" altLang="zh-CN" sz="1600" dirty="0" smtClean="0">
              <a:latin typeface="微软雅黑" pitchFamily="34" charset="-122"/>
              <a:ea typeface="微软雅黑" pitchFamily="34" charset="-122"/>
            </a:endParaRPr>
          </a:p>
          <a:p>
            <a:pPr eaLnBrk="1" hangingPunct="1">
              <a:lnSpc>
                <a:spcPct val="90000"/>
              </a:lnSpc>
              <a:buFontTx/>
              <a:buNone/>
            </a:pPr>
            <a:endParaRPr lang="en-US" altLang="zh-CN" sz="2000" dirty="0" smtClean="0">
              <a:latin typeface="微软雅黑" pitchFamily="34" charset="-122"/>
              <a:ea typeface="微软雅黑" pitchFamily="34" charset="-122"/>
            </a:endParaRPr>
          </a:p>
        </p:txBody>
      </p:sp>
      <p:sp>
        <p:nvSpPr>
          <p:cNvPr id="5" name="矩形 4"/>
          <p:cNvSpPr/>
          <p:nvPr/>
        </p:nvSpPr>
        <p:spPr>
          <a:xfrm>
            <a:off x="395536" y="1340768"/>
            <a:ext cx="8424863" cy="461665"/>
          </a:xfrm>
          <a:prstGeom prst="rect">
            <a:avLst/>
          </a:prstGeom>
          <a:noFill/>
          <a:ln w="9525">
            <a:noFill/>
            <a:miter lim="800000"/>
            <a:headEnd/>
            <a:tailEnd/>
          </a:ln>
        </p:spPr>
        <p:txBody>
          <a:bodyPr wrap="square">
            <a:spAutoFit/>
          </a:bodyPr>
          <a:lstStyle/>
          <a:p>
            <a:pPr>
              <a:defRPr/>
            </a:pPr>
            <a:endParaRPr lang="zh-CN" altLang="en-US" sz="2400" dirty="0">
              <a:solidFill>
                <a:schemeClr val="tx1"/>
              </a:solidFill>
              <a:latin typeface="微软雅黑" pitchFamily="34" charset="-122"/>
              <a:ea typeface="微软雅黑" pitchFamily="34" charset="-122"/>
            </a:endParaRPr>
          </a:p>
        </p:txBody>
      </p:sp>
      <p:sp>
        <p:nvSpPr>
          <p:cNvPr id="6" name="矩形 51"/>
          <p:cNvSpPr>
            <a:spLocks noChangeArrowheads="1"/>
          </p:cNvSpPr>
          <p:nvPr/>
        </p:nvSpPr>
        <p:spPr bwMode="auto">
          <a:xfrm>
            <a:off x="1691680" y="1340768"/>
            <a:ext cx="5737269" cy="830997"/>
          </a:xfrm>
          <a:prstGeom prst="rect">
            <a:avLst/>
          </a:prstGeom>
          <a:noFill/>
          <a:ln w="9525">
            <a:noFill/>
            <a:miter lim="800000"/>
            <a:headEnd/>
            <a:tailEnd/>
          </a:ln>
        </p:spPr>
        <p:txBody>
          <a:bodyPr wrap="square">
            <a:spAutoFit/>
          </a:bodyPr>
          <a:lstStyle/>
          <a:p>
            <a:endParaRPr lang="zh-CN" altLang="en-US" sz="2400" dirty="0" smtClean="0">
              <a:latin typeface="微软雅黑" pitchFamily="34" charset="-122"/>
              <a:ea typeface="微软雅黑" pitchFamily="34" charset="-122"/>
            </a:endParaRPr>
          </a:p>
          <a:p>
            <a:r>
              <a:rPr lang="zh-CN" altLang="en-US" sz="2400" b="1" dirty="0" smtClean="0">
                <a:latin typeface="微软雅黑" pitchFamily="34" charset="-122"/>
                <a:ea typeface="微软雅黑" pitchFamily="34" charset="-122"/>
              </a:rPr>
              <a:t>项目基本信息</a:t>
            </a:r>
          </a:p>
        </p:txBody>
      </p:sp>
      <p:grpSp>
        <p:nvGrpSpPr>
          <p:cNvPr id="7" name="组合 17"/>
          <p:cNvGrpSpPr/>
          <p:nvPr/>
        </p:nvGrpSpPr>
        <p:grpSpPr>
          <a:xfrm>
            <a:off x="899592" y="1582291"/>
            <a:ext cx="506629" cy="550565"/>
            <a:chOff x="4422775" y="3660899"/>
            <a:chExt cx="506629" cy="550565"/>
          </a:xfrm>
          <a:solidFill>
            <a:srgbClr val="C00000"/>
          </a:solidFill>
        </p:grpSpPr>
        <p:sp>
          <p:nvSpPr>
            <p:cNvPr id="8" name="矩形 7"/>
            <p:cNvSpPr/>
            <p:nvPr/>
          </p:nvSpPr>
          <p:spPr>
            <a:xfrm>
              <a:off x="4422775" y="3660899"/>
              <a:ext cx="503238" cy="503238"/>
            </a:xfrm>
            <a:prstGeom prst="rect">
              <a:avLst/>
            </a:prstGeom>
            <a:grp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Georgia" pitchFamily="18" charset="0"/>
                <a:ea typeface="微软雅黑" pitchFamily="34" charset="-122"/>
              </a:endParaRPr>
            </a:p>
          </p:txBody>
        </p:sp>
        <p:sp>
          <p:nvSpPr>
            <p:cNvPr id="9" name="TextBox 46"/>
            <p:cNvSpPr txBox="1">
              <a:spLocks noChangeArrowheads="1"/>
            </p:cNvSpPr>
            <p:nvPr/>
          </p:nvSpPr>
          <p:spPr bwMode="auto">
            <a:xfrm>
              <a:off x="4611688" y="3749799"/>
              <a:ext cx="317716" cy="461665"/>
            </a:xfrm>
            <a:prstGeom prst="rect">
              <a:avLst/>
            </a:prstGeom>
            <a:noFill/>
            <a:ln w="9525">
              <a:noFill/>
              <a:miter lim="800000"/>
              <a:headEnd/>
              <a:tailEnd/>
            </a:ln>
          </p:spPr>
          <p:txBody>
            <a:bodyPr wrap="none">
              <a:spAutoFit/>
            </a:bodyPr>
            <a:lstStyle/>
            <a:p>
              <a:r>
                <a:rPr lang="en-US" altLang="zh-CN" sz="2400" dirty="0" smtClean="0">
                  <a:solidFill>
                    <a:schemeClr val="bg1"/>
                  </a:solidFill>
                  <a:latin typeface="Georgia" pitchFamily="18" charset="0"/>
                  <a:ea typeface="微软雅黑" pitchFamily="34" charset="-122"/>
                </a:rPr>
                <a:t>1</a:t>
              </a:r>
              <a:endParaRPr lang="zh-CN" altLang="en-US" sz="2400" dirty="0">
                <a:solidFill>
                  <a:schemeClr val="bg1"/>
                </a:solidFill>
                <a:latin typeface="Georgia" pitchFamily="18" charset="0"/>
                <a:ea typeface="微软雅黑" pitchFamily="34" charset="-122"/>
              </a:endParaRPr>
            </a:p>
          </p:txBody>
        </p:sp>
      </p:grpSp>
      <p:sp>
        <p:nvSpPr>
          <p:cNvPr id="10" name="矩形 9"/>
          <p:cNvSpPr/>
          <p:nvPr/>
        </p:nvSpPr>
        <p:spPr>
          <a:xfrm>
            <a:off x="1691680" y="4221088"/>
            <a:ext cx="3262432" cy="461665"/>
          </a:xfrm>
          <a:prstGeom prst="rect">
            <a:avLst/>
          </a:prstGeom>
        </p:spPr>
        <p:txBody>
          <a:bodyPr wrap="none">
            <a:spAutoFit/>
          </a:bodyPr>
          <a:lstStyle/>
          <a:p>
            <a:pPr>
              <a:defRPr/>
            </a:pPr>
            <a:r>
              <a:rPr lang="zh-CN" altLang="en-US" sz="2400" b="1" dirty="0" smtClean="0">
                <a:latin typeface="微软雅黑" pitchFamily="34" charset="-122"/>
                <a:ea typeface="微软雅黑" pitchFamily="34" charset="-122"/>
              </a:rPr>
              <a:t>经验教训总结（全员）</a:t>
            </a:r>
          </a:p>
        </p:txBody>
      </p:sp>
      <p:grpSp>
        <p:nvGrpSpPr>
          <p:cNvPr id="11" name="组合 17"/>
          <p:cNvGrpSpPr/>
          <p:nvPr/>
        </p:nvGrpSpPr>
        <p:grpSpPr>
          <a:xfrm>
            <a:off x="897019" y="3310483"/>
            <a:ext cx="545101" cy="550565"/>
            <a:chOff x="4422775" y="3660899"/>
            <a:chExt cx="545101" cy="550565"/>
          </a:xfrm>
          <a:solidFill>
            <a:srgbClr val="C00000"/>
          </a:solidFill>
        </p:grpSpPr>
        <p:sp>
          <p:nvSpPr>
            <p:cNvPr id="12" name="矩形 11"/>
            <p:cNvSpPr/>
            <p:nvPr/>
          </p:nvSpPr>
          <p:spPr>
            <a:xfrm>
              <a:off x="4422775" y="3660899"/>
              <a:ext cx="503238" cy="503238"/>
            </a:xfrm>
            <a:prstGeom prst="rect">
              <a:avLst/>
            </a:prstGeom>
            <a:grp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Georgia" pitchFamily="18" charset="0"/>
                <a:ea typeface="微软雅黑" pitchFamily="34" charset="-122"/>
              </a:endParaRPr>
            </a:p>
          </p:txBody>
        </p:sp>
        <p:sp>
          <p:nvSpPr>
            <p:cNvPr id="13" name="TextBox 46"/>
            <p:cNvSpPr txBox="1">
              <a:spLocks noChangeArrowheads="1"/>
            </p:cNvSpPr>
            <p:nvPr/>
          </p:nvSpPr>
          <p:spPr bwMode="auto">
            <a:xfrm>
              <a:off x="4611688" y="3749799"/>
              <a:ext cx="356188" cy="461665"/>
            </a:xfrm>
            <a:prstGeom prst="rect">
              <a:avLst/>
            </a:prstGeom>
            <a:noFill/>
            <a:ln w="9525">
              <a:noFill/>
              <a:miter lim="800000"/>
              <a:headEnd/>
              <a:tailEnd/>
            </a:ln>
          </p:spPr>
          <p:txBody>
            <a:bodyPr wrap="none">
              <a:spAutoFit/>
            </a:bodyPr>
            <a:lstStyle/>
            <a:p>
              <a:r>
                <a:rPr lang="en-US" altLang="zh-CN" sz="2400" dirty="0" smtClean="0">
                  <a:solidFill>
                    <a:schemeClr val="bg1"/>
                  </a:solidFill>
                  <a:latin typeface="Georgia" pitchFamily="18" charset="0"/>
                  <a:ea typeface="微软雅黑" pitchFamily="34" charset="-122"/>
                </a:rPr>
                <a:t>3</a:t>
              </a:r>
              <a:endParaRPr lang="zh-CN" altLang="en-US" sz="2400" dirty="0">
                <a:solidFill>
                  <a:schemeClr val="bg1"/>
                </a:solidFill>
                <a:latin typeface="Georgia" pitchFamily="18" charset="0"/>
                <a:ea typeface="微软雅黑" pitchFamily="34" charset="-122"/>
              </a:endParaRPr>
            </a:p>
          </p:txBody>
        </p:sp>
      </p:grpSp>
      <p:grpSp>
        <p:nvGrpSpPr>
          <p:cNvPr id="14" name="组合 17"/>
          <p:cNvGrpSpPr/>
          <p:nvPr/>
        </p:nvGrpSpPr>
        <p:grpSpPr>
          <a:xfrm>
            <a:off x="899592" y="4149080"/>
            <a:ext cx="545101" cy="550565"/>
            <a:chOff x="4422775" y="3660899"/>
            <a:chExt cx="545101" cy="550565"/>
          </a:xfrm>
          <a:solidFill>
            <a:srgbClr val="C00000"/>
          </a:solidFill>
        </p:grpSpPr>
        <p:sp>
          <p:nvSpPr>
            <p:cNvPr id="15" name="矩形 14"/>
            <p:cNvSpPr/>
            <p:nvPr/>
          </p:nvSpPr>
          <p:spPr>
            <a:xfrm>
              <a:off x="4422775" y="3660899"/>
              <a:ext cx="503238" cy="503238"/>
            </a:xfrm>
            <a:prstGeom prst="rect">
              <a:avLst/>
            </a:prstGeom>
            <a:grp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Georgia" pitchFamily="18" charset="0"/>
                <a:ea typeface="微软雅黑" pitchFamily="34" charset="-122"/>
              </a:endParaRPr>
            </a:p>
          </p:txBody>
        </p:sp>
        <p:sp>
          <p:nvSpPr>
            <p:cNvPr id="16" name="TextBox 46"/>
            <p:cNvSpPr txBox="1">
              <a:spLocks noChangeArrowheads="1"/>
            </p:cNvSpPr>
            <p:nvPr/>
          </p:nvSpPr>
          <p:spPr bwMode="auto">
            <a:xfrm>
              <a:off x="4611688" y="3749799"/>
              <a:ext cx="356188" cy="461665"/>
            </a:xfrm>
            <a:prstGeom prst="rect">
              <a:avLst/>
            </a:prstGeom>
            <a:noFill/>
            <a:ln w="9525">
              <a:noFill/>
              <a:miter lim="800000"/>
              <a:headEnd/>
              <a:tailEnd/>
            </a:ln>
          </p:spPr>
          <p:txBody>
            <a:bodyPr wrap="none">
              <a:spAutoFit/>
            </a:bodyPr>
            <a:lstStyle/>
            <a:p>
              <a:r>
                <a:rPr lang="en-US" altLang="zh-CN" sz="2400" dirty="0" smtClean="0">
                  <a:solidFill>
                    <a:schemeClr val="bg1"/>
                  </a:solidFill>
                  <a:latin typeface="Georgia" pitchFamily="18" charset="0"/>
                  <a:ea typeface="微软雅黑" pitchFamily="34" charset="-122"/>
                </a:rPr>
                <a:t>4</a:t>
              </a:r>
              <a:endParaRPr lang="zh-CN" altLang="en-US" sz="2400" dirty="0">
                <a:solidFill>
                  <a:schemeClr val="bg1"/>
                </a:solidFill>
                <a:latin typeface="Georgia" pitchFamily="18" charset="0"/>
                <a:ea typeface="微软雅黑" pitchFamily="34" charset="-122"/>
              </a:endParaRPr>
            </a:p>
          </p:txBody>
        </p:sp>
      </p:grpSp>
      <p:grpSp>
        <p:nvGrpSpPr>
          <p:cNvPr id="17" name="组合 17"/>
          <p:cNvGrpSpPr/>
          <p:nvPr/>
        </p:nvGrpSpPr>
        <p:grpSpPr>
          <a:xfrm>
            <a:off x="899592" y="4966667"/>
            <a:ext cx="545101" cy="550565"/>
            <a:chOff x="4422775" y="3660899"/>
            <a:chExt cx="545101" cy="550565"/>
          </a:xfrm>
          <a:solidFill>
            <a:srgbClr val="C00000"/>
          </a:solidFill>
        </p:grpSpPr>
        <p:sp>
          <p:nvSpPr>
            <p:cNvPr id="18" name="矩形 17"/>
            <p:cNvSpPr/>
            <p:nvPr/>
          </p:nvSpPr>
          <p:spPr>
            <a:xfrm>
              <a:off x="4422775" y="3660899"/>
              <a:ext cx="503238" cy="503238"/>
            </a:xfrm>
            <a:prstGeom prst="rect">
              <a:avLst/>
            </a:prstGeom>
            <a:grp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Georgia" pitchFamily="18" charset="0"/>
                <a:ea typeface="微软雅黑" pitchFamily="34" charset="-122"/>
              </a:endParaRPr>
            </a:p>
          </p:txBody>
        </p:sp>
        <p:sp>
          <p:nvSpPr>
            <p:cNvPr id="19" name="TextBox 46"/>
            <p:cNvSpPr txBox="1">
              <a:spLocks noChangeArrowheads="1"/>
            </p:cNvSpPr>
            <p:nvPr/>
          </p:nvSpPr>
          <p:spPr bwMode="auto">
            <a:xfrm>
              <a:off x="4611688" y="3749799"/>
              <a:ext cx="356188" cy="461665"/>
            </a:xfrm>
            <a:prstGeom prst="rect">
              <a:avLst/>
            </a:prstGeom>
            <a:noFill/>
            <a:ln w="9525">
              <a:noFill/>
              <a:miter lim="800000"/>
              <a:headEnd/>
              <a:tailEnd/>
            </a:ln>
          </p:spPr>
          <p:txBody>
            <a:bodyPr wrap="none">
              <a:spAutoFit/>
            </a:bodyPr>
            <a:lstStyle/>
            <a:p>
              <a:r>
                <a:rPr lang="en-US" altLang="zh-CN" sz="2400" dirty="0" smtClean="0">
                  <a:solidFill>
                    <a:schemeClr val="bg1"/>
                  </a:solidFill>
                  <a:latin typeface="Georgia" pitchFamily="18" charset="0"/>
                  <a:ea typeface="微软雅黑" pitchFamily="34" charset="-122"/>
                </a:rPr>
                <a:t>5</a:t>
              </a:r>
              <a:endParaRPr lang="zh-CN" altLang="en-US" sz="2400" dirty="0">
                <a:solidFill>
                  <a:schemeClr val="bg1"/>
                </a:solidFill>
                <a:latin typeface="Georgia" pitchFamily="18" charset="0"/>
                <a:ea typeface="微软雅黑" pitchFamily="34" charset="-122"/>
              </a:endParaRPr>
            </a:p>
          </p:txBody>
        </p:sp>
      </p:grpSp>
      <p:grpSp>
        <p:nvGrpSpPr>
          <p:cNvPr id="20" name="组合 17"/>
          <p:cNvGrpSpPr/>
          <p:nvPr/>
        </p:nvGrpSpPr>
        <p:grpSpPr>
          <a:xfrm>
            <a:off x="899592" y="2446387"/>
            <a:ext cx="545101" cy="550565"/>
            <a:chOff x="4422775" y="3660899"/>
            <a:chExt cx="545101" cy="550565"/>
          </a:xfrm>
          <a:solidFill>
            <a:srgbClr val="C00000"/>
          </a:solidFill>
        </p:grpSpPr>
        <p:sp>
          <p:nvSpPr>
            <p:cNvPr id="21" name="矩形 20"/>
            <p:cNvSpPr/>
            <p:nvPr/>
          </p:nvSpPr>
          <p:spPr>
            <a:xfrm>
              <a:off x="4422775" y="3660899"/>
              <a:ext cx="503238" cy="503238"/>
            </a:xfrm>
            <a:prstGeom prst="rect">
              <a:avLst/>
            </a:prstGeom>
            <a:grp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Georgia" pitchFamily="18" charset="0"/>
                <a:ea typeface="微软雅黑" pitchFamily="34" charset="-122"/>
              </a:endParaRPr>
            </a:p>
          </p:txBody>
        </p:sp>
        <p:sp>
          <p:nvSpPr>
            <p:cNvPr id="22" name="TextBox 46"/>
            <p:cNvSpPr txBox="1">
              <a:spLocks noChangeArrowheads="1"/>
            </p:cNvSpPr>
            <p:nvPr/>
          </p:nvSpPr>
          <p:spPr bwMode="auto">
            <a:xfrm>
              <a:off x="4611688" y="3749799"/>
              <a:ext cx="356188" cy="461665"/>
            </a:xfrm>
            <a:prstGeom prst="rect">
              <a:avLst/>
            </a:prstGeom>
            <a:noFill/>
            <a:ln w="9525">
              <a:noFill/>
              <a:miter lim="800000"/>
              <a:headEnd/>
              <a:tailEnd/>
            </a:ln>
          </p:spPr>
          <p:txBody>
            <a:bodyPr wrap="none">
              <a:spAutoFit/>
            </a:bodyPr>
            <a:lstStyle/>
            <a:p>
              <a:r>
                <a:rPr lang="en-US" altLang="zh-CN" sz="2400" dirty="0" smtClean="0">
                  <a:solidFill>
                    <a:schemeClr val="bg1"/>
                  </a:solidFill>
                  <a:latin typeface="Georgia" pitchFamily="18" charset="0"/>
                  <a:ea typeface="微软雅黑" pitchFamily="34" charset="-122"/>
                </a:rPr>
                <a:t>2</a:t>
              </a:r>
              <a:endParaRPr lang="zh-CN" altLang="en-US" sz="2400" dirty="0">
                <a:solidFill>
                  <a:schemeClr val="bg1"/>
                </a:solidFill>
                <a:latin typeface="Georgia" pitchFamily="18" charset="0"/>
                <a:ea typeface="微软雅黑" pitchFamily="34" charset="-122"/>
              </a:endParaRPr>
            </a:p>
          </p:txBody>
        </p:sp>
      </p:grpSp>
      <p:sp>
        <p:nvSpPr>
          <p:cNvPr id="23" name="矩形 22"/>
          <p:cNvSpPr/>
          <p:nvPr/>
        </p:nvSpPr>
        <p:spPr>
          <a:xfrm>
            <a:off x="1691680" y="2492896"/>
            <a:ext cx="4903907" cy="707886"/>
          </a:xfrm>
          <a:prstGeom prst="rect">
            <a:avLst/>
          </a:prstGeom>
        </p:spPr>
        <p:txBody>
          <a:bodyPr wrap="none">
            <a:spAutoFit/>
          </a:bodyPr>
          <a:lstStyle/>
          <a:p>
            <a:r>
              <a:rPr lang="zh-CN" altLang="en-US" sz="2400" b="1" dirty="0" smtClean="0">
                <a:latin typeface="微软雅黑" pitchFamily="34" charset="-122"/>
                <a:ea typeface="微软雅黑" pitchFamily="34" charset="-122"/>
              </a:rPr>
              <a:t>项目执行达成情况分析</a:t>
            </a:r>
            <a:endParaRPr lang="en-US" altLang="zh-CN" sz="2400" b="1" dirty="0" smtClean="0">
              <a:latin typeface="微软雅黑" pitchFamily="34" charset="-122"/>
              <a:ea typeface="微软雅黑" pitchFamily="34" charset="-122"/>
            </a:endParaRPr>
          </a:p>
          <a:p>
            <a:r>
              <a:rPr lang="zh-CN" altLang="en-US" sz="1600" dirty="0" smtClean="0">
                <a:solidFill>
                  <a:srgbClr val="FF0000"/>
                </a:solidFill>
                <a:latin typeface="微软雅黑" pitchFamily="34" charset="-122"/>
                <a:ea typeface="微软雅黑" pitchFamily="34" charset="-122"/>
              </a:rPr>
              <a:t>（包括：项目</a:t>
            </a:r>
            <a:r>
              <a:rPr lang="zh-CN" altLang="en-US" sz="1600" dirty="0">
                <a:solidFill>
                  <a:srgbClr val="FF0000"/>
                </a:solidFill>
                <a:latin typeface="微软雅黑" pitchFamily="34" charset="-122"/>
                <a:ea typeface="微软雅黑" pitchFamily="34" charset="-122"/>
              </a:rPr>
              <a:t>成员质量指标达成展示、红黑牌确认）</a:t>
            </a:r>
            <a:endParaRPr lang="zh-CN" altLang="en-US" sz="1600" dirty="0" smtClean="0">
              <a:solidFill>
                <a:srgbClr val="FF0000"/>
              </a:solidFill>
              <a:latin typeface="微软雅黑" pitchFamily="34" charset="-122"/>
              <a:ea typeface="微软雅黑" pitchFamily="34" charset="-122"/>
            </a:endParaRPr>
          </a:p>
        </p:txBody>
      </p:sp>
      <p:sp>
        <p:nvSpPr>
          <p:cNvPr id="24" name="矩形 51"/>
          <p:cNvSpPr>
            <a:spLocks noChangeArrowheads="1"/>
          </p:cNvSpPr>
          <p:nvPr/>
        </p:nvSpPr>
        <p:spPr bwMode="auto">
          <a:xfrm>
            <a:off x="1691680" y="3399383"/>
            <a:ext cx="5737269" cy="707886"/>
          </a:xfrm>
          <a:prstGeom prst="rect">
            <a:avLst/>
          </a:prstGeom>
          <a:noFill/>
          <a:ln w="9525">
            <a:noFill/>
            <a:miter lim="800000"/>
            <a:headEnd/>
            <a:tailEnd/>
          </a:ln>
        </p:spPr>
        <p:txBody>
          <a:bodyPr wrap="square">
            <a:spAutoFit/>
          </a:bodyPr>
          <a:lstStyle/>
          <a:p>
            <a:r>
              <a:rPr lang="zh-CN" altLang="en-US" sz="2400" b="1" dirty="0" smtClean="0">
                <a:latin typeface="微软雅黑" pitchFamily="34" charset="-122"/>
                <a:ea typeface="微软雅黑" pitchFamily="34" charset="-122"/>
              </a:rPr>
              <a:t>项目过程规范性和质量分析</a:t>
            </a:r>
            <a:endParaRPr lang="en-US" altLang="zh-CN" sz="2400" b="1" dirty="0" smtClean="0">
              <a:latin typeface="微软雅黑" pitchFamily="34" charset="-122"/>
              <a:ea typeface="微软雅黑" pitchFamily="34" charset="-122"/>
            </a:endParaRPr>
          </a:p>
          <a:p>
            <a:r>
              <a:rPr lang="en-US" altLang="zh-CN" sz="1600" dirty="0" smtClean="0">
                <a:solidFill>
                  <a:srgbClr val="FF0000"/>
                </a:solidFill>
                <a:latin typeface="微软雅黑" pitchFamily="34" charset="-122"/>
                <a:ea typeface="微软雅黑" pitchFamily="34" charset="-122"/>
              </a:rPr>
              <a:t>(</a:t>
            </a:r>
            <a:r>
              <a:rPr lang="zh-CN" altLang="en-US" sz="1600" dirty="0" smtClean="0">
                <a:solidFill>
                  <a:srgbClr val="FF0000"/>
                </a:solidFill>
                <a:latin typeface="微软雅黑" pitchFamily="34" charset="-122"/>
                <a:ea typeface="微软雅黑" pitchFamily="34" charset="-122"/>
              </a:rPr>
              <a:t>执行</a:t>
            </a:r>
            <a:r>
              <a:rPr lang="en-US" altLang="zh-CN" sz="1600" dirty="0" smtClean="0">
                <a:solidFill>
                  <a:srgbClr val="FF0000"/>
                </a:solidFill>
                <a:latin typeface="微软雅黑" pitchFamily="34" charset="-122"/>
                <a:ea typeface="微软雅黑" pitchFamily="34" charset="-122"/>
              </a:rPr>
              <a:t>CMMI</a:t>
            </a:r>
            <a:r>
              <a:rPr lang="zh-CN" altLang="en-US" sz="1600" dirty="0">
                <a:solidFill>
                  <a:srgbClr val="FF0000"/>
                </a:solidFill>
                <a:latin typeface="微软雅黑" pitchFamily="34" charset="-122"/>
                <a:ea typeface="微软雅黑" pitchFamily="34" charset="-122"/>
              </a:rPr>
              <a:t>的</a:t>
            </a:r>
            <a:r>
              <a:rPr lang="zh-CN" altLang="en-US" sz="1600" dirty="0" smtClean="0">
                <a:solidFill>
                  <a:srgbClr val="FF0000"/>
                </a:solidFill>
                <a:latin typeface="微软雅黑" pitchFamily="34" charset="-122"/>
                <a:ea typeface="微软雅黑" pitchFamily="34" charset="-122"/>
              </a:rPr>
              <a:t>项目必须包括对</a:t>
            </a:r>
            <a:r>
              <a:rPr lang="en-US" altLang="zh-CN" sz="1600" dirty="0" err="1" smtClean="0">
                <a:solidFill>
                  <a:srgbClr val="FF0000"/>
                </a:solidFill>
                <a:latin typeface="微软雅黑" pitchFamily="34" charset="-122"/>
                <a:ea typeface="微软雅黑" pitchFamily="34" charset="-122"/>
              </a:rPr>
              <a:t>cmmi</a:t>
            </a:r>
            <a:r>
              <a:rPr lang="zh-CN" altLang="en-US" sz="1600" dirty="0" smtClean="0">
                <a:solidFill>
                  <a:srgbClr val="FF0000"/>
                </a:solidFill>
                <a:latin typeface="微软雅黑" pitchFamily="34" charset="-122"/>
                <a:ea typeface="微软雅黑" pitchFamily="34" charset="-122"/>
              </a:rPr>
              <a:t>的全面评价）</a:t>
            </a:r>
          </a:p>
        </p:txBody>
      </p:sp>
      <p:sp>
        <p:nvSpPr>
          <p:cNvPr id="25" name="矩形 24"/>
          <p:cNvSpPr/>
          <p:nvPr/>
        </p:nvSpPr>
        <p:spPr>
          <a:xfrm>
            <a:off x="1691680" y="4830251"/>
            <a:ext cx="1415772" cy="719556"/>
          </a:xfrm>
          <a:prstGeom prst="rect">
            <a:avLst/>
          </a:prstGeom>
        </p:spPr>
        <p:txBody>
          <a:bodyPr wrap="none">
            <a:spAutoFit/>
          </a:bodyPr>
          <a:lstStyle/>
          <a:p>
            <a:pPr>
              <a:lnSpc>
                <a:spcPct val="200000"/>
              </a:lnSpc>
              <a:buClr>
                <a:srgbClr val="C00000"/>
              </a:buClr>
              <a:defRPr/>
            </a:pPr>
            <a:r>
              <a:rPr lang="zh-CN" altLang="en-US" sz="2400" b="1" dirty="0" smtClean="0">
                <a:latin typeface="微软雅黑" pitchFamily="34" charset="-122"/>
                <a:ea typeface="微软雅黑" pitchFamily="34" charset="-122"/>
              </a:rPr>
              <a:t>改进计划</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rPr>
              <a:t>经验教训总结</a:t>
            </a:r>
            <a:endParaRPr lang="zh-CN" altLang="en-US" dirty="0"/>
          </a:p>
        </p:txBody>
      </p:sp>
      <p:sp>
        <p:nvSpPr>
          <p:cNvPr id="4" name="TextBox 3"/>
          <p:cNvSpPr txBox="1"/>
          <p:nvPr/>
        </p:nvSpPr>
        <p:spPr>
          <a:xfrm>
            <a:off x="395536" y="1196752"/>
            <a:ext cx="8208912" cy="369332"/>
          </a:xfrm>
          <a:prstGeom prst="rect">
            <a:avLst/>
          </a:prstGeom>
          <a:noFill/>
        </p:spPr>
        <p:txBody>
          <a:bodyPr wrap="square" rtlCol="0">
            <a:spAutoFit/>
          </a:bodyPr>
          <a:lstStyle/>
          <a:p>
            <a:pPr>
              <a:buFont typeface="Wingdings" pitchFamily="2" charset="2"/>
              <a:buChar char="Ø"/>
            </a:pPr>
            <a:r>
              <a:rPr lang="en-US" altLang="zh-CN" dirty="0" smtClean="0">
                <a:solidFill>
                  <a:srgbClr val="FF0000"/>
                </a:solidFill>
                <a:latin typeface="+mn-ea"/>
                <a:ea typeface="+mn-ea"/>
              </a:rPr>
              <a:t> </a:t>
            </a:r>
            <a:r>
              <a:rPr lang="zh-CN" altLang="en-US" b="1" dirty="0" smtClean="0">
                <a:latin typeface="+mn-ea"/>
                <a:ea typeface="+mn-ea"/>
              </a:rPr>
              <a:t>工作组</a:t>
            </a:r>
            <a:endParaRPr lang="zh-CN" altLang="en-US" b="1" dirty="0">
              <a:latin typeface="+mn-ea"/>
              <a:ea typeface="+mn-ea"/>
            </a:endParaRPr>
          </a:p>
        </p:txBody>
      </p:sp>
      <p:sp>
        <p:nvSpPr>
          <p:cNvPr id="5" name="TextBox 4"/>
          <p:cNvSpPr txBox="1"/>
          <p:nvPr/>
        </p:nvSpPr>
        <p:spPr>
          <a:xfrm>
            <a:off x="467544" y="1661899"/>
            <a:ext cx="8208912" cy="3293209"/>
          </a:xfrm>
          <a:prstGeom prst="rect">
            <a:avLst/>
          </a:prstGeom>
          <a:noFill/>
        </p:spPr>
        <p:txBody>
          <a:bodyPr wrap="square" rtlCol="0">
            <a:spAutoFit/>
          </a:bodyPr>
          <a:lstStyle/>
          <a:p>
            <a:pPr indent="457200"/>
            <a:r>
              <a:rPr lang="zh-CN" altLang="en-US" sz="1600" b="1" dirty="0" smtClean="0">
                <a:solidFill>
                  <a:srgbClr val="0070C0"/>
                </a:solidFill>
                <a:latin typeface="+mn-ea"/>
                <a:ea typeface="+mn-ea"/>
              </a:rPr>
              <a:t>沈佳栋</a:t>
            </a:r>
            <a:endParaRPr lang="en-US" altLang="zh-CN" sz="1600" b="1" dirty="0" smtClean="0">
              <a:solidFill>
                <a:srgbClr val="0070C0"/>
              </a:solidFill>
              <a:latin typeface="+mn-ea"/>
              <a:ea typeface="+mn-ea"/>
            </a:endParaRPr>
          </a:p>
          <a:p>
            <a:pPr indent="457200"/>
            <a:r>
              <a:rPr lang="en-US" altLang="zh-CN" sz="1600" dirty="0" smtClean="0">
                <a:latin typeface="+mn-ea"/>
                <a:ea typeface="+mn-ea"/>
              </a:rPr>
              <a:t>1.</a:t>
            </a:r>
            <a:r>
              <a:rPr lang="zh-CN" altLang="en-US" sz="1600" dirty="0" smtClean="0">
                <a:latin typeface="+mn-ea"/>
                <a:ea typeface="+mn-ea"/>
              </a:rPr>
              <a:t>异常</a:t>
            </a:r>
            <a:r>
              <a:rPr lang="zh-CN" altLang="en-US" sz="1600" dirty="0">
                <a:latin typeface="+mn-ea"/>
                <a:ea typeface="+mn-ea"/>
              </a:rPr>
              <a:t>情况考虑不周全，因需要文档和代码开发都由开发人员来完成，需求评审时，对异常情况基本没有补充。导致开发过程中异常考虑不全。在这次项目过程中。如小于</a:t>
            </a:r>
            <a:r>
              <a:rPr lang="en-US" altLang="zh-CN" sz="1600" dirty="0">
                <a:latin typeface="+mn-ea"/>
                <a:ea typeface="+mn-ea"/>
              </a:rPr>
              <a:t>100b</a:t>
            </a:r>
            <a:r>
              <a:rPr lang="zh-CN" altLang="en-US" sz="1600" dirty="0">
                <a:latin typeface="+mn-ea"/>
                <a:ea typeface="+mn-ea"/>
              </a:rPr>
              <a:t>视频上传导致的余数为</a:t>
            </a:r>
            <a:r>
              <a:rPr lang="en-US" altLang="zh-CN" sz="1600" dirty="0">
                <a:latin typeface="+mn-ea"/>
                <a:ea typeface="+mn-ea"/>
              </a:rPr>
              <a:t>0</a:t>
            </a:r>
            <a:r>
              <a:rPr lang="zh-CN" altLang="en-US" sz="1600" dirty="0">
                <a:latin typeface="+mn-ea"/>
                <a:ea typeface="+mn-ea"/>
              </a:rPr>
              <a:t>，引起的应用奔溃问题。如外网环境下测试上传导致的请求超时引起的后续多线程冲突继而引起应用奔溃的问题。都是对异常情况考虑不全引起的问题。在需求编写时开发未考虑到，需求评审时，评审也未考虑到。</a:t>
            </a:r>
          </a:p>
          <a:p>
            <a:pPr indent="457200"/>
            <a:r>
              <a:rPr lang="en-US" altLang="zh-CN" sz="1600" dirty="0">
                <a:latin typeface="+mn-ea"/>
                <a:ea typeface="+mn-ea"/>
              </a:rPr>
              <a:t>2</a:t>
            </a:r>
            <a:r>
              <a:rPr lang="en-US" altLang="zh-CN" sz="1600" dirty="0" smtClean="0">
                <a:latin typeface="+mn-ea"/>
                <a:ea typeface="+mn-ea"/>
              </a:rPr>
              <a:t>.</a:t>
            </a:r>
            <a:r>
              <a:rPr lang="zh-CN" altLang="en-US" sz="1600" dirty="0" smtClean="0">
                <a:latin typeface="+mn-ea"/>
                <a:ea typeface="+mn-ea"/>
              </a:rPr>
              <a:t>引用</a:t>
            </a:r>
            <a:r>
              <a:rPr lang="zh-CN" altLang="en-US" sz="1600" dirty="0">
                <a:latin typeface="+mn-ea"/>
                <a:ea typeface="+mn-ea"/>
              </a:rPr>
              <a:t>第三方应用的问题。在这次项目中。如共享的分开平台界面</a:t>
            </a:r>
            <a:r>
              <a:rPr lang="en-US" altLang="zh-CN" sz="1600" dirty="0">
                <a:latin typeface="+mn-ea"/>
                <a:ea typeface="+mn-ea"/>
              </a:rPr>
              <a:t>UI</a:t>
            </a:r>
            <a:r>
              <a:rPr lang="zh-CN" altLang="en-US" sz="1600" dirty="0">
                <a:latin typeface="+mn-ea"/>
                <a:ea typeface="+mn-ea"/>
              </a:rPr>
              <a:t>下载按钮过小的问题。如云存储平台对网络丢包率的要求，开发未考虑周全，对重传的处理不够完善，导致在网络环境较差的情况下，上传失败过多。如以用户名加时间催的形式来作为唯一标示，未考虑测试到第三方校验对中文的识别情况。</a:t>
            </a:r>
          </a:p>
          <a:p>
            <a:pPr indent="457200"/>
            <a:r>
              <a:rPr lang="en-US" altLang="zh-CN" sz="1600" dirty="0">
                <a:latin typeface="+mn-ea"/>
                <a:ea typeface="+mn-ea"/>
              </a:rPr>
              <a:t>3</a:t>
            </a:r>
            <a:r>
              <a:rPr lang="en-US" altLang="zh-CN" sz="1600" dirty="0" smtClean="0">
                <a:latin typeface="+mn-ea"/>
                <a:ea typeface="+mn-ea"/>
              </a:rPr>
              <a:t>.</a:t>
            </a:r>
            <a:r>
              <a:rPr lang="zh-CN" altLang="en-US" sz="1600" dirty="0" smtClean="0">
                <a:latin typeface="+mn-ea"/>
                <a:ea typeface="+mn-ea"/>
              </a:rPr>
              <a:t>各</a:t>
            </a:r>
            <a:r>
              <a:rPr lang="zh-CN" altLang="en-US" sz="1600" dirty="0">
                <a:latin typeface="+mn-ea"/>
                <a:ea typeface="+mn-ea"/>
              </a:rPr>
              <a:t>手机版本测试不全面。因时间和开发手边机型的原因，未测试到各个版本，如导致以读取文件头的形式获取缩略图第一帧的方法在某些机型上不适用。如</a:t>
            </a:r>
            <a:r>
              <a:rPr lang="en-US" altLang="zh-CN" sz="1600" dirty="0">
                <a:latin typeface="+mn-ea"/>
                <a:ea typeface="+mn-ea"/>
              </a:rPr>
              <a:t>6.0</a:t>
            </a:r>
            <a:r>
              <a:rPr lang="zh-CN" altLang="en-US" sz="1600" dirty="0">
                <a:latin typeface="+mn-ea"/>
                <a:ea typeface="+mn-ea"/>
              </a:rPr>
              <a:t>的手机</a:t>
            </a:r>
            <a:r>
              <a:rPr lang="en-US" altLang="zh-CN" sz="1600" dirty="0">
                <a:latin typeface="+mn-ea"/>
                <a:ea typeface="+mn-ea"/>
              </a:rPr>
              <a:t>https</a:t>
            </a:r>
            <a:r>
              <a:rPr lang="zh-CN" altLang="en-US" sz="1600" dirty="0">
                <a:latin typeface="+mn-ea"/>
                <a:ea typeface="+mn-ea"/>
              </a:rPr>
              <a:t>登录平台未适配的问题</a:t>
            </a:r>
          </a:p>
        </p:txBody>
      </p:sp>
    </p:spTree>
    <p:extLst>
      <p:ext uri="{BB962C8B-B14F-4D97-AF65-F5344CB8AC3E}">
        <p14:creationId xmlns:p14="http://schemas.microsoft.com/office/powerpoint/2010/main" val="138174455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4" name="Rectangle 3"/>
          <p:cNvSpPr txBox="1">
            <a:spLocks noChangeArrowheads="1"/>
          </p:cNvSpPr>
          <p:nvPr/>
        </p:nvSpPr>
        <p:spPr>
          <a:xfrm>
            <a:off x="375929" y="981074"/>
            <a:ext cx="8410883" cy="5184229"/>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457200" lvl="1" indent="0" eaLnBrk="1" hangingPunct="1">
              <a:lnSpc>
                <a:spcPct val="90000"/>
              </a:lnSpc>
              <a:buNone/>
            </a:pPr>
            <a:endParaRPr lang="en-US" altLang="zh-CN" sz="1600" dirty="0" smtClean="0">
              <a:latin typeface="微软雅黑" pitchFamily="34" charset="-122"/>
              <a:ea typeface="微软雅黑" pitchFamily="34" charset="-122"/>
            </a:endParaRPr>
          </a:p>
          <a:p>
            <a:pPr eaLnBrk="1" hangingPunct="1">
              <a:lnSpc>
                <a:spcPct val="90000"/>
              </a:lnSpc>
              <a:buFontTx/>
              <a:buNone/>
            </a:pPr>
            <a:endParaRPr lang="en-US" altLang="zh-CN" sz="2000" dirty="0" smtClean="0">
              <a:latin typeface="微软雅黑" pitchFamily="34" charset="-122"/>
              <a:ea typeface="微软雅黑" pitchFamily="34" charset="-122"/>
            </a:endParaRPr>
          </a:p>
        </p:txBody>
      </p:sp>
      <p:sp>
        <p:nvSpPr>
          <p:cNvPr id="5" name="矩形 4"/>
          <p:cNvSpPr/>
          <p:nvPr/>
        </p:nvSpPr>
        <p:spPr>
          <a:xfrm>
            <a:off x="395536" y="1340768"/>
            <a:ext cx="8424863" cy="461665"/>
          </a:xfrm>
          <a:prstGeom prst="rect">
            <a:avLst/>
          </a:prstGeom>
          <a:noFill/>
          <a:ln w="9525">
            <a:noFill/>
            <a:miter lim="800000"/>
            <a:headEnd/>
            <a:tailEnd/>
          </a:ln>
        </p:spPr>
        <p:txBody>
          <a:bodyPr wrap="square">
            <a:spAutoFit/>
          </a:bodyPr>
          <a:lstStyle/>
          <a:p>
            <a:pPr>
              <a:defRPr/>
            </a:pPr>
            <a:endParaRPr lang="zh-CN" altLang="en-US" sz="2400" dirty="0">
              <a:solidFill>
                <a:schemeClr val="tx1"/>
              </a:solidFill>
              <a:latin typeface="微软雅黑" pitchFamily="34" charset="-122"/>
              <a:ea typeface="微软雅黑" pitchFamily="34" charset="-122"/>
            </a:endParaRPr>
          </a:p>
        </p:txBody>
      </p:sp>
      <p:sp>
        <p:nvSpPr>
          <p:cNvPr id="6" name="矩形 51"/>
          <p:cNvSpPr>
            <a:spLocks noChangeArrowheads="1"/>
          </p:cNvSpPr>
          <p:nvPr/>
        </p:nvSpPr>
        <p:spPr bwMode="auto">
          <a:xfrm>
            <a:off x="1691680" y="1340768"/>
            <a:ext cx="5737269" cy="830997"/>
          </a:xfrm>
          <a:prstGeom prst="rect">
            <a:avLst/>
          </a:prstGeom>
          <a:noFill/>
          <a:ln w="9525">
            <a:noFill/>
            <a:miter lim="800000"/>
            <a:headEnd/>
            <a:tailEnd/>
          </a:ln>
        </p:spPr>
        <p:txBody>
          <a:bodyPr wrap="square">
            <a:spAutoFit/>
          </a:bodyPr>
          <a:lstStyle/>
          <a:p>
            <a:endParaRPr lang="zh-CN" altLang="en-US" sz="2400" b="1" dirty="0">
              <a:solidFill>
                <a:schemeClr val="bg2">
                  <a:lumMod val="60000"/>
                  <a:lumOff val="40000"/>
                </a:schemeClr>
              </a:solidFill>
              <a:latin typeface="微软雅黑" pitchFamily="34" charset="-122"/>
              <a:ea typeface="微软雅黑" pitchFamily="34" charset="-122"/>
            </a:endParaRPr>
          </a:p>
          <a:p>
            <a:r>
              <a:rPr lang="zh-CN" altLang="en-US" sz="2400" b="1" dirty="0">
                <a:solidFill>
                  <a:schemeClr val="bg2">
                    <a:lumMod val="60000"/>
                    <a:lumOff val="40000"/>
                  </a:schemeClr>
                </a:solidFill>
                <a:latin typeface="微软雅黑" pitchFamily="34" charset="-122"/>
                <a:ea typeface="微软雅黑" pitchFamily="34" charset="-122"/>
              </a:rPr>
              <a:t>项目基本信息</a:t>
            </a:r>
          </a:p>
        </p:txBody>
      </p:sp>
      <p:grpSp>
        <p:nvGrpSpPr>
          <p:cNvPr id="7" name="组合 17"/>
          <p:cNvGrpSpPr/>
          <p:nvPr/>
        </p:nvGrpSpPr>
        <p:grpSpPr>
          <a:xfrm>
            <a:off x="899592" y="1582291"/>
            <a:ext cx="506629" cy="550565"/>
            <a:chOff x="4422775" y="3660899"/>
            <a:chExt cx="506629" cy="550565"/>
          </a:xfrm>
          <a:solidFill>
            <a:srgbClr val="C00000"/>
          </a:solidFill>
        </p:grpSpPr>
        <p:sp>
          <p:nvSpPr>
            <p:cNvPr id="8" name="矩形 7"/>
            <p:cNvSpPr/>
            <p:nvPr/>
          </p:nvSpPr>
          <p:spPr>
            <a:xfrm>
              <a:off x="4422775" y="3660899"/>
              <a:ext cx="503238" cy="503238"/>
            </a:xfrm>
            <a:prstGeom prst="rect">
              <a:avLst/>
            </a:prstGeom>
            <a:grp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Georgia" pitchFamily="18" charset="0"/>
                <a:ea typeface="微软雅黑" pitchFamily="34" charset="-122"/>
              </a:endParaRPr>
            </a:p>
          </p:txBody>
        </p:sp>
        <p:sp>
          <p:nvSpPr>
            <p:cNvPr id="9" name="TextBox 46"/>
            <p:cNvSpPr txBox="1">
              <a:spLocks noChangeArrowheads="1"/>
            </p:cNvSpPr>
            <p:nvPr/>
          </p:nvSpPr>
          <p:spPr bwMode="auto">
            <a:xfrm>
              <a:off x="4611688" y="3749799"/>
              <a:ext cx="317716" cy="461665"/>
            </a:xfrm>
            <a:prstGeom prst="rect">
              <a:avLst/>
            </a:prstGeom>
            <a:noFill/>
            <a:ln w="9525">
              <a:noFill/>
              <a:miter lim="800000"/>
              <a:headEnd/>
              <a:tailEnd/>
            </a:ln>
          </p:spPr>
          <p:txBody>
            <a:bodyPr wrap="none">
              <a:spAutoFit/>
            </a:bodyPr>
            <a:lstStyle/>
            <a:p>
              <a:r>
                <a:rPr lang="en-US" altLang="zh-CN" sz="2400" dirty="0" smtClean="0">
                  <a:solidFill>
                    <a:schemeClr val="bg1"/>
                  </a:solidFill>
                  <a:latin typeface="Georgia" pitchFamily="18" charset="0"/>
                  <a:ea typeface="微软雅黑" pitchFamily="34" charset="-122"/>
                </a:rPr>
                <a:t>1</a:t>
              </a:r>
              <a:endParaRPr lang="zh-CN" altLang="en-US" sz="2400" dirty="0">
                <a:solidFill>
                  <a:schemeClr val="bg1"/>
                </a:solidFill>
                <a:latin typeface="Georgia" pitchFamily="18" charset="0"/>
                <a:ea typeface="微软雅黑" pitchFamily="34" charset="-122"/>
              </a:endParaRPr>
            </a:p>
          </p:txBody>
        </p:sp>
      </p:grpSp>
      <p:sp>
        <p:nvSpPr>
          <p:cNvPr id="10" name="矩形 9"/>
          <p:cNvSpPr/>
          <p:nvPr/>
        </p:nvSpPr>
        <p:spPr>
          <a:xfrm>
            <a:off x="1691680" y="4221088"/>
            <a:ext cx="3262432" cy="461665"/>
          </a:xfrm>
          <a:prstGeom prst="rect">
            <a:avLst/>
          </a:prstGeom>
          <a:noFill/>
          <a:ln w="9525">
            <a:noFill/>
            <a:miter lim="800000"/>
            <a:headEnd/>
            <a:tailEnd/>
          </a:ln>
        </p:spPr>
        <p:txBody>
          <a:bodyPr wrap="square">
            <a:spAutoFit/>
          </a:bodyPr>
          <a:lstStyle/>
          <a:p>
            <a:r>
              <a:rPr lang="zh-CN" altLang="en-US" sz="2400" b="1" dirty="0">
                <a:solidFill>
                  <a:schemeClr val="bg2">
                    <a:lumMod val="60000"/>
                    <a:lumOff val="40000"/>
                  </a:schemeClr>
                </a:solidFill>
                <a:latin typeface="微软雅黑" pitchFamily="34" charset="-122"/>
                <a:ea typeface="微软雅黑" pitchFamily="34" charset="-122"/>
              </a:rPr>
              <a:t>经验教训总结（全员）</a:t>
            </a:r>
          </a:p>
        </p:txBody>
      </p:sp>
      <p:grpSp>
        <p:nvGrpSpPr>
          <p:cNvPr id="11" name="组合 17"/>
          <p:cNvGrpSpPr/>
          <p:nvPr/>
        </p:nvGrpSpPr>
        <p:grpSpPr>
          <a:xfrm>
            <a:off x="897019" y="3310483"/>
            <a:ext cx="545101" cy="550565"/>
            <a:chOff x="4422775" y="3660899"/>
            <a:chExt cx="545101" cy="550565"/>
          </a:xfrm>
          <a:solidFill>
            <a:srgbClr val="C00000"/>
          </a:solidFill>
        </p:grpSpPr>
        <p:sp>
          <p:nvSpPr>
            <p:cNvPr id="12" name="矩形 11"/>
            <p:cNvSpPr/>
            <p:nvPr/>
          </p:nvSpPr>
          <p:spPr>
            <a:xfrm>
              <a:off x="4422775" y="3660899"/>
              <a:ext cx="503238" cy="503238"/>
            </a:xfrm>
            <a:prstGeom prst="rect">
              <a:avLst/>
            </a:prstGeom>
            <a:grp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Georgia" pitchFamily="18" charset="0"/>
                <a:ea typeface="微软雅黑" pitchFamily="34" charset="-122"/>
              </a:endParaRPr>
            </a:p>
          </p:txBody>
        </p:sp>
        <p:sp>
          <p:nvSpPr>
            <p:cNvPr id="13" name="TextBox 46"/>
            <p:cNvSpPr txBox="1">
              <a:spLocks noChangeArrowheads="1"/>
            </p:cNvSpPr>
            <p:nvPr/>
          </p:nvSpPr>
          <p:spPr bwMode="auto">
            <a:xfrm>
              <a:off x="4611688" y="3749799"/>
              <a:ext cx="356188" cy="461665"/>
            </a:xfrm>
            <a:prstGeom prst="rect">
              <a:avLst/>
            </a:prstGeom>
            <a:noFill/>
            <a:ln w="9525">
              <a:noFill/>
              <a:miter lim="800000"/>
              <a:headEnd/>
              <a:tailEnd/>
            </a:ln>
          </p:spPr>
          <p:txBody>
            <a:bodyPr wrap="none">
              <a:spAutoFit/>
            </a:bodyPr>
            <a:lstStyle/>
            <a:p>
              <a:r>
                <a:rPr lang="en-US" altLang="zh-CN" sz="2400" dirty="0" smtClean="0">
                  <a:solidFill>
                    <a:schemeClr val="bg1"/>
                  </a:solidFill>
                  <a:latin typeface="Georgia" pitchFamily="18" charset="0"/>
                  <a:ea typeface="微软雅黑" pitchFamily="34" charset="-122"/>
                </a:rPr>
                <a:t>3</a:t>
              </a:r>
              <a:endParaRPr lang="zh-CN" altLang="en-US" sz="2400" dirty="0">
                <a:solidFill>
                  <a:schemeClr val="bg1"/>
                </a:solidFill>
                <a:latin typeface="Georgia" pitchFamily="18" charset="0"/>
                <a:ea typeface="微软雅黑" pitchFamily="34" charset="-122"/>
              </a:endParaRPr>
            </a:p>
          </p:txBody>
        </p:sp>
      </p:grpSp>
      <p:grpSp>
        <p:nvGrpSpPr>
          <p:cNvPr id="14" name="组合 17"/>
          <p:cNvGrpSpPr/>
          <p:nvPr/>
        </p:nvGrpSpPr>
        <p:grpSpPr>
          <a:xfrm>
            <a:off x="899592" y="4149080"/>
            <a:ext cx="545101" cy="550565"/>
            <a:chOff x="4422775" y="3660899"/>
            <a:chExt cx="545101" cy="550565"/>
          </a:xfrm>
          <a:solidFill>
            <a:srgbClr val="C00000"/>
          </a:solidFill>
        </p:grpSpPr>
        <p:sp>
          <p:nvSpPr>
            <p:cNvPr id="15" name="矩形 14"/>
            <p:cNvSpPr/>
            <p:nvPr/>
          </p:nvSpPr>
          <p:spPr>
            <a:xfrm>
              <a:off x="4422775" y="3660899"/>
              <a:ext cx="503238" cy="503238"/>
            </a:xfrm>
            <a:prstGeom prst="rect">
              <a:avLst/>
            </a:prstGeom>
            <a:grp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Georgia" pitchFamily="18" charset="0"/>
                <a:ea typeface="微软雅黑" pitchFamily="34" charset="-122"/>
              </a:endParaRPr>
            </a:p>
          </p:txBody>
        </p:sp>
        <p:sp>
          <p:nvSpPr>
            <p:cNvPr id="16" name="TextBox 46"/>
            <p:cNvSpPr txBox="1">
              <a:spLocks noChangeArrowheads="1"/>
            </p:cNvSpPr>
            <p:nvPr/>
          </p:nvSpPr>
          <p:spPr bwMode="auto">
            <a:xfrm>
              <a:off x="4611688" y="3749799"/>
              <a:ext cx="356188" cy="461665"/>
            </a:xfrm>
            <a:prstGeom prst="rect">
              <a:avLst/>
            </a:prstGeom>
            <a:noFill/>
            <a:ln w="9525">
              <a:noFill/>
              <a:miter lim="800000"/>
              <a:headEnd/>
              <a:tailEnd/>
            </a:ln>
          </p:spPr>
          <p:txBody>
            <a:bodyPr wrap="none">
              <a:spAutoFit/>
            </a:bodyPr>
            <a:lstStyle/>
            <a:p>
              <a:r>
                <a:rPr lang="en-US" altLang="zh-CN" sz="2400" dirty="0" smtClean="0">
                  <a:solidFill>
                    <a:schemeClr val="bg1"/>
                  </a:solidFill>
                  <a:latin typeface="Georgia" pitchFamily="18" charset="0"/>
                  <a:ea typeface="微软雅黑" pitchFamily="34" charset="-122"/>
                </a:rPr>
                <a:t>4</a:t>
              </a:r>
              <a:endParaRPr lang="zh-CN" altLang="en-US" sz="2400" dirty="0">
                <a:solidFill>
                  <a:schemeClr val="bg1"/>
                </a:solidFill>
                <a:latin typeface="Georgia" pitchFamily="18" charset="0"/>
                <a:ea typeface="微软雅黑" pitchFamily="34" charset="-122"/>
              </a:endParaRPr>
            </a:p>
          </p:txBody>
        </p:sp>
      </p:grpSp>
      <p:grpSp>
        <p:nvGrpSpPr>
          <p:cNvPr id="17" name="组合 17"/>
          <p:cNvGrpSpPr/>
          <p:nvPr/>
        </p:nvGrpSpPr>
        <p:grpSpPr>
          <a:xfrm>
            <a:off x="899592" y="4966667"/>
            <a:ext cx="545101" cy="550565"/>
            <a:chOff x="4422775" y="3660899"/>
            <a:chExt cx="545101" cy="550565"/>
          </a:xfrm>
          <a:solidFill>
            <a:srgbClr val="C00000"/>
          </a:solidFill>
        </p:grpSpPr>
        <p:sp>
          <p:nvSpPr>
            <p:cNvPr id="18" name="矩形 17"/>
            <p:cNvSpPr/>
            <p:nvPr/>
          </p:nvSpPr>
          <p:spPr>
            <a:xfrm>
              <a:off x="4422775" y="3660899"/>
              <a:ext cx="503238" cy="503238"/>
            </a:xfrm>
            <a:prstGeom prst="rect">
              <a:avLst/>
            </a:prstGeom>
            <a:grp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Georgia" pitchFamily="18" charset="0"/>
                <a:ea typeface="微软雅黑" pitchFamily="34" charset="-122"/>
              </a:endParaRPr>
            </a:p>
          </p:txBody>
        </p:sp>
        <p:sp>
          <p:nvSpPr>
            <p:cNvPr id="19" name="TextBox 46"/>
            <p:cNvSpPr txBox="1">
              <a:spLocks noChangeArrowheads="1"/>
            </p:cNvSpPr>
            <p:nvPr/>
          </p:nvSpPr>
          <p:spPr bwMode="auto">
            <a:xfrm>
              <a:off x="4611688" y="3749799"/>
              <a:ext cx="356188" cy="461665"/>
            </a:xfrm>
            <a:prstGeom prst="rect">
              <a:avLst/>
            </a:prstGeom>
            <a:noFill/>
            <a:ln w="9525">
              <a:noFill/>
              <a:miter lim="800000"/>
              <a:headEnd/>
              <a:tailEnd/>
            </a:ln>
          </p:spPr>
          <p:txBody>
            <a:bodyPr wrap="none">
              <a:spAutoFit/>
            </a:bodyPr>
            <a:lstStyle/>
            <a:p>
              <a:r>
                <a:rPr lang="en-US" altLang="zh-CN" sz="2400" dirty="0" smtClean="0">
                  <a:solidFill>
                    <a:schemeClr val="bg1"/>
                  </a:solidFill>
                  <a:latin typeface="Georgia" pitchFamily="18" charset="0"/>
                  <a:ea typeface="微软雅黑" pitchFamily="34" charset="-122"/>
                </a:rPr>
                <a:t>5</a:t>
              </a:r>
              <a:endParaRPr lang="zh-CN" altLang="en-US" sz="2400" dirty="0">
                <a:solidFill>
                  <a:schemeClr val="bg1"/>
                </a:solidFill>
                <a:latin typeface="Georgia" pitchFamily="18" charset="0"/>
                <a:ea typeface="微软雅黑" pitchFamily="34" charset="-122"/>
              </a:endParaRPr>
            </a:p>
          </p:txBody>
        </p:sp>
      </p:grpSp>
      <p:grpSp>
        <p:nvGrpSpPr>
          <p:cNvPr id="20" name="组合 17"/>
          <p:cNvGrpSpPr/>
          <p:nvPr/>
        </p:nvGrpSpPr>
        <p:grpSpPr>
          <a:xfrm>
            <a:off x="899592" y="2446387"/>
            <a:ext cx="545101" cy="550565"/>
            <a:chOff x="4422775" y="3660899"/>
            <a:chExt cx="545101" cy="550565"/>
          </a:xfrm>
          <a:solidFill>
            <a:srgbClr val="C00000"/>
          </a:solidFill>
        </p:grpSpPr>
        <p:sp>
          <p:nvSpPr>
            <p:cNvPr id="21" name="矩形 20"/>
            <p:cNvSpPr/>
            <p:nvPr/>
          </p:nvSpPr>
          <p:spPr>
            <a:xfrm>
              <a:off x="4422775" y="3660899"/>
              <a:ext cx="503238" cy="503238"/>
            </a:xfrm>
            <a:prstGeom prst="rect">
              <a:avLst/>
            </a:prstGeom>
            <a:grp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Georgia" pitchFamily="18" charset="0"/>
                <a:ea typeface="微软雅黑" pitchFamily="34" charset="-122"/>
              </a:endParaRPr>
            </a:p>
          </p:txBody>
        </p:sp>
        <p:sp>
          <p:nvSpPr>
            <p:cNvPr id="22" name="TextBox 46"/>
            <p:cNvSpPr txBox="1">
              <a:spLocks noChangeArrowheads="1"/>
            </p:cNvSpPr>
            <p:nvPr/>
          </p:nvSpPr>
          <p:spPr bwMode="auto">
            <a:xfrm>
              <a:off x="4611688" y="3749799"/>
              <a:ext cx="356188" cy="461665"/>
            </a:xfrm>
            <a:prstGeom prst="rect">
              <a:avLst/>
            </a:prstGeom>
            <a:noFill/>
            <a:ln w="9525">
              <a:noFill/>
              <a:miter lim="800000"/>
              <a:headEnd/>
              <a:tailEnd/>
            </a:ln>
          </p:spPr>
          <p:txBody>
            <a:bodyPr wrap="none">
              <a:spAutoFit/>
            </a:bodyPr>
            <a:lstStyle/>
            <a:p>
              <a:r>
                <a:rPr lang="en-US" altLang="zh-CN" sz="2400" dirty="0" smtClean="0">
                  <a:solidFill>
                    <a:schemeClr val="bg1"/>
                  </a:solidFill>
                  <a:latin typeface="Georgia" pitchFamily="18" charset="0"/>
                  <a:ea typeface="微软雅黑" pitchFamily="34" charset="-122"/>
                </a:rPr>
                <a:t>2</a:t>
              </a:r>
              <a:endParaRPr lang="zh-CN" altLang="en-US" sz="2400" dirty="0">
                <a:solidFill>
                  <a:schemeClr val="bg1"/>
                </a:solidFill>
                <a:latin typeface="Georgia" pitchFamily="18" charset="0"/>
                <a:ea typeface="微软雅黑" pitchFamily="34" charset="-122"/>
              </a:endParaRPr>
            </a:p>
          </p:txBody>
        </p:sp>
      </p:grpSp>
      <p:sp>
        <p:nvSpPr>
          <p:cNvPr id="23" name="矩形 22"/>
          <p:cNvSpPr/>
          <p:nvPr/>
        </p:nvSpPr>
        <p:spPr>
          <a:xfrm>
            <a:off x="1691680" y="2492896"/>
            <a:ext cx="4903907" cy="707886"/>
          </a:xfrm>
          <a:prstGeom prst="rect">
            <a:avLst/>
          </a:prstGeom>
        </p:spPr>
        <p:txBody>
          <a:bodyPr wrap="none">
            <a:spAutoFit/>
          </a:bodyPr>
          <a:lstStyle/>
          <a:p>
            <a:r>
              <a:rPr lang="zh-CN" altLang="en-US" sz="2400" b="1" dirty="0" smtClean="0">
                <a:solidFill>
                  <a:schemeClr val="bg1">
                    <a:lumMod val="65000"/>
                  </a:schemeClr>
                </a:solidFill>
                <a:latin typeface="微软雅黑" pitchFamily="34" charset="-122"/>
                <a:ea typeface="微软雅黑" pitchFamily="34" charset="-122"/>
              </a:rPr>
              <a:t>项目执行达成情况分析</a:t>
            </a:r>
            <a:endParaRPr lang="en-US" altLang="zh-CN" sz="2400" b="1" dirty="0" smtClean="0">
              <a:solidFill>
                <a:schemeClr val="bg1">
                  <a:lumMod val="65000"/>
                </a:schemeClr>
              </a:solidFill>
              <a:latin typeface="微软雅黑" pitchFamily="34" charset="-122"/>
              <a:ea typeface="微软雅黑" pitchFamily="34" charset="-122"/>
            </a:endParaRPr>
          </a:p>
          <a:p>
            <a:r>
              <a:rPr lang="zh-CN" altLang="en-US" sz="1600" dirty="0" smtClean="0">
                <a:solidFill>
                  <a:schemeClr val="bg1">
                    <a:lumMod val="65000"/>
                  </a:schemeClr>
                </a:solidFill>
                <a:latin typeface="微软雅黑" pitchFamily="34" charset="-122"/>
                <a:ea typeface="微软雅黑" pitchFamily="34" charset="-122"/>
              </a:rPr>
              <a:t>（包括：项目</a:t>
            </a:r>
            <a:r>
              <a:rPr lang="zh-CN" altLang="en-US" sz="1600" dirty="0">
                <a:solidFill>
                  <a:schemeClr val="bg1">
                    <a:lumMod val="65000"/>
                  </a:schemeClr>
                </a:solidFill>
                <a:latin typeface="微软雅黑" pitchFamily="34" charset="-122"/>
                <a:ea typeface="微软雅黑" pitchFamily="34" charset="-122"/>
              </a:rPr>
              <a:t>成员质量指标达成展示、红黑牌确认）</a:t>
            </a:r>
            <a:endParaRPr lang="zh-CN" altLang="en-US" sz="1600" dirty="0" smtClean="0">
              <a:solidFill>
                <a:schemeClr val="bg1">
                  <a:lumMod val="65000"/>
                </a:schemeClr>
              </a:solidFill>
              <a:latin typeface="微软雅黑" pitchFamily="34" charset="-122"/>
              <a:ea typeface="微软雅黑" pitchFamily="34" charset="-122"/>
            </a:endParaRPr>
          </a:p>
        </p:txBody>
      </p:sp>
      <p:sp>
        <p:nvSpPr>
          <p:cNvPr id="24" name="矩形 51"/>
          <p:cNvSpPr>
            <a:spLocks noChangeArrowheads="1"/>
          </p:cNvSpPr>
          <p:nvPr/>
        </p:nvSpPr>
        <p:spPr bwMode="auto">
          <a:xfrm>
            <a:off x="1691680" y="3399383"/>
            <a:ext cx="5737269" cy="707886"/>
          </a:xfrm>
          <a:prstGeom prst="rect">
            <a:avLst/>
          </a:prstGeom>
          <a:noFill/>
          <a:ln w="9525">
            <a:noFill/>
            <a:miter lim="800000"/>
            <a:headEnd/>
            <a:tailEnd/>
          </a:ln>
        </p:spPr>
        <p:txBody>
          <a:bodyPr wrap="square">
            <a:spAutoFit/>
          </a:bodyPr>
          <a:lstStyle/>
          <a:p>
            <a:r>
              <a:rPr lang="zh-CN" altLang="en-US" sz="2400" b="1" dirty="0" smtClean="0">
                <a:solidFill>
                  <a:schemeClr val="bg1">
                    <a:lumMod val="65000"/>
                  </a:schemeClr>
                </a:solidFill>
                <a:latin typeface="微软雅黑" pitchFamily="34" charset="-122"/>
                <a:ea typeface="微软雅黑" pitchFamily="34" charset="-122"/>
              </a:rPr>
              <a:t>项目过程规范性和质量分析</a:t>
            </a:r>
            <a:endParaRPr lang="en-US" altLang="zh-CN" sz="2400" b="1" dirty="0" smtClean="0">
              <a:solidFill>
                <a:schemeClr val="bg1">
                  <a:lumMod val="65000"/>
                </a:schemeClr>
              </a:solidFill>
              <a:latin typeface="微软雅黑" pitchFamily="34" charset="-122"/>
              <a:ea typeface="微软雅黑" pitchFamily="34" charset="-122"/>
            </a:endParaRPr>
          </a:p>
          <a:p>
            <a:r>
              <a:rPr lang="en-US" altLang="zh-CN" sz="1600" dirty="0" smtClean="0">
                <a:solidFill>
                  <a:schemeClr val="bg1">
                    <a:lumMod val="65000"/>
                  </a:schemeClr>
                </a:solidFill>
                <a:latin typeface="微软雅黑" pitchFamily="34" charset="-122"/>
                <a:ea typeface="微软雅黑" pitchFamily="34" charset="-122"/>
              </a:rPr>
              <a:t>(</a:t>
            </a:r>
            <a:r>
              <a:rPr lang="zh-CN" altLang="en-US" sz="1600" dirty="0" smtClean="0">
                <a:solidFill>
                  <a:schemeClr val="bg1">
                    <a:lumMod val="65000"/>
                  </a:schemeClr>
                </a:solidFill>
                <a:latin typeface="微软雅黑" pitchFamily="34" charset="-122"/>
                <a:ea typeface="微软雅黑" pitchFamily="34" charset="-122"/>
              </a:rPr>
              <a:t>执行</a:t>
            </a:r>
            <a:r>
              <a:rPr lang="en-US" altLang="zh-CN" sz="1600" dirty="0" smtClean="0">
                <a:solidFill>
                  <a:schemeClr val="bg1">
                    <a:lumMod val="65000"/>
                  </a:schemeClr>
                </a:solidFill>
                <a:latin typeface="微软雅黑" pitchFamily="34" charset="-122"/>
                <a:ea typeface="微软雅黑" pitchFamily="34" charset="-122"/>
              </a:rPr>
              <a:t>CMMI</a:t>
            </a:r>
            <a:r>
              <a:rPr lang="zh-CN" altLang="en-US" sz="1600" dirty="0">
                <a:solidFill>
                  <a:schemeClr val="bg1">
                    <a:lumMod val="65000"/>
                  </a:schemeClr>
                </a:solidFill>
                <a:latin typeface="微软雅黑" pitchFamily="34" charset="-122"/>
                <a:ea typeface="微软雅黑" pitchFamily="34" charset="-122"/>
              </a:rPr>
              <a:t>的</a:t>
            </a:r>
            <a:r>
              <a:rPr lang="zh-CN" altLang="en-US" sz="1600" dirty="0" smtClean="0">
                <a:solidFill>
                  <a:schemeClr val="bg1">
                    <a:lumMod val="65000"/>
                  </a:schemeClr>
                </a:solidFill>
                <a:latin typeface="微软雅黑" pitchFamily="34" charset="-122"/>
                <a:ea typeface="微软雅黑" pitchFamily="34" charset="-122"/>
              </a:rPr>
              <a:t>项目必须包括对</a:t>
            </a:r>
            <a:r>
              <a:rPr lang="en-US" altLang="zh-CN" sz="1600" dirty="0" err="1" smtClean="0">
                <a:solidFill>
                  <a:schemeClr val="bg1">
                    <a:lumMod val="65000"/>
                  </a:schemeClr>
                </a:solidFill>
                <a:latin typeface="微软雅黑" pitchFamily="34" charset="-122"/>
                <a:ea typeface="微软雅黑" pitchFamily="34" charset="-122"/>
              </a:rPr>
              <a:t>cmmi</a:t>
            </a:r>
            <a:r>
              <a:rPr lang="zh-CN" altLang="en-US" sz="1600" dirty="0" smtClean="0">
                <a:solidFill>
                  <a:schemeClr val="bg1">
                    <a:lumMod val="65000"/>
                  </a:schemeClr>
                </a:solidFill>
                <a:latin typeface="微软雅黑" pitchFamily="34" charset="-122"/>
                <a:ea typeface="微软雅黑" pitchFamily="34" charset="-122"/>
              </a:rPr>
              <a:t>的全面评价）</a:t>
            </a:r>
          </a:p>
        </p:txBody>
      </p:sp>
      <p:sp>
        <p:nvSpPr>
          <p:cNvPr id="25" name="矩形 24"/>
          <p:cNvSpPr/>
          <p:nvPr/>
        </p:nvSpPr>
        <p:spPr>
          <a:xfrm>
            <a:off x="1691680" y="5055566"/>
            <a:ext cx="1415772" cy="461665"/>
          </a:xfrm>
          <a:prstGeom prst="rect">
            <a:avLst/>
          </a:prstGeom>
          <a:noFill/>
          <a:ln w="9525">
            <a:noFill/>
            <a:miter lim="800000"/>
            <a:headEnd/>
            <a:tailEnd/>
          </a:ln>
        </p:spPr>
        <p:txBody>
          <a:bodyPr wrap="square">
            <a:spAutoFit/>
          </a:bodyPr>
          <a:lstStyle/>
          <a:p>
            <a:r>
              <a:rPr lang="zh-CN" altLang="en-US" sz="2400" b="1" dirty="0">
                <a:latin typeface="微软雅黑" pitchFamily="34" charset="-122"/>
                <a:ea typeface="微软雅黑" pitchFamily="34" charset="-122"/>
              </a:rPr>
              <a:t>改进计划</a:t>
            </a:r>
          </a:p>
        </p:txBody>
      </p:sp>
    </p:spTree>
    <p:extLst>
      <p:ext uri="{BB962C8B-B14F-4D97-AF65-F5344CB8AC3E}">
        <p14:creationId xmlns:p14="http://schemas.microsoft.com/office/powerpoint/2010/main" val="282249687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改进计划</a:t>
            </a:r>
            <a:r>
              <a:rPr lang="en-US" altLang="zh-CN" dirty="0" smtClean="0"/>
              <a:t>—</a:t>
            </a:r>
            <a:r>
              <a:rPr lang="zh-CN" altLang="en-US" dirty="0" smtClean="0"/>
              <a:t>下一个项目的输入</a:t>
            </a:r>
            <a:endParaRPr lang="zh-CN" altLang="en-US" dirty="0"/>
          </a:p>
        </p:txBody>
      </p:sp>
      <p:sp>
        <p:nvSpPr>
          <p:cNvPr id="4" name="TextBox 3"/>
          <p:cNvSpPr txBox="1"/>
          <p:nvPr/>
        </p:nvSpPr>
        <p:spPr>
          <a:xfrm>
            <a:off x="539552" y="1332057"/>
            <a:ext cx="8208912" cy="830997"/>
          </a:xfrm>
          <a:prstGeom prst="rect">
            <a:avLst/>
          </a:prstGeom>
          <a:noFill/>
        </p:spPr>
        <p:txBody>
          <a:bodyPr wrap="square" rtlCol="0">
            <a:spAutoFit/>
          </a:bodyPr>
          <a:lstStyle/>
          <a:p>
            <a:pPr marL="342900" indent="-342900"/>
            <a:r>
              <a:rPr lang="en-US" altLang="zh-CN" sz="1600" dirty="0" smtClean="0">
                <a:latin typeface="+mn-ea"/>
                <a:ea typeface="+mn-ea"/>
              </a:rPr>
              <a:t>1</a:t>
            </a:r>
            <a:r>
              <a:rPr lang="zh-CN" altLang="en-US" sz="1600" dirty="0" smtClean="0">
                <a:latin typeface="+mn-ea"/>
                <a:ea typeface="+mn-ea"/>
              </a:rPr>
              <a:t>、视觉交互成果物以项目</a:t>
            </a:r>
            <a:r>
              <a:rPr lang="en-US" altLang="zh-CN" sz="1600" dirty="0" smtClean="0">
                <a:latin typeface="+mn-ea"/>
                <a:ea typeface="+mn-ea"/>
              </a:rPr>
              <a:t>SVN</a:t>
            </a:r>
            <a:r>
              <a:rPr lang="zh-CN" altLang="en-US" sz="1600" dirty="0" smtClean="0">
                <a:latin typeface="+mn-ea"/>
                <a:ea typeface="+mn-ea"/>
              </a:rPr>
              <a:t>目录为准，交互与视觉稿存在差异时沟通处理；</a:t>
            </a:r>
            <a:endParaRPr lang="en-US" altLang="zh-CN" sz="1600" dirty="0" smtClean="0">
              <a:latin typeface="+mn-ea"/>
              <a:ea typeface="+mn-ea"/>
            </a:endParaRPr>
          </a:p>
          <a:p>
            <a:pPr marL="342900" indent="-342900"/>
            <a:r>
              <a:rPr lang="en-US" altLang="zh-CN" sz="1600" dirty="0" smtClean="0">
                <a:latin typeface="+mn-ea"/>
                <a:ea typeface="+mn-ea"/>
              </a:rPr>
              <a:t>2</a:t>
            </a:r>
            <a:r>
              <a:rPr lang="zh-CN" altLang="en-US" sz="1600" dirty="0" smtClean="0">
                <a:latin typeface="+mn-ea"/>
                <a:ea typeface="+mn-ea"/>
              </a:rPr>
              <a:t>、视觉开发工程师提前检测自身显示器是否存在视觉偏差；</a:t>
            </a:r>
            <a:endParaRPr lang="en-US" altLang="zh-CN" sz="1600" dirty="0" smtClean="0">
              <a:latin typeface="+mn-ea"/>
              <a:ea typeface="+mn-ea"/>
            </a:endParaRPr>
          </a:p>
          <a:p>
            <a:pPr marL="342900" indent="-342900"/>
            <a:r>
              <a:rPr lang="en-US" altLang="zh-CN" sz="1600" dirty="0" smtClean="0">
                <a:latin typeface="+mn-ea"/>
                <a:ea typeface="+mn-ea"/>
              </a:rPr>
              <a:t>3</a:t>
            </a:r>
            <a:r>
              <a:rPr lang="zh-CN" altLang="en-US" sz="1600" dirty="0" smtClean="0">
                <a:latin typeface="+mn-ea"/>
                <a:ea typeface="+mn-ea"/>
              </a:rPr>
              <a:t>、引入第三方应用需一并考虑需求引入情况。</a:t>
            </a:r>
            <a:endParaRPr lang="en-US" altLang="zh-CN" sz="1600" dirty="0" smtClean="0">
              <a:latin typeface="+mn-ea"/>
              <a:ea typeface="+mn-ea"/>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descr="D:\09年年会海报\PPT模板\田振华PPT\1.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项目基本信息</a:t>
            </a:r>
            <a:endParaRPr lang="zh-CN" altLang="en-US" dirty="0"/>
          </a:p>
        </p:txBody>
      </p:sp>
      <p:sp>
        <p:nvSpPr>
          <p:cNvPr id="9" name="TextBox 8"/>
          <p:cNvSpPr txBox="1"/>
          <p:nvPr/>
        </p:nvSpPr>
        <p:spPr>
          <a:xfrm>
            <a:off x="395536" y="2348880"/>
            <a:ext cx="6120680" cy="369332"/>
          </a:xfrm>
          <a:prstGeom prst="rect">
            <a:avLst/>
          </a:prstGeom>
          <a:noFill/>
        </p:spPr>
        <p:txBody>
          <a:bodyPr wrap="square" rtlCol="0">
            <a:spAutoFit/>
          </a:bodyPr>
          <a:lstStyle/>
          <a:p>
            <a:pPr>
              <a:buFont typeface="Wingdings" pitchFamily="2" charset="2"/>
              <a:buChar char="Ø"/>
            </a:pPr>
            <a:r>
              <a:rPr lang="en-US" altLang="zh-CN" dirty="0" smtClean="0">
                <a:latin typeface="+mn-ea"/>
                <a:ea typeface="+mn-ea"/>
              </a:rPr>
              <a:t> </a:t>
            </a:r>
            <a:r>
              <a:rPr lang="zh-CN" altLang="en-US" dirty="0" smtClean="0">
                <a:latin typeface="+mn-ea"/>
                <a:ea typeface="+mn-ea"/>
              </a:rPr>
              <a:t>项目目标</a:t>
            </a:r>
            <a:endParaRPr lang="zh-CN" altLang="en-US" dirty="0">
              <a:latin typeface="+mn-ea"/>
              <a:ea typeface="+mn-ea"/>
            </a:endParaRPr>
          </a:p>
        </p:txBody>
      </p:sp>
      <p:sp>
        <p:nvSpPr>
          <p:cNvPr id="11" name="TextBox 10"/>
          <p:cNvSpPr txBox="1"/>
          <p:nvPr/>
        </p:nvSpPr>
        <p:spPr>
          <a:xfrm>
            <a:off x="755576" y="2780928"/>
            <a:ext cx="7200800" cy="1600438"/>
          </a:xfrm>
          <a:prstGeom prst="rect">
            <a:avLst/>
          </a:prstGeom>
          <a:noFill/>
        </p:spPr>
        <p:txBody>
          <a:bodyPr wrap="square" rtlCol="0">
            <a:spAutoFit/>
          </a:bodyPr>
          <a:lstStyle/>
          <a:p>
            <a:r>
              <a:rPr lang="zh-CN" altLang="en-US" sz="1400" dirty="0">
                <a:latin typeface="+mn-ea"/>
                <a:ea typeface="+mn-ea"/>
              </a:rPr>
              <a:t>一、接入手机客户端（</a:t>
            </a:r>
            <a:r>
              <a:rPr lang="en-US" altLang="zh-CN" sz="1400" dirty="0">
                <a:latin typeface="+mn-ea"/>
                <a:ea typeface="+mn-ea"/>
              </a:rPr>
              <a:t>Android</a:t>
            </a:r>
            <a:r>
              <a:rPr lang="zh-CN" altLang="en-US" sz="1400" dirty="0">
                <a:latin typeface="+mn-ea"/>
                <a:ea typeface="+mn-ea"/>
              </a:rPr>
              <a:t>）</a:t>
            </a:r>
          </a:p>
          <a:p>
            <a:r>
              <a:rPr lang="en-US" altLang="zh-CN" sz="1400" dirty="0">
                <a:latin typeface="+mn-ea"/>
                <a:ea typeface="+mn-ea"/>
              </a:rPr>
              <a:t>1.</a:t>
            </a:r>
            <a:r>
              <a:rPr lang="zh-CN" altLang="en-US" sz="1400" dirty="0">
                <a:latin typeface="+mn-ea"/>
                <a:ea typeface="+mn-ea"/>
              </a:rPr>
              <a:t>支持移动采集客户端接入平台；</a:t>
            </a:r>
          </a:p>
          <a:p>
            <a:r>
              <a:rPr lang="en-US" altLang="zh-CN" sz="1400" dirty="0">
                <a:latin typeface="+mn-ea"/>
                <a:ea typeface="+mn-ea"/>
              </a:rPr>
              <a:t>2.</a:t>
            </a:r>
            <a:r>
              <a:rPr lang="zh-CN" altLang="en-US" sz="1400" dirty="0">
                <a:latin typeface="+mn-ea"/>
                <a:ea typeface="+mn-ea"/>
              </a:rPr>
              <a:t>支持移动客户端录入业务单据；</a:t>
            </a:r>
          </a:p>
          <a:p>
            <a:r>
              <a:rPr lang="en-US" altLang="zh-CN" sz="1400" dirty="0">
                <a:latin typeface="+mn-ea"/>
                <a:ea typeface="+mn-ea"/>
              </a:rPr>
              <a:t>3.</a:t>
            </a:r>
            <a:r>
              <a:rPr lang="zh-CN" altLang="en-US" sz="1400" dirty="0">
                <a:latin typeface="+mn-ea"/>
                <a:ea typeface="+mn-ea"/>
              </a:rPr>
              <a:t>支持移动客户端将录像文件上传至平台存储；</a:t>
            </a:r>
          </a:p>
          <a:p>
            <a:r>
              <a:rPr lang="en-US" altLang="zh-CN" sz="1400" dirty="0">
                <a:latin typeface="+mn-ea"/>
                <a:ea typeface="+mn-ea"/>
              </a:rPr>
              <a:t>4.</a:t>
            </a:r>
            <a:r>
              <a:rPr lang="zh-CN" altLang="en-US" sz="1400" dirty="0">
                <a:latin typeface="+mn-ea"/>
                <a:ea typeface="+mn-ea"/>
              </a:rPr>
              <a:t>支持中心查询、下载及回放移动客户端上传的录像文件。</a:t>
            </a:r>
          </a:p>
          <a:p>
            <a:r>
              <a:rPr lang="zh-CN" altLang="en-US" sz="1400" dirty="0">
                <a:latin typeface="+mn-ea"/>
                <a:ea typeface="+mn-ea"/>
              </a:rPr>
              <a:t>二、新增运维管理模块</a:t>
            </a:r>
          </a:p>
          <a:p>
            <a:r>
              <a:rPr lang="en-US" altLang="zh-CN" sz="1400" dirty="0">
                <a:latin typeface="+mn-ea"/>
                <a:ea typeface="+mn-ea"/>
              </a:rPr>
              <a:t>1</a:t>
            </a:r>
            <a:r>
              <a:rPr lang="en-US" altLang="zh-CN" sz="1400" dirty="0" smtClean="0">
                <a:latin typeface="+mn-ea"/>
                <a:ea typeface="+mn-ea"/>
              </a:rPr>
              <a:t>.</a:t>
            </a:r>
            <a:r>
              <a:rPr lang="zh-CN" altLang="en-US" sz="1400" dirty="0" smtClean="0">
                <a:latin typeface="+mn-ea"/>
                <a:ea typeface="+mn-ea"/>
              </a:rPr>
              <a:t>支持</a:t>
            </a:r>
            <a:r>
              <a:rPr lang="zh-CN" altLang="en-US" sz="1400" dirty="0">
                <a:latin typeface="+mn-ea"/>
                <a:ea typeface="+mn-ea"/>
              </a:rPr>
              <a:t>录像上传状态统计分析，图表化工具多维度统计分析录像上传情况</a:t>
            </a:r>
            <a:r>
              <a:rPr lang="zh-CN" altLang="en-US" sz="1400" dirty="0" smtClean="0">
                <a:latin typeface="+mn-ea"/>
                <a:ea typeface="+mn-ea"/>
              </a:rPr>
              <a:t>；</a:t>
            </a:r>
            <a:endParaRPr lang="zh-CN" altLang="en-US" sz="1400" dirty="0">
              <a:latin typeface="+mn-ea"/>
              <a:ea typeface="+mn-ea"/>
            </a:endParaRPr>
          </a:p>
        </p:txBody>
      </p:sp>
      <p:sp>
        <p:nvSpPr>
          <p:cNvPr id="8" name="TextBox 7"/>
          <p:cNvSpPr txBox="1"/>
          <p:nvPr/>
        </p:nvSpPr>
        <p:spPr>
          <a:xfrm>
            <a:off x="395536" y="4430733"/>
            <a:ext cx="6120680" cy="369332"/>
          </a:xfrm>
          <a:prstGeom prst="rect">
            <a:avLst/>
          </a:prstGeom>
          <a:noFill/>
        </p:spPr>
        <p:txBody>
          <a:bodyPr wrap="square" rtlCol="0">
            <a:spAutoFit/>
          </a:bodyPr>
          <a:lstStyle/>
          <a:p>
            <a:pPr>
              <a:buFont typeface="Wingdings" pitchFamily="2" charset="2"/>
              <a:buChar char="Ø"/>
            </a:pPr>
            <a:r>
              <a:rPr lang="zh-CN" altLang="en-US" dirty="0" smtClean="0">
                <a:latin typeface="+mn-ea"/>
                <a:ea typeface="+mn-ea"/>
              </a:rPr>
              <a:t>项目主要成果</a:t>
            </a:r>
            <a:endParaRPr lang="zh-CN" altLang="en-US" dirty="0">
              <a:latin typeface="+mn-ea"/>
              <a:ea typeface="+mn-ea"/>
            </a:endParaRPr>
          </a:p>
        </p:txBody>
      </p:sp>
      <p:sp>
        <p:nvSpPr>
          <p:cNvPr id="10" name="TextBox 9"/>
          <p:cNvSpPr txBox="1"/>
          <p:nvPr/>
        </p:nvSpPr>
        <p:spPr>
          <a:xfrm>
            <a:off x="694408" y="4777988"/>
            <a:ext cx="6336704" cy="523220"/>
          </a:xfrm>
          <a:prstGeom prst="rect">
            <a:avLst/>
          </a:prstGeom>
          <a:noFill/>
        </p:spPr>
        <p:txBody>
          <a:bodyPr wrap="square" rtlCol="0">
            <a:spAutoFit/>
          </a:bodyPr>
          <a:lstStyle/>
          <a:p>
            <a:r>
              <a:rPr lang="en-US" altLang="zh-CN" sz="1400" dirty="0">
                <a:latin typeface="+mn-ea"/>
                <a:ea typeface="+mn-ea"/>
              </a:rPr>
              <a:t>1</a:t>
            </a:r>
            <a:r>
              <a:rPr lang="zh-CN" altLang="en-US" sz="1400" dirty="0">
                <a:latin typeface="+mn-ea"/>
                <a:ea typeface="+mn-ea"/>
              </a:rPr>
              <a:t>、完成功能需求开发；</a:t>
            </a:r>
            <a:endParaRPr lang="en-US" altLang="zh-CN" sz="1400" dirty="0">
              <a:latin typeface="+mn-ea"/>
              <a:ea typeface="+mn-ea"/>
            </a:endParaRPr>
          </a:p>
          <a:p>
            <a:r>
              <a:rPr lang="en-US" altLang="zh-CN" sz="1400" dirty="0">
                <a:latin typeface="+mn-ea"/>
                <a:ea typeface="+mn-ea"/>
              </a:rPr>
              <a:t>2</a:t>
            </a:r>
            <a:r>
              <a:rPr lang="zh-CN" altLang="en-US" sz="1400" dirty="0">
                <a:latin typeface="+mn-ea"/>
                <a:ea typeface="+mn-ea"/>
              </a:rPr>
              <a:t>、完成项目质量目标要求。</a:t>
            </a:r>
          </a:p>
        </p:txBody>
      </p:sp>
      <p:sp>
        <p:nvSpPr>
          <p:cNvPr id="3" name="矩形 2"/>
          <p:cNvSpPr/>
          <p:nvPr/>
        </p:nvSpPr>
        <p:spPr>
          <a:xfrm>
            <a:off x="467544" y="1333217"/>
            <a:ext cx="6336704" cy="1015663"/>
          </a:xfrm>
          <a:prstGeom prst="rect">
            <a:avLst/>
          </a:prstGeom>
          <a:noFill/>
        </p:spPr>
        <p:txBody>
          <a:bodyPr wrap="square" rtlCol="0">
            <a:spAutoFit/>
          </a:bodyPr>
          <a:lstStyle/>
          <a:p>
            <a:pPr>
              <a:buFont typeface="Wingdings" pitchFamily="2" charset="2"/>
              <a:buChar char="Ø"/>
            </a:pPr>
            <a:r>
              <a:rPr lang="zh-CN" altLang="en-US" dirty="0" smtClean="0">
                <a:latin typeface="+mn-ea"/>
                <a:ea typeface="+mn-ea"/>
              </a:rPr>
              <a:t>基础信息</a:t>
            </a:r>
            <a:r>
              <a:rPr lang="zh-CN" altLang="zh-CN" dirty="0" smtClean="0">
                <a:latin typeface="+mn-ea"/>
                <a:ea typeface="+mn-ea"/>
              </a:rPr>
              <a:t>：</a:t>
            </a:r>
            <a:endParaRPr lang="en-US" altLang="zh-CN" dirty="0" smtClean="0">
              <a:latin typeface="+mn-ea"/>
              <a:ea typeface="+mn-ea"/>
            </a:endParaRPr>
          </a:p>
          <a:p>
            <a:r>
              <a:rPr lang="en-US" altLang="zh-CN" sz="1400" dirty="0">
                <a:latin typeface="+mn-ea"/>
                <a:ea typeface="+mn-ea"/>
              </a:rPr>
              <a:t> </a:t>
            </a:r>
            <a:r>
              <a:rPr lang="en-US" altLang="zh-CN" sz="1400" dirty="0" smtClean="0">
                <a:latin typeface="+mn-ea"/>
                <a:ea typeface="+mn-ea"/>
              </a:rPr>
              <a:t>    iVMS-8000-FMS(v2.2.3)</a:t>
            </a:r>
            <a:r>
              <a:rPr lang="zh-CN" altLang="en-US" sz="1400" dirty="0" smtClean="0">
                <a:latin typeface="+mn-ea"/>
                <a:ea typeface="+mn-ea"/>
              </a:rPr>
              <a:t>运维</a:t>
            </a:r>
            <a:endParaRPr lang="en-US" altLang="zh-CN" sz="1400" dirty="0">
              <a:latin typeface="+mn-ea"/>
              <a:ea typeface="+mn-ea"/>
            </a:endParaRPr>
          </a:p>
          <a:p>
            <a:r>
              <a:rPr lang="en-US" altLang="zh-CN" sz="1400" dirty="0" smtClean="0">
                <a:latin typeface="+mn-ea"/>
                <a:ea typeface="+mn-ea"/>
              </a:rPr>
              <a:t>     </a:t>
            </a:r>
            <a:r>
              <a:rPr lang="zh-CN" altLang="zh-CN" sz="1400" dirty="0" smtClean="0">
                <a:latin typeface="+mn-ea"/>
                <a:ea typeface="+mn-ea"/>
              </a:rPr>
              <a:t>计划</a:t>
            </a:r>
            <a:r>
              <a:rPr lang="zh-CN" altLang="zh-CN" sz="1400" dirty="0">
                <a:latin typeface="+mn-ea"/>
                <a:ea typeface="+mn-ea"/>
              </a:rPr>
              <a:t>开始日期：</a:t>
            </a:r>
            <a:r>
              <a:rPr lang="en-US" altLang="zh-CN" sz="1400" dirty="0" smtClean="0">
                <a:latin typeface="+mn-ea"/>
                <a:ea typeface="+mn-ea"/>
              </a:rPr>
              <a:t>2016/04/17</a:t>
            </a:r>
            <a:endParaRPr lang="en-US" altLang="zh-CN" sz="1400" dirty="0">
              <a:latin typeface="+mn-ea"/>
              <a:ea typeface="+mn-ea"/>
            </a:endParaRPr>
          </a:p>
          <a:p>
            <a:r>
              <a:rPr lang="en-US" altLang="zh-CN" sz="1400" dirty="0" smtClean="0">
                <a:latin typeface="+mn-ea"/>
                <a:ea typeface="+mn-ea"/>
              </a:rPr>
              <a:t>     </a:t>
            </a:r>
            <a:r>
              <a:rPr lang="zh-CN" altLang="zh-CN" sz="1400" dirty="0" smtClean="0">
                <a:latin typeface="+mn-ea"/>
                <a:ea typeface="+mn-ea"/>
              </a:rPr>
              <a:t>计划</a:t>
            </a:r>
            <a:r>
              <a:rPr lang="zh-CN" altLang="zh-CN" sz="1400" dirty="0">
                <a:latin typeface="+mn-ea"/>
                <a:ea typeface="+mn-ea"/>
              </a:rPr>
              <a:t>结束日期：</a:t>
            </a:r>
            <a:r>
              <a:rPr lang="en-US" altLang="zh-CN" sz="1400" dirty="0" smtClean="0">
                <a:latin typeface="+mn-ea"/>
                <a:ea typeface="+mn-ea"/>
              </a:rPr>
              <a:t>2016/05/31</a:t>
            </a:r>
            <a:endParaRPr lang="zh-CN" altLang="zh-CN" sz="1400" dirty="0">
              <a:latin typeface="+mn-ea"/>
              <a:ea typeface="+mn-ea"/>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4" name="Rectangle 3"/>
          <p:cNvSpPr txBox="1">
            <a:spLocks noChangeArrowheads="1"/>
          </p:cNvSpPr>
          <p:nvPr/>
        </p:nvSpPr>
        <p:spPr>
          <a:xfrm>
            <a:off x="375929" y="981074"/>
            <a:ext cx="8410883" cy="5184229"/>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457200" lvl="1" indent="0" eaLnBrk="1" hangingPunct="1">
              <a:lnSpc>
                <a:spcPct val="90000"/>
              </a:lnSpc>
              <a:buNone/>
            </a:pPr>
            <a:endParaRPr lang="en-US" altLang="zh-CN" sz="1600" dirty="0" smtClean="0">
              <a:latin typeface="微软雅黑" pitchFamily="34" charset="-122"/>
              <a:ea typeface="微软雅黑" pitchFamily="34" charset="-122"/>
            </a:endParaRPr>
          </a:p>
          <a:p>
            <a:pPr eaLnBrk="1" hangingPunct="1">
              <a:lnSpc>
                <a:spcPct val="90000"/>
              </a:lnSpc>
              <a:buFontTx/>
              <a:buNone/>
            </a:pPr>
            <a:endParaRPr lang="en-US" altLang="zh-CN" sz="2000" dirty="0" smtClean="0">
              <a:latin typeface="微软雅黑" pitchFamily="34" charset="-122"/>
              <a:ea typeface="微软雅黑" pitchFamily="34" charset="-122"/>
            </a:endParaRPr>
          </a:p>
        </p:txBody>
      </p:sp>
      <p:sp>
        <p:nvSpPr>
          <p:cNvPr id="5" name="矩形 4"/>
          <p:cNvSpPr/>
          <p:nvPr/>
        </p:nvSpPr>
        <p:spPr>
          <a:xfrm>
            <a:off x="395536" y="1340768"/>
            <a:ext cx="8424863" cy="461665"/>
          </a:xfrm>
          <a:prstGeom prst="rect">
            <a:avLst/>
          </a:prstGeom>
          <a:noFill/>
          <a:ln w="9525">
            <a:noFill/>
            <a:miter lim="800000"/>
            <a:headEnd/>
            <a:tailEnd/>
          </a:ln>
        </p:spPr>
        <p:txBody>
          <a:bodyPr wrap="square">
            <a:spAutoFit/>
          </a:bodyPr>
          <a:lstStyle/>
          <a:p>
            <a:pPr>
              <a:defRPr/>
            </a:pPr>
            <a:endParaRPr lang="zh-CN" altLang="en-US" sz="2400" dirty="0">
              <a:solidFill>
                <a:schemeClr val="tx1"/>
              </a:solidFill>
              <a:latin typeface="微软雅黑" pitchFamily="34" charset="-122"/>
              <a:ea typeface="微软雅黑" pitchFamily="34" charset="-122"/>
            </a:endParaRPr>
          </a:p>
        </p:txBody>
      </p:sp>
      <p:sp>
        <p:nvSpPr>
          <p:cNvPr id="6" name="矩形 51"/>
          <p:cNvSpPr>
            <a:spLocks noChangeArrowheads="1"/>
          </p:cNvSpPr>
          <p:nvPr/>
        </p:nvSpPr>
        <p:spPr bwMode="auto">
          <a:xfrm>
            <a:off x="1691680" y="1340768"/>
            <a:ext cx="5737269" cy="830997"/>
          </a:xfrm>
          <a:prstGeom prst="rect">
            <a:avLst/>
          </a:prstGeom>
          <a:noFill/>
          <a:ln w="9525">
            <a:noFill/>
            <a:miter lim="800000"/>
            <a:headEnd/>
            <a:tailEnd/>
          </a:ln>
        </p:spPr>
        <p:txBody>
          <a:bodyPr wrap="square">
            <a:spAutoFit/>
          </a:bodyPr>
          <a:lstStyle/>
          <a:p>
            <a:endParaRPr lang="zh-CN" altLang="en-US" sz="2400" b="1" dirty="0">
              <a:solidFill>
                <a:schemeClr val="bg2">
                  <a:lumMod val="60000"/>
                  <a:lumOff val="40000"/>
                </a:schemeClr>
              </a:solidFill>
              <a:latin typeface="微软雅黑" pitchFamily="34" charset="-122"/>
              <a:ea typeface="微软雅黑" pitchFamily="34" charset="-122"/>
            </a:endParaRPr>
          </a:p>
          <a:p>
            <a:r>
              <a:rPr lang="zh-CN" altLang="en-US" sz="2400" b="1" dirty="0">
                <a:solidFill>
                  <a:schemeClr val="bg2">
                    <a:lumMod val="60000"/>
                    <a:lumOff val="40000"/>
                  </a:schemeClr>
                </a:solidFill>
                <a:latin typeface="微软雅黑" pitchFamily="34" charset="-122"/>
                <a:ea typeface="微软雅黑" pitchFamily="34" charset="-122"/>
              </a:rPr>
              <a:t>项目基本信息</a:t>
            </a:r>
          </a:p>
        </p:txBody>
      </p:sp>
      <p:grpSp>
        <p:nvGrpSpPr>
          <p:cNvPr id="7" name="组合 17"/>
          <p:cNvGrpSpPr/>
          <p:nvPr/>
        </p:nvGrpSpPr>
        <p:grpSpPr>
          <a:xfrm>
            <a:off x="899592" y="1582291"/>
            <a:ext cx="506629" cy="550565"/>
            <a:chOff x="4422775" y="3660899"/>
            <a:chExt cx="506629" cy="550565"/>
          </a:xfrm>
          <a:solidFill>
            <a:srgbClr val="C00000"/>
          </a:solidFill>
        </p:grpSpPr>
        <p:sp>
          <p:nvSpPr>
            <p:cNvPr id="8" name="矩形 7"/>
            <p:cNvSpPr/>
            <p:nvPr/>
          </p:nvSpPr>
          <p:spPr>
            <a:xfrm>
              <a:off x="4422775" y="3660899"/>
              <a:ext cx="503238" cy="503238"/>
            </a:xfrm>
            <a:prstGeom prst="rect">
              <a:avLst/>
            </a:prstGeom>
            <a:grp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Georgia" pitchFamily="18" charset="0"/>
                <a:ea typeface="微软雅黑" pitchFamily="34" charset="-122"/>
              </a:endParaRPr>
            </a:p>
          </p:txBody>
        </p:sp>
        <p:sp>
          <p:nvSpPr>
            <p:cNvPr id="9" name="TextBox 46"/>
            <p:cNvSpPr txBox="1">
              <a:spLocks noChangeArrowheads="1"/>
            </p:cNvSpPr>
            <p:nvPr/>
          </p:nvSpPr>
          <p:spPr bwMode="auto">
            <a:xfrm>
              <a:off x="4611688" y="3749799"/>
              <a:ext cx="317716" cy="461665"/>
            </a:xfrm>
            <a:prstGeom prst="rect">
              <a:avLst/>
            </a:prstGeom>
            <a:noFill/>
            <a:ln w="9525">
              <a:noFill/>
              <a:miter lim="800000"/>
              <a:headEnd/>
              <a:tailEnd/>
            </a:ln>
          </p:spPr>
          <p:txBody>
            <a:bodyPr wrap="none">
              <a:spAutoFit/>
            </a:bodyPr>
            <a:lstStyle/>
            <a:p>
              <a:r>
                <a:rPr lang="en-US" altLang="zh-CN" sz="2400" dirty="0" smtClean="0">
                  <a:solidFill>
                    <a:schemeClr val="bg1"/>
                  </a:solidFill>
                  <a:latin typeface="Georgia" pitchFamily="18" charset="0"/>
                  <a:ea typeface="微软雅黑" pitchFamily="34" charset="-122"/>
                </a:rPr>
                <a:t>1</a:t>
              </a:r>
              <a:endParaRPr lang="zh-CN" altLang="en-US" sz="2400" dirty="0">
                <a:solidFill>
                  <a:schemeClr val="bg1"/>
                </a:solidFill>
                <a:latin typeface="Georgia" pitchFamily="18" charset="0"/>
                <a:ea typeface="微软雅黑" pitchFamily="34" charset="-122"/>
              </a:endParaRPr>
            </a:p>
          </p:txBody>
        </p:sp>
      </p:grpSp>
      <p:sp>
        <p:nvSpPr>
          <p:cNvPr id="10" name="矩形 9"/>
          <p:cNvSpPr/>
          <p:nvPr/>
        </p:nvSpPr>
        <p:spPr>
          <a:xfrm>
            <a:off x="1691680" y="4221088"/>
            <a:ext cx="3262432" cy="461665"/>
          </a:xfrm>
          <a:prstGeom prst="rect">
            <a:avLst/>
          </a:prstGeom>
          <a:noFill/>
          <a:ln w="9525">
            <a:noFill/>
            <a:miter lim="800000"/>
            <a:headEnd/>
            <a:tailEnd/>
          </a:ln>
        </p:spPr>
        <p:txBody>
          <a:bodyPr wrap="square">
            <a:spAutoFit/>
          </a:bodyPr>
          <a:lstStyle/>
          <a:p>
            <a:r>
              <a:rPr lang="zh-CN" altLang="en-US" sz="2400" b="1" dirty="0">
                <a:solidFill>
                  <a:schemeClr val="bg2">
                    <a:lumMod val="60000"/>
                    <a:lumOff val="40000"/>
                  </a:schemeClr>
                </a:solidFill>
                <a:latin typeface="微软雅黑" pitchFamily="34" charset="-122"/>
                <a:ea typeface="微软雅黑" pitchFamily="34" charset="-122"/>
              </a:rPr>
              <a:t>经验教训总结（全员）</a:t>
            </a:r>
          </a:p>
        </p:txBody>
      </p:sp>
      <p:grpSp>
        <p:nvGrpSpPr>
          <p:cNvPr id="11" name="组合 17"/>
          <p:cNvGrpSpPr/>
          <p:nvPr/>
        </p:nvGrpSpPr>
        <p:grpSpPr>
          <a:xfrm>
            <a:off x="897019" y="3310483"/>
            <a:ext cx="545101" cy="550565"/>
            <a:chOff x="4422775" y="3660899"/>
            <a:chExt cx="545101" cy="550565"/>
          </a:xfrm>
          <a:solidFill>
            <a:srgbClr val="C00000"/>
          </a:solidFill>
        </p:grpSpPr>
        <p:sp>
          <p:nvSpPr>
            <p:cNvPr id="12" name="矩形 11"/>
            <p:cNvSpPr/>
            <p:nvPr/>
          </p:nvSpPr>
          <p:spPr>
            <a:xfrm>
              <a:off x="4422775" y="3660899"/>
              <a:ext cx="503238" cy="503238"/>
            </a:xfrm>
            <a:prstGeom prst="rect">
              <a:avLst/>
            </a:prstGeom>
            <a:grp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Georgia" pitchFamily="18" charset="0"/>
                <a:ea typeface="微软雅黑" pitchFamily="34" charset="-122"/>
              </a:endParaRPr>
            </a:p>
          </p:txBody>
        </p:sp>
        <p:sp>
          <p:nvSpPr>
            <p:cNvPr id="13" name="TextBox 46"/>
            <p:cNvSpPr txBox="1">
              <a:spLocks noChangeArrowheads="1"/>
            </p:cNvSpPr>
            <p:nvPr/>
          </p:nvSpPr>
          <p:spPr bwMode="auto">
            <a:xfrm>
              <a:off x="4611688" y="3749799"/>
              <a:ext cx="356188" cy="461665"/>
            </a:xfrm>
            <a:prstGeom prst="rect">
              <a:avLst/>
            </a:prstGeom>
            <a:noFill/>
            <a:ln w="9525">
              <a:noFill/>
              <a:miter lim="800000"/>
              <a:headEnd/>
              <a:tailEnd/>
            </a:ln>
          </p:spPr>
          <p:txBody>
            <a:bodyPr wrap="none">
              <a:spAutoFit/>
            </a:bodyPr>
            <a:lstStyle/>
            <a:p>
              <a:r>
                <a:rPr lang="en-US" altLang="zh-CN" sz="2400" dirty="0" smtClean="0">
                  <a:solidFill>
                    <a:schemeClr val="bg1"/>
                  </a:solidFill>
                  <a:latin typeface="Georgia" pitchFamily="18" charset="0"/>
                  <a:ea typeface="微软雅黑" pitchFamily="34" charset="-122"/>
                </a:rPr>
                <a:t>3</a:t>
              </a:r>
              <a:endParaRPr lang="zh-CN" altLang="en-US" sz="2400" dirty="0">
                <a:solidFill>
                  <a:schemeClr val="bg1"/>
                </a:solidFill>
                <a:latin typeface="Georgia" pitchFamily="18" charset="0"/>
                <a:ea typeface="微软雅黑" pitchFamily="34" charset="-122"/>
              </a:endParaRPr>
            </a:p>
          </p:txBody>
        </p:sp>
      </p:grpSp>
      <p:grpSp>
        <p:nvGrpSpPr>
          <p:cNvPr id="14" name="组合 17"/>
          <p:cNvGrpSpPr/>
          <p:nvPr/>
        </p:nvGrpSpPr>
        <p:grpSpPr>
          <a:xfrm>
            <a:off x="899592" y="4149080"/>
            <a:ext cx="545101" cy="550565"/>
            <a:chOff x="4422775" y="3660899"/>
            <a:chExt cx="545101" cy="550565"/>
          </a:xfrm>
          <a:solidFill>
            <a:srgbClr val="C00000"/>
          </a:solidFill>
        </p:grpSpPr>
        <p:sp>
          <p:nvSpPr>
            <p:cNvPr id="15" name="矩形 14"/>
            <p:cNvSpPr/>
            <p:nvPr/>
          </p:nvSpPr>
          <p:spPr>
            <a:xfrm>
              <a:off x="4422775" y="3660899"/>
              <a:ext cx="503238" cy="503238"/>
            </a:xfrm>
            <a:prstGeom prst="rect">
              <a:avLst/>
            </a:prstGeom>
            <a:grp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Georgia" pitchFamily="18" charset="0"/>
                <a:ea typeface="微软雅黑" pitchFamily="34" charset="-122"/>
              </a:endParaRPr>
            </a:p>
          </p:txBody>
        </p:sp>
        <p:sp>
          <p:nvSpPr>
            <p:cNvPr id="16" name="TextBox 46"/>
            <p:cNvSpPr txBox="1">
              <a:spLocks noChangeArrowheads="1"/>
            </p:cNvSpPr>
            <p:nvPr/>
          </p:nvSpPr>
          <p:spPr bwMode="auto">
            <a:xfrm>
              <a:off x="4611688" y="3749799"/>
              <a:ext cx="356188" cy="461665"/>
            </a:xfrm>
            <a:prstGeom prst="rect">
              <a:avLst/>
            </a:prstGeom>
            <a:noFill/>
            <a:ln w="9525">
              <a:noFill/>
              <a:miter lim="800000"/>
              <a:headEnd/>
              <a:tailEnd/>
            </a:ln>
          </p:spPr>
          <p:txBody>
            <a:bodyPr wrap="none">
              <a:spAutoFit/>
            </a:bodyPr>
            <a:lstStyle/>
            <a:p>
              <a:r>
                <a:rPr lang="en-US" altLang="zh-CN" sz="2400" dirty="0" smtClean="0">
                  <a:solidFill>
                    <a:schemeClr val="bg1"/>
                  </a:solidFill>
                  <a:latin typeface="Georgia" pitchFamily="18" charset="0"/>
                  <a:ea typeface="微软雅黑" pitchFamily="34" charset="-122"/>
                </a:rPr>
                <a:t>4</a:t>
              </a:r>
              <a:endParaRPr lang="zh-CN" altLang="en-US" sz="2400" dirty="0">
                <a:solidFill>
                  <a:schemeClr val="bg1"/>
                </a:solidFill>
                <a:latin typeface="Georgia" pitchFamily="18" charset="0"/>
                <a:ea typeface="微软雅黑" pitchFamily="34" charset="-122"/>
              </a:endParaRPr>
            </a:p>
          </p:txBody>
        </p:sp>
      </p:grpSp>
      <p:grpSp>
        <p:nvGrpSpPr>
          <p:cNvPr id="17" name="组合 17"/>
          <p:cNvGrpSpPr/>
          <p:nvPr/>
        </p:nvGrpSpPr>
        <p:grpSpPr>
          <a:xfrm>
            <a:off x="899592" y="4966667"/>
            <a:ext cx="545101" cy="550565"/>
            <a:chOff x="4422775" y="3660899"/>
            <a:chExt cx="545101" cy="550565"/>
          </a:xfrm>
          <a:solidFill>
            <a:srgbClr val="C00000"/>
          </a:solidFill>
        </p:grpSpPr>
        <p:sp>
          <p:nvSpPr>
            <p:cNvPr id="18" name="矩形 17"/>
            <p:cNvSpPr/>
            <p:nvPr/>
          </p:nvSpPr>
          <p:spPr>
            <a:xfrm>
              <a:off x="4422775" y="3660899"/>
              <a:ext cx="503238" cy="503238"/>
            </a:xfrm>
            <a:prstGeom prst="rect">
              <a:avLst/>
            </a:prstGeom>
            <a:grp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Georgia" pitchFamily="18" charset="0"/>
                <a:ea typeface="微软雅黑" pitchFamily="34" charset="-122"/>
              </a:endParaRPr>
            </a:p>
          </p:txBody>
        </p:sp>
        <p:sp>
          <p:nvSpPr>
            <p:cNvPr id="19" name="TextBox 46"/>
            <p:cNvSpPr txBox="1">
              <a:spLocks noChangeArrowheads="1"/>
            </p:cNvSpPr>
            <p:nvPr/>
          </p:nvSpPr>
          <p:spPr bwMode="auto">
            <a:xfrm>
              <a:off x="4611688" y="3749799"/>
              <a:ext cx="356188" cy="461665"/>
            </a:xfrm>
            <a:prstGeom prst="rect">
              <a:avLst/>
            </a:prstGeom>
            <a:noFill/>
            <a:ln w="9525">
              <a:noFill/>
              <a:miter lim="800000"/>
              <a:headEnd/>
              <a:tailEnd/>
            </a:ln>
          </p:spPr>
          <p:txBody>
            <a:bodyPr wrap="none">
              <a:spAutoFit/>
            </a:bodyPr>
            <a:lstStyle/>
            <a:p>
              <a:r>
                <a:rPr lang="en-US" altLang="zh-CN" sz="2400" dirty="0" smtClean="0">
                  <a:solidFill>
                    <a:schemeClr val="bg1"/>
                  </a:solidFill>
                  <a:latin typeface="Georgia" pitchFamily="18" charset="0"/>
                  <a:ea typeface="微软雅黑" pitchFamily="34" charset="-122"/>
                </a:rPr>
                <a:t>5</a:t>
              </a:r>
              <a:endParaRPr lang="zh-CN" altLang="en-US" sz="2400" dirty="0">
                <a:solidFill>
                  <a:schemeClr val="bg1"/>
                </a:solidFill>
                <a:latin typeface="Georgia" pitchFamily="18" charset="0"/>
                <a:ea typeface="微软雅黑" pitchFamily="34" charset="-122"/>
              </a:endParaRPr>
            </a:p>
          </p:txBody>
        </p:sp>
      </p:grpSp>
      <p:grpSp>
        <p:nvGrpSpPr>
          <p:cNvPr id="20" name="组合 17"/>
          <p:cNvGrpSpPr/>
          <p:nvPr/>
        </p:nvGrpSpPr>
        <p:grpSpPr>
          <a:xfrm>
            <a:off x="899592" y="2446387"/>
            <a:ext cx="545101" cy="550565"/>
            <a:chOff x="4422775" y="3660899"/>
            <a:chExt cx="545101" cy="550565"/>
          </a:xfrm>
          <a:solidFill>
            <a:srgbClr val="C00000"/>
          </a:solidFill>
        </p:grpSpPr>
        <p:sp>
          <p:nvSpPr>
            <p:cNvPr id="21" name="矩形 20"/>
            <p:cNvSpPr/>
            <p:nvPr/>
          </p:nvSpPr>
          <p:spPr>
            <a:xfrm>
              <a:off x="4422775" y="3660899"/>
              <a:ext cx="503238" cy="503238"/>
            </a:xfrm>
            <a:prstGeom prst="rect">
              <a:avLst/>
            </a:prstGeom>
            <a:grp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Georgia" pitchFamily="18" charset="0"/>
                <a:ea typeface="微软雅黑" pitchFamily="34" charset="-122"/>
              </a:endParaRPr>
            </a:p>
          </p:txBody>
        </p:sp>
        <p:sp>
          <p:nvSpPr>
            <p:cNvPr id="22" name="TextBox 46"/>
            <p:cNvSpPr txBox="1">
              <a:spLocks noChangeArrowheads="1"/>
            </p:cNvSpPr>
            <p:nvPr/>
          </p:nvSpPr>
          <p:spPr bwMode="auto">
            <a:xfrm>
              <a:off x="4611688" y="3749799"/>
              <a:ext cx="356188" cy="461665"/>
            </a:xfrm>
            <a:prstGeom prst="rect">
              <a:avLst/>
            </a:prstGeom>
            <a:noFill/>
            <a:ln w="9525">
              <a:noFill/>
              <a:miter lim="800000"/>
              <a:headEnd/>
              <a:tailEnd/>
            </a:ln>
          </p:spPr>
          <p:txBody>
            <a:bodyPr wrap="none">
              <a:spAutoFit/>
            </a:bodyPr>
            <a:lstStyle/>
            <a:p>
              <a:r>
                <a:rPr lang="en-US" altLang="zh-CN" sz="2400" dirty="0" smtClean="0">
                  <a:solidFill>
                    <a:schemeClr val="bg1"/>
                  </a:solidFill>
                  <a:latin typeface="Georgia" pitchFamily="18" charset="0"/>
                  <a:ea typeface="微软雅黑" pitchFamily="34" charset="-122"/>
                </a:rPr>
                <a:t>2</a:t>
              </a:r>
              <a:endParaRPr lang="zh-CN" altLang="en-US" sz="2400" dirty="0">
                <a:solidFill>
                  <a:schemeClr val="bg1"/>
                </a:solidFill>
                <a:latin typeface="Georgia" pitchFamily="18" charset="0"/>
                <a:ea typeface="微软雅黑" pitchFamily="34" charset="-122"/>
              </a:endParaRPr>
            </a:p>
          </p:txBody>
        </p:sp>
      </p:grpSp>
      <p:sp>
        <p:nvSpPr>
          <p:cNvPr id="23" name="矩形 22"/>
          <p:cNvSpPr/>
          <p:nvPr/>
        </p:nvSpPr>
        <p:spPr>
          <a:xfrm>
            <a:off x="1691680" y="2492896"/>
            <a:ext cx="4903907" cy="707886"/>
          </a:xfrm>
          <a:prstGeom prst="rect">
            <a:avLst/>
          </a:prstGeom>
        </p:spPr>
        <p:txBody>
          <a:bodyPr wrap="none">
            <a:spAutoFit/>
          </a:bodyPr>
          <a:lstStyle/>
          <a:p>
            <a:r>
              <a:rPr lang="zh-CN" altLang="en-US" sz="2400" b="1" dirty="0" smtClean="0">
                <a:latin typeface="微软雅黑" pitchFamily="34" charset="-122"/>
                <a:ea typeface="微软雅黑" pitchFamily="34" charset="-122"/>
              </a:rPr>
              <a:t>项目执行达成情况分析</a:t>
            </a:r>
            <a:endParaRPr lang="en-US" altLang="zh-CN" sz="2400" b="1" dirty="0" smtClean="0">
              <a:latin typeface="微软雅黑" pitchFamily="34" charset="-122"/>
              <a:ea typeface="微软雅黑" pitchFamily="34" charset="-122"/>
            </a:endParaRPr>
          </a:p>
          <a:p>
            <a:r>
              <a:rPr lang="zh-CN" altLang="en-US" sz="1600" dirty="0" smtClean="0">
                <a:solidFill>
                  <a:srgbClr val="FF0000"/>
                </a:solidFill>
                <a:latin typeface="微软雅黑" pitchFamily="34" charset="-122"/>
                <a:ea typeface="微软雅黑" pitchFamily="34" charset="-122"/>
              </a:rPr>
              <a:t>（包括：项目</a:t>
            </a:r>
            <a:r>
              <a:rPr lang="zh-CN" altLang="en-US" sz="1600" dirty="0">
                <a:solidFill>
                  <a:srgbClr val="FF0000"/>
                </a:solidFill>
                <a:latin typeface="微软雅黑" pitchFamily="34" charset="-122"/>
                <a:ea typeface="微软雅黑" pitchFamily="34" charset="-122"/>
              </a:rPr>
              <a:t>成员质量指标达成展示、红黑牌确认）</a:t>
            </a:r>
            <a:endParaRPr lang="zh-CN" altLang="en-US" sz="1600" dirty="0" smtClean="0">
              <a:solidFill>
                <a:srgbClr val="FF0000"/>
              </a:solidFill>
              <a:latin typeface="微软雅黑" pitchFamily="34" charset="-122"/>
              <a:ea typeface="微软雅黑" pitchFamily="34" charset="-122"/>
            </a:endParaRPr>
          </a:p>
        </p:txBody>
      </p:sp>
      <p:sp>
        <p:nvSpPr>
          <p:cNvPr id="24" name="矩形 51"/>
          <p:cNvSpPr>
            <a:spLocks noChangeArrowheads="1"/>
          </p:cNvSpPr>
          <p:nvPr/>
        </p:nvSpPr>
        <p:spPr bwMode="auto">
          <a:xfrm>
            <a:off x="1691680" y="3399383"/>
            <a:ext cx="5737269" cy="707886"/>
          </a:xfrm>
          <a:prstGeom prst="rect">
            <a:avLst/>
          </a:prstGeom>
          <a:noFill/>
          <a:ln w="9525">
            <a:noFill/>
            <a:miter lim="800000"/>
            <a:headEnd/>
            <a:tailEnd/>
          </a:ln>
        </p:spPr>
        <p:txBody>
          <a:bodyPr wrap="square">
            <a:spAutoFit/>
          </a:bodyPr>
          <a:lstStyle/>
          <a:p>
            <a:r>
              <a:rPr lang="zh-CN" altLang="en-US" sz="2400" b="1" dirty="0" smtClean="0">
                <a:solidFill>
                  <a:schemeClr val="bg1">
                    <a:lumMod val="65000"/>
                  </a:schemeClr>
                </a:solidFill>
                <a:latin typeface="微软雅黑" pitchFamily="34" charset="-122"/>
                <a:ea typeface="微软雅黑" pitchFamily="34" charset="-122"/>
              </a:rPr>
              <a:t>项目过程规范性和质量分析</a:t>
            </a:r>
            <a:endParaRPr lang="en-US" altLang="zh-CN" sz="2400" b="1" dirty="0" smtClean="0">
              <a:solidFill>
                <a:schemeClr val="bg1">
                  <a:lumMod val="65000"/>
                </a:schemeClr>
              </a:solidFill>
              <a:latin typeface="微软雅黑" pitchFamily="34" charset="-122"/>
              <a:ea typeface="微软雅黑" pitchFamily="34" charset="-122"/>
            </a:endParaRPr>
          </a:p>
          <a:p>
            <a:r>
              <a:rPr lang="en-US" altLang="zh-CN" sz="1600" dirty="0" smtClean="0">
                <a:solidFill>
                  <a:schemeClr val="bg1">
                    <a:lumMod val="65000"/>
                  </a:schemeClr>
                </a:solidFill>
                <a:latin typeface="微软雅黑" pitchFamily="34" charset="-122"/>
                <a:ea typeface="微软雅黑" pitchFamily="34" charset="-122"/>
              </a:rPr>
              <a:t>(</a:t>
            </a:r>
            <a:r>
              <a:rPr lang="zh-CN" altLang="en-US" sz="1600" dirty="0" smtClean="0">
                <a:solidFill>
                  <a:schemeClr val="bg1">
                    <a:lumMod val="65000"/>
                  </a:schemeClr>
                </a:solidFill>
                <a:latin typeface="微软雅黑" pitchFamily="34" charset="-122"/>
                <a:ea typeface="微软雅黑" pitchFamily="34" charset="-122"/>
              </a:rPr>
              <a:t>执行</a:t>
            </a:r>
            <a:r>
              <a:rPr lang="en-US" altLang="zh-CN" sz="1600" dirty="0" smtClean="0">
                <a:solidFill>
                  <a:schemeClr val="bg1">
                    <a:lumMod val="65000"/>
                  </a:schemeClr>
                </a:solidFill>
                <a:latin typeface="微软雅黑" pitchFamily="34" charset="-122"/>
                <a:ea typeface="微软雅黑" pitchFamily="34" charset="-122"/>
              </a:rPr>
              <a:t>CMMI</a:t>
            </a:r>
            <a:r>
              <a:rPr lang="zh-CN" altLang="en-US" sz="1600" dirty="0">
                <a:solidFill>
                  <a:schemeClr val="bg1">
                    <a:lumMod val="65000"/>
                  </a:schemeClr>
                </a:solidFill>
                <a:latin typeface="微软雅黑" pitchFamily="34" charset="-122"/>
                <a:ea typeface="微软雅黑" pitchFamily="34" charset="-122"/>
              </a:rPr>
              <a:t>的</a:t>
            </a:r>
            <a:r>
              <a:rPr lang="zh-CN" altLang="en-US" sz="1600" dirty="0" smtClean="0">
                <a:solidFill>
                  <a:schemeClr val="bg1">
                    <a:lumMod val="65000"/>
                  </a:schemeClr>
                </a:solidFill>
                <a:latin typeface="微软雅黑" pitchFamily="34" charset="-122"/>
                <a:ea typeface="微软雅黑" pitchFamily="34" charset="-122"/>
              </a:rPr>
              <a:t>项目必须包括对</a:t>
            </a:r>
            <a:r>
              <a:rPr lang="en-US" altLang="zh-CN" sz="1600" dirty="0" err="1" smtClean="0">
                <a:solidFill>
                  <a:schemeClr val="bg1">
                    <a:lumMod val="65000"/>
                  </a:schemeClr>
                </a:solidFill>
                <a:latin typeface="微软雅黑" pitchFamily="34" charset="-122"/>
                <a:ea typeface="微软雅黑" pitchFamily="34" charset="-122"/>
              </a:rPr>
              <a:t>cmmi</a:t>
            </a:r>
            <a:r>
              <a:rPr lang="zh-CN" altLang="en-US" sz="1600" dirty="0" smtClean="0">
                <a:solidFill>
                  <a:schemeClr val="bg1">
                    <a:lumMod val="65000"/>
                  </a:schemeClr>
                </a:solidFill>
                <a:latin typeface="微软雅黑" pitchFamily="34" charset="-122"/>
                <a:ea typeface="微软雅黑" pitchFamily="34" charset="-122"/>
              </a:rPr>
              <a:t>的全面评价）</a:t>
            </a:r>
          </a:p>
        </p:txBody>
      </p:sp>
      <p:sp>
        <p:nvSpPr>
          <p:cNvPr id="25" name="矩形 24"/>
          <p:cNvSpPr/>
          <p:nvPr/>
        </p:nvSpPr>
        <p:spPr>
          <a:xfrm>
            <a:off x="1691680" y="5055566"/>
            <a:ext cx="1415772" cy="461665"/>
          </a:xfrm>
          <a:prstGeom prst="rect">
            <a:avLst/>
          </a:prstGeom>
          <a:noFill/>
          <a:ln w="9525">
            <a:noFill/>
            <a:miter lim="800000"/>
            <a:headEnd/>
            <a:tailEnd/>
          </a:ln>
        </p:spPr>
        <p:txBody>
          <a:bodyPr wrap="square">
            <a:spAutoFit/>
          </a:bodyPr>
          <a:lstStyle/>
          <a:p>
            <a:r>
              <a:rPr lang="zh-CN" altLang="en-US" sz="2400" b="1" dirty="0">
                <a:solidFill>
                  <a:schemeClr val="bg2">
                    <a:lumMod val="60000"/>
                    <a:lumOff val="40000"/>
                  </a:schemeClr>
                </a:solidFill>
                <a:latin typeface="微软雅黑" pitchFamily="34" charset="-122"/>
                <a:ea typeface="微软雅黑" pitchFamily="34" charset="-122"/>
              </a:rPr>
              <a:t>改进计划</a:t>
            </a:r>
          </a:p>
        </p:txBody>
      </p:sp>
    </p:spTree>
    <p:extLst>
      <p:ext uri="{BB962C8B-B14F-4D97-AF65-F5344CB8AC3E}">
        <p14:creationId xmlns:p14="http://schemas.microsoft.com/office/powerpoint/2010/main" val="115564614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smtClean="0"/>
              <a:t>项目执行达成情况</a:t>
            </a:r>
            <a:r>
              <a:rPr lang="en-US" altLang="zh-CN" dirty="0" smtClean="0"/>
              <a:t>—</a:t>
            </a:r>
            <a:r>
              <a:rPr lang="zh-CN" altLang="en-US" dirty="0" smtClean="0"/>
              <a:t>进度</a:t>
            </a:r>
            <a:endParaRPr lang="zh-CN" altLang="en-US" dirty="0"/>
          </a:p>
        </p:txBody>
      </p:sp>
      <p:sp>
        <p:nvSpPr>
          <p:cNvPr id="4" name="TextBox 3"/>
          <p:cNvSpPr txBox="1"/>
          <p:nvPr/>
        </p:nvSpPr>
        <p:spPr>
          <a:xfrm>
            <a:off x="467544" y="1124744"/>
            <a:ext cx="6048672" cy="430887"/>
          </a:xfrm>
          <a:prstGeom prst="rect">
            <a:avLst/>
          </a:prstGeom>
          <a:noFill/>
        </p:spPr>
        <p:txBody>
          <a:bodyPr wrap="square" rtlCol="0">
            <a:spAutoFit/>
          </a:bodyPr>
          <a:lstStyle/>
          <a:p>
            <a:pPr>
              <a:buFont typeface="Wingdings" pitchFamily="2" charset="2"/>
              <a:buChar char="p"/>
            </a:pPr>
            <a:r>
              <a:rPr lang="en-US" altLang="zh-CN" sz="2200" dirty="0" smtClean="0">
                <a:solidFill>
                  <a:srgbClr val="FF0000"/>
                </a:solidFill>
              </a:rPr>
              <a:t>  </a:t>
            </a:r>
            <a:r>
              <a:rPr lang="zh-CN" altLang="en-US" sz="2200" b="1" dirty="0" smtClean="0">
                <a:latin typeface="+mn-ea"/>
                <a:ea typeface="+mn-ea"/>
              </a:rPr>
              <a:t>进度偏差</a:t>
            </a:r>
            <a:r>
              <a:rPr lang="zh-CN" altLang="en-US" sz="1600" b="1" i="1" dirty="0" smtClean="0">
                <a:solidFill>
                  <a:srgbClr val="0000FF"/>
                </a:solidFill>
                <a:latin typeface="+mn-ea"/>
                <a:ea typeface="+mn-ea"/>
              </a:rPr>
              <a:t>（可参考项目周报中的数据）</a:t>
            </a:r>
            <a:endParaRPr lang="zh-CN" altLang="en-US" sz="1600" b="1" i="1" dirty="0">
              <a:solidFill>
                <a:srgbClr val="0000FF"/>
              </a:solidFill>
              <a:latin typeface="+mn-ea"/>
              <a:ea typeface="+mn-ea"/>
            </a:endParaRPr>
          </a:p>
        </p:txBody>
      </p:sp>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7" name="TextBox 6"/>
          <p:cNvSpPr txBox="1"/>
          <p:nvPr/>
        </p:nvSpPr>
        <p:spPr>
          <a:xfrm>
            <a:off x="827584" y="1556792"/>
            <a:ext cx="6696744" cy="338554"/>
          </a:xfrm>
          <a:prstGeom prst="rect">
            <a:avLst/>
          </a:prstGeom>
          <a:noFill/>
        </p:spPr>
        <p:txBody>
          <a:bodyPr wrap="square" rtlCol="0">
            <a:spAutoFit/>
          </a:bodyPr>
          <a:lstStyle/>
          <a:p>
            <a:r>
              <a:rPr lang="zh-CN" altLang="en-US" sz="1600" i="1" dirty="0" smtClean="0">
                <a:solidFill>
                  <a:srgbClr val="0000FF"/>
                </a:solidFill>
                <a:latin typeface="+mn-ea"/>
                <a:ea typeface="+mn-ea"/>
              </a:rPr>
              <a:t>通过进度偏差的分析，总结引起项目延期的活动。</a:t>
            </a:r>
            <a:endParaRPr lang="zh-CN" altLang="en-US" sz="1600" i="1" dirty="0">
              <a:solidFill>
                <a:srgbClr val="0000FF"/>
              </a:solidFill>
              <a:latin typeface="+mn-ea"/>
              <a:ea typeface="+mn-ea"/>
            </a:endParaRPr>
          </a:p>
        </p:txBody>
      </p:sp>
      <p:graphicFrame>
        <p:nvGraphicFramePr>
          <p:cNvPr id="8" name="表格 7"/>
          <p:cNvGraphicFramePr>
            <a:graphicFrameLocks noGrp="1"/>
          </p:cNvGraphicFramePr>
          <p:nvPr>
            <p:extLst>
              <p:ext uri="{D42A27DB-BD31-4B8C-83A1-F6EECF244321}">
                <p14:modId xmlns:p14="http://schemas.microsoft.com/office/powerpoint/2010/main" val="1241880724"/>
              </p:ext>
            </p:extLst>
          </p:nvPr>
        </p:nvGraphicFramePr>
        <p:xfrm>
          <a:off x="971600" y="2060848"/>
          <a:ext cx="7128790" cy="3027853"/>
        </p:xfrm>
        <a:graphic>
          <a:graphicData uri="http://schemas.openxmlformats.org/drawingml/2006/table">
            <a:tbl>
              <a:tblPr firstRow="1" bandRow="1">
                <a:tableStyleId>{5C22544A-7EE6-4342-B048-85BDC9FD1C3A}</a:tableStyleId>
              </a:tblPr>
              <a:tblGrid>
                <a:gridCol w="1425758"/>
                <a:gridCol w="1425758"/>
                <a:gridCol w="1425758"/>
                <a:gridCol w="1425758"/>
                <a:gridCol w="1425758"/>
              </a:tblGrid>
              <a:tr h="566458">
                <a:tc>
                  <a:txBody>
                    <a:bodyPr/>
                    <a:lstStyle/>
                    <a:p>
                      <a:pPr algn="ctr">
                        <a:spcAft>
                          <a:spcPts val="0"/>
                        </a:spcAft>
                      </a:pPr>
                      <a:r>
                        <a:rPr lang="zh-CN" sz="1400" b="1" kern="100" dirty="0">
                          <a:solidFill>
                            <a:schemeClr val="tx1"/>
                          </a:solidFill>
                          <a:latin typeface="+mn-ea"/>
                          <a:ea typeface="+mn-ea"/>
                          <a:cs typeface="Times New Roman"/>
                        </a:rPr>
                        <a:t>里程碑</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400" b="1" kern="100" dirty="0" smtClean="0">
                          <a:solidFill>
                            <a:schemeClr val="tx1"/>
                          </a:solidFill>
                          <a:latin typeface="+mn-ea"/>
                          <a:ea typeface="+mn-ea"/>
                          <a:cs typeface="Times New Roman"/>
                        </a:rPr>
                        <a:t>计划</a:t>
                      </a:r>
                      <a:r>
                        <a:rPr lang="zh-CN" altLang="en-US" sz="1400" b="1" kern="100" dirty="0" smtClean="0">
                          <a:solidFill>
                            <a:schemeClr val="tx1"/>
                          </a:solidFill>
                          <a:latin typeface="+mn-ea"/>
                          <a:ea typeface="+mn-ea"/>
                          <a:cs typeface="Times New Roman"/>
                        </a:rPr>
                        <a:t>完成日期</a:t>
                      </a:r>
                      <a:endParaRPr lang="zh-CN" sz="1400" b="1" kern="100" dirty="0">
                        <a:solidFill>
                          <a:schemeClr val="tx1"/>
                        </a:solidFill>
                        <a:latin typeface="+mn-ea"/>
                        <a:ea typeface="+mn-ea"/>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altLang="en-US" sz="1400" b="1" kern="100" dirty="0" smtClean="0">
                          <a:solidFill>
                            <a:schemeClr val="tx1"/>
                          </a:solidFill>
                          <a:latin typeface="+mn-ea"/>
                          <a:ea typeface="+mn-ea"/>
                          <a:cs typeface="Times New Roman"/>
                        </a:rPr>
                        <a:t>实际完成日期</a:t>
                      </a:r>
                      <a:endParaRPr lang="zh-CN" sz="1400" b="1" kern="100" dirty="0">
                        <a:solidFill>
                          <a:schemeClr val="tx1"/>
                        </a:solidFill>
                        <a:latin typeface="+mn-ea"/>
                        <a:ea typeface="+mn-ea"/>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400" b="1" kern="100" dirty="0" smtClean="0">
                          <a:solidFill>
                            <a:schemeClr val="tx1"/>
                          </a:solidFill>
                          <a:latin typeface="+mn-ea"/>
                          <a:ea typeface="+mn-ea"/>
                          <a:cs typeface="Times New Roman"/>
                        </a:rPr>
                        <a:t>偏差</a:t>
                      </a:r>
                      <a:endParaRPr lang="en-US" altLang="zh-CN" sz="1400" b="1" kern="100" dirty="0" smtClean="0">
                        <a:solidFill>
                          <a:schemeClr val="tx1"/>
                        </a:solidFill>
                        <a:latin typeface="+mn-ea"/>
                        <a:ea typeface="+mn-ea"/>
                        <a:cs typeface="Times New Roman"/>
                      </a:endParaRPr>
                    </a:p>
                    <a:p>
                      <a:pPr algn="ctr">
                        <a:spcAft>
                          <a:spcPts val="0"/>
                        </a:spcAft>
                      </a:pPr>
                      <a:r>
                        <a:rPr lang="zh-CN" altLang="en-US" sz="1400" b="1" kern="100" dirty="0" smtClean="0">
                          <a:solidFill>
                            <a:schemeClr val="tx1"/>
                          </a:solidFill>
                          <a:latin typeface="+mn-ea"/>
                          <a:ea typeface="+mn-ea"/>
                          <a:cs typeface="Times New Roman"/>
                        </a:rPr>
                        <a:t>（天数）</a:t>
                      </a:r>
                      <a:endParaRPr lang="zh-CN" sz="1400" b="1" kern="100" dirty="0">
                        <a:solidFill>
                          <a:schemeClr val="tx1"/>
                        </a:solidFill>
                        <a:latin typeface="+mn-ea"/>
                        <a:ea typeface="+mn-ea"/>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400" b="1" kern="100" dirty="0">
                          <a:solidFill>
                            <a:schemeClr val="tx1"/>
                          </a:solidFill>
                          <a:latin typeface="+mn-ea"/>
                          <a:ea typeface="+mn-ea"/>
                          <a:cs typeface="Times New Roman"/>
                        </a:rPr>
                        <a:t>说明</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2279">
                <a:tc>
                  <a:txBody>
                    <a:bodyPr/>
                    <a:lstStyle/>
                    <a:p>
                      <a:pPr algn="l" fontAlgn="ctr"/>
                      <a:r>
                        <a:rPr lang="zh-CN" altLang="en-US" sz="1100" b="0" i="0" u="none" strike="noStrike" dirty="0">
                          <a:effectLst/>
                          <a:latin typeface="+mn-ea"/>
                          <a:ea typeface="+mn-ea"/>
                        </a:rPr>
                        <a:t>定义阶段里程碑</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spcAft>
                          <a:spcPts val="0"/>
                        </a:spcAft>
                      </a:pPr>
                      <a:r>
                        <a:rPr lang="en-US" sz="1800" kern="1200" dirty="0" smtClean="0">
                          <a:solidFill>
                            <a:schemeClr val="dk1"/>
                          </a:solidFill>
                          <a:latin typeface="+mn-lt"/>
                          <a:ea typeface="+mn-ea"/>
                          <a:cs typeface="+mn-cs"/>
                        </a:rPr>
                        <a:t>5</a:t>
                      </a:r>
                      <a:r>
                        <a:rPr lang="en-US" altLang="zh-CN" sz="1800" kern="1200" dirty="0" smtClean="0">
                          <a:solidFill>
                            <a:schemeClr val="dk1"/>
                          </a:solidFill>
                          <a:latin typeface="+mn-lt"/>
                          <a:ea typeface="+mn-ea"/>
                          <a:cs typeface="+mn-cs"/>
                        </a:rPr>
                        <a:t>/5</a:t>
                      </a:r>
                      <a:endParaRPr lang="en-US" sz="18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spcAft>
                          <a:spcPts val="0"/>
                        </a:spcAft>
                      </a:pPr>
                      <a:r>
                        <a:rPr lang="en-US" sz="1800" kern="1200" dirty="0" smtClean="0">
                          <a:solidFill>
                            <a:schemeClr val="dk1"/>
                          </a:solidFill>
                          <a:latin typeface="+mn-lt"/>
                          <a:ea typeface="+mn-ea"/>
                          <a:cs typeface="+mn-cs"/>
                        </a:rPr>
                        <a:t>5</a:t>
                      </a:r>
                      <a:r>
                        <a:rPr lang="en-US" altLang="zh-CN" sz="1800" kern="1200" dirty="0" smtClean="0">
                          <a:solidFill>
                            <a:schemeClr val="dk1"/>
                          </a:solidFill>
                          <a:latin typeface="+mn-lt"/>
                          <a:ea typeface="+mn-ea"/>
                          <a:cs typeface="+mn-cs"/>
                        </a:rPr>
                        <a:t>/5</a:t>
                      </a:r>
                      <a:endParaRPr lang="en-US" sz="18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spcAft>
                          <a:spcPts val="0"/>
                        </a:spcAft>
                      </a:pPr>
                      <a:r>
                        <a:rPr lang="en-US" sz="1800" kern="1200" dirty="0" smtClean="0">
                          <a:solidFill>
                            <a:schemeClr val="dk1"/>
                          </a:solidFill>
                          <a:latin typeface="+mn-lt"/>
                          <a:ea typeface="+mn-ea"/>
                          <a:cs typeface="+mn-cs"/>
                        </a:rPr>
                        <a:t>0</a:t>
                      </a:r>
                      <a:endParaRPr lang="en-US" sz="18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spcAft>
                          <a:spcPts val="0"/>
                        </a:spcAft>
                      </a:pPr>
                      <a:endParaRPr lang="en-US" sz="18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2279">
                <a:tc>
                  <a:txBody>
                    <a:bodyPr/>
                    <a:lstStyle/>
                    <a:p>
                      <a:pPr algn="l" fontAlgn="ctr"/>
                      <a:r>
                        <a:rPr lang="zh-CN" altLang="en-US" sz="1100" b="0" i="0" u="none" strike="noStrike" dirty="0">
                          <a:effectLst/>
                          <a:latin typeface="+mn-ea"/>
                          <a:ea typeface="+mn-ea"/>
                        </a:rPr>
                        <a:t>软件开发完成里程碑</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altLang="zh-CN" sz="1800" kern="1200" dirty="0" smtClean="0">
                          <a:solidFill>
                            <a:schemeClr val="dk1"/>
                          </a:solidFill>
                          <a:latin typeface="+mn-lt"/>
                          <a:ea typeface="+mn-ea"/>
                          <a:cs typeface="+mn-cs"/>
                        </a:rPr>
                        <a:t>5/12</a:t>
                      </a:r>
                      <a:endParaRPr lang="zh-CN" alt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altLang="zh-CN" sz="1800" kern="1200" dirty="0" smtClean="0">
                          <a:solidFill>
                            <a:schemeClr val="dk1"/>
                          </a:solidFill>
                          <a:latin typeface="+mn-lt"/>
                          <a:ea typeface="+mn-ea"/>
                          <a:cs typeface="+mn-cs"/>
                        </a:rPr>
                        <a:t>5/12</a:t>
                      </a:r>
                      <a:endParaRPr lang="zh-CN" alt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altLang="zh-CN" sz="1800" kern="1200" dirty="0" smtClean="0">
                          <a:solidFill>
                            <a:schemeClr val="dk1"/>
                          </a:solidFill>
                          <a:latin typeface="+mn-lt"/>
                          <a:ea typeface="+mn-ea"/>
                          <a:cs typeface="+mn-cs"/>
                        </a:rPr>
                        <a:t>0</a:t>
                      </a:r>
                      <a:endParaRPr lang="zh-CN" alt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2279">
                <a:tc>
                  <a:txBody>
                    <a:bodyPr/>
                    <a:lstStyle/>
                    <a:p>
                      <a:pPr algn="l" fontAlgn="ctr"/>
                      <a:r>
                        <a:rPr lang="zh-CN" altLang="en-US" sz="1100" b="0" i="0" u="none" strike="noStrike" dirty="0">
                          <a:effectLst/>
                          <a:latin typeface="+mn-ea"/>
                          <a:ea typeface="+mn-ea"/>
                        </a:rPr>
                        <a:t>设计与实现阶段里程碑</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altLang="zh-CN" sz="1800" kern="1200" dirty="0" smtClean="0">
                          <a:solidFill>
                            <a:schemeClr val="dk1"/>
                          </a:solidFill>
                          <a:latin typeface="+mn-lt"/>
                          <a:ea typeface="+mn-ea"/>
                          <a:cs typeface="+mn-cs"/>
                        </a:rPr>
                        <a:t>5/18</a:t>
                      </a:r>
                      <a:endParaRPr lang="zh-CN" alt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altLang="zh-CN" sz="1800" kern="1200" dirty="0" smtClean="0">
                          <a:solidFill>
                            <a:schemeClr val="dk1"/>
                          </a:solidFill>
                          <a:latin typeface="+mn-lt"/>
                          <a:ea typeface="+mn-ea"/>
                          <a:cs typeface="+mn-cs"/>
                        </a:rPr>
                        <a:t>5/17</a:t>
                      </a:r>
                      <a:endParaRPr lang="zh-CN" alt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altLang="zh-CN" sz="1800" kern="1200" dirty="0" smtClean="0">
                          <a:solidFill>
                            <a:srgbClr val="FF0000"/>
                          </a:solidFill>
                          <a:latin typeface="+mn-lt"/>
                          <a:ea typeface="+mn-ea"/>
                          <a:cs typeface="+mn-cs"/>
                        </a:rPr>
                        <a:t>-1</a:t>
                      </a:r>
                      <a:endParaRPr lang="zh-CN" altLang="en-US" sz="1800"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2279">
                <a:tc>
                  <a:txBody>
                    <a:bodyPr/>
                    <a:lstStyle/>
                    <a:p>
                      <a:pPr algn="l" fontAlgn="ctr"/>
                      <a:r>
                        <a:rPr lang="zh-CN" altLang="en-US" sz="1100" b="0" i="0" u="none" strike="noStrike">
                          <a:effectLst/>
                          <a:latin typeface="+mn-ea"/>
                          <a:ea typeface="+mn-ea"/>
                        </a:rPr>
                        <a:t>验证阶段里程碑</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altLang="zh-CN" sz="1800" kern="1200" dirty="0" smtClean="0">
                          <a:solidFill>
                            <a:schemeClr val="dk1"/>
                          </a:solidFill>
                          <a:latin typeface="+mn-lt"/>
                          <a:ea typeface="+mn-ea"/>
                          <a:cs typeface="+mn-cs"/>
                        </a:rPr>
                        <a:t>5/29</a:t>
                      </a:r>
                      <a:endParaRPr lang="zh-CN" alt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altLang="zh-CN" sz="1800" kern="1200" dirty="0" smtClean="0">
                          <a:solidFill>
                            <a:schemeClr val="dk1"/>
                          </a:solidFill>
                          <a:latin typeface="+mn-lt"/>
                          <a:ea typeface="+mn-ea"/>
                          <a:cs typeface="+mn-cs"/>
                        </a:rPr>
                        <a:t>5/26</a:t>
                      </a:r>
                      <a:endParaRPr lang="zh-CN" alt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altLang="zh-CN" sz="1800" kern="1200" dirty="0" smtClean="0">
                          <a:solidFill>
                            <a:srgbClr val="FF0000"/>
                          </a:solidFill>
                          <a:latin typeface="+mn-lt"/>
                          <a:ea typeface="+mn-ea"/>
                          <a:cs typeface="+mn-cs"/>
                        </a:rPr>
                        <a:t>-3</a:t>
                      </a:r>
                      <a:endParaRPr lang="zh-CN" altLang="en-US" sz="1800"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2279">
                <a:tc>
                  <a:txBody>
                    <a:bodyPr/>
                    <a:lstStyle/>
                    <a:p>
                      <a:pPr algn="l" fontAlgn="ctr"/>
                      <a:r>
                        <a:rPr lang="zh-CN" altLang="en-US" sz="1100" b="0" i="0" u="none" strike="noStrike" dirty="0">
                          <a:effectLst/>
                          <a:latin typeface="+mn-ea"/>
                          <a:ea typeface="+mn-ea"/>
                        </a:rPr>
                        <a:t>发布阶段里程碑</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altLang="zh-CN" sz="1800" kern="1200" dirty="0" smtClean="0">
                          <a:solidFill>
                            <a:schemeClr val="dk1"/>
                          </a:solidFill>
                          <a:latin typeface="+mn-lt"/>
                          <a:ea typeface="+mn-ea"/>
                          <a:cs typeface="+mn-cs"/>
                        </a:rPr>
                        <a:t>5/30</a:t>
                      </a:r>
                      <a:endParaRPr lang="zh-CN" alt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altLang="zh-CN" sz="1800" kern="1200" dirty="0" smtClean="0">
                          <a:solidFill>
                            <a:schemeClr val="dk1"/>
                          </a:solidFill>
                          <a:latin typeface="+mn-lt"/>
                          <a:ea typeface="+mn-ea"/>
                          <a:cs typeface="+mn-cs"/>
                        </a:rPr>
                        <a:t>5/27</a:t>
                      </a:r>
                      <a:endParaRPr lang="zh-CN" alt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altLang="zh-CN" sz="1800" kern="1200" dirty="0" smtClean="0">
                          <a:solidFill>
                            <a:srgbClr val="FF0000"/>
                          </a:solidFill>
                          <a:latin typeface="+mn-lt"/>
                          <a:ea typeface="+mn-ea"/>
                          <a:cs typeface="+mn-cs"/>
                        </a:rPr>
                        <a:t>-3</a:t>
                      </a:r>
                      <a:endParaRPr lang="zh-CN" altLang="en-US" sz="1800"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项目执行达成情况</a:t>
            </a:r>
            <a:r>
              <a:rPr lang="en-US" altLang="zh-CN" dirty="0" smtClean="0"/>
              <a:t>—</a:t>
            </a:r>
            <a:r>
              <a:rPr lang="zh-CN" altLang="en-US" dirty="0" smtClean="0"/>
              <a:t>变更</a:t>
            </a:r>
            <a:endParaRPr lang="zh-CN" altLang="en-US" dirty="0"/>
          </a:p>
        </p:txBody>
      </p:sp>
      <p:sp>
        <p:nvSpPr>
          <p:cNvPr id="4" name="TextBox 3"/>
          <p:cNvSpPr txBox="1"/>
          <p:nvPr/>
        </p:nvSpPr>
        <p:spPr>
          <a:xfrm>
            <a:off x="467544" y="1196752"/>
            <a:ext cx="6048672" cy="430887"/>
          </a:xfrm>
          <a:prstGeom prst="rect">
            <a:avLst/>
          </a:prstGeom>
          <a:noFill/>
        </p:spPr>
        <p:txBody>
          <a:bodyPr wrap="square" rtlCol="0">
            <a:spAutoFit/>
          </a:bodyPr>
          <a:lstStyle/>
          <a:p>
            <a:pPr>
              <a:buFont typeface="Wingdings" pitchFamily="2" charset="2"/>
              <a:buChar char="p"/>
            </a:pPr>
            <a:r>
              <a:rPr lang="en-US" altLang="zh-CN" sz="2200" dirty="0" smtClean="0">
                <a:solidFill>
                  <a:srgbClr val="FF0000"/>
                </a:solidFill>
              </a:rPr>
              <a:t> </a:t>
            </a:r>
            <a:r>
              <a:rPr lang="en-US" altLang="zh-CN" sz="2200" b="1" dirty="0" smtClean="0">
                <a:latin typeface="+mn-ea"/>
                <a:ea typeface="+mn-ea"/>
              </a:rPr>
              <a:t> </a:t>
            </a:r>
            <a:r>
              <a:rPr lang="zh-CN" altLang="en-US" sz="2200" b="1" dirty="0" smtClean="0">
                <a:latin typeface="+mn-ea"/>
                <a:ea typeface="+mn-ea"/>
              </a:rPr>
              <a:t>变更</a:t>
            </a:r>
            <a:r>
              <a:rPr lang="zh-CN" altLang="en-US" sz="1600" b="1" i="1" dirty="0" smtClean="0">
                <a:solidFill>
                  <a:srgbClr val="0000FF"/>
                </a:solidFill>
                <a:latin typeface="+mn-ea"/>
                <a:ea typeface="+mn-ea"/>
              </a:rPr>
              <a:t>（可参考系统上的变更记录）</a:t>
            </a:r>
            <a:endParaRPr lang="zh-CN" altLang="en-US" sz="1600" b="1" i="1" dirty="0">
              <a:solidFill>
                <a:srgbClr val="0000FF"/>
              </a:solidFill>
              <a:latin typeface="+mn-ea"/>
              <a:ea typeface="+mn-ea"/>
            </a:endParaRPr>
          </a:p>
        </p:txBody>
      </p:sp>
      <p:sp>
        <p:nvSpPr>
          <p:cNvPr id="5" name="TextBox 4"/>
          <p:cNvSpPr txBox="1"/>
          <p:nvPr/>
        </p:nvSpPr>
        <p:spPr>
          <a:xfrm>
            <a:off x="827584" y="1772816"/>
            <a:ext cx="7704856" cy="584775"/>
          </a:xfrm>
          <a:prstGeom prst="rect">
            <a:avLst/>
          </a:prstGeom>
          <a:noFill/>
        </p:spPr>
        <p:txBody>
          <a:bodyPr wrap="square" rtlCol="0">
            <a:spAutoFit/>
          </a:bodyPr>
          <a:lstStyle/>
          <a:p>
            <a:r>
              <a:rPr lang="zh-CN" altLang="en-US" sz="1600" i="1" dirty="0" smtClean="0">
                <a:solidFill>
                  <a:srgbClr val="0000FF"/>
                </a:solidFill>
                <a:latin typeface="+mn-ea"/>
                <a:ea typeface="+mn-ea"/>
              </a:rPr>
              <a:t>系统分析项目执行过程中出现的各类变更，包括进度计划、需求以及设计等，分析引起变更的原因。</a:t>
            </a:r>
            <a:endParaRPr lang="zh-CN" altLang="en-US" sz="1600" i="1" dirty="0">
              <a:solidFill>
                <a:srgbClr val="0000FF"/>
              </a:solidFill>
              <a:latin typeface="+mn-ea"/>
              <a:ea typeface="+mn-ea"/>
            </a:endParaRPr>
          </a:p>
        </p:txBody>
      </p:sp>
      <p:graphicFrame>
        <p:nvGraphicFramePr>
          <p:cNvPr id="6" name="表格 5"/>
          <p:cNvGraphicFramePr>
            <a:graphicFrameLocks noGrp="1"/>
          </p:cNvGraphicFramePr>
          <p:nvPr>
            <p:extLst>
              <p:ext uri="{D42A27DB-BD31-4B8C-83A1-F6EECF244321}">
                <p14:modId xmlns:p14="http://schemas.microsoft.com/office/powerpoint/2010/main" val="1667912286"/>
              </p:ext>
            </p:extLst>
          </p:nvPr>
        </p:nvGraphicFramePr>
        <p:xfrm>
          <a:off x="971600" y="2564904"/>
          <a:ext cx="7200800" cy="1907583"/>
        </p:xfrm>
        <a:graphic>
          <a:graphicData uri="http://schemas.openxmlformats.org/drawingml/2006/table">
            <a:tbl>
              <a:tblPr firstRow="1" bandRow="1">
                <a:tableStyleId>{5C22544A-7EE6-4342-B048-85BDC9FD1C3A}</a:tableStyleId>
              </a:tblPr>
              <a:tblGrid>
                <a:gridCol w="1080120"/>
                <a:gridCol w="2592288"/>
                <a:gridCol w="3528392"/>
              </a:tblGrid>
              <a:tr h="272758">
                <a:tc>
                  <a:txBody>
                    <a:bodyPr/>
                    <a:lstStyle/>
                    <a:p>
                      <a:pPr algn="ctr"/>
                      <a:r>
                        <a:rPr lang="zh-CN" altLang="en-US" sz="1600" dirty="0" smtClean="0">
                          <a:solidFill>
                            <a:schemeClr val="tx1"/>
                          </a:solidFill>
                        </a:rPr>
                        <a:t>变更类型</a:t>
                      </a:r>
                      <a:endParaRPr lang="zh-CN"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dirty="0" smtClean="0">
                          <a:solidFill>
                            <a:schemeClr val="tx1"/>
                          </a:solidFill>
                        </a:rPr>
                        <a:t>变更内容</a:t>
                      </a:r>
                      <a:endParaRPr lang="zh-CN"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dirty="0" smtClean="0">
                          <a:solidFill>
                            <a:schemeClr val="tx1"/>
                          </a:solidFill>
                        </a:rPr>
                        <a:t>变更原因分析</a:t>
                      </a:r>
                      <a:endParaRPr lang="zh-CN"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1861">
                <a:tc>
                  <a:txBody>
                    <a:bodyPr/>
                    <a:lstStyle/>
                    <a:p>
                      <a:pPr algn="l"/>
                      <a:r>
                        <a:rPr lang="zh-CN" altLang="en-US" sz="1200" i="1" dirty="0" smtClean="0">
                          <a:solidFill>
                            <a:srgbClr val="0000FF"/>
                          </a:solidFill>
                        </a:rPr>
                        <a:t>需求变更</a:t>
                      </a:r>
                      <a:endParaRPr lang="zh-CN" altLang="en-US" sz="1200" i="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100" i="1" dirty="0" smtClean="0">
                          <a:solidFill>
                            <a:srgbClr val="0000FF"/>
                          </a:solidFill>
                        </a:rPr>
                        <a:t>运维管理模块需求内容删减</a:t>
                      </a:r>
                      <a:endParaRPr lang="zh-CN" altLang="en-US" sz="1100" i="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1100" i="1" dirty="0" smtClean="0">
                          <a:solidFill>
                            <a:srgbClr val="0000FF"/>
                          </a:solidFill>
                        </a:rPr>
                        <a:t>时间紧张，删减优先级较低的需求内容保证项目交付发布。</a:t>
                      </a:r>
                      <a:endParaRPr lang="zh-CN" altLang="en-US" sz="1100" i="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1861">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1861">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1861">
                <a:tc>
                  <a:txBody>
                    <a:bodyPr/>
                    <a:lstStyle/>
                    <a:p>
                      <a:pPr algn="ct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899592" y="4653136"/>
            <a:ext cx="6768752" cy="276999"/>
          </a:xfrm>
          <a:prstGeom prst="rect">
            <a:avLst/>
          </a:prstGeom>
          <a:noFill/>
        </p:spPr>
        <p:txBody>
          <a:bodyPr wrap="square" rtlCol="0">
            <a:spAutoFit/>
          </a:bodyPr>
          <a:lstStyle/>
          <a:p>
            <a:r>
              <a:rPr lang="zh-CN" altLang="en-US" sz="1200" dirty="0" smtClean="0">
                <a:latin typeface="+mn-ea"/>
                <a:ea typeface="+mn-ea"/>
              </a:rPr>
              <a:t>注：对于各工作组的进度计划变更，可不一条条列出，只需要按照工作组进行分类汇总分析。</a:t>
            </a:r>
            <a:endParaRPr lang="zh-CN" altLang="en-US" sz="1200" dirty="0">
              <a:latin typeface="+mn-ea"/>
              <a:ea typeface="+mn-ea"/>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项目执行达成情况</a:t>
            </a:r>
            <a:r>
              <a:rPr lang="en-US" altLang="zh-CN" dirty="0" smtClean="0"/>
              <a:t>—</a:t>
            </a:r>
            <a:r>
              <a:rPr lang="zh-CN" altLang="en-US" dirty="0" smtClean="0"/>
              <a:t>风险</a:t>
            </a:r>
            <a:r>
              <a:rPr lang="en-US" altLang="zh-CN" dirty="0" smtClean="0"/>
              <a:t>/</a:t>
            </a:r>
            <a:r>
              <a:rPr lang="zh-CN" altLang="en-US" dirty="0" smtClean="0"/>
              <a:t>问题</a:t>
            </a:r>
            <a:endParaRPr lang="zh-CN" altLang="en-US" dirty="0"/>
          </a:p>
        </p:txBody>
      </p:sp>
      <p:sp>
        <p:nvSpPr>
          <p:cNvPr id="4" name="TextBox 3"/>
          <p:cNvSpPr txBox="1"/>
          <p:nvPr/>
        </p:nvSpPr>
        <p:spPr>
          <a:xfrm>
            <a:off x="467544" y="1196752"/>
            <a:ext cx="6048672" cy="430887"/>
          </a:xfrm>
          <a:prstGeom prst="rect">
            <a:avLst/>
          </a:prstGeom>
          <a:noFill/>
        </p:spPr>
        <p:txBody>
          <a:bodyPr wrap="square" rtlCol="0">
            <a:spAutoFit/>
          </a:bodyPr>
          <a:lstStyle/>
          <a:p>
            <a:pPr>
              <a:buFont typeface="Wingdings" pitchFamily="2" charset="2"/>
              <a:buChar char="p"/>
            </a:pPr>
            <a:r>
              <a:rPr lang="en-US" altLang="zh-CN" sz="2200" dirty="0" smtClean="0">
                <a:solidFill>
                  <a:srgbClr val="FF0000"/>
                </a:solidFill>
              </a:rPr>
              <a:t> </a:t>
            </a:r>
            <a:r>
              <a:rPr lang="en-US" altLang="zh-CN" sz="2200" b="1" dirty="0" smtClean="0">
                <a:latin typeface="+mn-ea"/>
                <a:ea typeface="+mn-ea"/>
              </a:rPr>
              <a:t> </a:t>
            </a:r>
            <a:r>
              <a:rPr lang="zh-CN" altLang="en-US" sz="2200" b="1" dirty="0" smtClean="0">
                <a:latin typeface="+mn-ea"/>
                <a:ea typeface="+mn-ea"/>
              </a:rPr>
              <a:t>风险</a:t>
            </a:r>
            <a:r>
              <a:rPr lang="en-US" altLang="zh-CN" sz="2200" b="1" dirty="0" smtClean="0">
                <a:latin typeface="+mn-ea"/>
                <a:ea typeface="+mn-ea"/>
              </a:rPr>
              <a:t>/</a:t>
            </a:r>
            <a:r>
              <a:rPr lang="zh-CN" altLang="en-US" sz="2200" b="1" dirty="0" smtClean="0">
                <a:latin typeface="+mn-ea"/>
                <a:ea typeface="+mn-ea"/>
              </a:rPr>
              <a:t>问题</a:t>
            </a:r>
            <a:r>
              <a:rPr lang="zh-CN" altLang="en-US" sz="1600" b="1" i="1" dirty="0" smtClean="0">
                <a:solidFill>
                  <a:srgbClr val="0000FF"/>
                </a:solidFill>
                <a:latin typeface="+mn-ea"/>
                <a:ea typeface="+mn-ea"/>
              </a:rPr>
              <a:t>（可参考系统上的风险问题记录）</a:t>
            </a:r>
            <a:endParaRPr lang="zh-CN" altLang="en-US" sz="1600" b="1" i="1" dirty="0">
              <a:solidFill>
                <a:srgbClr val="0000FF"/>
              </a:solidFill>
              <a:latin typeface="+mn-ea"/>
              <a:ea typeface="+mn-ea"/>
            </a:endParaRPr>
          </a:p>
        </p:txBody>
      </p:sp>
      <p:sp>
        <p:nvSpPr>
          <p:cNvPr id="5" name="TextBox 4"/>
          <p:cNvSpPr txBox="1"/>
          <p:nvPr/>
        </p:nvSpPr>
        <p:spPr>
          <a:xfrm>
            <a:off x="827584" y="1772816"/>
            <a:ext cx="7704856" cy="338554"/>
          </a:xfrm>
          <a:prstGeom prst="rect">
            <a:avLst/>
          </a:prstGeom>
          <a:noFill/>
        </p:spPr>
        <p:txBody>
          <a:bodyPr wrap="square" rtlCol="0">
            <a:spAutoFit/>
          </a:bodyPr>
          <a:lstStyle/>
          <a:p>
            <a:r>
              <a:rPr lang="zh-CN" altLang="en-US" sz="1600" i="1" dirty="0" smtClean="0">
                <a:solidFill>
                  <a:srgbClr val="0000FF"/>
                </a:solidFill>
                <a:latin typeface="+mn-ea"/>
                <a:ea typeface="+mn-ea"/>
              </a:rPr>
              <a:t>分析过程中出现的高影响的风险问题的解决方法及还遗留的问题</a:t>
            </a:r>
            <a:endParaRPr lang="zh-CN" altLang="en-US" sz="1600" i="1" dirty="0">
              <a:solidFill>
                <a:srgbClr val="0000FF"/>
              </a:solidFill>
              <a:latin typeface="+mn-ea"/>
              <a:ea typeface="+mn-ea"/>
            </a:endParaRPr>
          </a:p>
        </p:txBody>
      </p:sp>
      <p:graphicFrame>
        <p:nvGraphicFramePr>
          <p:cNvPr id="6" name="表格 5"/>
          <p:cNvGraphicFramePr>
            <a:graphicFrameLocks noGrp="1"/>
          </p:cNvGraphicFramePr>
          <p:nvPr>
            <p:extLst>
              <p:ext uri="{D42A27DB-BD31-4B8C-83A1-F6EECF244321}">
                <p14:modId xmlns:p14="http://schemas.microsoft.com/office/powerpoint/2010/main" val="148540585"/>
              </p:ext>
            </p:extLst>
          </p:nvPr>
        </p:nvGraphicFramePr>
        <p:xfrm>
          <a:off x="827583" y="2204865"/>
          <a:ext cx="7632849" cy="2868201"/>
        </p:xfrm>
        <a:graphic>
          <a:graphicData uri="http://schemas.openxmlformats.org/drawingml/2006/table">
            <a:tbl>
              <a:tblPr firstRow="1" bandRow="1">
                <a:tableStyleId>{5C22544A-7EE6-4342-B048-85BDC9FD1C3A}</a:tableStyleId>
              </a:tblPr>
              <a:tblGrid>
                <a:gridCol w="2880321"/>
                <a:gridCol w="1296144"/>
                <a:gridCol w="3456384"/>
              </a:tblGrid>
              <a:tr h="399321">
                <a:tc>
                  <a:txBody>
                    <a:bodyPr/>
                    <a:lstStyle/>
                    <a:p>
                      <a:pPr algn="ctr"/>
                      <a:r>
                        <a:rPr lang="zh-CN" altLang="en-US" sz="1400" dirty="0" smtClean="0">
                          <a:solidFill>
                            <a:schemeClr val="tx1"/>
                          </a:solidFill>
                        </a:rPr>
                        <a:t>风险描述</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smtClean="0">
                          <a:solidFill>
                            <a:schemeClr val="tx1"/>
                          </a:solidFill>
                        </a:rPr>
                        <a:t>采取的措施</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smtClean="0">
                          <a:solidFill>
                            <a:schemeClr val="tx1"/>
                          </a:solidFill>
                        </a:rPr>
                        <a:t>最终影响分析</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7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i="0" dirty="0" smtClean="0">
                          <a:solidFill>
                            <a:schemeClr val="tx1"/>
                          </a:solidFill>
                        </a:rPr>
                        <a:t>1</a:t>
                      </a:r>
                      <a:r>
                        <a:rPr lang="zh-CN" altLang="en-US" sz="1200" i="0" dirty="0" smtClean="0">
                          <a:solidFill>
                            <a:schemeClr val="tx1"/>
                          </a:solidFill>
                        </a:rPr>
                        <a:t>、与李工沟通，系统测试资源仅在</a:t>
                      </a:r>
                      <a:r>
                        <a:rPr lang="en-US" altLang="zh-CN" sz="1200" i="0" dirty="0" smtClean="0">
                          <a:solidFill>
                            <a:schemeClr val="tx1"/>
                          </a:solidFill>
                        </a:rPr>
                        <a:t>5.14-5.17</a:t>
                      </a:r>
                      <a:r>
                        <a:rPr lang="zh-CN" altLang="en-US" sz="1200" i="0" dirty="0" smtClean="0">
                          <a:solidFill>
                            <a:schemeClr val="tx1"/>
                          </a:solidFill>
                        </a:rPr>
                        <a:t>与</a:t>
                      </a:r>
                      <a:r>
                        <a:rPr lang="en-US" altLang="zh-CN" sz="1200" i="0" dirty="0" smtClean="0">
                          <a:solidFill>
                            <a:schemeClr val="tx1"/>
                          </a:solidFill>
                        </a:rPr>
                        <a:t>5.25-5.30</a:t>
                      </a:r>
                      <a:r>
                        <a:rPr lang="zh-CN" altLang="en-US" sz="1200" i="0" dirty="0" smtClean="0">
                          <a:solidFill>
                            <a:schemeClr val="tx1"/>
                          </a:solidFill>
                        </a:rPr>
                        <a:t>两个时间段内能够抽出资源进行测试，所以系统测试时间及资源比较紧张，进度上的稍微延期都会导致系统测试安排困难。</a:t>
                      </a:r>
                      <a:endParaRPr lang="zh-CN" altLang="en-US" sz="12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050" b="0" i="0" u="none" strike="noStrike" dirty="0">
                          <a:effectLst/>
                          <a:latin typeface="宋体"/>
                        </a:rPr>
                        <a:t>接受</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050" b="0" i="0" u="none" strike="noStrike" dirty="0">
                          <a:effectLst/>
                          <a:latin typeface="宋体"/>
                        </a:rPr>
                        <a:t>调整测试策略，集成测试早于系统测试</a:t>
                      </a:r>
                      <a:r>
                        <a:rPr lang="en-US" altLang="zh-CN" sz="1050" b="0" i="0" u="none" strike="noStrike" dirty="0">
                          <a:effectLst/>
                          <a:latin typeface="宋体"/>
                        </a:rPr>
                        <a:t>1</a:t>
                      </a:r>
                      <a:r>
                        <a:rPr lang="zh-CN" altLang="en-US" sz="1050" b="0" i="0" u="none" strike="noStrike" dirty="0">
                          <a:effectLst/>
                          <a:latin typeface="宋体"/>
                        </a:rPr>
                        <a:t>天开展，进行冒烟测试，冒烟通过后直接进去系统测试。</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3712">
                <a:tc>
                  <a:txBody>
                    <a:bodyPr/>
                    <a:lstStyle/>
                    <a:p>
                      <a:pPr algn="l"/>
                      <a:r>
                        <a:rPr lang="en-US" altLang="zh-CN" sz="1200" i="0" dirty="0" smtClean="0">
                          <a:solidFill>
                            <a:schemeClr val="tx1"/>
                          </a:solidFill>
                        </a:rPr>
                        <a:t>2</a:t>
                      </a:r>
                      <a:r>
                        <a:rPr lang="zh-CN" altLang="en-US" sz="1200" i="0" dirty="0" smtClean="0">
                          <a:solidFill>
                            <a:schemeClr val="tx1"/>
                          </a:solidFill>
                        </a:rPr>
                        <a:t>、前端开发人员对</a:t>
                      </a:r>
                      <a:r>
                        <a:rPr lang="en-US" altLang="zh-CN" sz="1200" i="0" dirty="0" smtClean="0">
                          <a:solidFill>
                            <a:schemeClr val="tx1"/>
                          </a:solidFill>
                        </a:rPr>
                        <a:t>FMS</a:t>
                      </a:r>
                      <a:r>
                        <a:rPr lang="zh-CN" altLang="en-US" sz="1200" i="0" dirty="0" smtClean="0">
                          <a:solidFill>
                            <a:schemeClr val="tx1"/>
                          </a:solidFill>
                        </a:rPr>
                        <a:t>平台了解较少，作为新人进入项目组，需加强项目过程中的关注及定制检查，避免出现进度延期或功能实现质量问题。</a:t>
                      </a:r>
                      <a:endParaRPr lang="zh-CN" altLang="en-US" sz="12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050" b="0" i="0" u="none" strike="noStrike">
                          <a:effectLst/>
                          <a:latin typeface="宋体"/>
                        </a:rPr>
                        <a:t>接受</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050" b="0" i="0" u="none" strike="noStrike" dirty="0">
                          <a:effectLst/>
                          <a:latin typeface="宋体"/>
                        </a:rPr>
                        <a:t>督促开发进度</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3712">
                <a:tc>
                  <a:txBody>
                    <a:bodyPr/>
                    <a:lstStyle/>
                    <a:p>
                      <a:pPr algn="l"/>
                      <a:r>
                        <a:rPr lang="en-US" altLang="zh-CN" sz="1200" i="0" dirty="0" smtClean="0">
                          <a:solidFill>
                            <a:schemeClr val="tx1"/>
                          </a:solidFill>
                        </a:rPr>
                        <a:t>3</a:t>
                      </a:r>
                      <a:r>
                        <a:rPr lang="zh-CN" altLang="en-US" sz="1200" i="0" dirty="0" smtClean="0">
                          <a:solidFill>
                            <a:schemeClr val="tx1"/>
                          </a:solidFill>
                        </a:rPr>
                        <a:t>、新增运维管理模块，涉及修改页面较多，工期安排相对紧张，存在延期风险，需定期关注，及时调整。</a:t>
                      </a:r>
                      <a:endParaRPr lang="zh-CN" altLang="en-US" sz="12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050" b="0" i="0" u="none" strike="noStrike" dirty="0">
                          <a:effectLst/>
                          <a:latin typeface="宋体"/>
                        </a:rPr>
                        <a:t>规避</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050" b="0" i="0" u="none" strike="noStrike" dirty="0">
                          <a:effectLst/>
                          <a:latin typeface="宋体"/>
                        </a:rPr>
                        <a:t>与主控商量后进行需求变更，删减优先级别较低的需求内容，达到减少工期规避风险的目的。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项目执行达成情况</a:t>
            </a:r>
            <a:r>
              <a:rPr lang="en-US" altLang="zh-CN" dirty="0" smtClean="0"/>
              <a:t>—</a:t>
            </a:r>
            <a:r>
              <a:rPr lang="zh-CN" altLang="en-US" dirty="0" smtClean="0"/>
              <a:t>质量目标</a:t>
            </a:r>
            <a:endParaRPr lang="zh-CN" altLang="en-US" dirty="0"/>
          </a:p>
        </p:txBody>
      </p:sp>
      <p:sp>
        <p:nvSpPr>
          <p:cNvPr id="5" name="TextBox 4"/>
          <p:cNvSpPr txBox="1"/>
          <p:nvPr/>
        </p:nvSpPr>
        <p:spPr>
          <a:xfrm>
            <a:off x="467544" y="1052736"/>
            <a:ext cx="6048672" cy="707886"/>
          </a:xfrm>
          <a:prstGeom prst="rect">
            <a:avLst/>
          </a:prstGeom>
          <a:noFill/>
        </p:spPr>
        <p:txBody>
          <a:bodyPr wrap="square" rtlCol="0">
            <a:spAutoFit/>
          </a:bodyPr>
          <a:lstStyle/>
          <a:p>
            <a:pPr>
              <a:buFont typeface="Wingdings" pitchFamily="2" charset="2"/>
              <a:buChar char="p"/>
            </a:pPr>
            <a:r>
              <a:rPr lang="zh-CN" altLang="en-US" sz="2200" dirty="0" smtClean="0">
                <a:solidFill>
                  <a:srgbClr val="FF0000"/>
                </a:solidFill>
                <a:latin typeface="+mn-ea"/>
                <a:ea typeface="+mn-ea"/>
              </a:rPr>
              <a:t> </a:t>
            </a:r>
            <a:r>
              <a:rPr lang="zh-CN" altLang="en-US" b="1" dirty="0" smtClean="0">
                <a:latin typeface="+mn-ea"/>
                <a:ea typeface="+mn-ea"/>
              </a:rPr>
              <a:t>项目质量目标达成红绿灯</a:t>
            </a:r>
            <a:endParaRPr lang="en-US" altLang="zh-CN" b="1" dirty="0" smtClean="0">
              <a:latin typeface="+mn-ea"/>
              <a:ea typeface="+mn-ea"/>
            </a:endParaRPr>
          </a:p>
          <a:p>
            <a:pPr>
              <a:buFont typeface="Wingdings" pitchFamily="2" charset="2"/>
              <a:buChar char="p"/>
            </a:pPr>
            <a:endParaRPr lang="en-US" altLang="zh-CN" b="1" i="1" dirty="0" smtClean="0">
              <a:solidFill>
                <a:srgbClr val="0000FF"/>
              </a:solidFill>
              <a:latin typeface="+mn-ea"/>
              <a:ea typeface="+mn-ea"/>
            </a:endParaRPr>
          </a:p>
        </p:txBody>
      </p:sp>
      <p:graphicFrame>
        <p:nvGraphicFramePr>
          <p:cNvPr id="4" name="表格 3"/>
          <p:cNvGraphicFramePr>
            <a:graphicFrameLocks noGrp="1"/>
          </p:cNvGraphicFramePr>
          <p:nvPr>
            <p:extLst>
              <p:ext uri="{D42A27DB-BD31-4B8C-83A1-F6EECF244321}">
                <p14:modId xmlns:p14="http://schemas.microsoft.com/office/powerpoint/2010/main" val="1192769608"/>
              </p:ext>
            </p:extLst>
          </p:nvPr>
        </p:nvGraphicFramePr>
        <p:xfrm>
          <a:off x="611560" y="1556792"/>
          <a:ext cx="7992888" cy="4560911"/>
        </p:xfrm>
        <a:graphic>
          <a:graphicData uri="http://schemas.openxmlformats.org/drawingml/2006/table">
            <a:tbl>
              <a:tblPr>
                <a:tableStyleId>{5C22544A-7EE6-4342-B048-85BDC9FD1C3A}</a:tableStyleId>
              </a:tblPr>
              <a:tblGrid>
                <a:gridCol w="1789570"/>
                <a:gridCol w="1789570"/>
                <a:gridCol w="871239"/>
                <a:gridCol w="429079"/>
                <a:gridCol w="431694"/>
                <a:gridCol w="431694"/>
                <a:gridCol w="337506"/>
                <a:gridCol w="337506"/>
                <a:gridCol w="523266"/>
                <a:gridCol w="525882"/>
                <a:gridCol w="525882"/>
              </a:tblGrid>
              <a:tr h="537806">
                <a:tc rowSpan="2">
                  <a:txBody>
                    <a:bodyPr/>
                    <a:lstStyle/>
                    <a:p>
                      <a:pPr marL="0" algn="l" defTabSz="914400" rtl="0" eaLnBrk="1" fontAlgn="ctr" latinLnBrk="0" hangingPunct="1"/>
                      <a:r>
                        <a:rPr lang="zh-CN" altLang="en-US" sz="1050" b="0" i="0" u="none" strike="noStrike" kern="1200" dirty="0">
                          <a:solidFill>
                            <a:schemeClr val="dk1"/>
                          </a:solidFill>
                          <a:effectLst/>
                          <a:latin typeface="宋体"/>
                          <a:ea typeface="+mn-ea"/>
                          <a:cs typeface="+mn-cs"/>
                        </a:rPr>
                        <a:t>类别</a:t>
                      </a:r>
                    </a:p>
                  </a:txBody>
                  <a:tcPr marL="0" marR="0" marT="0" marB="0" anchor="ctr">
                    <a:solidFill>
                      <a:srgbClr val="B9DFE9"/>
                    </a:solidFill>
                  </a:tcPr>
                </a:tc>
                <a:tc rowSpan="2">
                  <a:txBody>
                    <a:bodyPr/>
                    <a:lstStyle/>
                    <a:p>
                      <a:pPr marL="0" algn="l" defTabSz="914400" rtl="0" eaLnBrk="1" fontAlgn="ctr" latinLnBrk="0" hangingPunct="1"/>
                      <a:r>
                        <a:rPr lang="zh-CN" altLang="en-US" sz="1050" b="0" i="0" u="none" strike="noStrike" kern="1200" dirty="0">
                          <a:solidFill>
                            <a:schemeClr val="dk1"/>
                          </a:solidFill>
                          <a:effectLst/>
                          <a:latin typeface="宋体"/>
                          <a:ea typeface="+mn-ea"/>
                          <a:cs typeface="+mn-cs"/>
                        </a:rPr>
                        <a:t>项目度量项</a:t>
                      </a:r>
                    </a:p>
                  </a:txBody>
                  <a:tcPr marL="0" marR="0" marT="0" marB="0" anchor="ctr">
                    <a:solidFill>
                      <a:srgbClr val="B9DFE9"/>
                    </a:solidFill>
                  </a:tcPr>
                </a:tc>
                <a:tc rowSpan="2">
                  <a:txBody>
                    <a:bodyPr/>
                    <a:lstStyle/>
                    <a:p>
                      <a:pPr marL="0" algn="l" defTabSz="914400" rtl="0" eaLnBrk="1" fontAlgn="ctr" latinLnBrk="0" hangingPunct="1"/>
                      <a:r>
                        <a:rPr lang="zh-CN" altLang="en-US" sz="1050" b="0" i="0" u="none" strike="noStrike" kern="1200" dirty="0">
                          <a:solidFill>
                            <a:schemeClr val="dk1"/>
                          </a:solidFill>
                          <a:effectLst/>
                          <a:latin typeface="宋体"/>
                          <a:ea typeface="+mn-ea"/>
                          <a:cs typeface="+mn-cs"/>
                        </a:rPr>
                        <a:t>优先级</a:t>
                      </a:r>
                    </a:p>
                  </a:txBody>
                  <a:tcPr marL="0" marR="0" marT="0" marB="0" anchor="ctr">
                    <a:solidFill>
                      <a:srgbClr val="B9DFE9"/>
                    </a:solidFill>
                  </a:tcPr>
                </a:tc>
                <a:tc gridSpan="3">
                  <a:txBody>
                    <a:bodyPr/>
                    <a:lstStyle/>
                    <a:p>
                      <a:pPr marL="0" algn="l" defTabSz="914400" rtl="0" eaLnBrk="1" fontAlgn="ctr" latinLnBrk="0" hangingPunct="1"/>
                      <a:r>
                        <a:rPr lang="zh-CN" altLang="en-US" sz="1050" b="0" i="0" u="none" strike="noStrike" kern="1200" dirty="0">
                          <a:solidFill>
                            <a:schemeClr val="dk1"/>
                          </a:solidFill>
                          <a:effectLst/>
                          <a:latin typeface="宋体"/>
                          <a:ea typeface="+mn-ea"/>
                          <a:cs typeface="+mn-cs"/>
                        </a:rPr>
                        <a:t>组织级基线</a:t>
                      </a:r>
                      <a:r>
                        <a:rPr lang="en-US" altLang="zh-CN" sz="1050" b="0" i="0" u="none" strike="noStrike" kern="1200" dirty="0">
                          <a:solidFill>
                            <a:schemeClr val="dk1"/>
                          </a:solidFill>
                          <a:effectLst/>
                          <a:latin typeface="宋体"/>
                          <a:ea typeface="+mn-ea"/>
                          <a:cs typeface="+mn-cs"/>
                        </a:rPr>
                        <a:t>PPB</a:t>
                      </a:r>
                      <a:br>
                        <a:rPr lang="en-US" altLang="zh-CN" sz="1050" b="0" i="0" u="none" strike="noStrike" kern="1200" dirty="0">
                          <a:solidFill>
                            <a:schemeClr val="dk1"/>
                          </a:solidFill>
                          <a:effectLst/>
                          <a:latin typeface="宋体"/>
                          <a:ea typeface="+mn-ea"/>
                          <a:cs typeface="+mn-cs"/>
                        </a:rPr>
                      </a:br>
                      <a:r>
                        <a:rPr lang="zh-CN" altLang="en-US" sz="1050" b="0" i="0" u="none" strike="noStrike" kern="1200" dirty="0">
                          <a:solidFill>
                            <a:schemeClr val="dk1"/>
                          </a:solidFill>
                          <a:effectLst/>
                          <a:latin typeface="宋体"/>
                          <a:ea typeface="+mn-ea"/>
                          <a:cs typeface="+mn-cs"/>
                        </a:rPr>
                        <a:t>（参考）</a:t>
                      </a:r>
                    </a:p>
                  </a:txBody>
                  <a:tcPr marL="0" marR="0" marT="0" marB="0" anchor="ctr">
                    <a:solidFill>
                      <a:srgbClr val="B9DFE9"/>
                    </a:solidFill>
                  </a:tcPr>
                </a:tc>
                <a:tc hMerge="1">
                  <a:txBody>
                    <a:bodyPr/>
                    <a:lstStyle/>
                    <a:p>
                      <a:endParaRPr lang="zh-CN" altLang="en-US"/>
                    </a:p>
                  </a:txBody>
                  <a:tcPr/>
                </a:tc>
                <a:tc hMerge="1">
                  <a:txBody>
                    <a:bodyPr/>
                    <a:lstStyle/>
                    <a:p>
                      <a:endParaRPr lang="zh-CN" altLang="en-US"/>
                    </a:p>
                  </a:txBody>
                  <a:tcPr/>
                </a:tc>
                <a:tc gridSpan="2">
                  <a:txBody>
                    <a:bodyPr/>
                    <a:lstStyle/>
                    <a:p>
                      <a:pPr marL="0" algn="l" defTabSz="914400" rtl="0" eaLnBrk="1" fontAlgn="ctr" latinLnBrk="0" hangingPunct="1"/>
                      <a:r>
                        <a:rPr lang="en-US" sz="1050" b="0" i="0" u="none" strike="noStrike" kern="1200" dirty="0">
                          <a:solidFill>
                            <a:schemeClr val="dk1"/>
                          </a:solidFill>
                          <a:effectLst/>
                          <a:latin typeface="宋体"/>
                          <a:ea typeface="+mn-ea"/>
                          <a:cs typeface="+mn-cs"/>
                        </a:rPr>
                        <a:t>QPPO</a:t>
                      </a:r>
                      <a:br>
                        <a:rPr lang="en-US" sz="1050" b="0" i="0" u="none" strike="noStrike" kern="1200" dirty="0">
                          <a:solidFill>
                            <a:schemeClr val="dk1"/>
                          </a:solidFill>
                          <a:effectLst/>
                          <a:latin typeface="宋体"/>
                          <a:ea typeface="+mn-ea"/>
                          <a:cs typeface="+mn-cs"/>
                        </a:rPr>
                      </a:br>
                      <a:r>
                        <a:rPr lang="en-US" sz="1050" b="0" i="0" u="none" strike="noStrike" kern="1200" dirty="0">
                          <a:solidFill>
                            <a:schemeClr val="dk1"/>
                          </a:solidFill>
                          <a:effectLst/>
                          <a:latin typeface="宋体"/>
                          <a:ea typeface="+mn-ea"/>
                          <a:cs typeface="+mn-cs"/>
                        </a:rPr>
                        <a:t>（</a:t>
                      </a:r>
                      <a:r>
                        <a:rPr lang="zh-CN" altLang="en-US" sz="1050" b="0" i="0" u="none" strike="noStrike" kern="1200" dirty="0">
                          <a:solidFill>
                            <a:schemeClr val="dk1"/>
                          </a:solidFill>
                          <a:effectLst/>
                          <a:latin typeface="宋体"/>
                          <a:ea typeface="+mn-ea"/>
                          <a:cs typeface="+mn-cs"/>
                        </a:rPr>
                        <a:t>参考）</a:t>
                      </a:r>
                    </a:p>
                  </a:txBody>
                  <a:tcPr marL="0" marR="0" marT="0" marB="0" anchor="ctr">
                    <a:solidFill>
                      <a:srgbClr val="B9DFE9"/>
                    </a:solidFill>
                  </a:tcPr>
                </a:tc>
                <a:tc hMerge="1">
                  <a:txBody>
                    <a:bodyPr/>
                    <a:lstStyle/>
                    <a:p>
                      <a:endParaRPr lang="zh-CN" altLang="en-US"/>
                    </a:p>
                  </a:txBody>
                  <a:tcPr/>
                </a:tc>
                <a:tc gridSpan="2">
                  <a:txBody>
                    <a:bodyPr/>
                    <a:lstStyle/>
                    <a:p>
                      <a:pPr marL="0" algn="l" defTabSz="914400" rtl="0" eaLnBrk="1" fontAlgn="ctr" latinLnBrk="0" hangingPunct="1"/>
                      <a:r>
                        <a:rPr lang="zh-CN" altLang="en-US" sz="1050" b="0" i="0" u="none" strike="noStrike" kern="1200" dirty="0">
                          <a:solidFill>
                            <a:schemeClr val="dk1"/>
                          </a:solidFill>
                          <a:effectLst/>
                          <a:latin typeface="宋体"/>
                          <a:ea typeface="+mn-ea"/>
                          <a:cs typeface="+mn-cs"/>
                        </a:rPr>
                        <a:t>项目级</a:t>
                      </a:r>
                      <a:r>
                        <a:rPr lang="en-US" sz="1050" b="0" i="0" u="none" strike="noStrike" kern="1200" dirty="0">
                          <a:solidFill>
                            <a:schemeClr val="dk1"/>
                          </a:solidFill>
                          <a:effectLst/>
                          <a:latin typeface="宋体"/>
                          <a:ea typeface="+mn-ea"/>
                          <a:cs typeface="+mn-cs"/>
                        </a:rPr>
                        <a:t>QJO</a:t>
                      </a:r>
                    </a:p>
                  </a:txBody>
                  <a:tcPr marL="0" marR="0" marT="0" marB="0" anchor="ctr">
                    <a:solidFill>
                      <a:srgbClr val="B9DFE9"/>
                    </a:solidFill>
                  </a:tcPr>
                </a:tc>
                <a:tc hMerge="1">
                  <a:txBody>
                    <a:bodyPr/>
                    <a:lstStyle/>
                    <a:p>
                      <a:endParaRPr lang="zh-CN" altLang="en-US"/>
                    </a:p>
                  </a:txBody>
                  <a:tcPr/>
                </a:tc>
                <a:tc>
                  <a:txBody>
                    <a:bodyPr/>
                    <a:lstStyle/>
                    <a:p>
                      <a:pPr marL="0" algn="l" defTabSz="914400" rtl="0" eaLnBrk="1" fontAlgn="ctr" latinLnBrk="0" hangingPunct="1"/>
                      <a:r>
                        <a:rPr lang="zh-CN" altLang="en-US" sz="1050" b="1" i="0" u="none" strike="noStrike" kern="1200" dirty="0" smtClean="0">
                          <a:solidFill>
                            <a:srgbClr val="FF0000"/>
                          </a:solidFill>
                          <a:effectLst/>
                          <a:latin typeface="宋体"/>
                          <a:ea typeface="+mn-ea"/>
                          <a:cs typeface="+mn-cs"/>
                        </a:rPr>
                        <a:t>实际值</a:t>
                      </a:r>
                      <a:endParaRPr lang="en-US" sz="1050" b="1" i="0" u="none" strike="noStrike" kern="1200" dirty="0">
                        <a:solidFill>
                          <a:srgbClr val="FF0000"/>
                        </a:solidFill>
                        <a:effectLst/>
                        <a:latin typeface="宋体"/>
                        <a:ea typeface="+mn-ea"/>
                        <a:cs typeface="+mn-cs"/>
                      </a:endParaRPr>
                    </a:p>
                  </a:txBody>
                  <a:tcPr marL="0" marR="0" marT="0" marB="0" anchor="ctr">
                    <a:solidFill>
                      <a:srgbClr val="B9DFE9"/>
                    </a:solidFill>
                  </a:tcPr>
                </a:tc>
              </a:tr>
              <a:tr h="35315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algn="l" defTabSz="914400" rtl="0" eaLnBrk="1" fontAlgn="ctr" latinLnBrk="0" hangingPunct="1"/>
                      <a:r>
                        <a:rPr lang="zh-CN" altLang="en-US" sz="1050" b="0" i="0" u="none" strike="noStrike" kern="1200" dirty="0">
                          <a:solidFill>
                            <a:schemeClr val="dk1"/>
                          </a:solidFill>
                          <a:effectLst/>
                          <a:latin typeface="宋体"/>
                          <a:ea typeface="+mn-ea"/>
                          <a:cs typeface="+mn-cs"/>
                        </a:rPr>
                        <a:t>均值</a:t>
                      </a:r>
                    </a:p>
                  </a:txBody>
                  <a:tcPr marL="0" marR="0" marT="0" marB="0" anchor="ctr">
                    <a:solidFill>
                      <a:srgbClr val="B9DFE9"/>
                    </a:solidFill>
                  </a:tcPr>
                </a:tc>
                <a:tc>
                  <a:txBody>
                    <a:bodyPr/>
                    <a:lstStyle/>
                    <a:p>
                      <a:pPr marL="0" algn="l" defTabSz="914400" rtl="0" eaLnBrk="1" fontAlgn="ctr" latinLnBrk="0" hangingPunct="1"/>
                      <a:r>
                        <a:rPr lang="zh-CN" altLang="en-US" sz="1050" b="0" i="0" u="none" strike="noStrike" kern="1200" dirty="0">
                          <a:solidFill>
                            <a:schemeClr val="dk1"/>
                          </a:solidFill>
                          <a:effectLst/>
                          <a:latin typeface="宋体"/>
                          <a:ea typeface="+mn-ea"/>
                          <a:cs typeface="+mn-cs"/>
                        </a:rPr>
                        <a:t>下限</a:t>
                      </a:r>
                    </a:p>
                  </a:txBody>
                  <a:tcPr marL="0" marR="0" marT="0" marB="0" anchor="ctr">
                    <a:solidFill>
                      <a:srgbClr val="B9DFE9"/>
                    </a:solidFill>
                  </a:tcPr>
                </a:tc>
                <a:tc>
                  <a:txBody>
                    <a:bodyPr/>
                    <a:lstStyle/>
                    <a:p>
                      <a:pPr marL="0" algn="l" defTabSz="914400" rtl="0" eaLnBrk="1" fontAlgn="ctr" latinLnBrk="0" hangingPunct="1"/>
                      <a:r>
                        <a:rPr lang="zh-CN" altLang="en-US" sz="1050" b="0" i="0" u="none" strike="noStrike" kern="1200" dirty="0">
                          <a:solidFill>
                            <a:schemeClr val="dk1"/>
                          </a:solidFill>
                          <a:effectLst/>
                          <a:latin typeface="宋体"/>
                          <a:ea typeface="+mn-ea"/>
                          <a:cs typeface="+mn-cs"/>
                        </a:rPr>
                        <a:t>上限</a:t>
                      </a:r>
                    </a:p>
                  </a:txBody>
                  <a:tcPr marL="0" marR="0" marT="0" marB="0" anchor="ctr">
                    <a:solidFill>
                      <a:srgbClr val="B9DFE9"/>
                    </a:solidFill>
                  </a:tcPr>
                </a:tc>
                <a:tc>
                  <a:txBody>
                    <a:bodyPr/>
                    <a:lstStyle/>
                    <a:p>
                      <a:pPr marL="0" algn="l" defTabSz="914400" rtl="0" eaLnBrk="1" fontAlgn="ctr" latinLnBrk="0" hangingPunct="1"/>
                      <a:r>
                        <a:rPr lang="zh-CN" altLang="en-US" sz="1050" b="0" i="0" u="none" strike="noStrike" kern="1200" dirty="0">
                          <a:solidFill>
                            <a:schemeClr val="dk1"/>
                          </a:solidFill>
                          <a:effectLst/>
                          <a:latin typeface="宋体"/>
                          <a:ea typeface="+mn-ea"/>
                          <a:cs typeface="+mn-cs"/>
                        </a:rPr>
                        <a:t>下限</a:t>
                      </a:r>
                    </a:p>
                  </a:txBody>
                  <a:tcPr marL="0" marR="0" marT="0" marB="0" anchor="ctr">
                    <a:solidFill>
                      <a:srgbClr val="B9DFE9"/>
                    </a:solidFill>
                  </a:tcPr>
                </a:tc>
                <a:tc>
                  <a:txBody>
                    <a:bodyPr/>
                    <a:lstStyle/>
                    <a:p>
                      <a:pPr marL="0" algn="l" defTabSz="914400" rtl="0" eaLnBrk="1" fontAlgn="ctr" latinLnBrk="0" hangingPunct="1"/>
                      <a:r>
                        <a:rPr lang="zh-CN" altLang="en-US" sz="1050" b="0" i="0" u="none" strike="noStrike" kern="1200" dirty="0">
                          <a:solidFill>
                            <a:schemeClr val="dk1"/>
                          </a:solidFill>
                          <a:effectLst/>
                          <a:latin typeface="宋体"/>
                          <a:ea typeface="+mn-ea"/>
                          <a:cs typeface="+mn-cs"/>
                        </a:rPr>
                        <a:t>上限</a:t>
                      </a:r>
                    </a:p>
                  </a:txBody>
                  <a:tcPr marL="0" marR="0" marT="0" marB="0" anchor="ctr">
                    <a:solidFill>
                      <a:srgbClr val="B9DFE9"/>
                    </a:solidFill>
                  </a:tcPr>
                </a:tc>
                <a:tc>
                  <a:txBody>
                    <a:bodyPr/>
                    <a:lstStyle/>
                    <a:p>
                      <a:pPr marL="0" algn="l" defTabSz="914400" rtl="0" eaLnBrk="1" fontAlgn="ctr" latinLnBrk="0" hangingPunct="1"/>
                      <a:r>
                        <a:rPr lang="zh-CN" altLang="en-US" sz="1050" b="0" i="0" u="none" strike="noStrike" kern="1200" dirty="0">
                          <a:solidFill>
                            <a:schemeClr val="dk1"/>
                          </a:solidFill>
                          <a:effectLst/>
                          <a:latin typeface="宋体"/>
                          <a:ea typeface="+mn-ea"/>
                          <a:cs typeface="+mn-cs"/>
                        </a:rPr>
                        <a:t>下限</a:t>
                      </a:r>
                    </a:p>
                  </a:txBody>
                  <a:tcPr marL="0" marR="0" marT="0" marB="0" anchor="ctr">
                    <a:solidFill>
                      <a:srgbClr val="B9DFE9"/>
                    </a:solidFill>
                  </a:tcPr>
                </a:tc>
                <a:tc>
                  <a:txBody>
                    <a:bodyPr/>
                    <a:lstStyle/>
                    <a:p>
                      <a:pPr marL="0" algn="l" defTabSz="914400" rtl="0" eaLnBrk="1" fontAlgn="ctr" latinLnBrk="0" hangingPunct="1"/>
                      <a:r>
                        <a:rPr lang="zh-CN" altLang="en-US" sz="1050" b="0" i="0" u="none" strike="noStrike" kern="1200" dirty="0">
                          <a:solidFill>
                            <a:schemeClr val="dk1"/>
                          </a:solidFill>
                          <a:effectLst/>
                          <a:latin typeface="宋体"/>
                          <a:ea typeface="+mn-ea"/>
                          <a:cs typeface="+mn-cs"/>
                        </a:rPr>
                        <a:t>上限</a:t>
                      </a:r>
                    </a:p>
                  </a:txBody>
                  <a:tcPr marL="0" marR="0" marT="0" marB="0" anchor="ctr">
                    <a:solidFill>
                      <a:srgbClr val="B9DFE9"/>
                    </a:solidFill>
                  </a:tcPr>
                </a:tc>
                <a:tc>
                  <a:txBody>
                    <a:bodyPr/>
                    <a:lstStyle/>
                    <a:p>
                      <a:pPr marL="0" algn="l" defTabSz="914400" rtl="0" eaLnBrk="1" fontAlgn="ctr" latinLnBrk="0" hangingPunct="1"/>
                      <a:endParaRPr lang="zh-CN" altLang="en-US" sz="1050" b="0" i="0" u="none" strike="noStrike" kern="1200" dirty="0">
                        <a:solidFill>
                          <a:schemeClr val="dk1"/>
                        </a:solidFill>
                        <a:effectLst/>
                        <a:latin typeface="宋体"/>
                        <a:ea typeface="+mn-ea"/>
                        <a:cs typeface="+mn-cs"/>
                      </a:endParaRPr>
                    </a:p>
                  </a:txBody>
                  <a:tcPr marL="0" marR="0" marT="0" marB="0" anchor="ctr">
                    <a:solidFill>
                      <a:srgbClr val="B9DFE9"/>
                    </a:solidFill>
                  </a:tcPr>
                </a:tc>
              </a:tr>
              <a:tr h="248620">
                <a:tc rowSpan="6">
                  <a:txBody>
                    <a:bodyPr/>
                    <a:lstStyle/>
                    <a:p>
                      <a:pPr marL="0" algn="l" defTabSz="914400" rtl="0" eaLnBrk="1" fontAlgn="ctr" latinLnBrk="0" hangingPunct="1"/>
                      <a:r>
                        <a:rPr lang="zh-CN" altLang="en-US" sz="1050" b="0" i="0" u="none" strike="noStrike" kern="1200" dirty="0">
                          <a:solidFill>
                            <a:schemeClr val="dk1"/>
                          </a:solidFill>
                          <a:effectLst/>
                          <a:latin typeface="宋体"/>
                          <a:ea typeface="+mn-ea"/>
                          <a:cs typeface="+mn-cs"/>
                        </a:rPr>
                        <a:t>质量</a:t>
                      </a:r>
                    </a:p>
                  </a:txBody>
                  <a:tcPr marL="0" marR="0" marT="0" marB="0" anchor="ctr">
                    <a:solidFill>
                      <a:schemeClr val="accent6">
                        <a:lumMod val="20000"/>
                        <a:lumOff val="80000"/>
                      </a:schemeClr>
                    </a:solidFill>
                  </a:tcPr>
                </a:tc>
                <a:tc>
                  <a:txBody>
                    <a:bodyPr/>
                    <a:lstStyle/>
                    <a:p>
                      <a:pPr marL="0" algn="l" defTabSz="914400" rtl="0" eaLnBrk="1" fontAlgn="ctr" latinLnBrk="0" hangingPunct="1"/>
                      <a:r>
                        <a:rPr lang="zh-CN" altLang="en-US" sz="1050" b="0" i="0" u="none" strike="noStrike" kern="1200">
                          <a:solidFill>
                            <a:schemeClr val="dk1"/>
                          </a:solidFill>
                          <a:effectLst/>
                          <a:latin typeface="宋体"/>
                          <a:ea typeface="+mn-ea"/>
                          <a:cs typeface="+mn-cs"/>
                        </a:rPr>
                        <a:t>缺陷遗留率</a:t>
                      </a:r>
                    </a:p>
                  </a:txBody>
                  <a:tcPr marL="0" marR="0" marT="0" marB="0" anchor="ctr"/>
                </a:tc>
                <a:tc>
                  <a:txBody>
                    <a:bodyPr/>
                    <a:lstStyle/>
                    <a:p>
                      <a:pPr marL="0" algn="l" defTabSz="914400" rtl="0" eaLnBrk="1" fontAlgn="ctr" latinLnBrk="0" hangingPunct="1"/>
                      <a:r>
                        <a:rPr lang="en-US" altLang="zh-CN" sz="1050" b="0" i="0" u="none" strike="noStrike" kern="1200">
                          <a:solidFill>
                            <a:schemeClr val="dk1"/>
                          </a:solidFill>
                          <a:effectLst/>
                          <a:latin typeface="宋体"/>
                          <a:ea typeface="+mn-ea"/>
                          <a:cs typeface="+mn-cs"/>
                        </a:rPr>
                        <a:t>1-</a:t>
                      </a:r>
                      <a:r>
                        <a:rPr lang="zh-CN" altLang="en-US" sz="1050" b="0" i="0" u="none" strike="noStrike" kern="1200">
                          <a:solidFill>
                            <a:schemeClr val="dk1"/>
                          </a:solidFill>
                          <a:effectLst/>
                          <a:latin typeface="宋体"/>
                          <a:ea typeface="+mn-ea"/>
                          <a:cs typeface="+mn-cs"/>
                        </a:rPr>
                        <a:t>高</a:t>
                      </a:r>
                    </a:p>
                  </a:txBody>
                  <a:tcPr marL="0" marR="0" marT="0" marB="0" anchor="b"/>
                </a:tc>
                <a:tc>
                  <a:txBody>
                    <a:bodyPr/>
                    <a:lstStyle/>
                    <a:p>
                      <a:pPr marL="0" algn="l" defTabSz="914400" rtl="0" eaLnBrk="1" fontAlgn="ctr" latinLnBrk="0" hangingPunct="1"/>
                      <a:r>
                        <a:rPr lang="en-US" altLang="zh-CN" sz="1050" b="0" i="0" u="none" strike="noStrike" kern="1200" dirty="0">
                          <a:solidFill>
                            <a:schemeClr val="dk1"/>
                          </a:solidFill>
                          <a:effectLst/>
                          <a:latin typeface="宋体"/>
                          <a:ea typeface="+mn-ea"/>
                          <a:cs typeface="+mn-cs"/>
                        </a:rPr>
                        <a:t>5%</a:t>
                      </a:r>
                    </a:p>
                  </a:txBody>
                  <a:tcPr marL="0" marR="0" marT="0" marB="0" anchor="ctr"/>
                </a:tc>
                <a:tc>
                  <a:txBody>
                    <a:bodyPr/>
                    <a:lstStyle/>
                    <a:p>
                      <a:pPr marL="0" algn="l" defTabSz="914400" rtl="0" eaLnBrk="1" fontAlgn="ctr" latinLnBrk="0" hangingPunct="1"/>
                      <a:r>
                        <a:rPr lang="en-US" altLang="zh-CN" sz="1050" b="0" i="0" u="none" strike="noStrike" kern="1200">
                          <a:solidFill>
                            <a:schemeClr val="dk1"/>
                          </a:solidFill>
                          <a:effectLst/>
                          <a:latin typeface="宋体"/>
                          <a:ea typeface="+mn-ea"/>
                          <a:cs typeface="+mn-cs"/>
                        </a:rPr>
                        <a:t>0%</a:t>
                      </a:r>
                    </a:p>
                  </a:txBody>
                  <a:tcPr marL="0" marR="0" marT="0" marB="0" anchor="ctr"/>
                </a:tc>
                <a:tc>
                  <a:txBody>
                    <a:bodyPr/>
                    <a:lstStyle/>
                    <a:p>
                      <a:pPr marL="0" algn="l" defTabSz="914400" rtl="0" eaLnBrk="1" fontAlgn="ctr" latinLnBrk="0" hangingPunct="1"/>
                      <a:r>
                        <a:rPr lang="en-US" altLang="zh-CN" sz="1050" b="0" i="0" u="none" strike="noStrike" kern="1200">
                          <a:solidFill>
                            <a:schemeClr val="dk1"/>
                          </a:solidFill>
                          <a:effectLst/>
                          <a:latin typeface="宋体"/>
                          <a:ea typeface="+mn-ea"/>
                          <a:cs typeface="+mn-cs"/>
                        </a:rPr>
                        <a:t>4%</a:t>
                      </a:r>
                    </a:p>
                  </a:txBody>
                  <a:tcPr marL="0" marR="0" marT="0" marB="0" anchor="ctr"/>
                </a:tc>
                <a:tc>
                  <a:txBody>
                    <a:bodyPr/>
                    <a:lstStyle/>
                    <a:p>
                      <a:pPr marL="0" algn="l" defTabSz="914400" rtl="0" eaLnBrk="1" fontAlgn="ctr" latinLnBrk="0" hangingPunct="1"/>
                      <a:r>
                        <a:rPr lang="en-US" altLang="zh-CN" sz="1050" b="0" i="0" u="none" strike="noStrike" kern="1200">
                          <a:solidFill>
                            <a:schemeClr val="dk1"/>
                          </a:solidFill>
                          <a:effectLst/>
                          <a:latin typeface="宋体"/>
                          <a:ea typeface="+mn-ea"/>
                          <a:cs typeface="+mn-cs"/>
                        </a:rPr>
                        <a:t>0%</a:t>
                      </a:r>
                    </a:p>
                  </a:txBody>
                  <a:tcPr marL="0" marR="0" marT="0" marB="0" anchor="ctr"/>
                </a:tc>
                <a:tc>
                  <a:txBody>
                    <a:bodyPr/>
                    <a:lstStyle/>
                    <a:p>
                      <a:pPr marL="0" algn="l" defTabSz="914400" rtl="0" eaLnBrk="1" fontAlgn="ctr" latinLnBrk="0" hangingPunct="1"/>
                      <a:r>
                        <a:rPr lang="en-US" altLang="zh-CN" sz="1050" b="0" i="0" u="none" strike="noStrike" kern="1200">
                          <a:solidFill>
                            <a:schemeClr val="dk1"/>
                          </a:solidFill>
                          <a:effectLst/>
                          <a:latin typeface="宋体"/>
                          <a:ea typeface="+mn-ea"/>
                          <a:cs typeface="+mn-cs"/>
                        </a:rPr>
                        <a:t>4%</a:t>
                      </a:r>
                    </a:p>
                  </a:txBody>
                  <a:tcPr marL="0" marR="0" marT="0" marB="0" anchor="ctr"/>
                </a:tc>
                <a:tc>
                  <a:txBody>
                    <a:bodyPr/>
                    <a:lstStyle/>
                    <a:p>
                      <a:pPr marL="0" algn="l" defTabSz="914400" rtl="0" eaLnBrk="1" fontAlgn="ctr" latinLnBrk="0" hangingPunct="1"/>
                      <a:r>
                        <a:rPr lang="en-US" altLang="zh-CN" sz="1050" b="0" i="0" u="none" strike="noStrike" kern="1200">
                          <a:solidFill>
                            <a:schemeClr val="dk1"/>
                          </a:solidFill>
                          <a:effectLst/>
                          <a:latin typeface="宋体"/>
                          <a:ea typeface="+mn-ea"/>
                          <a:cs typeface="+mn-cs"/>
                        </a:rPr>
                        <a:t>0%</a:t>
                      </a:r>
                    </a:p>
                  </a:txBody>
                  <a:tcPr marL="0" marR="0" marT="0" marB="0" anchor="ctr"/>
                </a:tc>
                <a:tc>
                  <a:txBody>
                    <a:bodyPr/>
                    <a:lstStyle/>
                    <a:p>
                      <a:pPr marL="0" algn="l" defTabSz="914400" rtl="0" eaLnBrk="1" fontAlgn="ctr" latinLnBrk="0" hangingPunct="1"/>
                      <a:r>
                        <a:rPr lang="en-US" altLang="zh-CN" sz="1050" b="0" i="0" u="none" strike="noStrike" kern="1200">
                          <a:solidFill>
                            <a:schemeClr val="dk1"/>
                          </a:solidFill>
                          <a:effectLst/>
                          <a:latin typeface="宋体"/>
                          <a:ea typeface="+mn-ea"/>
                          <a:cs typeface="+mn-cs"/>
                        </a:rPr>
                        <a:t>4%</a:t>
                      </a:r>
                    </a:p>
                  </a:txBody>
                  <a:tcPr marL="0" marR="0" marT="0" marB="0" anchor="ctr"/>
                </a:tc>
                <a:tc>
                  <a:txBody>
                    <a:bodyPr/>
                    <a:lstStyle/>
                    <a:p>
                      <a:pPr marL="0" algn="l" defTabSz="914400" rtl="0" eaLnBrk="1" fontAlgn="ctr" latinLnBrk="0" hangingPunct="1"/>
                      <a:r>
                        <a:rPr lang="en-US" altLang="zh-CN" sz="1050" b="0" i="0" u="none" strike="noStrike" kern="1200" dirty="0" smtClean="0">
                          <a:solidFill>
                            <a:schemeClr val="dk1"/>
                          </a:solidFill>
                          <a:effectLst/>
                          <a:latin typeface="宋体"/>
                          <a:ea typeface="+mn-ea"/>
                          <a:cs typeface="+mn-cs"/>
                        </a:rPr>
                        <a:t>1%</a:t>
                      </a:r>
                      <a:endParaRPr lang="en-US" altLang="zh-CN" sz="1050" b="0" i="0" u="none" strike="noStrike" kern="1200" dirty="0">
                        <a:solidFill>
                          <a:schemeClr val="dk1"/>
                        </a:solidFill>
                        <a:effectLst/>
                        <a:latin typeface="宋体"/>
                        <a:ea typeface="+mn-ea"/>
                        <a:cs typeface="+mn-cs"/>
                      </a:endParaRPr>
                    </a:p>
                  </a:txBody>
                  <a:tcPr marL="0" marR="0" marT="0" marB="0" anchor="ctr"/>
                </a:tc>
              </a:tr>
              <a:tr h="248620">
                <a:tc vMerge="1">
                  <a:txBody>
                    <a:bodyPr/>
                    <a:lstStyle/>
                    <a:p>
                      <a:endParaRPr lang="zh-CN" altLang="en-US"/>
                    </a:p>
                  </a:txBody>
                  <a:tcPr/>
                </a:tc>
                <a:tc>
                  <a:txBody>
                    <a:bodyPr/>
                    <a:lstStyle/>
                    <a:p>
                      <a:pPr marL="0" algn="l" defTabSz="914400" rtl="0" eaLnBrk="1" fontAlgn="ctr" latinLnBrk="0" hangingPunct="1"/>
                      <a:r>
                        <a:rPr lang="zh-CN" altLang="en-US" sz="1050" b="0" i="0" u="none" strike="noStrike" kern="1200" dirty="0">
                          <a:solidFill>
                            <a:schemeClr val="dk1"/>
                          </a:solidFill>
                          <a:effectLst/>
                          <a:latin typeface="宋体"/>
                          <a:ea typeface="+mn-ea"/>
                          <a:cs typeface="+mn-cs"/>
                        </a:rPr>
                        <a:t>缺陷遗留指数（</a:t>
                      </a:r>
                      <a:r>
                        <a:rPr lang="en-US" altLang="zh-CN" sz="1050" b="0" i="0" u="none" strike="noStrike" kern="1200" dirty="0">
                          <a:solidFill>
                            <a:schemeClr val="dk1"/>
                          </a:solidFill>
                          <a:effectLst/>
                          <a:latin typeface="宋体"/>
                          <a:ea typeface="+mn-ea"/>
                          <a:cs typeface="+mn-cs"/>
                        </a:rPr>
                        <a:t>DI</a:t>
                      </a:r>
                      <a:r>
                        <a:rPr lang="zh-CN" altLang="en-US" sz="1050" b="0" i="0" u="none" strike="noStrike" kern="1200" dirty="0">
                          <a:solidFill>
                            <a:schemeClr val="dk1"/>
                          </a:solidFill>
                          <a:effectLst/>
                          <a:latin typeface="宋体"/>
                          <a:ea typeface="+mn-ea"/>
                          <a:cs typeface="+mn-cs"/>
                        </a:rPr>
                        <a:t>值</a:t>
                      </a:r>
                      <a:r>
                        <a:rPr lang="en-US" altLang="zh-CN" sz="1050" b="0" i="0" u="none" strike="noStrike" kern="1200" dirty="0">
                          <a:solidFill>
                            <a:schemeClr val="dk1"/>
                          </a:solidFill>
                          <a:effectLst/>
                          <a:latin typeface="宋体"/>
                          <a:ea typeface="+mn-ea"/>
                          <a:cs typeface="+mn-cs"/>
                        </a:rPr>
                        <a:t>)</a:t>
                      </a:r>
                    </a:p>
                  </a:txBody>
                  <a:tcPr marL="0" marR="0" marT="0" marB="0" anchor="ctr"/>
                </a:tc>
                <a:tc>
                  <a:txBody>
                    <a:bodyPr/>
                    <a:lstStyle/>
                    <a:p>
                      <a:pPr marL="0" algn="l" defTabSz="914400" rtl="0" eaLnBrk="1" fontAlgn="ctr" latinLnBrk="0" hangingPunct="1"/>
                      <a:r>
                        <a:rPr lang="en-US" altLang="zh-CN" sz="1050" b="0" i="0" u="none" strike="noStrike" kern="1200">
                          <a:solidFill>
                            <a:schemeClr val="dk1"/>
                          </a:solidFill>
                          <a:effectLst/>
                          <a:latin typeface="宋体"/>
                          <a:ea typeface="+mn-ea"/>
                          <a:cs typeface="+mn-cs"/>
                        </a:rPr>
                        <a:t>1-</a:t>
                      </a:r>
                      <a:r>
                        <a:rPr lang="zh-CN" altLang="en-US" sz="1050" b="0" i="0" u="none" strike="noStrike" kern="1200">
                          <a:solidFill>
                            <a:schemeClr val="dk1"/>
                          </a:solidFill>
                          <a:effectLst/>
                          <a:latin typeface="宋体"/>
                          <a:ea typeface="+mn-ea"/>
                          <a:cs typeface="+mn-cs"/>
                        </a:rPr>
                        <a:t>高</a:t>
                      </a:r>
                    </a:p>
                  </a:txBody>
                  <a:tcPr marL="0" marR="0" marT="0" marB="0" anchor="b"/>
                </a:tc>
                <a:tc>
                  <a:txBody>
                    <a:bodyPr/>
                    <a:lstStyle/>
                    <a:p>
                      <a:pPr marL="0" algn="l" defTabSz="914400" rtl="0" eaLnBrk="1" fontAlgn="ctr" latinLnBrk="0" hangingPunct="1"/>
                      <a:r>
                        <a:rPr lang="zh-CN" altLang="en-US" sz="1050" b="0" i="0" u="none" strike="noStrike" kern="1200">
                          <a:solidFill>
                            <a:schemeClr val="dk1"/>
                          </a:solidFill>
                          <a:effectLst/>
                          <a:latin typeface="宋体"/>
                          <a:ea typeface="+mn-ea"/>
                          <a:cs typeface="+mn-cs"/>
                        </a:rPr>
                        <a:t>　</a:t>
                      </a:r>
                    </a:p>
                  </a:txBody>
                  <a:tcPr marL="0" marR="0" marT="0" marB="0" anchor="ctr"/>
                </a:tc>
                <a:tc>
                  <a:txBody>
                    <a:bodyPr/>
                    <a:lstStyle/>
                    <a:p>
                      <a:pPr marL="0" algn="l" defTabSz="914400" rtl="0" eaLnBrk="1" fontAlgn="ctr" latinLnBrk="0" hangingPunct="1"/>
                      <a:r>
                        <a:rPr lang="zh-CN" altLang="en-US" sz="1050" b="0" i="0" u="none" strike="noStrike" kern="1200">
                          <a:solidFill>
                            <a:schemeClr val="dk1"/>
                          </a:solidFill>
                          <a:effectLst/>
                          <a:latin typeface="宋体"/>
                          <a:ea typeface="+mn-ea"/>
                          <a:cs typeface="+mn-cs"/>
                        </a:rPr>
                        <a:t>　</a:t>
                      </a:r>
                    </a:p>
                  </a:txBody>
                  <a:tcPr marL="0" marR="0" marT="0" marB="0" anchor="ctr"/>
                </a:tc>
                <a:tc>
                  <a:txBody>
                    <a:bodyPr/>
                    <a:lstStyle/>
                    <a:p>
                      <a:pPr marL="0" algn="l" defTabSz="914400" rtl="0" eaLnBrk="1" fontAlgn="ctr" latinLnBrk="0" hangingPunct="1"/>
                      <a:r>
                        <a:rPr lang="zh-CN" altLang="en-US" sz="1050" b="0" i="0" u="none" strike="noStrike" kern="1200">
                          <a:solidFill>
                            <a:schemeClr val="dk1"/>
                          </a:solidFill>
                          <a:effectLst/>
                          <a:latin typeface="宋体"/>
                          <a:ea typeface="+mn-ea"/>
                          <a:cs typeface="+mn-cs"/>
                        </a:rPr>
                        <a:t>　</a:t>
                      </a:r>
                    </a:p>
                  </a:txBody>
                  <a:tcPr marL="0" marR="0" marT="0" marB="0" anchor="ctr"/>
                </a:tc>
                <a:tc>
                  <a:txBody>
                    <a:bodyPr/>
                    <a:lstStyle/>
                    <a:p>
                      <a:pPr marL="0" algn="l" defTabSz="914400" rtl="0" eaLnBrk="1" fontAlgn="ctr" latinLnBrk="0" hangingPunct="1"/>
                      <a:r>
                        <a:rPr lang="en-US" altLang="zh-CN" sz="1050" b="0" i="0" u="none" strike="noStrike" kern="1200">
                          <a:solidFill>
                            <a:schemeClr val="dk1"/>
                          </a:solidFill>
                          <a:effectLst/>
                          <a:latin typeface="宋体"/>
                          <a:ea typeface="+mn-ea"/>
                          <a:cs typeface="+mn-cs"/>
                        </a:rPr>
                        <a:t>0</a:t>
                      </a:r>
                    </a:p>
                  </a:txBody>
                  <a:tcPr marL="0" marR="0" marT="0" marB="0" anchor="ctr"/>
                </a:tc>
                <a:tc>
                  <a:txBody>
                    <a:bodyPr/>
                    <a:lstStyle/>
                    <a:p>
                      <a:pPr marL="0" algn="l" defTabSz="914400" rtl="0" eaLnBrk="1" fontAlgn="ctr" latinLnBrk="0" hangingPunct="1"/>
                      <a:r>
                        <a:rPr lang="en-US" altLang="zh-CN" sz="1050" b="0" i="0" u="none" strike="noStrike" kern="1200">
                          <a:solidFill>
                            <a:schemeClr val="dk1"/>
                          </a:solidFill>
                          <a:effectLst/>
                          <a:latin typeface="宋体"/>
                          <a:ea typeface="+mn-ea"/>
                          <a:cs typeface="+mn-cs"/>
                        </a:rPr>
                        <a:t>70</a:t>
                      </a:r>
                    </a:p>
                  </a:txBody>
                  <a:tcPr marL="0" marR="0" marT="0" marB="0" anchor="ctr"/>
                </a:tc>
                <a:tc>
                  <a:txBody>
                    <a:bodyPr/>
                    <a:lstStyle/>
                    <a:p>
                      <a:pPr marL="0" algn="l" defTabSz="914400" rtl="0" eaLnBrk="1" fontAlgn="ctr" latinLnBrk="0" hangingPunct="1"/>
                      <a:r>
                        <a:rPr lang="en-US" altLang="zh-CN" sz="1050" b="0" i="0" u="none" strike="noStrike" kern="1200" dirty="0">
                          <a:solidFill>
                            <a:schemeClr val="dk1"/>
                          </a:solidFill>
                          <a:effectLst/>
                          <a:latin typeface="宋体"/>
                          <a:ea typeface="+mn-ea"/>
                          <a:cs typeface="+mn-cs"/>
                        </a:rPr>
                        <a:t>0</a:t>
                      </a:r>
                    </a:p>
                  </a:txBody>
                  <a:tcPr marL="0" marR="0" marT="0" marB="0" anchor="ctr"/>
                </a:tc>
                <a:tc>
                  <a:txBody>
                    <a:bodyPr/>
                    <a:lstStyle/>
                    <a:p>
                      <a:pPr marL="0" algn="l" defTabSz="914400" rtl="0" eaLnBrk="1" fontAlgn="ctr" latinLnBrk="0" hangingPunct="1"/>
                      <a:r>
                        <a:rPr lang="en-US" altLang="zh-CN" sz="1050" b="0" i="0" u="none" strike="noStrike" kern="1200" dirty="0" smtClean="0">
                          <a:solidFill>
                            <a:schemeClr val="dk1"/>
                          </a:solidFill>
                          <a:effectLst/>
                          <a:latin typeface="宋体"/>
                          <a:ea typeface="+mn-ea"/>
                          <a:cs typeface="+mn-cs"/>
                        </a:rPr>
                        <a:t>40</a:t>
                      </a:r>
                      <a:endParaRPr lang="en-US" altLang="zh-CN" sz="1050" b="0" i="0" u="none" strike="noStrike" kern="1200" dirty="0">
                        <a:solidFill>
                          <a:schemeClr val="dk1"/>
                        </a:solidFill>
                        <a:effectLst/>
                        <a:latin typeface="宋体"/>
                        <a:ea typeface="+mn-ea"/>
                        <a:cs typeface="+mn-cs"/>
                      </a:endParaRPr>
                    </a:p>
                  </a:txBody>
                  <a:tcPr marL="0" marR="0" marT="0" marB="0" anchor="ctr"/>
                </a:tc>
                <a:tc>
                  <a:txBody>
                    <a:bodyPr/>
                    <a:lstStyle/>
                    <a:p>
                      <a:pPr marL="0" algn="l" defTabSz="914400" rtl="0" eaLnBrk="1" fontAlgn="ctr" latinLnBrk="0" hangingPunct="1"/>
                      <a:r>
                        <a:rPr lang="en-US" altLang="zh-CN" sz="1050" b="0" i="0" u="none" strike="noStrike" kern="1200" dirty="0" smtClean="0">
                          <a:solidFill>
                            <a:schemeClr val="dk1"/>
                          </a:solidFill>
                          <a:effectLst/>
                          <a:latin typeface="宋体"/>
                          <a:ea typeface="+mn-ea"/>
                          <a:cs typeface="+mn-cs"/>
                        </a:rPr>
                        <a:t>1</a:t>
                      </a:r>
                      <a:endParaRPr lang="en-US" altLang="zh-CN" sz="1050" b="0" i="0" u="none" strike="noStrike" kern="1200" dirty="0">
                        <a:solidFill>
                          <a:schemeClr val="dk1"/>
                        </a:solidFill>
                        <a:effectLst/>
                        <a:latin typeface="宋体"/>
                        <a:ea typeface="+mn-ea"/>
                        <a:cs typeface="+mn-cs"/>
                      </a:endParaRPr>
                    </a:p>
                  </a:txBody>
                  <a:tcPr marL="0" marR="0" marT="0" marB="0" anchor="ctr"/>
                </a:tc>
              </a:tr>
              <a:tr h="282523">
                <a:tc vMerge="1">
                  <a:txBody>
                    <a:bodyPr/>
                    <a:lstStyle/>
                    <a:p>
                      <a:endParaRPr lang="zh-CN" altLang="en-US"/>
                    </a:p>
                  </a:txBody>
                  <a:tcPr/>
                </a:tc>
                <a:tc>
                  <a:txBody>
                    <a:bodyPr/>
                    <a:lstStyle/>
                    <a:p>
                      <a:pPr marL="0" algn="l" defTabSz="914400" rtl="0" eaLnBrk="1" fontAlgn="ctr" latinLnBrk="0" hangingPunct="1"/>
                      <a:r>
                        <a:rPr lang="zh-CN" altLang="en-US" sz="1050" b="0" i="0" u="none" strike="noStrike" kern="1200" dirty="0">
                          <a:solidFill>
                            <a:schemeClr val="dk1"/>
                          </a:solidFill>
                          <a:effectLst/>
                          <a:latin typeface="宋体"/>
                          <a:ea typeface="+mn-ea"/>
                          <a:cs typeface="+mn-cs"/>
                        </a:rPr>
                        <a:t>发布</a:t>
                      </a:r>
                      <a:r>
                        <a:rPr lang="en-US" sz="1050" b="0" i="0" u="none" strike="noStrike" kern="1200" dirty="0" err="1">
                          <a:solidFill>
                            <a:schemeClr val="dk1"/>
                          </a:solidFill>
                          <a:effectLst/>
                          <a:latin typeface="宋体"/>
                          <a:ea typeface="+mn-ea"/>
                          <a:cs typeface="+mn-cs"/>
                        </a:rPr>
                        <a:t>Coverity</a:t>
                      </a:r>
                      <a:r>
                        <a:rPr lang="zh-CN" altLang="en-US" sz="1050" b="0" i="0" u="none" strike="noStrike" kern="1200" dirty="0">
                          <a:solidFill>
                            <a:schemeClr val="dk1"/>
                          </a:solidFill>
                          <a:effectLst/>
                          <a:latin typeface="宋体"/>
                          <a:ea typeface="+mn-ea"/>
                          <a:cs typeface="+mn-cs"/>
                        </a:rPr>
                        <a:t>清零</a:t>
                      </a:r>
                    </a:p>
                  </a:txBody>
                  <a:tcPr marL="0" marR="0" marT="0" marB="0" anchor="ctr"/>
                </a:tc>
                <a:tc>
                  <a:txBody>
                    <a:bodyPr/>
                    <a:lstStyle/>
                    <a:p>
                      <a:pPr marL="0" algn="l" defTabSz="914400" rtl="0" eaLnBrk="1" fontAlgn="ctr" latinLnBrk="0" hangingPunct="1"/>
                      <a:r>
                        <a:rPr lang="en-US" altLang="zh-CN" sz="1050" b="0" i="0" u="none" strike="noStrike" kern="1200" dirty="0">
                          <a:solidFill>
                            <a:schemeClr val="dk1"/>
                          </a:solidFill>
                          <a:effectLst/>
                          <a:latin typeface="宋体"/>
                          <a:ea typeface="+mn-ea"/>
                          <a:cs typeface="+mn-cs"/>
                        </a:rPr>
                        <a:t>1-</a:t>
                      </a:r>
                      <a:r>
                        <a:rPr lang="zh-CN" altLang="en-US" sz="1050" b="0" i="0" u="none" strike="noStrike" kern="1200" dirty="0">
                          <a:solidFill>
                            <a:schemeClr val="dk1"/>
                          </a:solidFill>
                          <a:effectLst/>
                          <a:latin typeface="宋体"/>
                          <a:ea typeface="+mn-ea"/>
                          <a:cs typeface="+mn-cs"/>
                        </a:rPr>
                        <a:t>高</a:t>
                      </a:r>
                    </a:p>
                  </a:txBody>
                  <a:tcPr marL="0" marR="0" marT="0" marB="0" anchor="b"/>
                </a:tc>
                <a:tc>
                  <a:txBody>
                    <a:bodyPr/>
                    <a:lstStyle/>
                    <a:p>
                      <a:pPr marL="0" algn="l" defTabSz="914400" rtl="0" eaLnBrk="1" fontAlgn="ctr" latinLnBrk="0" hangingPunct="1"/>
                      <a:r>
                        <a:rPr lang="en-US" altLang="zh-CN" sz="1050" b="0" i="0" u="none" strike="noStrike" kern="1200">
                          <a:solidFill>
                            <a:schemeClr val="dk1"/>
                          </a:solidFill>
                          <a:effectLst/>
                          <a:latin typeface="宋体"/>
                          <a:ea typeface="+mn-ea"/>
                          <a:cs typeface="+mn-cs"/>
                        </a:rPr>
                        <a:t>0</a:t>
                      </a:r>
                    </a:p>
                  </a:txBody>
                  <a:tcPr marL="0" marR="0" marT="0" marB="0" anchor="ctr"/>
                </a:tc>
                <a:tc>
                  <a:txBody>
                    <a:bodyPr/>
                    <a:lstStyle/>
                    <a:p>
                      <a:pPr marL="0" algn="l" defTabSz="914400" rtl="0" eaLnBrk="1" fontAlgn="ctr" latinLnBrk="0" hangingPunct="1"/>
                      <a:r>
                        <a:rPr lang="en-US" altLang="zh-CN" sz="1050" b="0" i="0" u="none" strike="noStrike" kern="1200">
                          <a:solidFill>
                            <a:schemeClr val="dk1"/>
                          </a:solidFill>
                          <a:effectLst/>
                          <a:latin typeface="宋体"/>
                          <a:ea typeface="+mn-ea"/>
                          <a:cs typeface="+mn-cs"/>
                        </a:rPr>
                        <a:t>0</a:t>
                      </a:r>
                    </a:p>
                  </a:txBody>
                  <a:tcPr marL="0" marR="0" marT="0" marB="0" anchor="ctr"/>
                </a:tc>
                <a:tc>
                  <a:txBody>
                    <a:bodyPr/>
                    <a:lstStyle/>
                    <a:p>
                      <a:pPr marL="0" algn="l" defTabSz="914400" rtl="0" eaLnBrk="1" fontAlgn="ctr" latinLnBrk="0" hangingPunct="1"/>
                      <a:r>
                        <a:rPr lang="en-US" altLang="zh-CN" sz="1050" b="0" i="0" u="none" strike="noStrike" kern="1200">
                          <a:solidFill>
                            <a:schemeClr val="dk1"/>
                          </a:solidFill>
                          <a:effectLst/>
                          <a:latin typeface="宋体"/>
                          <a:ea typeface="+mn-ea"/>
                          <a:cs typeface="+mn-cs"/>
                        </a:rPr>
                        <a:t>0</a:t>
                      </a:r>
                    </a:p>
                  </a:txBody>
                  <a:tcPr marL="0" marR="0" marT="0" marB="0" anchor="ctr"/>
                </a:tc>
                <a:tc>
                  <a:txBody>
                    <a:bodyPr/>
                    <a:lstStyle/>
                    <a:p>
                      <a:pPr marL="0" algn="l" defTabSz="914400" rtl="0" eaLnBrk="1" fontAlgn="ctr" latinLnBrk="0" hangingPunct="1"/>
                      <a:r>
                        <a:rPr lang="en-US" altLang="zh-CN" sz="1050" b="0" i="0" u="none" strike="noStrike" kern="1200">
                          <a:solidFill>
                            <a:schemeClr val="dk1"/>
                          </a:solidFill>
                          <a:effectLst/>
                          <a:latin typeface="宋体"/>
                          <a:ea typeface="+mn-ea"/>
                          <a:cs typeface="+mn-cs"/>
                        </a:rPr>
                        <a:t>0</a:t>
                      </a:r>
                    </a:p>
                  </a:txBody>
                  <a:tcPr marL="0" marR="0" marT="0" marB="0" anchor="ctr"/>
                </a:tc>
                <a:tc>
                  <a:txBody>
                    <a:bodyPr/>
                    <a:lstStyle/>
                    <a:p>
                      <a:pPr marL="0" algn="l" defTabSz="914400" rtl="0" eaLnBrk="1" fontAlgn="ctr" latinLnBrk="0" hangingPunct="1"/>
                      <a:r>
                        <a:rPr lang="en-US" altLang="zh-CN" sz="1050" b="0" i="0" u="none" strike="noStrike" kern="1200">
                          <a:solidFill>
                            <a:schemeClr val="dk1"/>
                          </a:solidFill>
                          <a:effectLst/>
                          <a:latin typeface="宋体"/>
                          <a:ea typeface="+mn-ea"/>
                          <a:cs typeface="+mn-cs"/>
                        </a:rPr>
                        <a:t>0</a:t>
                      </a:r>
                    </a:p>
                  </a:txBody>
                  <a:tcPr marL="0" marR="0" marT="0" marB="0" anchor="ctr"/>
                </a:tc>
                <a:tc>
                  <a:txBody>
                    <a:bodyPr/>
                    <a:lstStyle/>
                    <a:p>
                      <a:pPr marL="0" algn="l" defTabSz="914400" rtl="0" eaLnBrk="1" fontAlgn="ctr" latinLnBrk="0" hangingPunct="1"/>
                      <a:r>
                        <a:rPr lang="en-US" altLang="zh-CN" sz="1050" b="0" i="0" u="none" strike="noStrike" kern="1200">
                          <a:solidFill>
                            <a:schemeClr val="dk1"/>
                          </a:solidFill>
                          <a:effectLst/>
                          <a:latin typeface="宋体"/>
                          <a:ea typeface="+mn-ea"/>
                          <a:cs typeface="+mn-cs"/>
                        </a:rPr>
                        <a:t>0</a:t>
                      </a:r>
                    </a:p>
                  </a:txBody>
                  <a:tcPr marL="0" marR="0" marT="0" marB="0" anchor="ctr"/>
                </a:tc>
                <a:tc>
                  <a:txBody>
                    <a:bodyPr/>
                    <a:lstStyle/>
                    <a:p>
                      <a:pPr marL="0" algn="l" defTabSz="914400" rtl="0" eaLnBrk="1" fontAlgn="ctr" latinLnBrk="0" hangingPunct="1"/>
                      <a:r>
                        <a:rPr lang="en-US" altLang="zh-CN" sz="1050" b="0" i="0" u="none" strike="noStrike" kern="1200">
                          <a:solidFill>
                            <a:schemeClr val="dk1"/>
                          </a:solidFill>
                          <a:effectLst/>
                          <a:latin typeface="宋体"/>
                          <a:ea typeface="+mn-ea"/>
                          <a:cs typeface="+mn-cs"/>
                        </a:rPr>
                        <a:t>0</a:t>
                      </a:r>
                    </a:p>
                  </a:txBody>
                  <a:tcPr marL="0" marR="0" marT="0" marB="0" anchor="ctr"/>
                </a:tc>
                <a:tc>
                  <a:txBody>
                    <a:bodyPr/>
                    <a:lstStyle/>
                    <a:p>
                      <a:pPr marL="0" algn="l" defTabSz="914400" rtl="0" eaLnBrk="1" fontAlgn="ctr" latinLnBrk="0" hangingPunct="1"/>
                      <a:r>
                        <a:rPr lang="en-US" altLang="zh-CN" sz="1050" b="0" i="0" u="none" strike="noStrike" kern="1200" dirty="0" smtClean="0">
                          <a:solidFill>
                            <a:schemeClr val="dk1"/>
                          </a:solidFill>
                          <a:effectLst/>
                          <a:latin typeface="宋体"/>
                          <a:ea typeface="+mn-ea"/>
                          <a:cs typeface="+mn-cs"/>
                        </a:rPr>
                        <a:t>0</a:t>
                      </a:r>
                      <a:endParaRPr lang="en-US" altLang="zh-CN" sz="1050" b="0" i="0" u="none" strike="noStrike" kern="1200" dirty="0">
                        <a:solidFill>
                          <a:schemeClr val="dk1"/>
                        </a:solidFill>
                        <a:effectLst/>
                        <a:latin typeface="宋体"/>
                        <a:ea typeface="+mn-ea"/>
                        <a:cs typeface="+mn-cs"/>
                      </a:endParaRPr>
                    </a:p>
                  </a:txBody>
                  <a:tcPr marL="0" marR="0" marT="0" marB="0" anchor="ctr"/>
                </a:tc>
              </a:tr>
              <a:tr h="565047">
                <a:tc vMerge="1">
                  <a:txBody>
                    <a:bodyPr/>
                    <a:lstStyle/>
                    <a:p>
                      <a:endParaRPr lang="zh-CN" altLang="en-US"/>
                    </a:p>
                  </a:txBody>
                  <a:tcPr/>
                </a:tc>
                <a:tc>
                  <a:txBody>
                    <a:bodyPr/>
                    <a:lstStyle/>
                    <a:p>
                      <a:pPr marL="0" algn="l" defTabSz="914400" rtl="0" eaLnBrk="1" fontAlgn="ctr" latinLnBrk="0" hangingPunct="1"/>
                      <a:r>
                        <a:rPr lang="zh-CN" altLang="en-US" sz="1050" b="0" i="0" u="none" strike="noStrike" kern="1200" dirty="0">
                          <a:solidFill>
                            <a:schemeClr val="dk1"/>
                          </a:solidFill>
                          <a:effectLst/>
                          <a:latin typeface="宋体"/>
                          <a:ea typeface="+mn-ea"/>
                          <a:cs typeface="+mn-cs"/>
                        </a:rPr>
                        <a:t>缺陷遗留指数（安全</a:t>
                      </a:r>
                      <a:r>
                        <a:rPr lang="en-US" altLang="zh-CN" sz="1050" b="0" i="0" u="none" strike="noStrike" kern="1200" dirty="0">
                          <a:solidFill>
                            <a:schemeClr val="dk1"/>
                          </a:solidFill>
                          <a:effectLst/>
                          <a:latin typeface="宋体"/>
                          <a:ea typeface="+mn-ea"/>
                          <a:cs typeface="+mn-cs"/>
                        </a:rPr>
                        <a:t>DI</a:t>
                      </a:r>
                      <a:r>
                        <a:rPr lang="zh-CN" altLang="en-US" sz="1050" b="0" i="0" u="none" strike="noStrike" kern="1200" dirty="0">
                          <a:solidFill>
                            <a:schemeClr val="dk1"/>
                          </a:solidFill>
                          <a:effectLst/>
                          <a:latin typeface="宋体"/>
                          <a:ea typeface="+mn-ea"/>
                          <a:cs typeface="+mn-cs"/>
                        </a:rPr>
                        <a:t>值</a:t>
                      </a:r>
                      <a:r>
                        <a:rPr lang="en-US" altLang="zh-CN" sz="1050" b="0" i="0" u="none" strike="noStrike" kern="1200" dirty="0">
                          <a:solidFill>
                            <a:schemeClr val="dk1"/>
                          </a:solidFill>
                          <a:effectLst/>
                          <a:latin typeface="宋体"/>
                          <a:ea typeface="+mn-ea"/>
                          <a:cs typeface="+mn-cs"/>
                        </a:rPr>
                        <a:t>)</a:t>
                      </a:r>
                    </a:p>
                  </a:txBody>
                  <a:tcPr marL="0" marR="0" marT="0" marB="0" anchor="ctr"/>
                </a:tc>
                <a:tc>
                  <a:txBody>
                    <a:bodyPr/>
                    <a:lstStyle/>
                    <a:p>
                      <a:pPr marL="0" algn="l" defTabSz="914400" rtl="0" eaLnBrk="1" fontAlgn="ctr" latinLnBrk="0" hangingPunct="1"/>
                      <a:r>
                        <a:rPr lang="en-US" altLang="zh-CN" sz="1050" b="0" i="0" u="none" strike="noStrike" kern="1200" dirty="0">
                          <a:solidFill>
                            <a:schemeClr val="dk1"/>
                          </a:solidFill>
                          <a:effectLst/>
                          <a:latin typeface="宋体"/>
                          <a:ea typeface="+mn-ea"/>
                          <a:cs typeface="+mn-cs"/>
                        </a:rPr>
                        <a:t>2-</a:t>
                      </a:r>
                      <a:r>
                        <a:rPr lang="zh-CN" altLang="en-US" sz="1050" b="0" i="0" u="none" strike="noStrike" kern="1200" dirty="0">
                          <a:solidFill>
                            <a:schemeClr val="dk1"/>
                          </a:solidFill>
                          <a:effectLst/>
                          <a:latin typeface="宋体"/>
                          <a:ea typeface="+mn-ea"/>
                          <a:cs typeface="+mn-cs"/>
                        </a:rPr>
                        <a:t>中</a:t>
                      </a:r>
                    </a:p>
                  </a:txBody>
                  <a:tcPr marL="0" marR="0" marT="0" marB="0" anchor="b"/>
                </a:tc>
                <a:tc>
                  <a:txBody>
                    <a:bodyPr/>
                    <a:lstStyle/>
                    <a:p>
                      <a:pPr marL="0" algn="l" defTabSz="914400" rtl="0" eaLnBrk="1" fontAlgn="ctr" latinLnBrk="0" hangingPunct="1"/>
                      <a:r>
                        <a:rPr lang="zh-CN" altLang="en-US" sz="1050" b="0" i="0" u="none" strike="noStrike" kern="1200" dirty="0">
                          <a:solidFill>
                            <a:schemeClr val="dk1"/>
                          </a:solidFill>
                          <a:effectLst/>
                          <a:latin typeface="宋体"/>
                          <a:ea typeface="+mn-ea"/>
                          <a:cs typeface="+mn-cs"/>
                        </a:rPr>
                        <a:t>　</a:t>
                      </a:r>
                    </a:p>
                  </a:txBody>
                  <a:tcPr marL="0" marR="0" marT="0" marB="0" anchor="ctr"/>
                </a:tc>
                <a:tc>
                  <a:txBody>
                    <a:bodyPr/>
                    <a:lstStyle/>
                    <a:p>
                      <a:pPr marL="0" algn="l" defTabSz="914400" rtl="0" eaLnBrk="1" fontAlgn="ctr" latinLnBrk="0" hangingPunct="1"/>
                      <a:r>
                        <a:rPr lang="zh-CN" altLang="en-US" sz="1050" b="0" i="0" u="none" strike="noStrike" kern="1200" dirty="0">
                          <a:solidFill>
                            <a:schemeClr val="dk1"/>
                          </a:solidFill>
                          <a:effectLst/>
                          <a:latin typeface="宋体"/>
                          <a:ea typeface="+mn-ea"/>
                          <a:cs typeface="+mn-cs"/>
                        </a:rPr>
                        <a:t>　</a:t>
                      </a:r>
                    </a:p>
                  </a:txBody>
                  <a:tcPr marL="0" marR="0" marT="0" marB="0" anchor="ctr"/>
                </a:tc>
                <a:tc>
                  <a:txBody>
                    <a:bodyPr/>
                    <a:lstStyle/>
                    <a:p>
                      <a:pPr marL="0" algn="l" defTabSz="914400" rtl="0" eaLnBrk="1" fontAlgn="ctr" latinLnBrk="0" hangingPunct="1"/>
                      <a:r>
                        <a:rPr lang="zh-CN" altLang="en-US" sz="1050" b="0" i="0" u="none" strike="noStrike" kern="1200" dirty="0">
                          <a:solidFill>
                            <a:schemeClr val="dk1"/>
                          </a:solidFill>
                          <a:effectLst/>
                          <a:latin typeface="宋体"/>
                          <a:ea typeface="+mn-ea"/>
                          <a:cs typeface="+mn-cs"/>
                        </a:rPr>
                        <a:t>　</a:t>
                      </a:r>
                    </a:p>
                  </a:txBody>
                  <a:tcPr marL="0" marR="0" marT="0" marB="0" anchor="ctr"/>
                </a:tc>
                <a:tc>
                  <a:txBody>
                    <a:bodyPr/>
                    <a:lstStyle/>
                    <a:p>
                      <a:pPr marL="0" algn="l" defTabSz="914400" rtl="0" eaLnBrk="1" fontAlgn="ctr" latinLnBrk="0" hangingPunct="1"/>
                      <a:r>
                        <a:rPr lang="en-US" altLang="zh-CN" sz="1050" b="0" i="0" u="none" strike="noStrike" kern="1200" dirty="0">
                          <a:solidFill>
                            <a:schemeClr val="dk1"/>
                          </a:solidFill>
                          <a:effectLst/>
                          <a:latin typeface="宋体"/>
                          <a:ea typeface="+mn-ea"/>
                          <a:cs typeface="+mn-cs"/>
                        </a:rPr>
                        <a:t>0</a:t>
                      </a:r>
                    </a:p>
                  </a:txBody>
                  <a:tcPr marL="0" marR="0" marT="0" marB="0" anchor="ctr"/>
                </a:tc>
                <a:tc>
                  <a:txBody>
                    <a:bodyPr/>
                    <a:lstStyle/>
                    <a:p>
                      <a:pPr marL="0" algn="l" defTabSz="914400" rtl="0" eaLnBrk="1" fontAlgn="ctr" latinLnBrk="0" hangingPunct="1"/>
                      <a:r>
                        <a:rPr lang="en-US" altLang="zh-CN" sz="1050" b="0" i="0" u="none" strike="noStrike" kern="1200" dirty="0">
                          <a:solidFill>
                            <a:schemeClr val="dk1"/>
                          </a:solidFill>
                          <a:effectLst/>
                          <a:latin typeface="宋体"/>
                          <a:ea typeface="+mn-ea"/>
                          <a:cs typeface="+mn-cs"/>
                        </a:rPr>
                        <a:t>12</a:t>
                      </a:r>
                    </a:p>
                  </a:txBody>
                  <a:tcPr marL="0" marR="0" marT="0" marB="0" anchor="ctr"/>
                </a:tc>
                <a:tc>
                  <a:txBody>
                    <a:bodyPr/>
                    <a:lstStyle/>
                    <a:p>
                      <a:pPr marL="0" algn="l" defTabSz="914400" rtl="0" eaLnBrk="1" fontAlgn="ctr" latinLnBrk="0" hangingPunct="1"/>
                      <a:r>
                        <a:rPr lang="en-US" altLang="zh-CN" sz="1050" b="0" i="0" u="none" strike="noStrike" kern="1200" dirty="0">
                          <a:solidFill>
                            <a:schemeClr val="dk1"/>
                          </a:solidFill>
                          <a:effectLst/>
                          <a:latin typeface="宋体"/>
                          <a:ea typeface="+mn-ea"/>
                          <a:cs typeface="+mn-cs"/>
                        </a:rPr>
                        <a:t>0</a:t>
                      </a:r>
                    </a:p>
                  </a:txBody>
                  <a:tcPr marL="0" marR="0" marT="0" marB="0" anchor="ctr"/>
                </a:tc>
                <a:tc>
                  <a:txBody>
                    <a:bodyPr/>
                    <a:lstStyle/>
                    <a:p>
                      <a:pPr marL="0" algn="l" defTabSz="914400" rtl="0" eaLnBrk="1" fontAlgn="ctr" latinLnBrk="0" hangingPunct="1"/>
                      <a:r>
                        <a:rPr lang="en-US" altLang="zh-CN" sz="1050" b="0" i="0" u="none" strike="noStrike" kern="1200" dirty="0" smtClean="0">
                          <a:solidFill>
                            <a:schemeClr val="dk1"/>
                          </a:solidFill>
                          <a:effectLst/>
                          <a:latin typeface="宋体"/>
                          <a:ea typeface="+mn-ea"/>
                          <a:cs typeface="+mn-cs"/>
                        </a:rPr>
                        <a:t>10</a:t>
                      </a:r>
                      <a:endParaRPr lang="en-US" altLang="zh-CN" sz="1050" b="0" i="0" u="none" strike="noStrike" kern="1200" dirty="0">
                        <a:solidFill>
                          <a:schemeClr val="dk1"/>
                        </a:solidFill>
                        <a:effectLst/>
                        <a:latin typeface="宋体"/>
                        <a:ea typeface="+mn-ea"/>
                        <a:cs typeface="+mn-cs"/>
                      </a:endParaRPr>
                    </a:p>
                  </a:txBody>
                  <a:tcPr marL="0" marR="0" marT="0" marB="0" anchor="ctr"/>
                </a:tc>
                <a:tc>
                  <a:txBody>
                    <a:bodyPr/>
                    <a:lstStyle/>
                    <a:p>
                      <a:pPr marL="0" algn="l" defTabSz="914400" rtl="0" eaLnBrk="1" fontAlgn="ctr" latinLnBrk="0" hangingPunct="1"/>
                      <a:r>
                        <a:rPr lang="en-US" altLang="zh-CN" sz="1050" b="0" i="0" u="none" strike="noStrike" kern="1200" dirty="0" smtClean="0">
                          <a:solidFill>
                            <a:schemeClr val="dk1"/>
                          </a:solidFill>
                          <a:effectLst/>
                          <a:latin typeface="宋体"/>
                          <a:ea typeface="+mn-ea"/>
                          <a:cs typeface="+mn-cs"/>
                        </a:rPr>
                        <a:t>0</a:t>
                      </a:r>
                      <a:endParaRPr lang="en-US" altLang="zh-CN" sz="1050" b="0" i="0" u="none" strike="noStrike" kern="1200" dirty="0">
                        <a:solidFill>
                          <a:schemeClr val="dk1"/>
                        </a:solidFill>
                        <a:effectLst/>
                        <a:latin typeface="宋体"/>
                        <a:ea typeface="+mn-ea"/>
                        <a:cs typeface="+mn-cs"/>
                      </a:endParaRPr>
                    </a:p>
                  </a:txBody>
                  <a:tcPr marL="0" marR="0" marT="0" marB="0" anchor="ctr"/>
                </a:tc>
              </a:tr>
              <a:tr h="282523">
                <a:tc vMerge="1">
                  <a:txBody>
                    <a:bodyPr/>
                    <a:lstStyle/>
                    <a:p>
                      <a:endParaRPr lang="zh-CN" altLang="en-US"/>
                    </a:p>
                  </a:txBody>
                  <a:tcPr/>
                </a:tc>
                <a:tc>
                  <a:txBody>
                    <a:bodyPr/>
                    <a:lstStyle/>
                    <a:p>
                      <a:pPr marL="0" algn="l" defTabSz="914400" rtl="0" eaLnBrk="1" fontAlgn="ctr" latinLnBrk="0" hangingPunct="1"/>
                      <a:r>
                        <a:rPr lang="zh-CN" altLang="en-US" sz="1050" b="0" i="0" u="none" strike="noStrike" kern="1200" dirty="0">
                          <a:solidFill>
                            <a:schemeClr val="dk1"/>
                          </a:solidFill>
                          <a:effectLst/>
                          <a:latin typeface="宋体"/>
                          <a:ea typeface="+mn-ea"/>
                          <a:cs typeface="+mn-cs"/>
                        </a:rPr>
                        <a:t>测试轮次</a:t>
                      </a:r>
                    </a:p>
                  </a:txBody>
                  <a:tcPr marL="0" marR="0" marT="0" marB="0" anchor="ctr"/>
                </a:tc>
                <a:tc>
                  <a:txBody>
                    <a:bodyPr/>
                    <a:lstStyle/>
                    <a:p>
                      <a:pPr marL="0" algn="l" defTabSz="914400" rtl="0" eaLnBrk="1" fontAlgn="ctr" latinLnBrk="0" hangingPunct="1"/>
                      <a:r>
                        <a:rPr lang="en-US" altLang="zh-CN" sz="1050" b="0" i="0" u="none" strike="noStrike" kern="1200" dirty="0">
                          <a:solidFill>
                            <a:schemeClr val="dk1"/>
                          </a:solidFill>
                          <a:effectLst/>
                          <a:latin typeface="宋体"/>
                          <a:ea typeface="+mn-ea"/>
                          <a:cs typeface="+mn-cs"/>
                        </a:rPr>
                        <a:t>2-</a:t>
                      </a:r>
                      <a:r>
                        <a:rPr lang="zh-CN" altLang="en-US" sz="1050" b="0" i="0" u="none" strike="noStrike" kern="1200" dirty="0">
                          <a:solidFill>
                            <a:schemeClr val="dk1"/>
                          </a:solidFill>
                          <a:effectLst/>
                          <a:latin typeface="宋体"/>
                          <a:ea typeface="+mn-ea"/>
                          <a:cs typeface="+mn-cs"/>
                        </a:rPr>
                        <a:t>中</a:t>
                      </a:r>
                    </a:p>
                  </a:txBody>
                  <a:tcPr marL="0" marR="0" marT="0" marB="0" anchor="b"/>
                </a:tc>
                <a:tc>
                  <a:txBody>
                    <a:bodyPr/>
                    <a:lstStyle/>
                    <a:p>
                      <a:pPr marL="0" algn="l" defTabSz="914400" rtl="0" eaLnBrk="1" fontAlgn="ctr" latinLnBrk="0" hangingPunct="1"/>
                      <a:r>
                        <a:rPr lang="zh-CN" altLang="en-US" sz="1050" b="0" i="0" u="none" strike="noStrike" kern="1200" dirty="0">
                          <a:solidFill>
                            <a:schemeClr val="dk1"/>
                          </a:solidFill>
                          <a:effectLst/>
                          <a:latin typeface="宋体"/>
                          <a:ea typeface="+mn-ea"/>
                          <a:cs typeface="+mn-cs"/>
                        </a:rPr>
                        <a:t>　</a:t>
                      </a:r>
                    </a:p>
                  </a:txBody>
                  <a:tcPr marL="0" marR="0" marT="0" marB="0" anchor="ctr"/>
                </a:tc>
                <a:tc>
                  <a:txBody>
                    <a:bodyPr/>
                    <a:lstStyle/>
                    <a:p>
                      <a:pPr marL="0" algn="l" defTabSz="914400" rtl="0" eaLnBrk="1" fontAlgn="ctr" latinLnBrk="0" hangingPunct="1"/>
                      <a:r>
                        <a:rPr lang="zh-CN" altLang="en-US" sz="1050" b="0" i="0" u="none" strike="noStrike" kern="1200">
                          <a:solidFill>
                            <a:schemeClr val="dk1"/>
                          </a:solidFill>
                          <a:effectLst/>
                          <a:latin typeface="宋体"/>
                          <a:ea typeface="+mn-ea"/>
                          <a:cs typeface="+mn-cs"/>
                        </a:rPr>
                        <a:t>　</a:t>
                      </a:r>
                    </a:p>
                  </a:txBody>
                  <a:tcPr marL="0" marR="0" marT="0" marB="0" anchor="ctr"/>
                </a:tc>
                <a:tc>
                  <a:txBody>
                    <a:bodyPr/>
                    <a:lstStyle/>
                    <a:p>
                      <a:pPr marL="0" algn="l" defTabSz="914400" rtl="0" eaLnBrk="1" fontAlgn="ctr" latinLnBrk="0" hangingPunct="1"/>
                      <a:r>
                        <a:rPr lang="zh-CN" altLang="en-US" sz="1050" b="0" i="0" u="none" strike="noStrike" kern="1200">
                          <a:solidFill>
                            <a:schemeClr val="dk1"/>
                          </a:solidFill>
                          <a:effectLst/>
                          <a:latin typeface="宋体"/>
                          <a:ea typeface="+mn-ea"/>
                          <a:cs typeface="+mn-cs"/>
                        </a:rPr>
                        <a:t>　</a:t>
                      </a:r>
                    </a:p>
                  </a:txBody>
                  <a:tcPr marL="0" marR="0" marT="0" marB="0" anchor="ctr"/>
                </a:tc>
                <a:tc>
                  <a:txBody>
                    <a:bodyPr/>
                    <a:lstStyle/>
                    <a:p>
                      <a:pPr marL="0" algn="l" defTabSz="914400" rtl="0" eaLnBrk="1" fontAlgn="ctr" latinLnBrk="0" hangingPunct="1"/>
                      <a:r>
                        <a:rPr lang="en-US" altLang="zh-CN" sz="1050" b="0" i="0" u="none" strike="noStrike" kern="1200" dirty="0">
                          <a:solidFill>
                            <a:schemeClr val="dk1"/>
                          </a:solidFill>
                          <a:effectLst/>
                          <a:latin typeface="宋体"/>
                          <a:ea typeface="+mn-ea"/>
                          <a:cs typeface="+mn-cs"/>
                        </a:rPr>
                        <a:t>3</a:t>
                      </a:r>
                    </a:p>
                  </a:txBody>
                  <a:tcPr marL="0" marR="0" marT="0" marB="0" anchor="ctr"/>
                </a:tc>
                <a:tc>
                  <a:txBody>
                    <a:bodyPr/>
                    <a:lstStyle/>
                    <a:p>
                      <a:pPr marL="0" algn="l" defTabSz="914400" rtl="0" eaLnBrk="1" fontAlgn="ctr" latinLnBrk="0" hangingPunct="1"/>
                      <a:r>
                        <a:rPr lang="en-US" altLang="zh-CN" sz="1050" b="0" i="0" u="none" strike="noStrike" kern="1200" dirty="0">
                          <a:solidFill>
                            <a:schemeClr val="dk1"/>
                          </a:solidFill>
                          <a:effectLst/>
                          <a:latin typeface="宋体"/>
                          <a:ea typeface="+mn-ea"/>
                          <a:cs typeface="+mn-cs"/>
                        </a:rPr>
                        <a:t>4</a:t>
                      </a:r>
                    </a:p>
                  </a:txBody>
                  <a:tcPr marL="0" marR="0" marT="0" marB="0" anchor="ctr"/>
                </a:tc>
                <a:tc>
                  <a:txBody>
                    <a:bodyPr/>
                    <a:lstStyle/>
                    <a:p>
                      <a:pPr marL="0" algn="l" defTabSz="914400" rtl="0" eaLnBrk="1" fontAlgn="ctr" latinLnBrk="0" hangingPunct="1"/>
                      <a:r>
                        <a:rPr lang="en-US" altLang="zh-CN" sz="1050" b="0" i="0" u="none" strike="noStrike" kern="1200" dirty="0">
                          <a:solidFill>
                            <a:schemeClr val="dk1"/>
                          </a:solidFill>
                          <a:effectLst/>
                          <a:latin typeface="宋体"/>
                          <a:ea typeface="+mn-ea"/>
                          <a:cs typeface="+mn-cs"/>
                        </a:rPr>
                        <a:t>2</a:t>
                      </a:r>
                    </a:p>
                  </a:txBody>
                  <a:tcPr marL="0" marR="0" marT="0" marB="0" anchor="ctr"/>
                </a:tc>
                <a:tc>
                  <a:txBody>
                    <a:bodyPr/>
                    <a:lstStyle/>
                    <a:p>
                      <a:pPr marL="0" algn="l" defTabSz="914400" rtl="0" eaLnBrk="1" fontAlgn="ctr" latinLnBrk="0" hangingPunct="1"/>
                      <a:r>
                        <a:rPr lang="en-US" altLang="zh-CN" sz="1050" b="0" i="0" u="none" strike="noStrike" kern="1200" dirty="0">
                          <a:solidFill>
                            <a:schemeClr val="dk1"/>
                          </a:solidFill>
                          <a:effectLst/>
                          <a:latin typeface="宋体"/>
                          <a:ea typeface="+mn-ea"/>
                          <a:cs typeface="+mn-cs"/>
                        </a:rPr>
                        <a:t>3</a:t>
                      </a:r>
                    </a:p>
                  </a:txBody>
                  <a:tcPr marL="0" marR="0" marT="0" marB="0" anchor="ctr"/>
                </a:tc>
                <a:tc>
                  <a:txBody>
                    <a:bodyPr/>
                    <a:lstStyle/>
                    <a:p>
                      <a:pPr marL="0" algn="l" defTabSz="914400" rtl="0" eaLnBrk="1" fontAlgn="ctr" latinLnBrk="0" hangingPunct="1"/>
                      <a:r>
                        <a:rPr lang="en-US" altLang="zh-CN" sz="1050" b="0" i="0" u="none" strike="noStrike" kern="1200" dirty="0" smtClean="0">
                          <a:solidFill>
                            <a:schemeClr val="dk1"/>
                          </a:solidFill>
                          <a:effectLst/>
                          <a:latin typeface="宋体"/>
                          <a:ea typeface="+mn-ea"/>
                          <a:cs typeface="+mn-cs"/>
                        </a:rPr>
                        <a:t>2</a:t>
                      </a:r>
                      <a:endParaRPr lang="en-US" altLang="zh-CN" sz="1050" b="0" i="0" u="none" strike="noStrike" kern="1200" dirty="0">
                        <a:solidFill>
                          <a:schemeClr val="dk1"/>
                        </a:solidFill>
                        <a:effectLst/>
                        <a:latin typeface="宋体"/>
                        <a:ea typeface="+mn-ea"/>
                        <a:cs typeface="+mn-cs"/>
                      </a:endParaRPr>
                    </a:p>
                  </a:txBody>
                  <a:tcPr marL="0" marR="0" marT="0" marB="0" anchor="ctr"/>
                </a:tc>
              </a:tr>
              <a:tr h="440024">
                <a:tc vMerge="1">
                  <a:txBody>
                    <a:bodyPr/>
                    <a:lstStyle/>
                    <a:p>
                      <a:endParaRPr lang="zh-CN" altLang="en-US"/>
                    </a:p>
                  </a:txBody>
                  <a:tcPr/>
                </a:tc>
                <a:tc>
                  <a:txBody>
                    <a:bodyPr/>
                    <a:lstStyle/>
                    <a:p>
                      <a:pPr marL="0" algn="l" defTabSz="914400" rtl="0" eaLnBrk="1" fontAlgn="ctr" latinLnBrk="0" hangingPunct="1"/>
                      <a:r>
                        <a:rPr lang="zh-CN" altLang="en-US" sz="1050" b="0" i="0" u="none" strike="noStrike" kern="1200" dirty="0">
                          <a:solidFill>
                            <a:schemeClr val="dk1"/>
                          </a:solidFill>
                          <a:effectLst/>
                          <a:latin typeface="宋体"/>
                          <a:ea typeface="+mn-ea"/>
                          <a:cs typeface="+mn-cs"/>
                        </a:rPr>
                        <a:t>验证阶段前后缺陷比</a:t>
                      </a:r>
                    </a:p>
                  </a:txBody>
                  <a:tcPr marL="0" marR="0" marT="0" marB="0" anchor="ctr"/>
                </a:tc>
                <a:tc>
                  <a:txBody>
                    <a:bodyPr/>
                    <a:lstStyle/>
                    <a:p>
                      <a:pPr marL="0" algn="l" defTabSz="914400" rtl="0" eaLnBrk="1" fontAlgn="ctr" latinLnBrk="0" hangingPunct="1"/>
                      <a:r>
                        <a:rPr lang="en-US" altLang="zh-CN" sz="1050" b="0" i="0" u="none" strike="noStrike" kern="1200">
                          <a:solidFill>
                            <a:schemeClr val="dk1"/>
                          </a:solidFill>
                          <a:effectLst/>
                          <a:latin typeface="宋体"/>
                          <a:ea typeface="+mn-ea"/>
                          <a:cs typeface="+mn-cs"/>
                        </a:rPr>
                        <a:t>2-</a:t>
                      </a:r>
                      <a:r>
                        <a:rPr lang="zh-CN" altLang="en-US" sz="1050" b="0" i="0" u="none" strike="noStrike" kern="1200">
                          <a:solidFill>
                            <a:schemeClr val="dk1"/>
                          </a:solidFill>
                          <a:effectLst/>
                          <a:latin typeface="宋体"/>
                          <a:ea typeface="+mn-ea"/>
                          <a:cs typeface="+mn-cs"/>
                        </a:rPr>
                        <a:t>中</a:t>
                      </a:r>
                    </a:p>
                  </a:txBody>
                  <a:tcPr marL="0" marR="0" marT="0" marB="0" anchor="b"/>
                </a:tc>
                <a:tc>
                  <a:txBody>
                    <a:bodyPr/>
                    <a:lstStyle/>
                    <a:p>
                      <a:pPr marL="0" algn="l" defTabSz="914400" rtl="0" eaLnBrk="1" fontAlgn="ctr" latinLnBrk="0" hangingPunct="1"/>
                      <a:r>
                        <a:rPr lang="en-US" altLang="zh-CN" sz="1050" b="0" i="0" u="none" strike="noStrike" kern="1200" dirty="0">
                          <a:solidFill>
                            <a:schemeClr val="dk1"/>
                          </a:solidFill>
                          <a:effectLst/>
                          <a:latin typeface="宋体"/>
                          <a:ea typeface="+mn-ea"/>
                          <a:cs typeface="+mn-cs"/>
                        </a:rPr>
                        <a:t>70%</a:t>
                      </a:r>
                    </a:p>
                  </a:txBody>
                  <a:tcPr marL="0" marR="0" marT="0" marB="0" anchor="ctr"/>
                </a:tc>
                <a:tc>
                  <a:txBody>
                    <a:bodyPr/>
                    <a:lstStyle/>
                    <a:p>
                      <a:pPr marL="0" algn="l" defTabSz="914400" rtl="0" eaLnBrk="1" fontAlgn="ctr" latinLnBrk="0" hangingPunct="1"/>
                      <a:r>
                        <a:rPr lang="en-US" altLang="zh-CN" sz="1050" b="0" i="0" u="none" strike="noStrike" kern="1200" dirty="0">
                          <a:solidFill>
                            <a:schemeClr val="dk1"/>
                          </a:solidFill>
                          <a:effectLst/>
                          <a:latin typeface="宋体"/>
                          <a:ea typeface="+mn-ea"/>
                          <a:cs typeface="+mn-cs"/>
                        </a:rPr>
                        <a:t>70%</a:t>
                      </a:r>
                    </a:p>
                  </a:txBody>
                  <a:tcPr marL="0" marR="0" marT="0" marB="0" anchor="ctr"/>
                </a:tc>
                <a:tc>
                  <a:txBody>
                    <a:bodyPr/>
                    <a:lstStyle/>
                    <a:p>
                      <a:pPr marL="0" algn="l" defTabSz="914400" rtl="0" eaLnBrk="1" fontAlgn="ctr" latinLnBrk="0" hangingPunct="1"/>
                      <a:r>
                        <a:rPr lang="en-US" altLang="zh-CN" sz="1050" b="0" i="0" u="none" strike="noStrike" kern="1200">
                          <a:solidFill>
                            <a:schemeClr val="dk1"/>
                          </a:solidFill>
                          <a:effectLst/>
                          <a:latin typeface="宋体"/>
                          <a:ea typeface="+mn-ea"/>
                          <a:cs typeface="+mn-cs"/>
                        </a:rPr>
                        <a:t>100%</a:t>
                      </a:r>
                    </a:p>
                  </a:txBody>
                  <a:tcPr marL="0" marR="0" marT="0" marB="0" anchor="ctr"/>
                </a:tc>
                <a:tc>
                  <a:txBody>
                    <a:bodyPr/>
                    <a:lstStyle/>
                    <a:p>
                      <a:pPr marL="0" algn="l" defTabSz="914400" rtl="0" eaLnBrk="1" fontAlgn="ctr" latinLnBrk="0" hangingPunct="1"/>
                      <a:r>
                        <a:rPr lang="en-US" altLang="zh-CN" sz="1050" b="0" i="0" u="none" strike="noStrike" kern="1200">
                          <a:solidFill>
                            <a:schemeClr val="dk1"/>
                          </a:solidFill>
                          <a:effectLst/>
                          <a:latin typeface="宋体"/>
                          <a:ea typeface="+mn-ea"/>
                          <a:cs typeface="+mn-cs"/>
                        </a:rPr>
                        <a:t>70%</a:t>
                      </a:r>
                    </a:p>
                  </a:txBody>
                  <a:tcPr marL="0" marR="0" marT="0" marB="0" anchor="ctr"/>
                </a:tc>
                <a:tc>
                  <a:txBody>
                    <a:bodyPr/>
                    <a:lstStyle/>
                    <a:p>
                      <a:pPr marL="0" algn="l" defTabSz="914400" rtl="0" eaLnBrk="1" fontAlgn="ctr" latinLnBrk="0" hangingPunct="1"/>
                      <a:r>
                        <a:rPr lang="en-US" altLang="zh-CN" sz="1050" b="0" i="0" u="none" strike="noStrike" kern="1200">
                          <a:solidFill>
                            <a:schemeClr val="dk1"/>
                          </a:solidFill>
                          <a:effectLst/>
                          <a:latin typeface="宋体"/>
                          <a:ea typeface="+mn-ea"/>
                          <a:cs typeface="+mn-cs"/>
                        </a:rPr>
                        <a:t>100%</a:t>
                      </a:r>
                    </a:p>
                  </a:txBody>
                  <a:tcPr marL="0" marR="0" marT="0" marB="0" anchor="ctr"/>
                </a:tc>
                <a:tc>
                  <a:txBody>
                    <a:bodyPr/>
                    <a:lstStyle/>
                    <a:p>
                      <a:pPr marL="0" algn="l" defTabSz="914400" rtl="0" eaLnBrk="1" fontAlgn="ctr" latinLnBrk="0" hangingPunct="1"/>
                      <a:r>
                        <a:rPr lang="en-US" altLang="zh-CN" sz="1050" b="0" i="0" u="none" strike="noStrike" kern="1200">
                          <a:solidFill>
                            <a:schemeClr val="dk1"/>
                          </a:solidFill>
                          <a:effectLst/>
                          <a:latin typeface="宋体"/>
                          <a:ea typeface="+mn-ea"/>
                          <a:cs typeface="+mn-cs"/>
                        </a:rPr>
                        <a:t>70%</a:t>
                      </a:r>
                    </a:p>
                  </a:txBody>
                  <a:tcPr marL="0" marR="0" marT="0" marB="0" anchor="ctr"/>
                </a:tc>
                <a:tc>
                  <a:txBody>
                    <a:bodyPr/>
                    <a:lstStyle/>
                    <a:p>
                      <a:pPr marL="0" algn="l" defTabSz="914400" rtl="0" eaLnBrk="1" fontAlgn="ctr" latinLnBrk="0" hangingPunct="1"/>
                      <a:r>
                        <a:rPr lang="en-US" altLang="zh-CN" sz="1050" b="0" i="0" u="none" strike="noStrike" kern="1200" dirty="0">
                          <a:solidFill>
                            <a:schemeClr val="dk1"/>
                          </a:solidFill>
                          <a:effectLst/>
                          <a:latin typeface="宋体"/>
                          <a:ea typeface="+mn-ea"/>
                          <a:cs typeface="+mn-cs"/>
                        </a:rPr>
                        <a:t>100%</a:t>
                      </a:r>
                    </a:p>
                  </a:txBody>
                  <a:tcPr marL="0" marR="0" marT="0" marB="0" anchor="ctr"/>
                </a:tc>
                <a:tc>
                  <a:txBody>
                    <a:bodyPr/>
                    <a:lstStyle/>
                    <a:p>
                      <a:pPr marL="0" algn="l" defTabSz="914400" rtl="0" eaLnBrk="1" fontAlgn="ctr" latinLnBrk="0" hangingPunct="1"/>
                      <a:r>
                        <a:rPr lang="en-US" altLang="zh-CN" sz="1050" b="0" i="0" u="none" strike="noStrike" kern="1200" dirty="0" smtClean="0">
                          <a:solidFill>
                            <a:schemeClr val="dk1"/>
                          </a:solidFill>
                          <a:effectLst/>
                          <a:latin typeface="宋体"/>
                          <a:ea typeface="+mn-ea"/>
                          <a:cs typeface="+mn-cs"/>
                        </a:rPr>
                        <a:t>86.11%</a:t>
                      </a:r>
                      <a:endParaRPr lang="en-US" altLang="zh-CN" sz="1050" b="0" i="0" u="none" strike="noStrike" kern="1200" dirty="0">
                        <a:solidFill>
                          <a:schemeClr val="dk1"/>
                        </a:solidFill>
                        <a:effectLst/>
                        <a:latin typeface="宋体"/>
                        <a:ea typeface="+mn-ea"/>
                        <a:cs typeface="+mn-cs"/>
                      </a:endParaRPr>
                    </a:p>
                  </a:txBody>
                  <a:tcPr marL="0" marR="0" marT="0" marB="0" anchor="ctr"/>
                </a:tc>
              </a:tr>
              <a:tr h="660035">
                <a:tc rowSpan="2">
                  <a:txBody>
                    <a:bodyPr/>
                    <a:lstStyle/>
                    <a:p>
                      <a:pPr marL="0" algn="l" defTabSz="914400" rtl="0" eaLnBrk="1" fontAlgn="ctr" latinLnBrk="0" hangingPunct="1"/>
                      <a:r>
                        <a:rPr lang="zh-CN" altLang="en-US" sz="1050" b="0" i="0" u="none" strike="noStrike" kern="1200" dirty="0">
                          <a:solidFill>
                            <a:schemeClr val="dk1"/>
                          </a:solidFill>
                          <a:effectLst/>
                          <a:latin typeface="宋体"/>
                          <a:ea typeface="+mn-ea"/>
                          <a:cs typeface="+mn-cs"/>
                        </a:rPr>
                        <a:t>进度</a:t>
                      </a:r>
                    </a:p>
                  </a:txBody>
                  <a:tcPr marL="0" marR="0" marT="0" marB="0" anchor="ctr">
                    <a:solidFill>
                      <a:schemeClr val="accent6">
                        <a:lumMod val="20000"/>
                        <a:lumOff val="80000"/>
                      </a:schemeClr>
                    </a:solidFill>
                  </a:tcPr>
                </a:tc>
                <a:tc>
                  <a:txBody>
                    <a:bodyPr/>
                    <a:lstStyle/>
                    <a:p>
                      <a:pPr marL="0" algn="l" defTabSz="914400" rtl="0" eaLnBrk="1" fontAlgn="ctr" latinLnBrk="0" hangingPunct="1"/>
                      <a:r>
                        <a:rPr lang="zh-CN" altLang="en-US" sz="1050" b="0" i="0" u="none" strike="noStrike" kern="1200" dirty="0">
                          <a:solidFill>
                            <a:schemeClr val="dk1"/>
                          </a:solidFill>
                          <a:effectLst/>
                          <a:latin typeface="宋体"/>
                          <a:ea typeface="+mn-ea"/>
                          <a:cs typeface="+mn-cs"/>
                        </a:rPr>
                        <a:t>发布偏差</a:t>
                      </a:r>
                      <a:br>
                        <a:rPr lang="zh-CN" altLang="en-US" sz="1050" b="0" i="0" u="none" strike="noStrike" kern="1200" dirty="0">
                          <a:solidFill>
                            <a:schemeClr val="dk1"/>
                          </a:solidFill>
                          <a:effectLst/>
                          <a:latin typeface="宋体"/>
                          <a:ea typeface="+mn-ea"/>
                          <a:cs typeface="+mn-cs"/>
                        </a:rPr>
                      </a:br>
                      <a:r>
                        <a:rPr lang="zh-CN" altLang="en-US" sz="1050" b="0" i="0" u="none" strike="noStrike" kern="1200" dirty="0">
                          <a:solidFill>
                            <a:schemeClr val="dk1"/>
                          </a:solidFill>
                          <a:effectLst/>
                          <a:latin typeface="宋体"/>
                          <a:ea typeface="+mn-ea"/>
                          <a:cs typeface="+mn-cs"/>
                        </a:rPr>
                        <a:t>（负偏差超过</a:t>
                      </a:r>
                      <a:r>
                        <a:rPr lang="en-US" altLang="zh-CN" sz="1050" b="0" i="0" u="none" strike="noStrike" kern="1200" dirty="0">
                          <a:solidFill>
                            <a:schemeClr val="dk1"/>
                          </a:solidFill>
                          <a:effectLst/>
                          <a:latin typeface="宋体"/>
                          <a:ea typeface="+mn-ea"/>
                          <a:cs typeface="+mn-cs"/>
                        </a:rPr>
                        <a:t>10%</a:t>
                      </a:r>
                      <a:r>
                        <a:rPr lang="zh-CN" altLang="en-US" sz="1050" b="0" i="0" u="none" strike="noStrike" kern="1200" dirty="0">
                          <a:solidFill>
                            <a:schemeClr val="dk1"/>
                          </a:solidFill>
                          <a:effectLst/>
                          <a:latin typeface="宋体"/>
                          <a:ea typeface="+mn-ea"/>
                          <a:cs typeface="+mn-cs"/>
                        </a:rPr>
                        <a:t>要求说明理由）</a:t>
                      </a:r>
                    </a:p>
                  </a:txBody>
                  <a:tcPr marL="0" marR="0" marT="0" marB="0" anchor="ctr"/>
                </a:tc>
                <a:tc>
                  <a:txBody>
                    <a:bodyPr/>
                    <a:lstStyle/>
                    <a:p>
                      <a:pPr marL="0" algn="l" defTabSz="914400" rtl="0" eaLnBrk="1" fontAlgn="ctr" latinLnBrk="0" hangingPunct="1"/>
                      <a:r>
                        <a:rPr lang="en-US" altLang="zh-CN" sz="1050" b="0" i="0" u="none" strike="noStrike" kern="1200" dirty="0">
                          <a:solidFill>
                            <a:schemeClr val="dk1"/>
                          </a:solidFill>
                          <a:effectLst/>
                          <a:latin typeface="宋体"/>
                          <a:ea typeface="+mn-ea"/>
                          <a:cs typeface="+mn-cs"/>
                        </a:rPr>
                        <a:t>2-</a:t>
                      </a:r>
                      <a:r>
                        <a:rPr lang="zh-CN" altLang="en-US" sz="1050" b="0" i="0" u="none" strike="noStrike" kern="1200" dirty="0">
                          <a:solidFill>
                            <a:schemeClr val="dk1"/>
                          </a:solidFill>
                          <a:effectLst/>
                          <a:latin typeface="宋体"/>
                          <a:ea typeface="+mn-ea"/>
                          <a:cs typeface="+mn-cs"/>
                        </a:rPr>
                        <a:t>中</a:t>
                      </a:r>
                    </a:p>
                  </a:txBody>
                  <a:tcPr marL="0" marR="0" marT="0" marB="0" anchor="b"/>
                </a:tc>
                <a:tc>
                  <a:txBody>
                    <a:bodyPr/>
                    <a:lstStyle/>
                    <a:p>
                      <a:pPr marL="0" algn="l" defTabSz="914400" rtl="0" eaLnBrk="1" fontAlgn="ctr" latinLnBrk="0" hangingPunct="1"/>
                      <a:r>
                        <a:rPr lang="en-US" altLang="zh-CN" sz="1050" b="0" i="0" u="none" strike="noStrike" kern="1200">
                          <a:solidFill>
                            <a:schemeClr val="dk1"/>
                          </a:solidFill>
                          <a:effectLst/>
                          <a:latin typeface="宋体"/>
                          <a:ea typeface="+mn-ea"/>
                          <a:cs typeface="+mn-cs"/>
                        </a:rPr>
                        <a:t>10%</a:t>
                      </a:r>
                    </a:p>
                  </a:txBody>
                  <a:tcPr marL="0" marR="0" marT="0" marB="0" anchor="ctr"/>
                </a:tc>
                <a:tc>
                  <a:txBody>
                    <a:bodyPr/>
                    <a:lstStyle/>
                    <a:p>
                      <a:pPr marL="0" algn="l" defTabSz="914400" rtl="0" eaLnBrk="1" fontAlgn="ctr" latinLnBrk="0" hangingPunct="1"/>
                      <a:r>
                        <a:rPr lang="en-US" altLang="zh-CN" sz="1050" b="0" i="0" u="none" strike="noStrike" kern="1200">
                          <a:solidFill>
                            <a:schemeClr val="dk1"/>
                          </a:solidFill>
                          <a:effectLst/>
                          <a:latin typeface="宋体"/>
                          <a:ea typeface="+mn-ea"/>
                          <a:cs typeface="+mn-cs"/>
                        </a:rPr>
                        <a:t>0%</a:t>
                      </a:r>
                    </a:p>
                  </a:txBody>
                  <a:tcPr marL="0" marR="0" marT="0" marB="0" anchor="ctr"/>
                </a:tc>
                <a:tc>
                  <a:txBody>
                    <a:bodyPr/>
                    <a:lstStyle/>
                    <a:p>
                      <a:pPr marL="0" algn="l" defTabSz="914400" rtl="0" eaLnBrk="1" fontAlgn="ctr" latinLnBrk="0" hangingPunct="1"/>
                      <a:r>
                        <a:rPr lang="en-US" altLang="zh-CN" sz="1050" b="0" i="0" u="none" strike="noStrike" kern="1200" dirty="0">
                          <a:solidFill>
                            <a:schemeClr val="dk1"/>
                          </a:solidFill>
                          <a:effectLst/>
                          <a:latin typeface="宋体"/>
                          <a:ea typeface="+mn-ea"/>
                          <a:cs typeface="+mn-cs"/>
                        </a:rPr>
                        <a:t>10%</a:t>
                      </a:r>
                    </a:p>
                  </a:txBody>
                  <a:tcPr marL="0" marR="0" marT="0" marB="0" anchor="ctr"/>
                </a:tc>
                <a:tc>
                  <a:txBody>
                    <a:bodyPr/>
                    <a:lstStyle/>
                    <a:p>
                      <a:pPr marL="0" algn="l" defTabSz="914400" rtl="0" eaLnBrk="1" fontAlgn="ctr" latinLnBrk="0" hangingPunct="1"/>
                      <a:r>
                        <a:rPr lang="en-US" altLang="zh-CN" sz="1050" b="0" i="0" u="none" strike="noStrike" kern="1200" dirty="0">
                          <a:solidFill>
                            <a:schemeClr val="dk1"/>
                          </a:solidFill>
                          <a:effectLst/>
                          <a:latin typeface="宋体"/>
                          <a:ea typeface="+mn-ea"/>
                          <a:cs typeface="+mn-cs"/>
                        </a:rPr>
                        <a:t>0%</a:t>
                      </a:r>
                    </a:p>
                  </a:txBody>
                  <a:tcPr marL="0" marR="0" marT="0" marB="0" anchor="ctr"/>
                </a:tc>
                <a:tc>
                  <a:txBody>
                    <a:bodyPr/>
                    <a:lstStyle/>
                    <a:p>
                      <a:pPr marL="0" algn="l" defTabSz="914400" rtl="0" eaLnBrk="1" fontAlgn="ctr" latinLnBrk="0" hangingPunct="1"/>
                      <a:r>
                        <a:rPr lang="en-US" altLang="zh-CN" sz="1050" b="0" i="0" u="none" strike="noStrike" kern="1200" dirty="0">
                          <a:solidFill>
                            <a:schemeClr val="dk1"/>
                          </a:solidFill>
                          <a:effectLst/>
                          <a:latin typeface="宋体"/>
                          <a:ea typeface="+mn-ea"/>
                          <a:cs typeface="+mn-cs"/>
                        </a:rPr>
                        <a:t>10%</a:t>
                      </a:r>
                    </a:p>
                  </a:txBody>
                  <a:tcPr marL="0" marR="0" marT="0" marB="0" anchor="ctr"/>
                </a:tc>
                <a:tc>
                  <a:txBody>
                    <a:bodyPr/>
                    <a:lstStyle/>
                    <a:p>
                      <a:pPr marL="0" algn="l" defTabSz="914400" rtl="0" eaLnBrk="1" fontAlgn="ctr" latinLnBrk="0" hangingPunct="1"/>
                      <a:r>
                        <a:rPr lang="en-US" altLang="zh-CN" sz="1050" b="0" i="0" u="none" strike="noStrike" kern="1200">
                          <a:solidFill>
                            <a:schemeClr val="dk1"/>
                          </a:solidFill>
                          <a:effectLst/>
                          <a:latin typeface="宋体"/>
                          <a:ea typeface="+mn-ea"/>
                          <a:cs typeface="+mn-cs"/>
                        </a:rPr>
                        <a:t>0%</a:t>
                      </a:r>
                    </a:p>
                  </a:txBody>
                  <a:tcPr marL="0" marR="0" marT="0" marB="0" anchor="ctr"/>
                </a:tc>
                <a:tc>
                  <a:txBody>
                    <a:bodyPr/>
                    <a:lstStyle/>
                    <a:p>
                      <a:pPr marL="0" algn="l" defTabSz="914400" rtl="0" eaLnBrk="1" fontAlgn="ctr" latinLnBrk="0" hangingPunct="1"/>
                      <a:r>
                        <a:rPr lang="en-US" altLang="zh-CN" sz="1050" b="0" i="0" u="none" strike="noStrike" kern="1200">
                          <a:solidFill>
                            <a:schemeClr val="dk1"/>
                          </a:solidFill>
                          <a:effectLst/>
                          <a:latin typeface="宋体"/>
                          <a:ea typeface="+mn-ea"/>
                          <a:cs typeface="+mn-cs"/>
                        </a:rPr>
                        <a:t>10%</a:t>
                      </a:r>
                    </a:p>
                  </a:txBody>
                  <a:tcPr marL="0" marR="0" marT="0" marB="0" anchor="ctr"/>
                </a:tc>
                <a:tc>
                  <a:txBody>
                    <a:bodyPr/>
                    <a:lstStyle/>
                    <a:p>
                      <a:pPr marL="0" algn="l" defTabSz="914400" rtl="0" eaLnBrk="1" fontAlgn="ctr" latinLnBrk="0" hangingPunct="1"/>
                      <a:r>
                        <a:rPr lang="en-US" altLang="zh-CN" sz="1050" b="0" i="0" u="none" strike="noStrike" kern="1200" dirty="0" smtClean="0">
                          <a:solidFill>
                            <a:schemeClr val="dk1"/>
                          </a:solidFill>
                          <a:effectLst/>
                          <a:latin typeface="宋体"/>
                          <a:ea typeface="+mn-ea"/>
                          <a:cs typeface="+mn-cs"/>
                        </a:rPr>
                        <a:t>0</a:t>
                      </a:r>
                      <a:endParaRPr lang="en-US" altLang="zh-CN" sz="1050" b="0" i="0" u="none" strike="noStrike" kern="1200" dirty="0">
                        <a:solidFill>
                          <a:schemeClr val="dk1"/>
                        </a:solidFill>
                        <a:effectLst/>
                        <a:latin typeface="宋体"/>
                        <a:ea typeface="+mn-ea"/>
                        <a:cs typeface="+mn-cs"/>
                      </a:endParaRPr>
                    </a:p>
                  </a:txBody>
                  <a:tcPr marL="0" marR="0" marT="0" marB="0" anchor="ctr"/>
                </a:tc>
              </a:tr>
              <a:tr h="660035">
                <a:tc vMerge="1">
                  <a:txBody>
                    <a:bodyPr/>
                    <a:lstStyle/>
                    <a:p>
                      <a:endParaRPr lang="zh-CN" altLang="en-US"/>
                    </a:p>
                  </a:txBody>
                  <a:tcPr/>
                </a:tc>
                <a:tc>
                  <a:txBody>
                    <a:bodyPr/>
                    <a:lstStyle/>
                    <a:p>
                      <a:pPr marL="0" algn="l" defTabSz="914400" rtl="0" eaLnBrk="1" fontAlgn="ctr" latinLnBrk="0" hangingPunct="1"/>
                      <a:r>
                        <a:rPr lang="zh-CN" altLang="en-US" sz="1050" b="0" i="0" u="none" strike="noStrike" kern="1200" dirty="0">
                          <a:solidFill>
                            <a:schemeClr val="dk1"/>
                          </a:solidFill>
                          <a:effectLst/>
                          <a:latin typeface="宋体"/>
                          <a:ea typeface="+mn-ea"/>
                          <a:cs typeface="+mn-cs"/>
                        </a:rPr>
                        <a:t>结项偏差</a:t>
                      </a:r>
                      <a:br>
                        <a:rPr lang="zh-CN" altLang="en-US" sz="1050" b="0" i="0" u="none" strike="noStrike" kern="1200" dirty="0">
                          <a:solidFill>
                            <a:schemeClr val="dk1"/>
                          </a:solidFill>
                          <a:effectLst/>
                          <a:latin typeface="宋体"/>
                          <a:ea typeface="+mn-ea"/>
                          <a:cs typeface="+mn-cs"/>
                        </a:rPr>
                      </a:br>
                      <a:r>
                        <a:rPr lang="zh-CN" altLang="en-US" sz="1050" b="0" i="0" u="none" strike="noStrike" kern="1200" dirty="0">
                          <a:solidFill>
                            <a:schemeClr val="dk1"/>
                          </a:solidFill>
                          <a:effectLst/>
                          <a:latin typeface="宋体"/>
                          <a:ea typeface="+mn-ea"/>
                          <a:cs typeface="+mn-cs"/>
                        </a:rPr>
                        <a:t>（负偏差超过</a:t>
                      </a:r>
                      <a:r>
                        <a:rPr lang="en-US" altLang="zh-CN" sz="1050" b="0" i="0" u="none" strike="noStrike" kern="1200" dirty="0">
                          <a:solidFill>
                            <a:schemeClr val="dk1"/>
                          </a:solidFill>
                          <a:effectLst/>
                          <a:latin typeface="宋体"/>
                          <a:ea typeface="+mn-ea"/>
                          <a:cs typeface="+mn-cs"/>
                        </a:rPr>
                        <a:t>10%</a:t>
                      </a:r>
                      <a:r>
                        <a:rPr lang="zh-CN" altLang="en-US" sz="1050" b="0" i="0" u="none" strike="noStrike" kern="1200" dirty="0">
                          <a:solidFill>
                            <a:schemeClr val="dk1"/>
                          </a:solidFill>
                          <a:effectLst/>
                          <a:latin typeface="宋体"/>
                          <a:ea typeface="+mn-ea"/>
                          <a:cs typeface="+mn-cs"/>
                        </a:rPr>
                        <a:t>要求说明理由）</a:t>
                      </a:r>
                    </a:p>
                  </a:txBody>
                  <a:tcPr marL="0" marR="0" marT="0" marB="0" anchor="ctr"/>
                </a:tc>
                <a:tc>
                  <a:txBody>
                    <a:bodyPr/>
                    <a:lstStyle/>
                    <a:p>
                      <a:pPr marL="0" algn="l" defTabSz="914400" rtl="0" eaLnBrk="1" fontAlgn="ctr" latinLnBrk="0" hangingPunct="1"/>
                      <a:r>
                        <a:rPr lang="en-US" altLang="zh-CN" sz="1050" b="0" i="0" u="none" strike="noStrike" kern="1200">
                          <a:solidFill>
                            <a:schemeClr val="dk1"/>
                          </a:solidFill>
                          <a:effectLst/>
                          <a:latin typeface="宋体"/>
                          <a:ea typeface="+mn-ea"/>
                          <a:cs typeface="+mn-cs"/>
                        </a:rPr>
                        <a:t>2-</a:t>
                      </a:r>
                      <a:r>
                        <a:rPr lang="zh-CN" altLang="en-US" sz="1050" b="0" i="0" u="none" strike="noStrike" kern="1200">
                          <a:solidFill>
                            <a:schemeClr val="dk1"/>
                          </a:solidFill>
                          <a:effectLst/>
                          <a:latin typeface="宋体"/>
                          <a:ea typeface="+mn-ea"/>
                          <a:cs typeface="+mn-cs"/>
                        </a:rPr>
                        <a:t>中</a:t>
                      </a:r>
                    </a:p>
                  </a:txBody>
                  <a:tcPr marL="0" marR="0" marT="0" marB="0" anchor="b"/>
                </a:tc>
                <a:tc>
                  <a:txBody>
                    <a:bodyPr/>
                    <a:lstStyle/>
                    <a:p>
                      <a:pPr marL="0" algn="l" defTabSz="914400" rtl="0" eaLnBrk="1" fontAlgn="ctr" latinLnBrk="0" hangingPunct="1"/>
                      <a:r>
                        <a:rPr lang="en-US" altLang="zh-CN" sz="1050" b="0" i="0" u="none" strike="noStrike" kern="1200">
                          <a:solidFill>
                            <a:schemeClr val="dk1"/>
                          </a:solidFill>
                          <a:effectLst/>
                          <a:latin typeface="宋体"/>
                          <a:ea typeface="+mn-ea"/>
                          <a:cs typeface="+mn-cs"/>
                        </a:rPr>
                        <a:t>10%</a:t>
                      </a:r>
                    </a:p>
                  </a:txBody>
                  <a:tcPr marL="0" marR="0" marT="0" marB="0" anchor="ctr"/>
                </a:tc>
                <a:tc>
                  <a:txBody>
                    <a:bodyPr/>
                    <a:lstStyle/>
                    <a:p>
                      <a:pPr marL="0" algn="l" defTabSz="914400" rtl="0" eaLnBrk="1" fontAlgn="ctr" latinLnBrk="0" hangingPunct="1"/>
                      <a:r>
                        <a:rPr lang="en-US" altLang="zh-CN" sz="1050" b="0" i="0" u="none" strike="noStrike" kern="1200">
                          <a:solidFill>
                            <a:schemeClr val="dk1"/>
                          </a:solidFill>
                          <a:effectLst/>
                          <a:latin typeface="宋体"/>
                          <a:ea typeface="+mn-ea"/>
                          <a:cs typeface="+mn-cs"/>
                        </a:rPr>
                        <a:t>0%</a:t>
                      </a:r>
                    </a:p>
                  </a:txBody>
                  <a:tcPr marL="0" marR="0" marT="0" marB="0" anchor="ctr"/>
                </a:tc>
                <a:tc>
                  <a:txBody>
                    <a:bodyPr/>
                    <a:lstStyle/>
                    <a:p>
                      <a:pPr marL="0" algn="l" defTabSz="914400" rtl="0" eaLnBrk="1" fontAlgn="ctr" latinLnBrk="0" hangingPunct="1"/>
                      <a:r>
                        <a:rPr lang="en-US" altLang="zh-CN" sz="1050" b="0" i="0" u="none" strike="noStrike" kern="1200">
                          <a:solidFill>
                            <a:schemeClr val="dk1"/>
                          </a:solidFill>
                          <a:effectLst/>
                          <a:latin typeface="宋体"/>
                          <a:ea typeface="+mn-ea"/>
                          <a:cs typeface="+mn-cs"/>
                        </a:rPr>
                        <a:t>10%</a:t>
                      </a:r>
                    </a:p>
                  </a:txBody>
                  <a:tcPr marL="0" marR="0" marT="0" marB="0" anchor="ctr"/>
                </a:tc>
                <a:tc>
                  <a:txBody>
                    <a:bodyPr/>
                    <a:lstStyle/>
                    <a:p>
                      <a:pPr marL="0" algn="l" defTabSz="914400" rtl="0" eaLnBrk="1" fontAlgn="ctr" latinLnBrk="0" hangingPunct="1"/>
                      <a:r>
                        <a:rPr lang="en-US" altLang="zh-CN" sz="1050" b="0" i="0" u="none" strike="noStrike" kern="1200">
                          <a:solidFill>
                            <a:schemeClr val="dk1"/>
                          </a:solidFill>
                          <a:effectLst/>
                          <a:latin typeface="宋体"/>
                          <a:ea typeface="+mn-ea"/>
                          <a:cs typeface="+mn-cs"/>
                        </a:rPr>
                        <a:t>0%</a:t>
                      </a:r>
                    </a:p>
                  </a:txBody>
                  <a:tcPr marL="0" marR="0" marT="0" marB="0" anchor="ctr"/>
                </a:tc>
                <a:tc>
                  <a:txBody>
                    <a:bodyPr/>
                    <a:lstStyle/>
                    <a:p>
                      <a:pPr marL="0" algn="l" defTabSz="914400" rtl="0" eaLnBrk="1" fontAlgn="ctr" latinLnBrk="0" hangingPunct="1"/>
                      <a:r>
                        <a:rPr lang="en-US" altLang="zh-CN" sz="1050" b="0" i="0" u="none" strike="noStrike" kern="1200" dirty="0">
                          <a:solidFill>
                            <a:schemeClr val="dk1"/>
                          </a:solidFill>
                          <a:effectLst/>
                          <a:latin typeface="宋体"/>
                          <a:ea typeface="+mn-ea"/>
                          <a:cs typeface="+mn-cs"/>
                        </a:rPr>
                        <a:t>10%</a:t>
                      </a:r>
                    </a:p>
                  </a:txBody>
                  <a:tcPr marL="0" marR="0" marT="0" marB="0" anchor="ctr"/>
                </a:tc>
                <a:tc>
                  <a:txBody>
                    <a:bodyPr/>
                    <a:lstStyle/>
                    <a:p>
                      <a:pPr marL="0" algn="l" defTabSz="914400" rtl="0" eaLnBrk="1" fontAlgn="ctr" latinLnBrk="0" hangingPunct="1"/>
                      <a:r>
                        <a:rPr lang="en-US" altLang="zh-CN" sz="1050" b="0" i="0" u="none" strike="noStrike" kern="1200" dirty="0">
                          <a:solidFill>
                            <a:schemeClr val="dk1"/>
                          </a:solidFill>
                          <a:effectLst/>
                          <a:latin typeface="宋体"/>
                          <a:ea typeface="+mn-ea"/>
                          <a:cs typeface="+mn-cs"/>
                        </a:rPr>
                        <a:t>0%</a:t>
                      </a:r>
                    </a:p>
                  </a:txBody>
                  <a:tcPr marL="0" marR="0" marT="0" marB="0" anchor="ctr"/>
                </a:tc>
                <a:tc>
                  <a:txBody>
                    <a:bodyPr/>
                    <a:lstStyle/>
                    <a:p>
                      <a:pPr marL="0" algn="l" defTabSz="914400" rtl="0" eaLnBrk="1" fontAlgn="ctr" latinLnBrk="0" hangingPunct="1"/>
                      <a:r>
                        <a:rPr lang="en-US" altLang="zh-CN" sz="1050" b="0" i="0" u="none" strike="noStrike" kern="1200" dirty="0">
                          <a:solidFill>
                            <a:schemeClr val="dk1"/>
                          </a:solidFill>
                          <a:effectLst/>
                          <a:latin typeface="宋体"/>
                          <a:ea typeface="+mn-ea"/>
                          <a:cs typeface="+mn-cs"/>
                        </a:rPr>
                        <a:t>10%</a:t>
                      </a:r>
                    </a:p>
                  </a:txBody>
                  <a:tcPr marL="0" marR="0" marT="0" marB="0" anchor="ctr"/>
                </a:tc>
                <a:tc>
                  <a:txBody>
                    <a:bodyPr/>
                    <a:lstStyle/>
                    <a:p>
                      <a:pPr marL="0" algn="l" defTabSz="914400" rtl="0" eaLnBrk="1" fontAlgn="ctr" latinLnBrk="0" hangingPunct="1"/>
                      <a:r>
                        <a:rPr lang="en-US" altLang="zh-CN" sz="1050" b="0" i="0" u="none" strike="noStrike" kern="1200" dirty="0" smtClean="0">
                          <a:solidFill>
                            <a:schemeClr val="dk1"/>
                          </a:solidFill>
                          <a:effectLst/>
                          <a:latin typeface="宋体"/>
                          <a:ea typeface="+mn-ea"/>
                          <a:cs typeface="+mn-cs"/>
                        </a:rPr>
                        <a:t>0</a:t>
                      </a:r>
                      <a:endParaRPr lang="en-US" altLang="zh-CN" sz="1050" b="0" i="0" u="none" strike="noStrike" kern="1200" dirty="0">
                        <a:solidFill>
                          <a:schemeClr val="dk1"/>
                        </a:solidFill>
                        <a:effectLst/>
                        <a:latin typeface="宋体"/>
                        <a:ea typeface="+mn-ea"/>
                        <a:cs typeface="+mn-cs"/>
                      </a:endParaRPr>
                    </a:p>
                  </a:txBody>
                  <a:tcPr marL="0" marR="0" marT="0" marB="0" anchor="ctr"/>
                </a:tc>
              </a:tr>
              <a:tr h="282523">
                <a:tc>
                  <a:txBody>
                    <a:bodyPr/>
                    <a:lstStyle/>
                    <a:p>
                      <a:pPr marL="0" algn="l" defTabSz="914400" rtl="0" eaLnBrk="1" fontAlgn="ctr" latinLnBrk="0" hangingPunct="1"/>
                      <a:r>
                        <a:rPr lang="zh-CN" altLang="en-US" sz="1050" b="0" i="0" u="none" strike="noStrike" kern="1200" dirty="0">
                          <a:solidFill>
                            <a:schemeClr val="dk1"/>
                          </a:solidFill>
                          <a:effectLst/>
                          <a:latin typeface="宋体"/>
                          <a:ea typeface="+mn-ea"/>
                          <a:cs typeface="+mn-cs"/>
                        </a:rPr>
                        <a:t>规范性</a:t>
                      </a:r>
                    </a:p>
                  </a:txBody>
                  <a:tcPr marL="0" marR="0" marT="0" marB="0" anchor="ctr">
                    <a:solidFill>
                      <a:schemeClr val="accent6">
                        <a:lumMod val="20000"/>
                        <a:lumOff val="80000"/>
                      </a:schemeClr>
                    </a:solidFill>
                  </a:tcPr>
                </a:tc>
                <a:tc>
                  <a:txBody>
                    <a:bodyPr/>
                    <a:lstStyle/>
                    <a:p>
                      <a:pPr marL="0" algn="l" defTabSz="914400" rtl="0" eaLnBrk="1" fontAlgn="ctr" latinLnBrk="0" hangingPunct="1"/>
                      <a:r>
                        <a:rPr lang="zh-CN" altLang="en-US" sz="1050" b="0" i="0" u="none" strike="noStrike" kern="1200" dirty="0">
                          <a:solidFill>
                            <a:schemeClr val="dk1"/>
                          </a:solidFill>
                          <a:effectLst/>
                          <a:latin typeface="宋体"/>
                          <a:ea typeface="+mn-ea"/>
                          <a:cs typeface="+mn-cs"/>
                        </a:rPr>
                        <a:t>过程符合度</a:t>
                      </a:r>
                    </a:p>
                  </a:txBody>
                  <a:tcPr marL="0" marR="0" marT="0" marB="0" anchor="ctr"/>
                </a:tc>
                <a:tc>
                  <a:txBody>
                    <a:bodyPr/>
                    <a:lstStyle/>
                    <a:p>
                      <a:pPr marL="0" algn="l" defTabSz="914400" rtl="0" eaLnBrk="1" fontAlgn="ctr" latinLnBrk="0" hangingPunct="1"/>
                      <a:r>
                        <a:rPr lang="en-US" altLang="zh-CN" sz="1050" b="0" i="0" u="none" strike="noStrike" kern="1200" dirty="0">
                          <a:solidFill>
                            <a:schemeClr val="dk1"/>
                          </a:solidFill>
                          <a:effectLst/>
                          <a:latin typeface="宋体"/>
                          <a:ea typeface="+mn-ea"/>
                          <a:cs typeface="+mn-cs"/>
                        </a:rPr>
                        <a:t>2-</a:t>
                      </a:r>
                      <a:r>
                        <a:rPr lang="zh-CN" altLang="en-US" sz="1050" b="0" i="0" u="none" strike="noStrike" kern="1200" dirty="0">
                          <a:solidFill>
                            <a:schemeClr val="dk1"/>
                          </a:solidFill>
                          <a:effectLst/>
                          <a:latin typeface="宋体"/>
                          <a:ea typeface="+mn-ea"/>
                          <a:cs typeface="+mn-cs"/>
                        </a:rPr>
                        <a:t>中</a:t>
                      </a:r>
                    </a:p>
                  </a:txBody>
                  <a:tcPr marL="0" marR="0" marT="0" marB="0" anchor="b"/>
                </a:tc>
                <a:tc>
                  <a:txBody>
                    <a:bodyPr/>
                    <a:lstStyle/>
                    <a:p>
                      <a:pPr marL="0" algn="l" defTabSz="914400" rtl="0" eaLnBrk="1" fontAlgn="ctr" latinLnBrk="0" hangingPunct="1"/>
                      <a:r>
                        <a:rPr lang="zh-CN" altLang="en-US" sz="1050" b="0" i="0" u="none" strike="noStrike" kern="1200">
                          <a:solidFill>
                            <a:schemeClr val="dk1"/>
                          </a:solidFill>
                          <a:effectLst/>
                          <a:latin typeface="宋体"/>
                          <a:ea typeface="+mn-ea"/>
                          <a:cs typeface="+mn-cs"/>
                        </a:rPr>
                        <a:t>　</a:t>
                      </a:r>
                    </a:p>
                  </a:txBody>
                  <a:tcPr marL="0" marR="0" marT="0" marB="0" anchor="ctr"/>
                </a:tc>
                <a:tc>
                  <a:txBody>
                    <a:bodyPr/>
                    <a:lstStyle/>
                    <a:p>
                      <a:pPr marL="0" algn="l" defTabSz="914400" rtl="0" eaLnBrk="1" fontAlgn="ctr" latinLnBrk="0" hangingPunct="1"/>
                      <a:r>
                        <a:rPr lang="zh-CN" altLang="en-US" sz="1050" b="0" i="0" u="none" strike="noStrike" kern="1200">
                          <a:solidFill>
                            <a:schemeClr val="dk1"/>
                          </a:solidFill>
                          <a:effectLst/>
                          <a:latin typeface="宋体"/>
                          <a:ea typeface="+mn-ea"/>
                          <a:cs typeface="+mn-cs"/>
                        </a:rPr>
                        <a:t>　</a:t>
                      </a:r>
                    </a:p>
                  </a:txBody>
                  <a:tcPr marL="0" marR="0" marT="0" marB="0" anchor="ctr"/>
                </a:tc>
                <a:tc>
                  <a:txBody>
                    <a:bodyPr/>
                    <a:lstStyle/>
                    <a:p>
                      <a:pPr marL="0" algn="l" defTabSz="914400" rtl="0" eaLnBrk="1" fontAlgn="ctr" latinLnBrk="0" hangingPunct="1"/>
                      <a:r>
                        <a:rPr lang="zh-CN" altLang="en-US" sz="1050" b="0" i="0" u="none" strike="noStrike" kern="1200">
                          <a:solidFill>
                            <a:schemeClr val="dk1"/>
                          </a:solidFill>
                          <a:effectLst/>
                          <a:latin typeface="宋体"/>
                          <a:ea typeface="+mn-ea"/>
                          <a:cs typeface="+mn-cs"/>
                        </a:rPr>
                        <a:t>　</a:t>
                      </a:r>
                    </a:p>
                  </a:txBody>
                  <a:tcPr marL="0" marR="0" marT="0" marB="0" anchor="ctr"/>
                </a:tc>
                <a:tc>
                  <a:txBody>
                    <a:bodyPr/>
                    <a:lstStyle/>
                    <a:p>
                      <a:pPr marL="0" algn="l" defTabSz="914400" rtl="0" eaLnBrk="1" fontAlgn="ctr" latinLnBrk="0" hangingPunct="1"/>
                      <a:r>
                        <a:rPr lang="zh-CN" altLang="en-US" sz="1050" b="0" i="0" u="none" strike="noStrike" kern="1200">
                          <a:solidFill>
                            <a:schemeClr val="dk1"/>
                          </a:solidFill>
                          <a:effectLst/>
                          <a:latin typeface="宋体"/>
                          <a:ea typeface="+mn-ea"/>
                          <a:cs typeface="+mn-cs"/>
                        </a:rPr>
                        <a:t>　</a:t>
                      </a:r>
                    </a:p>
                  </a:txBody>
                  <a:tcPr marL="0" marR="0" marT="0" marB="0" anchor="ctr"/>
                </a:tc>
                <a:tc>
                  <a:txBody>
                    <a:bodyPr/>
                    <a:lstStyle/>
                    <a:p>
                      <a:pPr marL="0" algn="l" defTabSz="914400" rtl="0" eaLnBrk="1" fontAlgn="ctr" latinLnBrk="0" hangingPunct="1"/>
                      <a:r>
                        <a:rPr lang="zh-CN" altLang="en-US" sz="1050" b="0" i="0" u="none" strike="noStrike" kern="1200">
                          <a:solidFill>
                            <a:schemeClr val="dk1"/>
                          </a:solidFill>
                          <a:effectLst/>
                          <a:latin typeface="宋体"/>
                          <a:ea typeface="+mn-ea"/>
                          <a:cs typeface="+mn-cs"/>
                        </a:rPr>
                        <a:t>　</a:t>
                      </a:r>
                    </a:p>
                  </a:txBody>
                  <a:tcPr marL="0" marR="0" marT="0" marB="0" anchor="ctr"/>
                </a:tc>
                <a:tc>
                  <a:txBody>
                    <a:bodyPr/>
                    <a:lstStyle/>
                    <a:p>
                      <a:pPr marL="0" algn="l" defTabSz="914400" rtl="0" eaLnBrk="1" fontAlgn="ctr" latinLnBrk="0" hangingPunct="1"/>
                      <a:r>
                        <a:rPr lang="en-US" altLang="zh-CN" sz="1050" b="0" i="0" u="none" strike="noStrike" kern="1200">
                          <a:solidFill>
                            <a:schemeClr val="dk1"/>
                          </a:solidFill>
                          <a:effectLst/>
                          <a:latin typeface="宋体"/>
                          <a:ea typeface="+mn-ea"/>
                          <a:cs typeface="+mn-cs"/>
                        </a:rPr>
                        <a:t>90%</a:t>
                      </a:r>
                    </a:p>
                  </a:txBody>
                  <a:tcPr marL="0" marR="0" marT="0" marB="0" anchor="ctr"/>
                </a:tc>
                <a:tc>
                  <a:txBody>
                    <a:bodyPr/>
                    <a:lstStyle/>
                    <a:p>
                      <a:pPr marL="0" algn="l" defTabSz="914400" rtl="0" eaLnBrk="1" fontAlgn="ctr" latinLnBrk="0" hangingPunct="1"/>
                      <a:r>
                        <a:rPr lang="en-US" altLang="zh-CN" sz="1050" b="0" i="0" u="none" strike="noStrike" kern="1200" dirty="0">
                          <a:solidFill>
                            <a:schemeClr val="dk1"/>
                          </a:solidFill>
                          <a:effectLst/>
                          <a:latin typeface="宋体"/>
                          <a:ea typeface="+mn-ea"/>
                          <a:cs typeface="+mn-cs"/>
                        </a:rPr>
                        <a:t>100%</a:t>
                      </a:r>
                    </a:p>
                  </a:txBody>
                  <a:tcPr marL="0" marR="0" marT="0" marB="0" anchor="ctr"/>
                </a:tc>
                <a:tc>
                  <a:txBody>
                    <a:bodyPr/>
                    <a:lstStyle/>
                    <a:p>
                      <a:pPr marL="0" algn="l" defTabSz="914400" rtl="0" eaLnBrk="1" fontAlgn="ctr" latinLnBrk="0" hangingPunct="1"/>
                      <a:r>
                        <a:rPr lang="en-US" altLang="zh-CN" sz="1050" b="1" i="0" u="none" strike="noStrike" kern="1200" dirty="0" smtClean="0">
                          <a:solidFill>
                            <a:srgbClr val="FF0000"/>
                          </a:solidFill>
                          <a:effectLst/>
                          <a:latin typeface="宋体"/>
                          <a:ea typeface="+mn-ea"/>
                          <a:cs typeface="+mn-cs"/>
                        </a:rPr>
                        <a:t>82.75%</a:t>
                      </a:r>
                      <a:endParaRPr lang="en-US" altLang="zh-CN" sz="1050" b="1" i="0" u="none" strike="noStrike" kern="1200" dirty="0">
                        <a:solidFill>
                          <a:srgbClr val="FF0000"/>
                        </a:solidFill>
                        <a:effectLst/>
                        <a:latin typeface="宋体"/>
                        <a:ea typeface="+mn-ea"/>
                        <a:cs typeface="+mn-cs"/>
                      </a:endParaRPr>
                    </a:p>
                  </a:txBody>
                  <a:tcPr marL="0" marR="0" marT="0" marB="0" anchor="ctr"/>
                </a:tc>
              </a:tr>
            </a:tbl>
          </a:graphicData>
        </a:graphic>
      </p:graphicFrame>
    </p:spTree>
    <p:extLst>
      <p:ext uri="{BB962C8B-B14F-4D97-AF65-F5344CB8AC3E}">
        <p14:creationId xmlns:p14="http://schemas.microsoft.com/office/powerpoint/2010/main" val="379206292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项目执行达成情况</a:t>
            </a:r>
            <a:r>
              <a:rPr lang="en-US" altLang="zh-CN" dirty="0" smtClean="0"/>
              <a:t>—</a:t>
            </a:r>
            <a:r>
              <a:rPr lang="zh-CN" altLang="en-US" dirty="0" smtClean="0"/>
              <a:t>质量目标</a:t>
            </a:r>
            <a:endParaRPr lang="zh-CN" altLang="en-US" dirty="0"/>
          </a:p>
        </p:txBody>
      </p:sp>
      <p:sp>
        <p:nvSpPr>
          <p:cNvPr id="5" name="TextBox 4"/>
          <p:cNvSpPr txBox="1"/>
          <p:nvPr/>
        </p:nvSpPr>
        <p:spPr>
          <a:xfrm>
            <a:off x="467544" y="1052736"/>
            <a:ext cx="6048672" cy="707886"/>
          </a:xfrm>
          <a:prstGeom prst="rect">
            <a:avLst/>
          </a:prstGeom>
          <a:noFill/>
        </p:spPr>
        <p:txBody>
          <a:bodyPr wrap="square" rtlCol="0">
            <a:spAutoFit/>
          </a:bodyPr>
          <a:lstStyle/>
          <a:p>
            <a:pPr>
              <a:buFont typeface="Wingdings" pitchFamily="2" charset="2"/>
              <a:buChar char="p"/>
            </a:pPr>
            <a:r>
              <a:rPr lang="zh-CN" altLang="en-US" sz="2200" dirty="0" smtClean="0">
                <a:solidFill>
                  <a:srgbClr val="FF0000"/>
                </a:solidFill>
                <a:latin typeface="+mn-ea"/>
                <a:ea typeface="+mn-ea"/>
              </a:rPr>
              <a:t> </a:t>
            </a:r>
            <a:r>
              <a:rPr lang="zh-CN" altLang="en-US" b="1" dirty="0" smtClean="0">
                <a:latin typeface="+mn-ea"/>
                <a:ea typeface="+mn-ea"/>
              </a:rPr>
              <a:t>缺陷解决跟踪</a:t>
            </a:r>
            <a:endParaRPr lang="en-US" altLang="zh-CN" b="1" dirty="0" smtClean="0">
              <a:latin typeface="+mn-ea"/>
              <a:ea typeface="+mn-ea"/>
            </a:endParaRPr>
          </a:p>
          <a:p>
            <a:pPr>
              <a:buFont typeface="Wingdings" pitchFamily="2" charset="2"/>
              <a:buChar char="p"/>
            </a:pPr>
            <a:endParaRPr lang="en-US" altLang="zh-CN" b="1" i="1" dirty="0" smtClean="0">
              <a:solidFill>
                <a:srgbClr val="0000FF"/>
              </a:solidFill>
              <a:latin typeface="+mn-ea"/>
              <a:ea typeface="+mn-ea"/>
            </a:endParaRPr>
          </a:p>
        </p:txBody>
      </p:sp>
      <p:graphicFrame>
        <p:nvGraphicFramePr>
          <p:cNvPr id="6" name="表格 5"/>
          <p:cNvGraphicFramePr>
            <a:graphicFrameLocks noGrp="1"/>
          </p:cNvGraphicFramePr>
          <p:nvPr>
            <p:extLst>
              <p:ext uri="{D42A27DB-BD31-4B8C-83A1-F6EECF244321}">
                <p14:modId xmlns:p14="http://schemas.microsoft.com/office/powerpoint/2010/main" val="1550764975"/>
              </p:ext>
            </p:extLst>
          </p:nvPr>
        </p:nvGraphicFramePr>
        <p:xfrm>
          <a:off x="683568" y="1808401"/>
          <a:ext cx="7770762" cy="2447478"/>
        </p:xfrm>
        <a:graphic>
          <a:graphicData uri="http://schemas.openxmlformats.org/drawingml/2006/table">
            <a:tbl>
              <a:tblPr firstRow="1" bandRow="1">
                <a:tableStyleId>{5C22544A-7EE6-4342-B048-85BDC9FD1C3A}</a:tableStyleId>
              </a:tblPr>
              <a:tblGrid>
                <a:gridCol w="2296721"/>
                <a:gridCol w="1056394"/>
                <a:gridCol w="1152430"/>
                <a:gridCol w="1248465"/>
                <a:gridCol w="1152430"/>
                <a:gridCol w="864322"/>
              </a:tblGrid>
              <a:tr h="399321">
                <a:tc>
                  <a:txBody>
                    <a:bodyPr/>
                    <a:lstStyle/>
                    <a:p>
                      <a:pPr algn="l" fontAlgn="b"/>
                      <a:r>
                        <a:rPr lang="zh-CN" altLang="en-US" sz="1600" b="0" i="0" u="none" strike="noStrike" kern="1200" dirty="0">
                          <a:solidFill>
                            <a:schemeClr val="dk1"/>
                          </a:solidFill>
                          <a:effectLst/>
                          <a:latin typeface="宋体"/>
                          <a:ea typeface="+mn-ea"/>
                          <a:cs typeface="+mn-cs"/>
                        </a:rPr>
                        <a:t>日期</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400" u="none" strike="noStrike">
                          <a:effectLst/>
                        </a:rPr>
                        <a:t>当前发现</a:t>
                      </a:r>
                      <a:endParaRPr lang="zh-CN" altLang="en-US" sz="1400" b="1" i="0" u="none" strike="noStrike">
                        <a:effectLst/>
                        <a:latin typeface="宋体"/>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400" u="none" strike="noStrike">
                          <a:effectLst/>
                        </a:rPr>
                        <a:t>当前关闭</a:t>
                      </a:r>
                      <a:endParaRPr lang="zh-CN" altLang="en-US" sz="1400" b="1" i="0" u="none" strike="noStrike">
                        <a:effectLst/>
                        <a:latin typeface="宋体"/>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400" u="none" strike="noStrike">
                          <a:effectLst/>
                        </a:rPr>
                        <a:t>发现总数</a:t>
                      </a:r>
                      <a:endParaRPr lang="zh-CN" altLang="en-US" sz="1400" b="1" i="0" u="none" strike="noStrike">
                        <a:effectLst/>
                        <a:latin typeface="宋体"/>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400" u="none" strike="noStrike">
                          <a:effectLst/>
                        </a:rPr>
                        <a:t>关闭总数</a:t>
                      </a:r>
                      <a:endParaRPr lang="zh-CN" altLang="en-US" sz="1400" b="1" i="0" u="none" strike="noStrike">
                        <a:effectLst/>
                        <a:latin typeface="宋体"/>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400" u="none" strike="noStrike">
                          <a:effectLst/>
                        </a:rPr>
                        <a:t>遗留数</a:t>
                      </a:r>
                      <a:endParaRPr lang="zh-CN" altLang="en-US" sz="1400" b="1" i="0" u="none" strike="noStrike">
                        <a:effectLst/>
                        <a:latin typeface="宋体"/>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9965">
                <a:tc>
                  <a:txBody>
                    <a:bodyPr/>
                    <a:lstStyle/>
                    <a:p>
                      <a:pPr algn="l" fontAlgn="b"/>
                      <a:r>
                        <a:rPr lang="zh-CN" altLang="en-US" sz="1400" u="none" strike="noStrike">
                          <a:effectLst/>
                        </a:rPr>
                        <a:t>第</a:t>
                      </a:r>
                      <a:r>
                        <a:rPr lang="en-US" altLang="zh-CN" sz="1400" u="none" strike="noStrike">
                          <a:effectLst/>
                        </a:rPr>
                        <a:t>1</a:t>
                      </a:r>
                      <a:r>
                        <a:rPr lang="zh-CN" altLang="en-US" sz="1400" u="none" strike="noStrike">
                          <a:effectLst/>
                        </a:rPr>
                        <a:t>周</a:t>
                      </a:r>
                      <a:r>
                        <a:rPr lang="en-US" altLang="zh-CN" sz="1400" u="none" strike="noStrike">
                          <a:effectLst/>
                        </a:rPr>
                        <a:t>(2017-4-17~2017-4-23)</a:t>
                      </a:r>
                      <a:endParaRPr lang="en-US" altLang="zh-CN" sz="1400" b="0" i="0" u="none" strike="noStrike">
                        <a:effectLst/>
                        <a:latin typeface="宋体"/>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400" u="none" strike="noStrike">
                          <a:effectLst/>
                        </a:rPr>
                        <a:t>0</a:t>
                      </a:r>
                      <a:endParaRPr lang="en-US" altLang="zh-CN" sz="1400" b="0" i="0" u="none" strike="noStrike">
                        <a:effectLst/>
                        <a:latin typeface="宋体"/>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400" u="none" strike="noStrike">
                          <a:effectLst/>
                        </a:rPr>
                        <a:t>0</a:t>
                      </a:r>
                      <a:endParaRPr lang="en-US" altLang="zh-CN" sz="1400" b="0" i="0" u="none" strike="noStrike">
                        <a:effectLst/>
                        <a:latin typeface="宋体"/>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400" u="none" strike="noStrike">
                          <a:effectLst/>
                        </a:rPr>
                        <a:t>0</a:t>
                      </a:r>
                      <a:endParaRPr lang="en-US" altLang="zh-CN" sz="1400" b="0" i="0" u="none" strike="noStrike">
                        <a:effectLst/>
                        <a:latin typeface="宋体"/>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400" u="none" strike="noStrike">
                          <a:effectLst/>
                        </a:rPr>
                        <a:t>0</a:t>
                      </a:r>
                      <a:endParaRPr lang="en-US" altLang="zh-CN" sz="1400" b="0" i="0" u="none" strike="noStrike">
                        <a:effectLst/>
                        <a:latin typeface="宋体"/>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400" u="none" strike="noStrike">
                          <a:effectLst/>
                        </a:rPr>
                        <a:t>0</a:t>
                      </a:r>
                      <a:endParaRPr lang="en-US" altLang="zh-CN" sz="1400" b="0" i="0" u="none" strike="noStrike">
                        <a:effectLst/>
                        <a:latin typeface="宋体"/>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algn="l" fontAlgn="b"/>
                      <a:r>
                        <a:rPr lang="zh-CN" altLang="en-US" sz="1400" u="none" strike="noStrike">
                          <a:effectLst/>
                        </a:rPr>
                        <a:t>第</a:t>
                      </a:r>
                      <a:r>
                        <a:rPr lang="en-US" altLang="zh-CN" sz="1400" u="none" strike="noStrike">
                          <a:effectLst/>
                        </a:rPr>
                        <a:t>2</a:t>
                      </a:r>
                      <a:r>
                        <a:rPr lang="zh-CN" altLang="en-US" sz="1400" u="none" strike="noStrike">
                          <a:effectLst/>
                        </a:rPr>
                        <a:t>周</a:t>
                      </a:r>
                      <a:r>
                        <a:rPr lang="en-US" altLang="zh-CN" sz="1400" u="none" strike="noStrike">
                          <a:effectLst/>
                        </a:rPr>
                        <a:t>(2017-4-24~2017-4-30)</a:t>
                      </a:r>
                      <a:endParaRPr lang="en-US" altLang="zh-CN" sz="1400" b="0" i="0" u="none" strike="noStrike">
                        <a:effectLst/>
                        <a:latin typeface="宋体"/>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400" u="none" strike="noStrike">
                          <a:effectLst/>
                        </a:rPr>
                        <a:t>0</a:t>
                      </a:r>
                      <a:endParaRPr lang="en-US" altLang="zh-CN" sz="1400" b="0" i="0" u="none" strike="noStrike">
                        <a:effectLst/>
                        <a:latin typeface="宋体"/>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400" u="none" strike="noStrike">
                          <a:effectLst/>
                        </a:rPr>
                        <a:t>0</a:t>
                      </a:r>
                      <a:endParaRPr lang="en-US" altLang="zh-CN" sz="1400" b="0" i="0" u="none" strike="noStrike">
                        <a:effectLst/>
                        <a:latin typeface="宋体"/>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400" u="none" strike="noStrike">
                          <a:effectLst/>
                        </a:rPr>
                        <a:t>0</a:t>
                      </a:r>
                      <a:endParaRPr lang="en-US" altLang="zh-CN" sz="1400" b="0" i="0" u="none" strike="noStrike">
                        <a:effectLst/>
                        <a:latin typeface="宋体"/>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400" u="none" strike="noStrike">
                          <a:effectLst/>
                        </a:rPr>
                        <a:t>0</a:t>
                      </a:r>
                      <a:endParaRPr lang="en-US" altLang="zh-CN" sz="1400" b="0" i="0" u="none" strike="noStrike">
                        <a:effectLst/>
                        <a:latin typeface="宋体"/>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400" u="none" strike="noStrike">
                          <a:effectLst/>
                        </a:rPr>
                        <a:t>0</a:t>
                      </a:r>
                      <a:endParaRPr lang="en-US" altLang="zh-CN" sz="1400" b="0" i="0" u="none" strike="noStrike">
                        <a:effectLst/>
                        <a:latin typeface="宋体"/>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algn="l" fontAlgn="b"/>
                      <a:r>
                        <a:rPr lang="zh-CN" altLang="en-US" sz="1400" u="none" strike="noStrike" dirty="0">
                          <a:effectLst/>
                        </a:rPr>
                        <a:t>第</a:t>
                      </a:r>
                      <a:r>
                        <a:rPr lang="en-US" altLang="zh-CN" sz="1400" u="none" strike="noStrike" dirty="0">
                          <a:effectLst/>
                        </a:rPr>
                        <a:t>3</a:t>
                      </a:r>
                      <a:r>
                        <a:rPr lang="zh-CN" altLang="en-US" sz="1400" u="none" strike="noStrike" dirty="0">
                          <a:effectLst/>
                        </a:rPr>
                        <a:t>周</a:t>
                      </a:r>
                      <a:r>
                        <a:rPr lang="en-US" altLang="zh-CN" sz="1400" u="none" strike="noStrike" dirty="0">
                          <a:effectLst/>
                        </a:rPr>
                        <a:t>(2017-5-1~2017-5-7)</a:t>
                      </a:r>
                      <a:endParaRPr lang="en-US" altLang="zh-CN" sz="1400" b="0" i="0" u="none" strike="noStrike" dirty="0">
                        <a:effectLst/>
                        <a:latin typeface="宋体"/>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400" u="none" strike="noStrike">
                          <a:effectLst/>
                        </a:rPr>
                        <a:t>20</a:t>
                      </a:r>
                      <a:endParaRPr lang="en-US" altLang="zh-CN" sz="1400" b="0" i="0" u="none" strike="noStrike">
                        <a:effectLst/>
                        <a:latin typeface="宋体"/>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400" u="none" strike="noStrike">
                          <a:effectLst/>
                        </a:rPr>
                        <a:t>1</a:t>
                      </a:r>
                      <a:endParaRPr lang="en-US" altLang="zh-CN" sz="1400" b="0" i="0" u="none" strike="noStrike">
                        <a:effectLst/>
                        <a:latin typeface="宋体"/>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400" u="none" strike="noStrike">
                          <a:effectLst/>
                        </a:rPr>
                        <a:t>20</a:t>
                      </a:r>
                      <a:endParaRPr lang="en-US" altLang="zh-CN" sz="1400" b="0" i="0" u="none" strike="noStrike">
                        <a:effectLst/>
                        <a:latin typeface="宋体"/>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400" u="none" strike="noStrike">
                          <a:effectLst/>
                        </a:rPr>
                        <a:t>1</a:t>
                      </a:r>
                      <a:endParaRPr lang="en-US" altLang="zh-CN" sz="1400" b="0" i="0" u="none" strike="noStrike">
                        <a:effectLst/>
                        <a:latin typeface="宋体"/>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400" u="none" strike="noStrike">
                          <a:effectLst/>
                        </a:rPr>
                        <a:t>19</a:t>
                      </a:r>
                      <a:endParaRPr lang="en-US" altLang="zh-CN" sz="1400" b="0" i="0" u="none" strike="noStrike">
                        <a:effectLst/>
                        <a:latin typeface="宋体"/>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algn="l" fontAlgn="b"/>
                      <a:r>
                        <a:rPr lang="zh-CN" altLang="en-US" sz="1400" u="none" strike="noStrike" dirty="0">
                          <a:effectLst/>
                        </a:rPr>
                        <a:t>第</a:t>
                      </a:r>
                      <a:r>
                        <a:rPr lang="en-US" altLang="zh-CN" sz="1400" u="none" strike="noStrike" dirty="0">
                          <a:effectLst/>
                        </a:rPr>
                        <a:t>4</a:t>
                      </a:r>
                      <a:r>
                        <a:rPr lang="zh-CN" altLang="en-US" sz="1400" u="none" strike="noStrike" dirty="0">
                          <a:effectLst/>
                        </a:rPr>
                        <a:t>周</a:t>
                      </a:r>
                      <a:r>
                        <a:rPr lang="en-US" altLang="zh-CN" sz="1400" u="none" strike="noStrike" dirty="0">
                          <a:effectLst/>
                        </a:rPr>
                        <a:t>(2017-5-8~2017-5-14)</a:t>
                      </a:r>
                      <a:endParaRPr lang="en-US" altLang="zh-CN" sz="1400" b="0" i="0" u="none" strike="noStrike" dirty="0">
                        <a:effectLst/>
                        <a:latin typeface="宋体"/>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400" u="none" strike="noStrike" dirty="0">
                          <a:effectLst/>
                        </a:rPr>
                        <a:t>52</a:t>
                      </a:r>
                      <a:endParaRPr lang="en-US" altLang="zh-CN" sz="1400" b="0" i="0" u="none" strike="noStrike" dirty="0">
                        <a:effectLst/>
                        <a:latin typeface="宋体"/>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400" u="none" strike="noStrike">
                          <a:effectLst/>
                        </a:rPr>
                        <a:t>68</a:t>
                      </a:r>
                      <a:endParaRPr lang="en-US" altLang="zh-CN" sz="1400" b="0" i="0" u="none" strike="noStrike">
                        <a:effectLst/>
                        <a:latin typeface="宋体"/>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400" u="none" strike="noStrike">
                          <a:effectLst/>
                        </a:rPr>
                        <a:t>72</a:t>
                      </a:r>
                      <a:endParaRPr lang="en-US" altLang="zh-CN" sz="1400" b="0" i="0" u="none" strike="noStrike">
                        <a:effectLst/>
                        <a:latin typeface="宋体"/>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400" u="none" strike="noStrike">
                          <a:effectLst/>
                        </a:rPr>
                        <a:t>69</a:t>
                      </a:r>
                      <a:endParaRPr lang="en-US" altLang="zh-CN" sz="1400" b="0" i="0" u="none" strike="noStrike">
                        <a:effectLst/>
                        <a:latin typeface="宋体"/>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400" u="none" strike="noStrike">
                          <a:effectLst/>
                        </a:rPr>
                        <a:t>3</a:t>
                      </a:r>
                      <a:endParaRPr lang="en-US" altLang="zh-CN" sz="1400" b="0" i="0" u="none" strike="noStrike">
                        <a:effectLst/>
                        <a:latin typeface="宋体"/>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algn="l" fontAlgn="b"/>
                      <a:r>
                        <a:rPr lang="zh-CN" altLang="en-US" sz="1400" u="none" strike="noStrike">
                          <a:effectLst/>
                        </a:rPr>
                        <a:t>第</a:t>
                      </a:r>
                      <a:r>
                        <a:rPr lang="en-US" altLang="zh-CN" sz="1400" u="none" strike="noStrike">
                          <a:effectLst/>
                        </a:rPr>
                        <a:t>5</a:t>
                      </a:r>
                      <a:r>
                        <a:rPr lang="zh-CN" altLang="en-US" sz="1400" u="none" strike="noStrike">
                          <a:effectLst/>
                        </a:rPr>
                        <a:t>周</a:t>
                      </a:r>
                      <a:r>
                        <a:rPr lang="en-US" altLang="zh-CN" sz="1400" u="none" strike="noStrike">
                          <a:effectLst/>
                        </a:rPr>
                        <a:t>(2017-5-15~2017-5-21)</a:t>
                      </a:r>
                      <a:endParaRPr lang="en-US" altLang="zh-CN" sz="1400" b="0" i="0" u="none" strike="noStrike">
                        <a:effectLst/>
                        <a:latin typeface="宋体"/>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400" u="none" strike="noStrike">
                          <a:effectLst/>
                        </a:rPr>
                        <a:t>18</a:t>
                      </a:r>
                      <a:endParaRPr lang="en-US" altLang="zh-CN" sz="1400" b="0" i="0" u="none" strike="noStrike">
                        <a:effectLst/>
                        <a:latin typeface="宋体"/>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400" u="none" strike="noStrike">
                          <a:effectLst/>
                        </a:rPr>
                        <a:t>0</a:t>
                      </a:r>
                      <a:endParaRPr lang="en-US" altLang="zh-CN" sz="1400" b="0" i="0" u="none" strike="noStrike">
                        <a:effectLst/>
                        <a:latin typeface="宋体"/>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400" u="none" strike="noStrike">
                          <a:effectLst/>
                        </a:rPr>
                        <a:t>90</a:t>
                      </a:r>
                      <a:endParaRPr lang="en-US" altLang="zh-CN" sz="1400" b="0" i="0" u="none" strike="noStrike">
                        <a:effectLst/>
                        <a:latin typeface="宋体"/>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400" u="none" strike="noStrike" dirty="0">
                          <a:effectLst/>
                        </a:rPr>
                        <a:t>69</a:t>
                      </a:r>
                      <a:endParaRPr lang="en-US" altLang="zh-CN" sz="1400" b="0" i="0" u="none" strike="noStrike" dirty="0">
                        <a:effectLst/>
                        <a:latin typeface="宋体"/>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400" u="none" strike="noStrike">
                          <a:effectLst/>
                        </a:rPr>
                        <a:t>21</a:t>
                      </a:r>
                      <a:endParaRPr lang="en-US" altLang="zh-CN" sz="1400" b="0" i="0" u="none" strike="noStrike">
                        <a:effectLst/>
                        <a:latin typeface="宋体"/>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algn="l" fontAlgn="b"/>
                      <a:r>
                        <a:rPr lang="zh-CN" altLang="en-US" sz="1400" u="none" strike="noStrike">
                          <a:effectLst/>
                        </a:rPr>
                        <a:t>第</a:t>
                      </a:r>
                      <a:r>
                        <a:rPr lang="en-US" altLang="zh-CN" sz="1400" u="none" strike="noStrike">
                          <a:effectLst/>
                        </a:rPr>
                        <a:t>6</a:t>
                      </a:r>
                      <a:r>
                        <a:rPr lang="zh-CN" altLang="en-US" sz="1400" u="none" strike="noStrike">
                          <a:effectLst/>
                        </a:rPr>
                        <a:t>周</a:t>
                      </a:r>
                      <a:r>
                        <a:rPr lang="en-US" altLang="zh-CN" sz="1400" u="none" strike="noStrike">
                          <a:effectLst/>
                        </a:rPr>
                        <a:t>(2017-5-22~2017-5-28)</a:t>
                      </a:r>
                      <a:endParaRPr lang="en-US" altLang="zh-CN" sz="1400" b="0" i="0" u="none" strike="noStrike">
                        <a:effectLst/>
                        <a:latin typeface="宋体"/>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400" u="none" strike="noStrike">
                          <a:effectLst/>
                        </a:rPr>
                        <a:t>2</a:t>
                      </a:r>
                      <a:endParaRPr lang="en-US" altLang="zh-CN" sz="1400" b="0" i="0" u="none" strike="noStrike">
                        <a:effectLst/>
                        <a:latin typeface="宋体"/>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400" u="none" strike="noStrike">
                          <a:effectLst/>
                        </a:rPr>
                        <a:t>22</a:t>
                      </a:r>
                      <a:endParaRPr lang="en-US" altLang="zh-CN" sz="1400" b="0" i="0" u="none" strike="noStrike">
                        <a:effectLst/>
                        <a:latin typeface="宋体"/>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400" u="none" strike="noStrike">
                          <a:effectLst/>
                        </a:rPr>
                        <a:t>92</a:t>
                      </a:r>
                      <a:endParaRPr lang="en-US" altLang="zh-CN" sz="1400" b="0" i="0" u="none" strike="noStrike">
                        <a:effectLst/>
                        <a:latin typeface="宋体"/>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400" u="none" strike="noStrike">
                          <a:effectLst/>
                        </a:rPr>
                        <a:t>91</a:t>
                      </a:r>
                      <a:endParaRPr lang="en-US" altLang="zh-CN" sz="1400" b="0" i="0" u="none" strike="noStrike">
                        <a:effectLst/>
                        <a:latin typeface="宋体"/>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400" u="none" strike="noStrike">
                          <a:effectLst/>
                        </a:rPr>
                        <a:t>1</a:t>
                      </a:r>
                      <a:endParaRPr lang="en-US" altLang="zh-CN" sz="1400" b="0" i="0" u="none" strike="noStrike">
                        <a:effectLst/>
                        <a:latin typeface="宋体"/>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algn="l" fontAlgn="b"/>
                      <a:r>
                        <a:rPr lang="zh-CN" altLang="en-US" sz="1400" u="none" strike="noStrike">
                          <a:effectLst/>
                        </a:rPr>
                        <a:t>第</a:t>
                      </a:r>
                      <a:r>
                        <a:rPr lang="en-US" altLang="zh-CN" sz="1400" u="none" strike="noStrike">
                          <a:effectLst/>
                        </a:rPr>
                        <a:t>7</a:t>
                      </a:r>
                      <a:r>
                        <a:rPr lang="zh-CN" altLang="en-US" sz="1400" u="none" strike="noStrike">
                          <a:effectLst/>
                        </a:rPr>
                        <a:t>周</a:t>
                      </a:r>
                      <a:r>
                        <a:rPr lang="en-US" altLang="zh-CN" sz="1400" u="none" strike="noStrike">
                          <a:effectLst/>
                        </a:rPr>
                        <a:t>(2017-5-29~2017-6-4)</a:t>
                      </a:r>
                      <a:endParaRPr lang="en-US" altLang="zh-CN" sz="1400" b="0" i="0" u="none" strike="noStrike">
                        <a:effectLst/>
                        <a:latin typeface="宋体"/>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400" u="none" strike="noStrike">
                          <a:effectLst/>
                        </a:rPr>
                        <a:t>0</a:t>
                      </a:r>
                      <a:endParaRPr lang="en-US" altLang="zh-CN" sz="1400" b="0" i="0" u="none" strike="noStrike">
                        <a:effectLst/>
                        <a:latin typeface="宋体"/>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400" u="none" strike="noStrike">
                          <a:effectLst/>
                        </a:rPr>
                        <a:t>0</a:t>
                      </a:r>
                      <a:endParaRPr lang="en-US" altLang="zh-CN" sz="1400" b="0" i="0" u="none" strike="noStrike">
                        <a:effectLst/>
                        <a:latin typeface="宋体"/>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400" u="none" strike="noStrike">
                          <a:effectLst/>
                        </a:rPr>
                        <a:t>92</a:t>
                      </a:r>
                      <a:endParaRPr lang="en-US" altLang="zh-CN" sz="1400" b="0" i="0" u="none" strike="noStrike">
                        <a:effectLst/>
                        <a:latin typeface="宋体"/>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400" u="none" strike="noStrike">
                          <a:effectLst/>
                        </a:rPr>
                        <a:t>91</a:t>
                      </a:r>
                      <a:endParaRPr lang="en-US" altLang="zh-CN" sz="1400" b="0" i="0" u="none" strike="noStrike">
                        <a:effectLst/>
                        <a:latin typeface="宋体"/>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400" u="none" strike="noStrike" dirty="0">
                          <a:effectLst/>
                        </a:rPr>
                        <a:t>1</a:t>
                      </a:r>
                      <a:endParaRPr lang="en-US" altLang="zh-CN" sz="1400" b="0" i="0" u="none" strike="noStrike" dirty="0">
                        <a:effectLst/>
                        <a:latin typeface="宋体"/>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Chart 7"/>
          <p:cNvGraphicFramePr>
            <a:graphicFrameLocks/>
          </p:cNvGraphicFramePr>
          <p:nvPr>
            <p:extLst>
              <p:ext uri="{D42A27DB-BD31-4B8C-83A1-F6EECF244321}">
                <p14:modId xmlns:p14="http://schemas.microsoft.com/office/powerpoint/2010/main" val="3342758608"/>
              </p:ext>
            </p:extLst>
          </p:nvPr>
        </p:nvGraphicFramePr>
        <p:xfrm>
          <a:off x="971600" y="4797152"/>
          <a:ext cx="7128792" cy="15841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6985557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海康威视PPT模板-2011（微软雅黑+Vedana） - 副本">
  <a:themeElements>
    <a:clrScheme name="0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0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0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0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0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0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0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0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0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0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0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0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0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0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海康威视PPT模板-2011（微软雅黑+Vedana） - 副本</Template>
  <TotalTime>9174</TotalTime>
  <Words>2121</Words>
  <Application>Microsoft Office PowerPoint</Application>
  <PresentationFormat>全屏显示(4:3)</PresentationFormat>
  <Paragraphs>403</Paragraphs>
  <Slides>23</Slides>
  <Notes>3</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海康威视PPT模板-2011（微软雅黑+Vedana） - 副本</vt:lpstr>
      <vt:lpstr>iVMS-8000-FMS(v2.2.3)运维 结项总结报告</vt:lpstr>
      <vt:lpstr>目录</vt:lpstr>
      <vt:lpstr>项目基本信息</vt:lpstr>
      <vt:lpstr>目录</vt:lpstr>
      <vt:lpstr>项目执行达成情况—进度</vt:lpstr>
      <vt:lpstr>项目执行达成情况—变更</vt:lpstr>
      <vt:lpstr>项目执行达成情况—风险/问题</vt:lpstr>
      <vt:lpstr>项目执行达成情况—质量目标</vt:lpstr>
      <vt:lpstr>项目执行达成情况—质量目标</vt:lpstr>
      <vt:lpstr>项目成员质量指标达成展示、红黑牌确认</vt:lpstr>
      <vt:lpstr>目录</vt:lpstr>
      <vt:lpstr>QA检查不符合项反馈-项目过程规范和质量</vt:lpstr>
      <vt:lpstr>项目UI设计反馈-过程规范和质量</vt:lpstr>
      <vt:lpstr>缺陷检出分布分析-项目过程规范和质量</vt:lpstr>
      <vt:lpstr>系统测试活动分析-项目过程规范和质量</vt:lpstr>
      <vt:lpstr>遗留缺陷分析-项目过程规范和质量</vt:lpstr>
      <vt:lpstr>目录</vt:lpstr>
      <vt:lpstr>经验教训总结</vt:lpstr>
      <vt:lpstr>经验教训总结</vt:lpstr>
      <vt:lpstr>经验教训总结</vt:lpstr>
      <vt:lpstr>目录</vt:lpstr>
      <vt:lpstr>改进计划—下一个项目的输入</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课程名称</dc:title>
  <dc:creator>Lemon</dc:creator>
  <cp:lastModifiedBy>CN=曹富春/O=HIKVISION</cp:lastModifiedBy>
  <cp:revision>754</cp:revision>
  <dcterms:created xsi:type="dcterms:W3CDTF">2011-06-21T05:56:04Z</dcterms:created>
  <dcterms:modified xsi:type="dcterms:W3CDTF">2017-05-31T12:54:18Z</dcterms:modified>
</cp:coreProperties>
</file>