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08" r:id="rId3"/>
    <p:sldId id="374" r:id="rId4"/>
    <p:sldId id="382" r:id="rId5"/>
    <p:sldId id="427" r:id="rId6"/>
    <p:sldId id="414" r:id="rId7"/>
    <p:sldId id="428" r:id="rId8"/>
    <p:sldId id="378" r:id="rId9"/>
    <p:sldId id="396" r:id="rId10"/>
    <p:sldId id="409" r:id="rId11"/>
    <p:sldId id="419" r:id="rId12"/>
    <p:sldId id="420" r:id="rId13"/>
    <p:sldId id="421" r:id="rId14"/>
    <p:sldId id="422" r:id="rId15"/>
    <p:sldId id="423" r:id="rId16"/>
    <p:sldId id="424" r:id="rId17"/>
    <p:sldId id="377" r:id="rId18"/>
    <p:sldId id="425" r:id="rId19"/>
    <p:sldId id="429" r:id="rId20"/>
    <p:sldId id="392" r:id="rId21"/>
    <p:sldId id="376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66E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7" autoAdjust="0"/>
    <p:restoredTop sz="94660"/>
  </p:normalViewPr>
  <p:slideViewPr>
    <p:cSldViewPr>
      <p:cViewPr>
        <p:scale>
          <a:sx n="69" d="100"/>
          <a:sy n="69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E76FB-80C4-4CDE-B4F7-E3B6853492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DF98E57-465E-4B8F-8392-33DB0E0B7E46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200" dirty="0" smtClean="0"/>
            <a:t>使用简单</a:t>
          </a:r>
          <a:endParaRPr lang="zh-CN" altLang="en-US" sz="3200" dirty="0"/>
        </a:p>
      </dgm:t>
    </dgm:pt>
    <dgm:pt modelId="{1ACE895E-0515-4581-90BD-2F0F3B870D19}" type="parTrans" cxnId="{4BB6084A-E948-40F4-8C87-C98B6ACFF900}">
      <dgm:prSet/>
      <dgm:spPr/>
      <dgm:t>
        <a:bodyPr/>
        <a:lstStyle/>
        <a:p>
          <a:endParaRPr lang="zh-CN" altLang="en-US"/>
        </a:p>
      </dgm:t>
    </dgm:pt>
    <dgm:pt modelId="{64EBEA16-10FE-4E74-A99C-A4BE1861FC47}" type="sibTrans" cxnId="{4BB6084A-E948-40F4-8C87-C98B6ACFF900}">
      <dgm:prSet/>
      <dgm:spPr/>
      <dgm:t>
        <a:bodyPr/>
        <a:lstStyle/>
        <a:p>
          <a:endParaRPr lang="zh-CN" altLang="en-US"/>
        </a:p>
      </dgm:t>
    </dgm:pt>
    <dgm:pt modelId="{45809188-6053-4A1F-8725-34D8F2839AD4}">
      <dgm:prSet phldrT="[文本]" custT="1"/>
      <dgm:spPr/>
      <dgm:t>
        <a:bodyPr/>
        <a:lstStyle/>
        <a:p>
          <a:r>
            <a:rPr lang="zh-CN" altLang="en-US" sz="3200" dirty="0" smtClean="0"/>
            <a:t>方便实施</a:t>
          </a:r>
          <a:endParaRPr lang="zh-CN" altLang="en-US" sz="3200" dirty="0"/>
        </a:p>
      </dgm:t>
    </dgm:pt>
    <dgm:pt modelId="{FAB245C4-50F1-4329-AF6B-37DB5426C903}" type="parTrans" cxnId="{4C0B429F-30C1-48EA-AD62-C0A475B66020}">
      <dgm:prSet/>
      <dgm:spPr/>
      <dgm:t>
        <a:bodyPr/>
        <a:lstStyle/>
        <a:p>
          <a:endParaRPr lang="zh-CN" altLang="en-US"/>
        </a:p>
      </dgm:t>
    </dgm:pt>
    <dgm:pt modelId="{83BB3D49-1E65-40B7-B03C-F1B9759C1B38}" type="sibTrans" cxnId="{4C0B429F-30C1-48EA-AD62-C0A475B66020}">
      <dgm:prSet/>
      <dgm:spPr/>
      <dgm:t>
        <a:bodyPr/>
        <a:lstStyle/>
        <a:p>
          <a:endParaRPr lang="zh-CN" altLang="en-US"/>
        </a:p>
      </dgm:t>
    </dgm:pt>
    <dgm:pt modelId="{A9EAE1A2-FB77-4D9E-B948-FAB99F280748}">
      <dgm:prSet custT="1"/>
      <dgm:spPr/>
      <dgm:t>
        <a:bodyPr/>
        <a:lstStyle/>
        <a:p>
          <a:r>
            <a:rPr lang="zh-CN" altLang="en-US" sz="2000" b="0" dirty="0" smtClean="0">
              <a:ea typeface="微软雅黑" pitchFamily="34" charset="-122"/>
            </a:rPr>
            <a:t>为理财记录专门开发的软件，界面简单</a:t>
          </a:r>
          <a:endParaRPr lang="zh-CN" altLang="en-US" sz="2000" b="0" dirty="0"/>
        </a:p>
      </dgm:t>
    </dgm:pt>
    <dgm:pt modelId="{B6486E7F-7626-4780-A123-701C43608565}" type="parTrans" cxnId="{D3EFFAB4-1CA2-4637-8D49-9EC0A628869B}">
      <dgm:prSet/>
      <dgm:spPr/>
      <dgm:t>
        <a:bodyPr/>
        <a:lstStyle/>
        <a:p>
          <a:endParaRPr lang="zh-CN" altLang="en-US"/>
        </a:p>
      </dgm:t>
    </dgm:pt>
    <dgm:pt modelId="{39BAB9A1-49D4-444F-88D2-C99524D5C51D}" type="sibTrans" cxnId="{D3EFFAB4-1CA2-4637-8D49-9EC0A628869B}">
      <dgm:prSet/>
      <dgm:spPr/>
      <dgm:t>
        <a:bodyPr/>
        <a:lstStyle/>
        <a:p>
          <a:endParaRPr lang="zh-CN" altLang="en-US"/>
        </a:p>
      </dgm:t>
    </dgm:pt>
    <dgm:pt modelId="{5948209A-1D34-4DCA-B9FC-7B72164AD90B}">
      <dgm:prSet custT="1"/>
      <dgm:spPr/>
      <dgm:t>
        <a:bodyPr/>
        <a:lstStyle/>
        <a:p>
          <a:r>
            <a:rPr lang="zh-CN" altLang="en-US" sz="2000" b="0" dirty="0" smtClean="0">
              <a:ea typeface="微软雅黑" pitchFamily="34" charset="-122"/>
            </a:rPr>
            <a:t>支持和身份证读卡器配合使用，使用方式简单</a:t>
          </a:r>
          <a:endParaRPr lang="en-US" altLang="zh-CN" sz="2000" b="0" dirty="0" smtClean="0">
            <a:ea typeface="微软雅黑" pitchFamily="34" charset="-122"/>
          </a:endParaRPr>
        </a:p>
      </dgm:t>
    </dgm:pt>
    <dgm:pt modelId="{DD26FC8F-E944-4D74-BC8D-4930C5CA9B6B}" type="parTrans" cxnId="{A6A488FD-7911-4963-9835-BD2C8EE95F19}">
      <dgm:prSet/>
      <dgm:spPr/>
      <dgm:t>
        <a:bodyPr/>
        <a:lstStyle/>
        <a:p>
          <a:endParaRPr lang="zh-CN" altLang="en-US"/>
        </a:p>
      </dgm:t>
    </dgm:pt>
    <dgm:pt modelId="{FADCC8FB-C0BC-4500-B293-A3B83685F6C0}" type="sibTrans" cxnId="{A6A488FD-7911-4963-9835-BD2C8EE95F19}">
      <dgm:prSet/>
      <dgm:spPr/>
      <dgm:t>
        <a:bodyPr/>
        <a:lstStyle/>
        <a:p>
          <a:endParaRPr lang="zh-CN" altLang="en-US"/>
        </a:p>
      </dgm:t>
    </dgm:pt>
    <dgm:pt modelId="{1B724886-28F5-455A-9CCA-242ACC3FF91E}">
      <dgm:prSet custT="1"/>
      <dgm:spPr/>
      <dgm:t>
        <a:bodyPr/>
        <a:lstStyle/>
        <a:p>
          <a:r>
            <a:rPr lang="zh-CN" altLang="en-US" sz="2000" b="0" dirty="0" smtClean="0">
              <a:ea typeface="微软雅黑" pitchFamily="34" charset="-122"/>
            </a:rPr>
            <a:t>理财产品录像自动上传</a:t>
          </a:r>
          <a:endParaRPr lang="en-US" altLang="zh-CN" sz="2000" b="0" dirty="0" smtClean="0">
            <a:ea typeface="微软雅黑" pitchFamily="34" charset="-122"/>
          </a:endParaRPr>
        </a:p>
      </dgm:t>
    </dgm:pt>
    <dgm:pt modelId="{604B7BB0-2EA9-4508-A22B-B926DDA36E5B}" type="parTrans" cxnId="{D4CAA497-2BBB-4226-8ED4-1828760F9F4F}">
      <dgm:prSet/>
      <dgm:spPr/>
      <dgm:t>
        <a:bodyPr/>
        <a:lstStyle/>
        <a:p>
          <a:endParaRPr lang="zh-CN" altLang="en-US"/>
        </a:p>
      </dgm:t>
    </dgm:pt>
    <dgm:pt modelId="{4C80B733-86F6-4AC2-9703-AE1A0633CF3B}" type="sibTrans" cxnId="{D4CAA497-2BBB-4226-8ED4-1828760F9F4F}">
      <dgm:prSet/>
      <dgm:spPr/>
      <dgm:t>
        <a:bodyPr/>
        <a:lstStyle/>
        <a:p>
          <a:endParaRPr lang="zh-CN" altLang="en-US"/>
        </a:p>
      </dgm:t>
    </dgm:pt>
    <dgm:pt modelId="{ED877091-AD79-4133-9E02-9A94413F6633}">
      <dgm:prSet custT="1"/>
      <dgm:spPr/>
      <dgm:t>
        <a:bodyPr/>
        <a:lstStyle/>
        <a:p>
          <a:r>
            <a:rPr lang="zh-CN" altLang="en-US" sz="2000" b="0" dirty="0" smtClean="0">
              <a:ea typeface="微软雅黑" pitchFamily="34" charset="-122"/>
            </a:rPr>
            <a:t>一体机内置摄像机和拾音器，无需外置</a:t>
          </a:r>
          <a:endParaRPr lang="zh-CN" altLang="en-US" sz="2000" b="0" dirty="0"/>
        </a:p>
      </dgm:t>
    </dgm:pt>
    <dgm:pt modelId="{C863A975-46DC-425C-AB71-75EBCCB19880}" type="parTrans" cxnId="{B78EC574-E7ED-4833-988F-F06629190725}">
      <dgm:prSet/>
      <dgm:spPr/>
      <dgm:t>
        <a:bodyPr/>
        <a:lstStyle/>
        <a:p>
          <a:endParaRPr lang="zh-CN" altLang="en-US"/>
        </a:p>
      </dgm:t>
    </dgm:pt>
    <dgm:pt modelId="{BFD857EF-D219-41D7-B600-CC7FD499BF31}" type="sibTrans" cxnId="{B78EC574-E7ED-4833-988F-F06629190725}">
      <dgm:prSet/>
      <dgm:spPr/>
      <dgm:t>
        <a:bodyPr/>
        <a:lstStyle/>
        <a:p>
          <a:endParaRPr lang="zh-CN" altLang="en-US"/>
        </a:p>
      </dgm:t>
    </dgm:pt>
    <dgm:pt modelId="{98ACA84E-5D05-4819-B02D-2F647944D32F}">
      <dgm:prSet custT="1"/>
      <dgm:spPr/>
      <dgm:t>
        <a:bodyPr/>
        <a:lstStyle/>
        <a:p>
          <a:r>
            <a:rPr lang="zh-CN" altLang="en-US" sz="2000" b="0" dirty="0" smtClean="0">
              <a:ea typeface="微软雅黑" pitchFamily="34" charset="-122"/>
            </a:rPr>
            <a:t>全</a:t>
          </a:r>
          <a:r>
            <a:rPr lang="en-US" altLang="zh-CN" sz="2000" b="0" dirty="0" smtClean="0">
              <a:ea typeface="微软雅黑" pitchFamily="34" charset="-122"/>
            </a:rPr>
            <a:t>IP</a:t>
          </a:r>
          <a:r>
            <a:rPr lang="zh-CN" altLang="en-US" sz="2000" b="0" dirty="0" smtClean="0">
              <a:ea typeface="微软雅黑" pitchFamily="34" charset="-122"/>
            </a:rPr>
            <a:t>化设备，实施部署极其方便</a:t>
          </a:r>
        </a:p>
      </dgm:t>
    </dgm:pt>
    <dgm:pt modelId="{EF01B6C4-F7FF-4657-AC5D-D976889E8554}" type="parTrans" cxnId="{BD04FEC7-3F59-4D80-85BB-AFF5C3247EEF}">
      <dgm:prSet/>
      <dgm:spPr/>
      <dgm:t>
        <a:bodyPr/>
        <a:lstStyle/>
        <a:p>
          <a:endParaRPr lang="zh-CN" altLang="en-US"/>
        </a:p>
      </dgm:t>
    </dgm:pt>
    <dgm:pt modelId="{F2524F01-7641-4C3D-9591-B433A5098F2E}" type="sibTrans" cxnId="{BD04FEC7-3F59-4D80-85BB-AFF5C3247EEF}">
      <dgm:prSet/>
      <dgm:spPr/>
      <dgm:t>
        <a:bodyPr/>
        <a:lstStyle/>
        <a:p>
          <a:endParaRPr lang="zh-CN" altLang="en-US"/>
        </a:p>
      </dgm:t>
    </dgm:pt>
    <dgm:pt modelId="{E6187873-CD57-4166-8659-2123B9780962}" type="pres">
      <dgm:prSet presAssocID="{216E76FB-80C4-4CDE-B4F7-E3B6853492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C4C0FC5-CE12-4E4A-B1D9-52264F567D74}" type="pres">
      <dgm:prSet presAssocID="{4DF98E57-465E-4B8F-8392-33DB0E0B7E46}" presName="parentLin" presStyleCnt="0"/>
      <dgm:spPr/>
    </dgm:pt>
    <dgm:pt modelId="{8CAA8260-DC50-445E-BC4E-B70533CC1C89}" type="pres">
      <dgm:prSet presAssocID="{4DF98E57-465E-4B8F-8392-33DB0E0B7E4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604D212-0DA3-4F30-8B15-FD30471C087C}" type="pres">
      <dgm:prSet presAssocID="{4DF98E57-465E-4B8F-8392-33DB0E0B7E46}" presName="parentText" presStyleLbl="node1" presStyleIdx="0" presStyleCnt="2" custScaleY="27942" custLinFactNeighborY="-541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843000-9FAC-4B36-BAA3-BB1E504D5496}" type="pres">
      <dgm:prSet presAssocID="{4DF98E57-465E-4B8F-8392-33DB0E0B7E46}" presName="negativeSpace" presStyleCnt="0"/>
      <dgm:spPr/>
    </dgm:pt>
    <dgm:pt modelId="{E8996296-6985-483A-A07E-9DBEC8C26D17}" type="pres">
      <dgm:prSet presAssocID="{4DF98E57-465E-4B8F-8392-33DB0E0B7E46}" presName="childText" presStyleLbl="conFgAcc1" presStyleIdx="0" presStyleCnt="2" custScaleY="69323" custLinFactNeighborY="-709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5B7796-2041-40EC-8FAB-23B304599D86}" type="pres">
      <dgm:prSet presAssocID="{64EBEA16-10FE-4E74-A99C-A4BE1861FC47}" presName="spaceBetweenRectangles" presStyleCnt="0"/>
      <dgm:spPr/>
    </dgm:pt>
    <dgm:pt modelId="{76C0C097-C71A-4D37-98B8-AC01B2F8714A}" type="pres">
      <dgm:prSet presAssocID="{45809188-6053-4A1F-8725-34D8F2839AD4}" presName="parentLin" presStyleCnt="0"/>
      <dgm:spPr/>
    </dgm:pt>
    <dgm:pt modelId="{EDB2597F-72D9-4C0A-9B61-A6414CB9F003}" type="pres">
      <dgm:prSet presAssocID="{45809188-6053-4A1F-8725-34D8F2839AD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AAA604D-65F7-4051-8CFA-0E81457CD552}" type="pres">
      <dgm:prSet presAssocID="{45809188-6053-4A1F-8725-34D8F2839AD4}" presName="parentText" presStyleLbl="node1" presStyleIdx="1" presStyleCnt="2" custScaleY="31786" custLinFactNeighborX="-3188" custLinFactNeighborY="-108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647EE-02E4-443A-93BD-402B80380A8F}" type="pres">
      <dgm:prSet presAssocID="{45809188-6053-4A1F-8725-34D8F2839AD4}" presName="negativeSpace" presStyleCnt="0"/>
      <dgm:spPr/>
    </dgm:pt>
    <dgm:pt modelId="{64BE3B60-77FF-4472-980A-F9337E745D3C}" type="pres">
      <dgm:prSet presAssocID="{45809188-6053-4A1F-8725-34D8F2839AD4}" presName="childText" presStyleLbl="conFgAcc1" presStyleIdx="1" presStyleCnt="2" custScaleY="58515" custLinFactNeighborY="586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04FEC7-3F59-4D80-85BB-AFF5C3247EEF}" srcId="{45809188-6053-4A1F-8725-34D8F2839AD4}" destId="{98ACA84E-5D05-4819-B02D-2F647944D32F}" srcOrd="1" destOrd="0" parTransId="{EF01B6C4-F7FF-4657-AC5D-D976889E8554}" sibTransId="{F2524F01-7641-4C3D-9591-B433A5098F2E}"/>
    <dgm:cxn modelId="{26CD1B10-9ED1-48B5-A563-495AE783E69D}" type="presOf" srcId="{5948209A-1D34-4DCA-B9FC-7B72164AD90B}" destId="{E8996296-6985-483A-A07E-9DBEC8C26D17}" srcOrd="0" destOrd="1" presId="urn:microsoft.com/office/officeart/2005/8/layout/list1"/>
    <dgm:cxn modelId="{E163C2D0-8E4F-4896-8D45-BF151D8335CF}" type="presOf" srcId="{4DF98E57-465E-4B8F-8392-33DB0E0B7E46}" destId="{3604D212-0DA3-4F30-8B15-FD30471C087C}" srcOrd="1" destOrd="0" presId="urn:microsoft.com/office/officeart/2005/8/layout/list1"/>
    <dgm:cxn modelId="{282350DA-A8A5-4700-B4C2-8189326E1E11}" type="presOf" srcId="{ED877091-AD79-4133-9E02-9A94413F6633}" destId="{64BE3B60-77FF-4472-980A-F9337E745D3C}" srcOrd="0" destOrd="0" presId="urn:microsoft.com/office/officeart/2005/8/layout/list1"/>
    <dgm:cxn modelId="{D4CAA497-2BBB-4226-8ED4-1828760F9F4F}" srcId="{4DF98E57-465E-4B8F-8392-33DB0E0B7E46}" destId="{1B724886-28F5-455A-9CCA-242ACC3FF91E}" srcOrd="2" destOrd="0" parTransId="{604B7BB0-2EA9-4508-A22B-B926DDA36E5B}" sibTransId="{4C80B733-86F6-4AC2-9703-AE1A0633CF3B}"/>
    <dgm:cxn modelId="{2FA4B738-6043-4F48-B0D4-51CC8F645BBA}" type="presOf" srcId="{1B724886-28F5-455A-9CCA-242ACC3FF91E}" destId="{E8996296-6985-483A-A07E-9DBEC8C26D17}" srcOrd="0" destOrd="2" presId="urn:microsoft.com/office/officeart/2005/8/layout/list1"/>
    <dgm:cxn modelId="{F78444DE-915B-4BF5-9706-1646041D6C5F}" type="presOf" srcId="{45809188-6053-4A1F-8725-34D8F2839AD4}" destId="{EDB2597F-72D9-4C0A-9B61-A6414CB9F003}" srcOrd="0" destOrd="0" presId="urn:microsoft.com/office/officeart/2005/8/layout/list1"/>
    <dgm:cxn modelId="{4BB6084A-E948-40F4-8C87-C98B6ACFF900}" srcId="{216E76FB-80C4-4CDE-B4F7-E3B6853492C8}" destId="{4DF98E57-465E-4B8F-8392-33DB0E0B7E46}" srcOrd="0" destOrd="0" parTransId="{1ACE895E-0515-4581-90BD-2F0F3B870D19}" sibTransId="{64EBEA16-10FE-4E74-A99C-A4BE1861FC47}"/>
    <dgm:cxn modelId="{4C0B429F-30C1-48EA-AD62-C0A475B66020}" srcId="{216E76FB-80C4-4CDE-B4F7-E3B6853492C8}" destId="{45809188-6053-4A1F-8725-34D8F2839AD4}" srcOrd="1" destOrd="0" parTransId="{FAB245C4-50F1-4329-AF6B-37DB5426C903}" sibTransId="{83BB3D49-1E65-40B7-B03C-F1B9759C1B38}"/>
    <dgm:cxn modelId="{98D87D97-3E8C-46D0-8DEE-63167B867755}" type="presOf" srcId="{216E76FB-80C4-4CDE-B4F7-E3B6853492C8}" destId="{E6187873-CD57-4166-8659-2123B9780962}" srcOrd="0" destOrd="0" presId="urn:microsoft.com/office/officeart/2005/8/layout/list1"/>
    <dgm:cxn modelId="{678FCF57-601D-4810-B6F9-57B14ADFB0DC}" type="presOf" srcId="{98ACA84E-5D05-4819-B02D-2F647944D32F}" destId="{64BE3B60-77FF-4472-980A-F9337E745D3C}" srcOrd="0" destOrd="1" presId="urn:microsoft.com/office/officeart/2005/8/layout/list1"/>
    <dgm:cxn modelId="{D3EFFAB4-1CA2-4637-8D49-9EC0A628869B}" srcId="{4DF98E57-465E-4B8F-8392-33DB0E0B7E46}" destId="{A9EAE1A2-FB77-4D9E-B948-FAB99F280748}" srcOrd="0" destOrd="0" parTransId="{B6486E7F-7626-4780-A123-701C43608565}" sibTransId="{39BAB9A1-49D4-444F-88D2-C99524D5C51D}"/>
    <dgm:cxn modelId="{0F0D3EAF-465C-42A3-B749-27A726AFACB8}" type="presOf" srcId="{4DF98E57-465E-4B8F-8392-33DB0E0B7E46}" destId="{8CAA8260-DC50-445E-BC4E-B70533CC1C89}" srcOrd="0" destOrd="0" presId="urn:microsoft.com/office/officeart/2005/8/layout/list1"/>
    <dgm:cxn modelId="{B78EC574-E7ED-4833-988F-F06629190725}" srcId="{45809188-6053-4A1F-8725-34D8F2839AD4}" destId="{ED877091-AD79-4133-9E02-9A94413F6633}" srcOrd="0" destOrd="0" parTransId="{C863A975-46DC-425C-AB71-75EBCCB19880}" sibTransId="{BFD857EF-D219-41D7-B600-CC7FD499BF31}"/>
    <dgm:cxn modelId="{7741E263-D23A-4234-A1F9-989A68DF3D30}" type="presOf" srcId="{A9EAE1A2-FB77-4D9E-B948-FAB99F280748}" destId="{E8996296-6985-483A-A07E-9DBEC8C26D17}" srcOrd="0" destOrd="0" presId="urn:microsoft.com/office/officeart/2005/8/layout/list1"/>
    <dgm:cxn modelId="{A6A488FD-7911-4963-9835-BD2C8EE95F19}" srcId="{4DF98E57-465E-4B8F-8392-33DB0E0B7E46}" destId="{5948209A-1D34-4DCA-B9FC-7B72164AD90B}" srcOrd="1" destOrd="0" parTransId="{DD26FC8F-E944-4D74-BC8D-4930C5CA9B6B}" sibTransId="{FADCC8FB-C0BC-4500-B293-A3B83685F6C0}"/>
    <dgm:cxn modelId="{392438A5-033D-4592-B257-E94C69AD5ADC}" type="presOf" srcId="{45809188-6053-4A1F-8725-34D8F2839AD4}" destId="{1AAA604D-65F7-4051-8CFA-0E81457CD552}" srcOrd="1" destOrd="0" presId="urn:microsoft.com/office/officeart/2005/8/layout/list1"/>
    <dgm:cxn modelId="{BBBA4796-1068-4F1A-871B-F5631E2BA8E7}" type="presParOf" srcId="{E6187873-CD57-4166-8659-2123B9780962}" destId="{7C4C0FC5-CE12-4E4A-B1D9-52264F567D74}" srcOrd="0" destOrd="0" presId="urn:microsoft.com/office/officeart/2005/8/layout/list1"/>
    <dgm:cxn modelId="{79220590-9DC0-4A71-A6DF-F031D0202E7F}" type="presParOf" srcId="{7C4C0FC5-CE12-4E4A-B1D9-52264F567D74}" destId="{8CAA8260-DC50-445E-BC4E-B70533CC1C89}" srcOrd="0" destOrd="0" presId="urn:microsoft.com/office/officeart/2005/8/layout/list1"/>
    <dgm:cxn modelId="{5D068A2D-4AAF-4CFB-9BEA-C8B853267D7B}" type="presParOf" srcId="{7C4C0FC5-CE12-4E4A-B1D9-52264F567D74}" destId="{3604D212-0DA3-4F30-8B15-FD30471C087C}" srcOrd="1" destOrd="0" presId="urn:microsoft.com/office/officeart/2005/8/layout/list1"/>
    <dgm:cxn modelId="{E2EE4E4B-7636-4FB1-9FC5-3264D2D73960}" type="presParOf" srcId="{E6187873-CD57-4166-8659-2123B9780962}" destId="{54843000-9FAC-4B36-BAA3-BB1E504D5496}" srcOrd="1" destOrd="0" presId="urn:microsoft.com/office/officeart/2005/8/layout/list1"/>
    <dgm:cxn modelId="{775BC363-FB3C-43D4-8C9F-99E8BFCCDEE7}" type="presParOf" srcId="{E6187873-CD57-4166-8659-2123B9780962}" destId="{E8996296-6985-483A-A07E-9DBEC8C26D17}" srcOrd="2" destOrd="0" presId="urn:microsoft.com/office/officeart/2005/8/layout/list1"/>
    <dgm:cxn modelId="{5B9CE23F-CA2A-44A5-89AF-D0D9B9F164C0}" type="presParOf" srcId="{E6187873-CD57-4166-8659-2123B9780962}" destId="{625B7796-2041-40EC-8FAB-23B304599D86}" srcOrd="3" destOrd="0" presId="urn:microsoft.com/office/officeart/2005/8/layout/list1"/>
    <dgm:cxn modelId="{3FCEDA73-4F95-4EC7-8117-96D1475B1971}" type="presParOf" srcId="{E6187873-CD57-4166-8659-2123B9780962}" destId="{76C0C097-C71A-4D37-98B8-AC01B2F8714A}" srcOrd="4" destOrd="0" presId="urn:microsoft.com/office/officeart/2005/8/layout/list1"/>
    <dgm:cxn modelId="{5E977B85-C2F6-4519-B472-84C22682D980}" type="presParOf" srcId="{76C0C097-C71A-4D37-98B8-AC01B2F8714A}" destId="{EDB2597F-72D9-4C0A-9B61-A6414CB9F003}" srcOrd="0" destOrd="0" presId="urn:microsoft.com/office/officeart/2005/8/layout/list1"/>
    <dgm:cxn modelId="{D2A301F8-FE8C-4DA7-95FD-03AC47AC133A}" type="presParOf" srcId="{76C0C097-C71A-4D37-98B8-AC01B2F8714A}" destId="{1AAA604D-65F7-4051-8CFA-0E81457CD552}" srcOrd="1" destOrd="0" presId="urn:microsoft.com/office/officeart/2005/8/layout/list1"/>
    <dgm:cxn modelId="{6EFB4110-77F1-44AB-BCB4-31A1FD34C209}" type="presParOf" srcId="{E6187873-CD57-4166-8659-2123B9780962}" destId="{967647EE-02E4-443A-93BD-402B80380A8F}" srcOrd="5" destOrd="0" presId="urn:microsoft.com/office/officeart/2005/8/layout/list1"/>
    <dgm:cxn modelId="{9FE24553-D4CE-4DB9-881A-2E3F5D946EED}" type="presParOf" srcId="{E6187873-CD57-4166-8659-2123B9780962}" destId="{64BE3B60-77FF-4472-980A-F9337E745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96296-6985-483A-A07E-9DBEC8C26D17}">
      <dsp:nvSpPr>
        <dsp:cNvPr id="0" name=""/>
        <dsp:cNvSpPr/>
      </dsp:nvSpPr>
      <dsp:spPr>
        <a:xfrm>
          <a:off x="0" y="828262"/>
          <a:ext cx="8562975" cy="19565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82" tIns="374904" rIns="66458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ea typeface="微软雅黑" pitchFamily="34" charset="-122"/>
            </a:rPr>
            <a:t>为理财记录专门开发的软件，界面简单</a:t>
          </a:r>
          <a:endParaRPr lang="zh-CN" alt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ea typeface="微软雅黑" pitchFamily="34" charset="-122"/>
            </a:rPr>
            <a:t>支持和身份证读卡器配合使用，使用方式简单</a:t>
          </a:r>
          <a:endParaRPr lang="en-US" altLang="zh-CN" sz="2000" b="0" kern="1200" dirty="0" smtClean="0">
            <a:ea typeface="微软雅黑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ea typeface="微软雅黑" pitchFamily="34" charset="-122"/>
            </a:rPr>
            <a:t>理财产品录像自动上传</a:t>
          </a:r>
          <a:endParaRPr lang="en-US" altLang="zh-CN" sz="2000" b="0" kern="1200" dirty="0" smtClean="0">
            <a:ea typeface="微软雅黑" pitchFamily="34" charset="-122"/>
          </a:endParaRPr>
        </a:p>
      </dsp:txBody>
      <dsp:txXfrm>
        <a:off x="0" y="828262"/>
        <a:ext cx="8562975" cy="1956572"/>
      </dsp:txXfrm>
    </dsp:sp>
    <dsp:sp modelId="{3604D212-0DA3-4F30-8B15-FD30471C087C}">
      <dsp:nvSpPr>
        <dsp:cNvPr id="0" name=""/>
        <dsp:cNvSpPr/>
      </dsp:nvSpPr>
      <dsp:spPr>
        <a:xfrm>
          <a:off x="428148" y="466436"/>
          <a:ext cx="5994082" cy="527902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562" tIns="0" rIns="22656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使用简单</a:t>
          </a:r>
          <a:endParaRPr lang="zh-CN" altLang="en-US" sz="3200" kern="1200" dirty="0"/>
        </a:p>
      </dsp:txBody>
      <dsp:txXfrm>
        <a:off x="453918" y="492206"/>
        <a:ext cx="5942542" cy="476362"/>
      </dsp:txXfrm>
    </dsp:sp>
    <dsp:sp modelId="{64BE3B60-77FF-4472-980A-F9337E745D3C}">
      <dsp:nvSpPr>
        <dsp:cNvPr id="0" name=""/>
        <dsp:cNvSpPr/>
      </dsp:nvSpPr>
      <dsp:spPr>
        <a:xfrm>
          <a:off x="0" y="3585996"/>
          <a:ext cx="8562975" cy="13861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245323"/>
              <a:satOff val="55478"/>
              <a:lumOff val="-362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82" tIns="374904" rIns="66458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ea typeface="微软雅黑" pitchFamily="34" charset="-122"/>
            </a:rPr>
            <a:t>一体机内置摄像机和拾音器，无需外置</a:t>
          </a:r>
          <a:endParaRPr lang="zh-CN" alt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0" kern="1200" dirty="0" smtClean="0">
              <a:ea typeface="微软雅黑" pitchFamily="34" charset="-122"/>
            </a:rPr>
            <a:t>全</a:t>
          </a:r>
          <a:r>
            <a:rPr lang="en-US" altLang="zh-CN" sz="2000" b="0" kern="1200" dirty="0" smtClean="0">
              <a:ea typeface="微软雅黑" pitchFamily="34" charset="-122"/>
            </a:rPr>
            <a:t>IP</a:t>
          </a:r>
          <a:r>
            <a:rPr lang="zh-CN" altLang="en-US" sz="2000" b="0" kern="1200" dirty="0" smtClean="0">
              <a:ea typeface="微软雅黑" pitchFamily="34" charset="-122"/>
            </a:rPr>
            <a:t>化设备，实施部署极其方便</a:t>
          </a:r>
        </a:p>
      </dsp:txBody>
      <dsp:txXfrm>
        <a:off x="0" y="3585996"/>
        <a:ext cx="8562975" cy="1386103"/>
      </dsp:txXfrm>
    </dsp:sp>
    <dsp:sp modelId="{1AAA604D-65F7-4051-8CFA-0E81457CD552}">
      <dsp:nvSpPr>
        <dsp:cNvPr id="0" name=""/>
        <dsp:cNvSpPr/>
      </dsp:nvSpPr>
      <dsp:spPr>
        <a:xfrm>
          <a:off x="414499" y="3170912"/>
          <a:ext cx="5994082" cy="600526"/>
        </a:xfrm>
        <a:prstGeom prst="roundRect">
          <a:avLst/>
        </a:prstGeom>
        <a:solidFill>
          <a:schemeClr val="accent5">
            <a:hueOff val="-3245323"/>
            <a:satOff val="55478"/>
            <a:lumOff val="-3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562" tIns="0" rIns="22656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方便实施</a:t>
          </a:r>
          <a:endParaRPr lang="zh-CN" altLang="en-US" sz="3200" kern="1200" dirty="0"/>
        </a:p>
      </dsp:txBody>
      <dsp:txXfrm>
        <a:off x="443814" y="3200227"/>
        <a:ext cx="5935452" cy="541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B4DCD-8A86-4340-BA11-28E9B7442310}" type="datetimeFigureOut">
              <a:rPr lang="zh-CN" altLang="en-US" smtClean="0"/>
              <a:pPr/>
              <a:t>2015/10/22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F0A7-284F-40E8-BF8D-AEEFB2AA49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8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6AC1-931E-4584-A963-E49C2237C4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86AC1-931E-4584-A963-E49C2237C4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音频与录像无法绑定保存</a:t>
            </a: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录像存储时间短：对于周期较长的理财产品，录像存储时间不足</a:t>
            </a: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录像检索困难：只能按摄像机、时间段检索</a:t>
            </a: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无效录像数量大：实时录像存储产生大量无用数据，浪费存储空间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F0A7-284F-40E8-BF8D-AEEFB2AA497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加入对磁带存储的解释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F0A7-284F-40E8-BF8D-AEEFB2AA497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UB</a:t>
            </a:r>
            <a:r>
              <a:rPr lang="zh-CN" altLang="en-US" dirty="0" smtClean="0"/>
              <a:t>理财卫士系统分为支行和分行两部分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F0A7-284F-40E8-BF8D-AEEFB2AA497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Rectangle 29"/>
          <p:cNvSpPr>
            <a:spLocks noChangeArrowheads="1"/>
          </p:cNvSpPr>
          <p:nvPr userDrawn="1"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" name="Rectangle 31"/>
          <p:cNvSpPr>
            <a:spLocks noChangeArrowheads="1"/>
          </p:cNvSpPr>
          <p:nvPr userDrawn="1"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" name="图片 17" descr="无标题-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3174" y="1636441"/>
            <a:ext cx="4000528" cy="150680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571868" y="320254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www.UBsecurity.com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68E25D-D988-4EF5-8734-B5E5CD134D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D83849-1486-446B-8836-86A4EF133A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A7ED77-106C-4B71-9D7A-9F77ED30F5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861969-8334-4F71-B5ED-AF37258B3F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0DF4260-7860-4422-A228-7CDE7EE661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B2194B3-AD72-46C2-9E7A-FF9ED6A58A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940754-C7F4-42F4-9A96-7F14A7A327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1623AD-9BFC-45E5-99A9-43EB3D51F9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CB5F72-4F4C-491D-862B-0A7694AE60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276600" y="6480175"/>
            <a:ext cx="2133600" cy="292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8EBF01-0400-4833-A138-44E99FBB5D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34"/>
          <p:cNvSpPr>
            <a:spLocks noChangeArrowheads="1"/>
          </p:cNvSpPr>
          <p:nvPr/>
        </p:nvSpPr>
        <p:spPr bwMode="ltGray">
          <a:xfrm>
            <a:off x="0" y="798513"/>
            <a:ext cx="9144000" cy="3127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305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pic>
        <p:nvPicPr>
          <p:cNvPr id="16" name="图片 15" descr="优泰logo-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86646" y="6453556"/>
            <a:ext cx="1757386" cy="36049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28596" y="835207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www.UBsecurity.com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12.xml"/><Relationship Id="rId7" Type="http://schemas.openxmlformats.org/officeDocument/2006/relationships/slide" Target="slide1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nk.cngold.org/index_2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0001.&#20013;&#22269;&#32593;&#32476;&#30005;&#35270;&#21488;-%5b&#32463;&#27982;&#20449;&#24687;&#32852;&#25773;%5d&#23578;&#31119;&#26519;&#65306;&#38134;&#34892;&#38144;&#21806;&#29702;&#36130;&#20135;&#21697;&#23558;...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14414" y="4313883"/>
            <a:ext cx="7143800" cy="12582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理财</a:t>
            </a:r>
            <a:r>
              <a:rPr lang="zh-CN" altLang="en-US" sz="36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交易同步录音录像系统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793"/>
            <a:ext cx="8305800" cy="563563"/>
          </a:xfrm>
        </p:spPr>
        <p:txBody>
          <a:bodyPr/>
          <a:lstStyle/>
          <a:p>
            <a:pPr lvl="0"/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六大卖点</a:t>
            </a:r>
            <a:endParaRPr lang="zh-CN" altLang="en-US" kern="1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8851" name="Freeform 3"/>
          <p:cNvSpPr>
            <a:spLocks noEditPoints="1"/>
          </p:cNvSpPr>
          <p:nvPr/>
        </p:nvSpPr>
        <p:spPr bwMode="gray">
          <a:xfrm flipH="1">
            <a:off x="4832350" y="2727325"/>
            <a:ext cx="3168650" cy="2895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82650" y="2025651"/>
            <a:ext cx="4111626" cy="3917951"/>
            <a:chOff x="528" y="1084"/>
            <a:chExt cx="2590" cy="2468"/>
          </a:xfrm>
        </p:grpSpPr>
        <p:sp>
          <p:nvSpPr>
            <p:cNvPr id="78853" name="AutoShape 5"/>
            <p:cNvSpPr>
              <a:spLocks noChangeArrowheads="1"/>
            </p:cNvSpPr>
            <p:nvPr/>
          </p:nvSpPr>
          <p:spPr bwMode="gray">
            <a:xfrm rot="5432887">
              <a:off x="2183" y="183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vert" wrap="none" anchor="ctr">
              <a:flatTx/>
            </a:bodyPr>
            <a:lstStyle/>
            <a:p>
              <a:pPr algn="ctr" eaLnBrk="0" hangingPunct="0"/>
              <a:endParaRPr lang="en-US" altLang="zh-CN" b="1" dirty="0"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8854" name="AutoShape 6"/>
            <p:cNvSpPr>
              <a:spLocks noChangeArrowheads="1"/>
            </p:cNvSpPr>
            <p:nvPr/>
          </p:nvSpPr>
          <p:spPr bwMode="gray">
            <a:xfrm rot="5432887">
              <a:off x="1735" y="1111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vert" wrap="none" anchor="ctr">
              <a:flatTx/>
            </a:bodyPr>
            <a:lstStyle/>
            <a:p>
              <a:pPr algn="ctr" eaLnBrk="0" hangingPunct="0"/>
              <a:endParaRPr lang="en-US" altLang="zh-CN" sz="20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宋体" pitchFamily="2" charset="-122"/>
              </a:endParaRPr>
            </a:p>
          </p:txBody>
        </p:sp>
        <p:sp>
          <p:nvSpPr>
            <p:cNvPr id="78855" name="AutoShape 7"/>
            <p:cNvSpPr>
              <a:spLocks noChangeArrowheads="1"/>
            </p:cNvSpPr>
            <p:nvPr/>
          </p:nvSpPr>
          <p:spPr bwMode="gray">
            <a:xfrm rot="5432887">
              <a:off x="1783" y="2581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vert" wrap="none" anchor="ctr">
              <a:flatTx/>
            </a:bodyPr>
            <a:lstStyle/>
            <a:p>
              <a:pPr algn="ctr" eaLnBrk="0" hangingPunct="0"/>
              <a:endParaRPr lang="en-US" altLang="zh-CN" b="1" dirty="0"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8856" name="AutoShape 8"/>
            <p:cNvSpPr>
              <a:spLocks noChangeArrowheads="1"/>
            </p:cNvSpPr>
            <p:nvPr/>
          </p:nvSpPr>
          <p:spPr bwMode="gray">
            <a:xfrm rot="5400000">
              <a:off x="1337" y="1858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 eaLnBrk="0" hangingPunct="0"/>
              <a:endParaRPr lang="en-US" altLang="zh-CN" sz="2400" b="1" dirty="0">
                <a:solidFill>
                  <a:srgbClr val="FFFFFF"/>
                </a:solidFill>
                <a:ea typeface="宋体" pitchFamily="2" charset="-122"/>
              </a:endParaRPr>
            </a:p>
          </p:txBody>
        </p:sp>
        <p:sp>
          <p:nvSpPr>
            <p:cNvPr id="78857" name="AutoShape 9"/>
            <p:cNvSpPr>
              <a:spLocks noChangeArrowheads="1"/>
            </p:cNvSpPr>
            <p:nvPr/>
          </p:nvSpPr>
          <p:spPr bwMode="gray">
            <a:xfrm rot="5432887">
              <a:off x="907" y="1150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vert" wrap="none" anchor="ctr">
              <a:flatTx/>
            </a:bodyPr>
            <a:lstStyle/>
            <a:p>
              <a:pPr algn="ctr" eaLnBrk="0" hangingPunct="0"/>
              <a:endParaRPr lang="en-US" altLang="zh-CN" sz="20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8858" name="AutoShape 10"/>
            <p:cNvSpPr>
              <a:spLocks noChangeArrowheads="1"/>
            </p:cNvSpPr>
            <p:nvPr/>
          </p:nvSpPr>
          <p:spPr bwMode="gray">
            <a:xfrm rot="5432887">
              <a:off x="940" y="261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vert" wrap="none" anchor="ctr">
              <a:flatTx/>
            </a:bodyPr>
            <a:lstStyle/>
            <a:p>
              <a:pPr algn="ctr" eaLnBrk="0" hangingPunct="0"/>
              <a:endParaRPr lang="en-US" altLang="zh-CN" b="1" dirty="0"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8859" name="AutoShape 11"/>
            <p:cNvSpPr>
              <a:spLocks noChangeArrowheads="1"/>
            </p:cNvSpPr>
            <p:nvPr/>
          </p:nvSpPr>
          <p:spPr bwMode="gray">
            <a:xfrm rot="5432887">
              <a:off x="501" y="1899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miter lim="800000"/>
              <a:headEnd/>
              <a:tailEnd/>
            </a:ln>
            <a:effectLst/>
            <a:scene3d>
              <a:camera prst="legacyObliqueTopLeft">
                <a:rot lat="21299999" lon="20999999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vert" wrap="none" anchor="ctr">
              <a:flatTx/>
            </a:bodyPr>
            <a:lstStyle/>
            <a:p>
              <a:pPr algn="ctr" eaLnBrk="0" hangingPunct="0"/>
              <a:endParaRPr lang="en-US" altLang="zh-CN" b="1" dirty="0"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ea typeface="宋体" pitchFamily="2" charset="-122"/>
              </a:endParaRPr>
            </a:p>
          </p:txBody>
        </p:sp>
      </p:grp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5362575" y="2093913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zh-CN" altLang="zh-CN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5730712" y="2162175"/>
            <a:ext cx="162737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 smtClean="0">
                <a:solidFill>
                  <a:schemeClr val="tx2"/>
                </a:solidFill>
                <a:ea typeface="宋体" pitchFamily="2" charset="-122"/>
              </a:rPr>
              <a:t>六大卖点</a:t>
            </a:r>
            <a:endParaRPr lang="en-US" altLang="zh-CN" sz="2800" b="1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16" name="矩形 15">
            <a:hlinkClick r:id="rId2" action="ppaction://hlinksldjump"/>
          </p:cNvPr>
          <p:cNvSpPr/>
          <p:nvPr/>
        </p:nvSpPr>
        <p:spPr>
          <a:xfrm>
            <a:off x="3786182" y="3714752"/>
            <a:ext cx="1071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hlinkClick r:id="rId3" action="ppaction://hlinksldjump"/>
          </p:cNvPr>
          <p:cNvSpPr/>
          <p:nvPr/>
        </p:nvSpPr>
        <p:spPr>
          <a:xfrm>
            <a:off x="1643042" y="2643182"/>
            <a:ext cx="1214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多种存储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>
            <a:hlinkClick r:id="rId4" action="ppaction://hlinksldjump"/>
          </p:cNvPr>
          <p:cNvSpPr/>
          <p:nvPr/>
        </p:nvSpPr>
        <p:spPr>
          <a:xfrm>
            <a:off x="1643042" y="4957716"/>
            <a:ext cx="1428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关联检索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hlinkClick r:id="rId5" action="ppaction://hlinksldjump"/>
          </p:cNvPr>
          <p:cNvSpPr/>
          <p:nvPr/>
        </p:nvSpPr>
        <p:spPr>
          <a:xfrm>
            <a:off x="1142976" y="3886146"/>
            <a:ext cx="1071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可移动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hlinkClick r:id="rId6" action="ppaction://hlinksldjump"/>
          </p:cNvPr>
          <p:cNvSpPr/>
          <p:nvPr/>
        </p:nvSpPr>
        <p:spPr>
          <a:xfrm>
            <a:off x="2928926" y="2571744"/>
            <a:ext cx="1214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视频合成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>
            <a:hlinkClick r:id="rId7" action="ppaction://hlinksldjump"/>
          </p:cNvPr>
          <p:cNvSpPr/>
          <p:nvPr/>
        </p:nvSpPr>
        <p:spPr>
          <a:xfrm>
            <a:off x="3071802" y="4929198"/>
            <a:ext cx="150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业务关联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 descr="无标题-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85984" y="3857628"/>
            <a:ext cx="1285884" cy="484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六大卖点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800100" y="1571612"/>
            <a:ext cx="7343800" cy="360098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多路音视频合并成为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个高清（最高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4K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）画面观看、存储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可以叠加动态信息（用户名、合同号等）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可以叠加图片（如身份证、合同等）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方便管理、调用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节约存储空间（减少存储投资）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视频即时回放（理财经理确认视频质量后再提交 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874" y="1210235"/>
            <a:ext cx="2437024" cy="6185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华文楷体" pitchFamily="2" charset="-122"/>
                <a:ea typeface="华文楷体" pitchFamily="2" charset="-122"/>
              </a:rPr>
              <a:t>视频合成</a:t>
            </a:r>
            <a:endParaRPr lang="en-US" altLang="zh-CN" sz="2400" b="1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图片 4" descr="434324.104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5250687"/>
            <a:ext cx="2857489" cy="1607338"/>
          </a:xfrm>
          <a:prstGeom prst="rect">
            <a:avLst/>
          </a:prstGeom>
        </p:spPr>
      </p:pic>
      <p:sp>
        <p:nvSpPr>
          <p:cNvPr id="8" name="下箭头 7">
            <a:hlinkClick r:id="rId3" action="ppaction://hlinksldjump"/>
          </p:cNvPr>
          <p:cNvSpPr/>
          <p:nvPr/>
        </p:nvSpPr>
        <p:spPr>
          <a:xfrm rot="16200000">
            <a:off x="8518949" y="5911470"/>
            <a:ext cx="392909" cy="4286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六大卖点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800100" y="1760538"/>
            <a:ext cx="7110413" cy="267765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742950" lvl="1" indent="-285750"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离线录像（回到网点自动上传）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本地录像（网点录像机录像）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联网中心录像（集中存储）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备份录像（录像迁移到磁带上，便于长时间保存）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874" y="1210235"/>
            <a:ext cx="2437024" cy="6185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华文楷体" pitchFamily="2" charset="-122"/>
                <a:ea typeface="华文楷体" pitchFamily="2" charset="-122"/>
              </a:rPr>
              <a:t>多种存储</a:t>
            </a:r>
            <a:endParaRPr lang="en-US" altLang="zh-CN" sz="2400" b="1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下箭头 7">
            <a:hlinkClick r:id="rId3" action="ppaction://hlinksldjump"/>
          </p:cNvPr>
          <p:cNvSpPr/>
          <p:nvPr/>
        </p:nvSpPr>
        <p:spPr>
          <a:xfrm rot="16200000">
            <a:off x="8518949" y="5911470"/>
            <a:ext cx="392909" cy="4286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434324.1044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06" y="4598777"/>
            <a:ext cx="3786214" cy="212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六大卖点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800100" y="1760538"/>
            <a:ext cx="7110413" cy="2215991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742950" lvl="1" indent="-285750"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关联检索（时间、身份证、用户名、合同号等）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类型检索（国债、保险等）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组合检索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874" y="1210235"/>
            <a:ext cx="2437024" cy="6185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华文楷体" pitchFamily="2" charset="-122"/>
                <a:ea typeface="华文楷体" pitchFamily="2" charset="-122"/>
              </a:rPr>
              <a:t>录像检索</a:t>
            </a:r>
            <a:endParaRPr lang="en-US" altLang="zh-CN" sz="2400" b="1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下箭头 8">
            <a:hlinkClick r:id="rId2" action="ppaction://hlinksldjump"/>
          </p:cNvPr>
          <p:cNvSpPr/>
          <p:nvPr/>
        </p:nvSpPr>
        <p:spPr>
          <a:xfrm rot="16200000">
            <a:off x="8518949" y="5911470"/>
            <a:ext cx="392909" cy="4286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434324.104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4643446"/>
            <a:ext cx="3428992" cy="192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六大卖点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800100" y="1760538"/>
            <a:ext cx="7110413" cy="2677656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742950" lvl="1" indent="-285750"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摄像机、拾音器、显示屏一体化（时尚、美观、易用）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触摸屏（代替鼠标键盘）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摄像头上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下，左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右角度可调（调节方便）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全向高灵敏度拾音器（会议级）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n"/>
              <a:defRPr/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874" y="1210235"/>
            <a:ext cx="2437024" cy="6185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华文楷体" pitchFamily="2" charset="-122"/>
                <a:ea typeface="华文楷体" pitchFamily="2" charset="-122"/>
              </a:rPr>
              <a:t>一体化</a:t>
            </a:r>
            <a:endParaRPr lang="en-US" altLang="zh-CN" sz="2400" b="1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图片 4" descr="434324.104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06" y="4603262"/>
            <a:ext cx="3500462" cy="1969010"/>
          </a:xfrm>
          <a:prstGeom prst="rect">
            <a:avLst/>
          </a:prstGeom>
        </p:spPr>
      </p:pic>
      <p:sp>
        <p:nvSpPr>
          <p:cNvPr id="9" name="下箭头 8">
            <a:hlinkClick r:id="rId3" action="ppaction://hlinksldjump"/>
          </p:cNvPr>
          <p:cNvSpPr/>
          <p:nvPr/>
        </p:nvSpPr>
        <p:spPr>
          <a:xfrm rot="16200000">
            <a:off x="8518949" y="5911470"/>
            <a:ext cx="392909" cy="4286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六大卖点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800100" y="1760538"/>
            <a:ext cx="7110413" cy="129266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742950" lvl="1" indent="-285750"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携带方便（轻便、可折叠）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录像自动上传（外出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办理业务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的录像上传到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系统</a:t>
            </a: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中）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874" y="1210235"/>
            <a:ext cx="2437024" cy="6185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华文楷体" pitchFamily="2" charset="-122"/>
                <a:ea typeface="华文楷体" pitchFamily="2" charset="-122"/>
              </a:rPr>
              <a:t>可移动</a:t>
            </a:r>
            <a:endParaRPr lang="en-US" altLang="zh-CN" sz="2400" b="1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下箭头 8">
            <a:hlinkClick r:id="rId2" action="ppaction://hlinksldjump"/>
          </p:cNvPr>
          <p:cNvSpPr/>
          <p:nvPr/>
        </p:nvSpPr>
        <p:spPr>
          <a:xfrm rot="16200000">
            <a:off x="8518949" y="5911470"/>
            <a:ext cx="392909" cy="4286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434324.104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643446"/>
            <a:ext cx="3429024" cy="1928826"/>
          </a:xfrm>
          <a:prstGeom prst="rect">
            <a:avLst/>
          </a:prstGeom>
        </p:spPr>
      </p:pic>
      <p:pic>
        <p:nvPicPr>
          <p:cNvPr id="10" name="图片 9" descr="434324.1044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4" y="4357694"/>
            <a:ext cx="3786214" cy="212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六大卖点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800100" y="1760538"/>
            <a:ext cx="7110413" cy="249299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742950" lvl="1" indent="-285750"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扩展性（员工卡号、身份证系统接入）</a:t>
            </a:r>
            <a:endParaRPr lang="en-US" altLang="zh-CN" sz="2000" b="1" dirty="0" smtClean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提供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完善的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SDK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OCX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控件供第三方调用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与理财业务系统对接，实现无缝融合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p"/>
              <a:defRPr/>
            </a:pPr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支持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理财办理流程的定制化研发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marL="742950" lvl="1" indent="-285750">
              <a:buFont typeface="Wingdings" pitchFamily="2" charset="2"/>
              <a:buChar char="n"/>
              <a:defRPr/>
            </a:pP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874" y="1210235"/>
            <a:ext cx="2437024" cy="6185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华文楷体" pitchFamily="2" charset="-122"/>
                <a:ea typeface="华文楷体" pitchFamily="2" charset="-122"/>
              </a:rPr>
              <a:t>业务关联</a:t>
            </a:r>
            <a:endParaRPr lang="en-US" altLang="zh-CN" sz="2400" b="1" dirty="0"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下箭头 8">
            <a:hlinkClick r:id="rId2" action="ppaction://hlinksldjump"/>
          </p:cNvPr>
          <p:cNvSpPr/>
          <p:nvPr/>
        </p:nvSpPr>
        <p:spPr>
          <a:xfrm rot="16200000">
            <a:off x="8518949" y="5911470"/>
            <a:ext cx="392909" cy="428628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434324.1044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4357694"/>
            <a:ext cx="4064028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1472" y="2500306"/>
            <a:ext cx="8215370" cy="40005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50" name="矩形 12"/>
          <p:cNvSpPr>
            <a:spLocks noChangeArrowheads="1"/>
          </p:cNvSpPr>
          <p:nvPr/>
        </p:nvSpPr>
        <p:spPr bwMode="auto">
          <a:xfrm>
            <a:off x="3286116" y="1660391"/>
            <a:ext cx="37160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/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网点理财管理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存储服务器</a:t>
            </a:r>
          </a:p>
          <a:p>
            <a:pPr fontAlgn="ctr"/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1" name="矩形 13"/>
          <p:cNvSpPr>
            <a:spLocks noChangeArrowheads="1"/>
          </p:cNvSpPr>
          <p:nvPr/>
        </p:nvSpPr>
        <p:spPr bwMode="auto">
          <a:xfrm>
            <a:off x="600076" y="2500306"/>
            <a:ext cx="7615262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位</a:t>
            </a:r>
            <a:r>
              <a:rPr lang="en-US" altLang="zh-CN" b="1" dirty="0" err="1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操作系统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单机最大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盘位，支持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6TB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容量硬盘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支持长时间录像保存管理（每段录像自定义保存时间）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录像保存时间自动设定为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N+1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年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客户信息、理财产品类型等相关信息可在一体化终端中输入</a:t>
            </a: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针对不同风险等级的客户信息进行录像管理及搜索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提供多级的权限管理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录像只能手工删除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存储空间不足预警（如达到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80%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68627"/>
            <a:ext cx="7750644" cy="6223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管理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存储服务器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pic>
        <p:nvPicPr>
          <p:cNvPr id="7" name="图片 6" descr="8盘位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4" y="1500174"/>
            <a:ext cx="2643174" cy="709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r>
              <a:rPr lang="en-US" altLang="zh-CN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系统特色</a:t>
            </a:r>
            <a:endParaRPr lang="zh-CN" altLang="en-US" dirty="0" smtClean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98450" y="1022350"/>
          <a:ext cx="8562975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目  录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024063"/>
            <a:ext cx="5410200" cy="665162"/>
            <a:chOff x="1152" y="1275"/>
            <a:chExt cx="3408" cy="41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8192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6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2160" y="1323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建设现状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828800" y="2938463"/>
            <a:ext cx="5410200" cy="665162"/>
            <a:chOff x="1152" y="1851"/>
            <a:chExt cx="3408" cy="419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192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0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2160" y="1899"/>
              <a:ext cx="15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latin typeface="华文细黑" pitchFamily="2" charset="-122"/>
                  <a:ea typeface="华文细黑" pitchFamily="2" charset="-122"/>
                </a:rPr>
                <a:t>UB</a:t>
              </a:r>
              <a:r>
                <a:rPr lang="zh-CN" altLang="en-US" sz="2400" b="1" dirty="0" smtClean="0">
                  <a:latin typeface="华文细黑" pitchFamily="2" charset="-122"/>
                  <a:ea typeface="华文细黑" pitchFamily="2" charset="-122"/>
                </a:rPr>
                <a:t>理财产品特色</a:t>
              </a:r>
              <a:endParaRPr lang="en-US" altLang="zh-CN" sz="2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828800" y="3830638"/>
            <a:ext cx="5410200" cy="665162"/>
            <a:chOff x="1152" y="2413"/>
            <a:chExt cx="3408" cy="419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8193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2160" y="2461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系统架构</a:t>
              </a:r>
              <a:endPara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目  录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024063"/>
            <a:ext cx="5410200" cy="665162"/>
            <a:chOff x="1152" y="1275"/>
            <a:chExt cx="3408" cy="41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8192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6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2160" y="1323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建设现状</a:t>
              </a:r>
              <a:endPara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828800" y="2938463"/>
            <a:ext cx="5410200" cy="665162"/>
            <a:chOff x="1152" y="1851"/>
            <a:chExt cx="3408" cy="419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192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0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2160" y="1899"/>
              <a:ext cx="15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latin typeface="华文细黑" pitchFamily="2" charset="-122"/>
                  <a:ea typeface="华文细黑" pitchFamily="2" charset="-122"/>
                </a:rPr>
                <a:t>UB</a:t>
              </a:r>
              <a:r>
                <a:rPr lang="zh-CN" altLang="en-US" sz="2400" b="1" dirty="0" smtClean="0">
                  <a:latin typeface="华文细黑" pitchFamily="2" charset="-122"/>
                  <a:ea typeface="华文细黑" pitchFamily="2" charset="-122"/>
                </a:rPr>
                <a:t>理财产品特色</a:t>
              </a:r>
              <a:endParaRPr lang="en-US" altLang="zh-CN" sz="2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828800" y="3830638"/>
            <a:ext cx="5410200" cy="665162"/>
            <a:chOff x="1152" y="2413"/>
            <a:chExt cx="3408" cy="419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8193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2160" y="2461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latin typeface="华文细黑" pitchFamily="2" charset="-122"/>
                  <a:ea typeface="华文细黑" pitchFamily="2" charset="-122"/>
                </a:rPr>
                <a:t>系统架构</a:t>
              </a:r>
              <a:endParaRPr lang="en-US" altLang="zh-CN" sz="2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715008" y="1428736"/>
            <a:ext cx="3286148" cy="43577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40"/>
          <p:cNvSpPr>
            <a:spLocks noChangeArrowheads="1"/>
          </p:cNvSpPr>
          <p:nvPr/>
        </p:nvSpPr>
        <p:spPr bwMode="auto">
          <a:xfrm>
            <a:off x="6083333" y="1714488"/>
            <a:ext cx="3132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华康娃娃体W5(P)" pitchFamily="82" charset="-122"/>
                <a:ea typeface="华康娃娃体W5(P)" pitchFamily="82" charset="-122"/>
              </a:rPr>
              <a:t>理财一体化终端</a:t>
            </a:r>
            <a:endParaRPr lang="zh-CN" altLang="en-US" b="1" dirty="0">
              <a:solidFill>
                <a:srgbClr val="FF0000"/>
              </a:solidFill>
              <a:latin typeface="华康娃娃体W5(P)" pitchFamily="82" charset="-122"/>
              <a:ea typeface="华康娃娃体W5(P)" pitchFamily="82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5797581" y="2012382"/>
            <a:ext cx="3357586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双摄像头，全向拾音器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录像启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停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回放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提交操作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视频合成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40"/>
          <p:cNvSpPr>
            <a:spLocks noChangeArrowheads="1"/>
          </p:cNvSpPr>
          <p:nvPr/>
        </p:nvSpPr>
        <p:spPr bwMode="auto">
          <a:xfrm>
            <a:off x="6083333" y="3559734"/>
            <a:ext cx="3132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华康娃娃体W5(P)" pitchFamily="82" charset="-122"/>
                <a:ea typeface="华康娃娃体W5(P)" pitchFamily="82" charset="-122"/>
              </a:rPr>
              <a:t>网点理财管理</a:t>
            </a:r>
            <a:r>
              <a:rPr lang="en-US" altLang="zh-CN" b="1" dirty="0" smtClean="0">
                <a:solidFill>
                  <a:srgbClr val="FF0000"/>
                </a:solidFill>
                <a:latin typeface="华康娃娃体W5(P)" pitchFamily="82" charset="-122"/>
                <a:ea typeface="华康娃娃体W5(P)" pitchFamily="82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华康娃娃体W5(P)" pitchFamily="82" charset="-122"/>
                <a:ea typeface="华康娃娃体W5(P)" pitchFamily="82" charset="-122"/>
              </a:rPr>
              <a:t>存储服务器</a:t>
            </a:r>
            <a:endParaRPr lang="zh-CN" altLang="en-US" b="1" dirty="0">
              <a:solidFill>
                <a:srgbClr val="FF0000"/>
              </a:solidFill>
              <a:latin typeface="华康娃娃体W5(P)" pitchFamily="82" charset="-122"/>
              <a:ea typeface="华康娃娃体W5(P)" pitchFamily="82" charset="-122"/>
            </a:endParaRP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5869019" y="3830943"/>
            <a:ext cx="314327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录像长时间保存管理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视频转发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录像稽查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107504" y="68627"/>
            <a:ext cx="7750644" cy="6223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营业网点（支行）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pic>
        <p:nvPicPr>
          <p:cNvPr id="10" name="图片 9" descr="理财网点系统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2000240"/>
            <a:ext cx="5420098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715008" y="1428736"/>
            <a:ext cx="3286148" cy="43577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07504" y="22391"/>
            <a:ext cx="7143750" cy="6223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UB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理财交易同步录音录像系统</a:t>
            </a:r>
          </a:p>
        </p:txBody>
      </p:sp>
      <p:sp>
        <p:nvSpPr>
          <p:cNvPr id="35" name="Text Box 40"/>
          <p:cNvSpPr>
            <a:spLocks noChangeArrowheads="1"/>
          </p:cNvSpPr>
          <p:nvPr/>
        </p:nvSpPr>
        <p:spPr bwMode="auto">
          <a:xfrm>
            <a:off x="6083333" y="1714488"/>
            <a:ext cx="3132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华康娃娃体W5(P)" pitchFamily="82" charset="-122"/>
                <a:ea typeface="华康娃娃体W5(P)" pitchFamily="82" charset="-122"/>
              </a:rPr>
              <a:t>营业网点（支行）</a:t>
            </a:r>
            <a:endParaRPr lang="zh-CN" altLang="en-US" b="1" dirty="0">
              <a:solidFill>
                <a:srgbClr val="FF0000"/>
              </a:solidFill>
              <a:latin typeface="华康娃娃体W5(P)" pitchFamily="82" charset="-122"/>
              <a:ea typeface="华康娃娃体W5(P)" pitchFamily="82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5797581" y="2012382"/>
            <a:ext cx="3357586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理财音视频一体化终端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网点理财管理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存储服务器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40"/>
          <p:cNvSpPr>
            <a:spLocks noChangeArrowheads="1"/>
          </p:cNvSpPr>
          <p:nvPr/>
        </p:nvSpPr>
        <p:spPr bwMode="auto">
          <a:xfrm>
            <a:off x="6083333" y="3330877"/>
            <a:ext cx="3132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华康娃娃体W5(P)" pitchFamily="82" charset="-122"/>
                <a:ea typeface="华康娃娃体W5(P)" pitchFamily="82" charset="-122"/>
              </a:rPr>
              <a:t>分行</a:t>
            </a:r>
            <a:endParaRPr lang="zh-CN" altLang="en-US" b="1" dirty="0">
              <a:solidFill>
                <a:srgbClr val="FF0000"/>
              </a:solidFill>
              <a:latin typeface="华康娃娃体W5(P)" pitchFamily="82" charset="-122"/>
              <a:ea typeface="华康娃娃体W5(P)" pitchFamily="82" charset="-122"/>
            </a:endParaRP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5869019" y="3628771"/>
            <a:ext cx="314327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理财联网管理服务器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集中存储服务器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离线备份磁带库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控制管理客户端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理财联网系统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71" y="1728352"/>
            <a:ext cx="5592399" cy="3915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WordArt 3"/>
          <p:cNvSpPr>
            <a:spLocks noChangeArrowheads="1" noChangeShapeType="1" noTextEdit="1"/>
          </p:cNvSpPr>
          <p:nvPr/>
        </p:nvSpPr>
        <p:spPr bwMode="gray">
          <a:xfrm>
            <a:off x="2928926" y="4429132"/>
            <a:ext cx="3840152" cy="57150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1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1">
                    <a:alpha val="50000"/>
                  </a:scheme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950914" y="539700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00034" y="142852"/>
            <a:ext cx="714375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noProof="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  <a:cs typeface="+mj-cs"/>
              </a:rPr>
              <a:t>银监会尚福林讲话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5" name="矩形 11"/>
          <p:cNvSpPr>
            <a:spLocks noChangeArrowheads="1"/>
          </p:cNvSpPr>
          <p:nvPr/>
        </p:nvSpPr>
        <p:spPr bwMode="auto">
          <a:xfrm>
            <a:off x="1071538" y="1643050"/>
            <a:ext cx="744855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在出席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hlinkClick r:id="rId3"/>
              </a:rPr>
              <a:t>中国银行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业协会第六届会员大会三次会议时，中国银监会主席尚福林表示，为规范银行理财业务，未来银行销售理财产品要进行全程录音录像。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“要推动理财业务规范化，按照</a:t>
            </a: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独立核算、风险隔离、行为规范、归口管理</a:t>
            </a: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的原则，将销售过程全程录音录像，实现产品销售透明公开，切实规范银行理财产品的销售、投资和经营行为”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785786" y="4610409"/>
            <a:ext cx="7448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hlinkClick r:id="rId4" action="ppaction://hlinkfile"/>
              </a:rPr>
              <a:t>讲话视频</a:t>
            </a:r>
            <a:endParaRPr lang="zh-CN" altLang="en-US" sz="240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 idx="4294967295"/>
          </p:nvPr>
        </p:nvSpPr>
        <p:spPr>
          <a:xfrm>
            <a:off x="107504" y="68627"/>
            <a:ext cx="7143750" cy="6223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红头文件</a:t>
            </a:r>
            <a:endParaRPr lang="zh-CN" altLang="en-US" sz="3200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33330"/>
            <a:ext cx="4929190" cy="558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图片 6" descr="无标题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3" y="1702455"/>
            <a:ext cx="5000627" cy="4655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建设现状</a:t>
            </a:r>
            <a:endParaRPr lang="zh-CN" altLang="en-US" dirty="0" smtClean="0"/>
          </a:p>
        </p:txBody>
      </p:sp>
      <p:sp>
        <p:nvSpPr>
          <p:cNvPr id="13" name="矩形 12"/>
          <p:cNvSpPr/>
          <p:nvPr/>
        </p:nvSpPr>
        <p:spPr>
          <a:xfrm>
            <a:off x="585788" y="1720850"/>
            <a:ext cx="7778750" cy="323165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zh-CN" altLang="en-US" sz="2000" dirty="0" smtClean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上海，北京，四川部分银行</a:t>
            </a:r>
            <a:r>
              <a:rPr lang="zh-CN" altLang="en-US" sz="2000" dirty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开始试点</a:t>
            </a:r>
            <a:endParaRPr lang="en-US" altLang="zh-CN" sz="2000" dirty="0">
              <a:solidFill>
                <a:srgbClr val="0A0A0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endParaRPr lang="en-US" altLang="zh-CN" sz="2000" dirty="0">
              <a:solidFill>
                <a:srgbClr val="0A0A0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广东省银监要求</a:t>
            </a:r>
            <a:r>
              <a:rPr lang="en-US" altLang="zh-CN" sz="2000" dirty="0" smtClean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 smtClean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年内完成建设</a:t>
            </a:r>
            <a:endParaRPr lang="en-US" altLang="zh-CN" sz="2000" dirty="0" smtClean="0">
              <a:solidFill>
                <a:srgbClr val="0A0A0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endParaRPr lang="en-US" altLang="zh-CN" sz="2000" dirty="0">
              <a:solidFill>
                <a:srgbClr val="0A0A0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全国绝大部分银行理财柜台没有建设，市场处于真空状态</a:t>
            </a:r>
            <a:endParaRPr lang="en-US" altLang="zh-CN" sz="2000" dirty="0">
              <a:solidFill>
                <a:srgbClr val="0A0A0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endParaRPr lang="en-US" altLang="zh-CN" sz="2000" dirty="0">
              <a:solidFill>
                <a:srgbClr val="0A0A0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预计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1-3</a:t>
            </a:r>
            <a:r>
              <a:rPr lang="zh-CN" altLang="en-US" sz="2000" dirty="0">
                <a:solidFill>
                  <a:srgbClr val="0A0A0A"/>
                </a:solidFill>
                <a:latin typeface="微软雅黑" pitchFamily="34" charset="-122"/>
                <a:ea typeface="微软雅黑" pitchFamily="34" charset="-122"/>
              </a:rPr>
              <a:t>年内大部分银行理财柜台都需要建设</a:t>
            </a:r>
            <a:endParaRPr lang="en-US" altLang="zh-CN" sz="2000" dirty="0">
              <a:solidFill>
                <a:srgbClr val="0A0A0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11590" y="1232773"/>
            <a:ext cx="2627261" cy="564121"/>
          </a:xfrm>
          <a:custGeom>
            <a:avLst/>
            <a:gdLst>
              <a:gd name="connsiteX0" fmla="*/ 0 w 1843478"/>
              <a:gd name="connsiteY0" fmla="*/ 56412 h 564121"/>
              <a:gd name="connsiteX1" fmla="*/ 56412 w 1843478"/>
              <a:gd name="connsiteY1" fmla="*/ 0 h 564121"/>
              <a:gd name="connsiteX2" fmla="*/ 1787066 w 1843478"/>
              <a:gd name="connsiteY2" fmla="*/ 0 h 564121"/>
              <a:gd name="connsiteX3" fmla="*/ 1843478 w 1843478"/>
              <a:gd name="connsiteY3" fmla="*/ 56412 h 564121"/>
              <a:gd name="connsiteX4" fmla="*/ 1843478 w 1843478"/>
              <a:gd name="connsiteY4" fmla="*/ 507709 h 564121"/>
              <a:gd name="connsiteX5" fmla="*/ 1787066 w 1843478"/>
              <a:gd name="connsiteY5" fmla="*/ 564121 h 564121"/>
              <a:gd name="connsiteX6" fmla="*/ 56412 w 1843478"/>
              <a:gd name="connsiteY6" fmla="*/ 564121 h 564121"/>
              <a:gd name="connsiteX7" fmla="*/ 0 w 1843478"/>
              <a:gd name="connsiteY7" fmla="*/ 507709 h 564121"/>
              <a:gd name="connsiteX8" fmla="*/ 0 w 1843478"/>
              <a:gd name="connsiteY8" fmla="*/ 56412 h 564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3478" h="564121">
                <a:moveTo>
                  <a:pt x="0" y="56412"/>
                </a:moveTo>
                <a:cubicBezTo>
                  <a:pt x="0" y="25257"/>
                  <a:pt x="25257" y="0"/>
                  <a:pt x="56412" y="0"/>
                </a:cubicBezTo>
                <a:lnTo>
                  <a:pt x="1787066" y="0"/>
                </a:lnTo>
                <a:cubicBezTo>
                  <a:pt x="1818221" y="0"/>
                  <a:pt x="1843478" y="25257"/>
                  <a:pt x="1843478" y="56412"/>
                </a:cubicBezTo>
                <a:lnTo>
                  <a:pt x="1843478" y="507709"/>
                </a:lnTo>
                <a:cubicBezTo>
                  <a:pt x="1843478" y="538864"/>
                  <a:pt x="1818221" y="564121"/>
                  <a:pt x="1787066" y="564121"/>
                </a:cubicBezTo>
                <a:lnTo>
                  <a:pt x="56412" y="564121"/>
                </a:lnTo>
                <a:cubicBezTo>
                  <a:pt x="25257" y="564121"/>
                  <a:pt x="0" y="538864"/>
                  <a:pt x="0" y="507709"/>
                </a:cubicBezTo>
                <a:lnTo>
                  <a:pt x="0" y="56412"/>
                </a:lnTo>
                <a:close/>
              </a:path>
            </a:pathLst>
          </a:custGeom>
          <a:solidFill>
            <a:srgbClr val="0070C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bg1"/>
                </a:solidFill>
                <a:ea typeface="微软雅黑" pitchFamily="34" charset="-122"/>
              </a:rPr>
              <a:t>银行建设现状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71472" y="1285860"/>
          <a:ext cx="7883549" cy="508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138"/>
                <a:gridCol w="3141222"/>
                <a:gridCol w="3195189"/>
              </a:tblGrid>
              <a:tr h="325092">
                <a:tc>
                  <a:txBody>
                    <a:bodyPr/>
                    <a:lstStyle/>
                    <a:p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网点通用安防应用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理财可视化应用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使用地点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网点、</a:t>
                      </a:r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ATM/</a:t>
                      </a:r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自助银行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网点、外出理财办理地点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主要用户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安保人员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理财经理、理财主管、监察人员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系统目的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安全保卫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业务风险控制、过程规范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录音录像方式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24</a:t>
                      </a:r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小时不间断录像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有理财办理时才需要录像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录像有效性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大量无价值数据，难以查看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对风险控制极为有效，快速查看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561231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录像保存周期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至少</a:t>
                      </a:r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30</a:t>
                      </a:r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天，同一摄像头保存时间一样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和理财产品有效期相关，存储时间一般为该产品有效期</a:t>
                      </a:r>
                      <a:r>
                        <a:rPr lang="en-US" altLang="zh-CN" sz="1600" dirty="0" smtClean="0">
                          <a:latin typeface="华文楷体" pitchFamily="2" charset="-122"/>
                          <a:ea typeface="华文楷体" pitchFamily="2" charset="-122"/>
                        </a:rPr>
                        <a:t>+1</a:t>
                      </a:r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年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561231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录像备份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手动备份重要录像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除手动备份还需提供高风险理财产品相关录像的自动备份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561231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关键数据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时间、摄像头、报警信息、录像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时间、录音、录像、理财产品、购买人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检索方式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通用检索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基于理财产品的快速检索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监察方式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随机监察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基于风险可控的监察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业务关联性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安保独立，无需和业务关联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面向理财业务系统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  <a:tr h="325092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latin typeface="华文楷体" pitchFamily="2" charset="-122"/>
                          <a:ea typeface="华文楷体" pitchFamily="2" charset="-122"/>
                        </a:rPr>
                        <a:t>易用性</a:t>
                      </a:r>
                      <a:endParaRPr lang="zh-CN" altLang="en-US" sz="1600" b="1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功能复杂，不易用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华文楷体" pitchFamily="2" charset="-122"/>
                          <a:ea typeface="华文楷体" pitchFamily="2" charset="-122"/>
                        </a:rPr>
                        <a:t>面向理财办理，需易用</a:t>
                      </a:r>
                      <a:endParaRPr lang="zh-CN" altLang="en-US" sz="16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47" marR="91447" marT="45709" marB="45709"/>
                </a:tc>
              </a:tr>
            </a:tbl>
          </a:graphicData>
        </a:graphic>
      </p:graphicFrame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28644" y="142852"/>
            <a:ext cx="6858000" cy="639762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理财可视化和通用安防应用的异同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目  录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828800" y="2024063"/>
            <a:ext cx="5410200" cy="665162"/>
            <a:chOff x="1152" y="1275"/>
            <a:chExt cx="3408" cy="41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8192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6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2160" y="1323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建设现状</a:t>
              </a:r>
              <a:endPara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828800" y="2938463"/>
            <a:ext cx="5410200" cy="665162"/>
            <a:chOff x="1152" y="1851"/>
            <a:chExt cx="3408" cy="419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8192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0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2160" y="1899"/>
              <a:ext cx="151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UB</a:t>
              </a:r>
              <a:r>
                <a:rPr lang="zh-CN" altLang="en-US" sz="2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理财产品特色</a:t>
              </a:r>
              <a:endPara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828800" y="3830638"/>
            <a:ext cx="5410200" cy="665162"/>
            <a:chOff x="1152" y="2413"/>
            <a:chExt cx="3408" cy="419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8193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4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2160" y="2461"/>
              <a:ext cx="89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 dirty="0" smtClean="0">
                  <a:latin typeface="华文细黑" pitchFamily="2" charset="-122"/>
                  <a:ea typeface="华文细黑" pitchFamily="2" charset="-122"/>
                </a:rPr>
                <a:t>系统架构</a:t>
              </a:r>
              <a:endParaRPr lang="en-US" altLang="zh-CN" sz="24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 dirty="0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00496" y="1643050"/>
            <a:ext cx="4786346" cy="43577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68627"/>
            <a:ext cx="7750644" cy="6223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理财一体化终端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939797" y="1714488"/>
            <a:ext cx="3132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华康娃娃体W5(P)" pitchFamily="82" charset="-122"/>
                <a:ea typeface="华康娃娃体W5(P)" pitchFamily="82" charset="-122"/>
              </a:rPr>
              <a:t>理财一体化终端</a:t>
            </a:r>
            <a:endParaRPr lang="zh-CN" altLang="en-US" b="1" dirty="0">
              <a:solidFill>
                <a:srgbClr val="FF0000"/>
              </a:solidFill>
              <a:latin typeface="华康娃娃体W5(P)" pitchFamily="82" charset="-122"/>
              <a:ea typeface="华康娃娃体W5(P)" pitchFamily="82" charset="-122"/>
            </a:endParaRPr>
          </a:p>
        </p:txBody>
      </p:sp>
      <p:sp>
        <p:nvSpPr>
          <p:cNvPr id="18" name="矩形 13"/>
          <p:cNvSpPr>
            <a:spLocks noChangeArrowheads="1"/>
          </p:cNvSpPr>
          <p:nvPr/>
        </p:nvSpPr>
        <p:spPr bwMode="auto">
          <a:xfrm>
            <a:off x="4000496" y="1785926"/>
            <a:ext cx="471490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嵌入式操作系统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10.1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寸液晶触摸屏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双摄像头（前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万，后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200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万）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摄像头上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下，左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右角度可调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全向麦可风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可接入网络高清摄像机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n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可将多个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1080P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的音视频信号（客户、理财经理及环境）以及图片合并为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4K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音视频信号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434324.104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2357430"/>
            <a:ext cx="3683026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107504" y="68627"/>
            <a:ext cx="7750644" cy="6223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银行理财交易同步录音录像系统</a:t>
            </a:r>
            <a:endParaRPr lang="en-US" altLang="zh-CN" sz="3200" b="1" dirty="0" smtClean="0"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lvl="0" algn="ctr">
              <a:spcBef>
                <a:spcPct val="0"/>
              </a:spcBef>
            </a:pP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一体终端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 descr="434324.104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3643306" cy="2049360"/>
          </a:xfrm>
          <a:prstGeom prst="rect">
            <a:avLst/>
          </a:prstGeom>
        </p:spPr>
      </p:pic>
      <p:pic>
        <p:nvPicPr>
          <p:cNvPr id="12" name="图片 11" descr="434324.104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857628"/>
            <a:ext cx="3500462" cy="1969010"/>
          </a:xfrm>
          <a:prstGeom prst="rect">
            <a:avLst/>
          </a:prstGeom>
        </p:spPr>
      </p:pic>
      <p:pic>
        <p:nvPicPr>
          <p:cNvPr id="13" name="图片 12" descr="434324.1044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7686" y="1500174"/>
            <a:ext cx="3429024" cy="1928826"/>
          </a:xfrm>
          <a:prstGeom prst="rect">
            <a:avLst/>
          </a:prstGeom>
        </p:spPr>
      </p:pic>
      <p:pic>
        <p:nvPicPr>
          <p:cNvPr id="14" name="图片 13" descr="434324.1044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1933" y="3714752"/>
            <a:ext cx="3810027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4TGp_tour_diagram_v2">
  <a:themeElements>
    <a:clrScheme name="Default Design 1">
      <a:dk1>
        <a:srgbClr val="000000"/>
      </a:dk1>
      <a:lt1>
        <a:srgbClr val="FFFFFF"/>
      </a:lt1>
      <a:dk2>
        <a:srgbClr val="1640B6"/>
      </a:dk2>
      <a:lt2>
        <a:srgbClr val="B2B2B2"/>
      </a:lt2>
      <a:accent1>
        <a:srgbClr val="92C331"/>
      </a:accent1>
      <a:accent2>
        <a:srgbClr val="E68402"/>
      </a:accent2>
      <a:accent3>
        <a:srgbClr val="FFFFFF"/>
      </a:accent3>
      <a:accent4>
        <a:srgbClr val="000000"/>
      </a:accent4>
      <a:accent5>
        <a:srgbClr val="C7DEAD"/>
      </a:accent5>
      <a:accent6>
        <a:srgbClr val="D07702"/>
      </a:accent6>
      <a:hlink>
        <a:srgbClr val="339966"/>
      </a:hlink>
      <a:folHlink>
        <a:srgbClr val="7E88E4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92C331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C7DEAD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5095D"/>
        </a:dk1>
        <a:lt1>
          <a:srgbClr val="FFFFFF"/>
        </a:lt1>
        <a:dk2>
          <a:srgbClr val="235752"/>
        </a:dk2>
        <a:lt2>
          <a:srgbClr val="235752"/>
        </a:lt2>
        <a:accent1>
          <a:srgbClr val="E58729"/>
        </a:accent1>
        <a:accent2>
          <a:srgbClr val="1C99EE"/>
        </a:accent2>
        <a:accent3>
          <a:srgbClr val="FFFFFF"/>
        </a:accent3>
        <a:accent4>
          <a:srgbClr val="1E064E"/>
        </a:accent4>
        <a:accent5>
          <a:srgbClr val="F0C3AC"/>
        </a:accent5>
        <a:accent6>
          <a:srgbClr val="188AD8"/>
        </a:accent6>
        <a:hlink>
          <a:srgbClr val="9288DE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26B"/>
        </a:dk1>
        <a:lt1>
          <a:srgbClr val="FFFFFF"/>
        </a:lt1>
        <a:dk2>
          <a:srgbClr val="006699"/>
        </a:dk2>
        <a:lt2>
          <a:srgbClr val="235752"/>
        </a:lt2>
        <a:accent1>
          <a:srgbClr val="2FB4CF"/>
        </a:accent1>
        <a:accent2>
          <a:srgbClr val="0C9463"/>
        </a:accent2>
        <a:accent3>
          <a:srgbClr val="FFFFFF"/>
        </a:accent3>
        <a:accent4>
          <a:srgbClr val="14375A"/>
        </a:accent4>
        <a:accent5>
          <a:srgbClr val="ADD6E4"/>
        </a:accent5>
        <a:accent6>
          <a:srgbClr val="0A8659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124TGp_tour_diagram_v2</Template>
  <TotalTime>3286</TotalTime>
  <Words>1099</Words>
  <Application>Microsoft Office PowerPoint</Application>
  <PresentationFormat>全屏显示(4:3)</PresentationFormat>
  <Paragraphs>190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124TGp_tour_diagram_v2</vt:lpstr>
      <vt:lpstr>PowerPoint 演示文稿</vt:lpstr>
      <vt:lpstr>目  录</vt:lpstr>
      <vt:lpstr>PowerPoint 演示文稿</vt:lpstr>
      <vt:lpstr>红头文件</vt:lpstr>
      <vt:lpstr>建设现状</vt:lpstr>
      <vt:lpstr>理财可视化和通用安防应用的异同</vt:lpstr>
      <vt:lpstr>目  录</vt:lpstr>
      <vt:lpstr>PowerPoint 演示文稿</vt:lpstr>
      <vt:lpstr>PowerPoint 演示文稿</vt:lpstr>
      <vt:lpstr>银行理财交易同步录音录像系统 ——六大卖点</vt:lpstr>
      <vt:lpstr>银行理财交易同步录音录像系统 ——六大卖点</vt:lpstr>
      <vt:lpstr>银行理财交易同步录音录像系统 ——六大卖点</vt:lpstr>
      <vt:lpstr>银行理财交易同步录音录像系统 ——六大卖点</vt:lpstr>
      <vt:lpstr>银行理财交易同步录音录像系统 ——六大卖点</vt:lpstr>
      <vt:lpstr>银行理财交易同步录音录像系统 ——六大卖点</vt:lpstr>
      <vt:lpstr>银行理财交易同步录音录像系统 ——六大卖点</vt:lpstr>
      <vt:lpstr>PowerPoint 演示文稿</vt:lpstr>
      <vt:lpstr>银行理财交易同步录音录像系统 ——系统特色</vt:lpstr>
      <vt:lpstr>目  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xiezhiwei</dc:creator>
  <cp:lastModifiedBy>Luzd</cp:lastModifiedBy>
  <cp:revision>146</cp:revision>
  <dcterms:created xsi:type="dcterms:W3CDTF">2014-12-17T00:28:23Z</dcterms:created>
  <dcterms:modified xsi:type="dcterms:W3CDTF">2015-10-22T00:24:39Z</dcterms:modified>
</cp:coreProperties>
</file>