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368" r:id="rId2"/>
    <p:sldId id="447" r:id="rId3"/>
    <p:sldId id="470" r:id="rId4"/>
    <p:sldId id="471" r:id="rId5"/>
    <p:sldId id="472" r:id="rId6"/>
    <p:sldId id="473" r:id="rId7"/>
    <p:sldId id="505" r:id="rId8"/>
    <p:sldId id="500" r:id="rId9"/>
    <p:sldId id="501" r:id="rId10"/>
    <p:sldId id="502" r:id="rId11"/>
    <p:sldId id="503" r:id="rId12"/>
    <p:sldId id="474" r:id="rId13"/>
    <p:sldId id="475" r:id="rId14"/>
    <p:sldId id="481" r:id="rId15"/>
    <p:sldId id="496" r:id="rId16"/>
    <p:sldId id="477" r:id="rId17"/>
    <p:sldId id="492" r:id="rId18"/>
    <p:sldId id="493" r:id="rId19"/>
    <p:sldId id="479" r:id="rId20"/>
    <p:sldId id="476" r:id="rId21"/>
    <p:sldId id="478" r:id="rId22"/>
    <p:sldId id="504" r:id="rId23"/>
    <p:sldId id="495" r:id="rId24"/>
    <p:sldId id="480" r:id="rId25"/>
    <p:sldId id="497" r:id="rId26"/>
    <p:sldId id="498" r:id="rId27"/>
    <p:sldId id="266" r:id="rId28"/>
  </p:sldIdLst>
  <p:sldSz cx="9144000" cy="5143500" type="screen16x9"/>
  <p:notesSz cx="6858000" cy="9144000"/>
  <p:custDataLst>
    <p:tags r:id="rId30"/>
  </p:custDataLst>
  <p:defaultTextStyle>
    <a:defPPr>
      <a:defRPr lang="zh-CN"/>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CC00"/>
    <a:srgbClr val="FF99FF"/>
    <a:srgbClr val="00FF00"/>
    <a:srgbClr val="9900FF"/>
    <a:srgbClr val="9900CC"/>
    <a:srgbClr val="6006EB"/>
    <a:srgbClr val="0000CC"/>
    <a:srgbClr val="5F5F5F"/>
    <a:srgbClr val="8F6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1952" autoAdjust="0"/>
  </p:normalViewPr>
  <p:slideViewPr>
    <p:cSldViewPr snapToGrid="0">
      <p:cViewPr varScale="1">
        <p:scale>
          <a:sx n="98" d="100"/>
          <a:sy n="98" d="100"/>
        </p:scale>
        <p:origin x="702" y="84"/>
      </p:cViewPr>
      <p:guideLst>
        <p:guide orient="horz" pos="162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1079F-E7B1-43F5-BD34-F69E8BCD42A7}" type="doc">
      <dgm:prSet loTypeId="urn:microsoft.com/office/officeart/2005/8/layout/bList2#2" loCatId="list" qsTypeId="urn:microsoft.com/office/officeart/2005/8/quickstyle/simple1" qsCatId="simple" csTypeId="urn:microsoft.com/office/officeart/2005/8/colors/colorful5" csCatId="colorful" phldr="1"/>
      <dgm:spPr/>
    </dgm:pt>
    <dgm:pt modelId="{290C5BF7-24CB-4274-A2C3-B829A519A7E2}">
      <dgm:prSet phldrT="[文本]"/>
      <dgm:spPr/>
      <dgm:t>
        <a:bodyPr/>
        <a:lstStyle/>
        <a:p>
          <a:r>
            <a:rPr lang="zh-CN" altLang="en-US" b="1" dirty="0" smtClean="0"/>
            <a:t>卡片</a:t>
          </a:r>
          <a:r>
            <a:rPr lang="zh-CN" altLang="zh-CN" b="1" dirty="0" smtClean="0"/>
            <a:t>网络摄像机</a:t>
          </a:r>
          <a:endParaRPr lang="zh-CN" altLang="en-US" b="1" dirty="0"/>
        </a:p>
      </dgm:t>
    </dgm:pt>
    <dgm:pt modelId="{F05A8E3F-8C9E-4E0D-8650-CD3CE954C8D8}" type="parTrans" cxnId="{EF932B1D-8CB0-4B99-B323-D479EDCB9BDE}">
      <dgm:prSet/>
      <dgm:spPr/>
      <dgm:t>
        <a:bodyPr/>
        <a:lstStyle/>
        <a:p>
          <a:endParaRPr lang="zh-CN" altLang="en-US"/>
        </a:p>
      </dgm:t>
    </dgm:pt>
    <dgm:pt modelId="{0CAF7E86-CAAB-4BB5-8ECA-9E9508ABF446}" type="sibTrans" cxnId="{EF932B1D-8CB0-4B99-B323-D479EDCB9BDE}">
      <dgm:prSet/>
      <dgm:spPr/>
      <dgm:t>
        <a:bodyPr/>
        <a:lstStyle/>
        <a:p>
          <a:endParaRPr lang="zh-CN" altLang="en-US"/>
        </a:p>
      </dgm:t>
    </dgm:pt>
    <dgm:pt modelId="{A4A611F3-9F29-45E4-AE5D-0D98AA4D31BC}">
      <dgm:prSet phldrT="[文本]"/>
      <dgm:spPr/>
      <dgm:t>
        <a:bodyPr/>
        <a:lstStyle/>
        <a:p>
          <a:r>
            <a:rPr lang="zh-CN" altLang="zh-CN" b="1" dirty="0" smtClean="0"/>
            <a:t>理财采集终端</a:t>
          </a:r>
          <a:endParaRPr lang="zh-CN" altLang="en-US" b="1" dirty="0"/>
        </a:p>
      </dgm:t>
    </dgm:pt>
    <dgm:pt modelId="{67147457-A55D-4B1F-829F-FA8C6E1BA2EB}" type="parTrans" cxnId="{FEB99BDF-761C-4B6E-84B0-787DF90FFB9F}">
      <dgm:prSet/>
      <dgm:spPr/>
      <dgm:t>
        <a:bodyPr/>
        <a:lstStyle/>
        <a:p>
          <a:endParaRPr lang="zh-CN" altLang="en-US"/>
        </a:p>
      </dgm:t>
    </dgm:pt>
    <dgm:pt modelId="{680EC025-EFEF-4C05-B5A7-B17654B0BEBF}" type="sibTrans" cxnId="{FEB99BDF-761C-4B6E-84B0-787DF90FFB9F}">
      <dgm:prSet/>
      <dgm:spPr/>
      <dgm:t>
        <a:bodyPr/>
        <a:lstStyle/>
        <a:p>
          <a:endParaRPr lang="zh-CN" altLang="en-US"/>
        </a:p>
      </dgm:t>
    </dgm:pt>
    <dgm:pt modelId="{E23D14CC-55C9-4AF6-9226-B5CDB4384F3D}">
      <dgm:prSet phldrT="[文本]"/>
      <dgm:spPr/>
      <dgm:t>
        <a:bodyPr/>
        <a:lstStyle/>
        <a:p>
          <a:r>
            <a:rPr lang="zh-CN" altLang="zh-CN" b="1" dirty="0" smtClean="0"/>
            <a:t>理财办理客户端</a:t>
          </a:r>
          <a:endParaRPr lang="zh-CN" altLang="en-US" dirty="0"/>
        </a:p>
      </dgm:t>
    </dgm:pt>
    <dgm:pt modelId="{D005FC78-B639-4055-98A2-658159FE1AFA}" type="parTrans" cxnId="{509572B5-E1E4-4073-AD33-3DD6C5061B5C}">
      <dgm:prSet/>
      <dgm:spPr/>
      <dgm:t>
        <a:bodyPr/>
        <a:lstStyle/>
        <a:p>
          <a:endParaRPr lang="zh-CN" altLang="en-US"/>
        </a:p>
      </dgm:t>
    </dgm:pt>
    <dgm:pt modelId="{512B64C3-E302-4304-B6E2-5A5D70C6118D}" type="sibTrans" cxnId="{509572B5-E1E4-4073-AD33-3DD6C5061B5C}">
      <dgm:prSet/>
      <dgm:spPr/>
      <dgm:t>
        <a:bodyPr/>
        <a:lstStyle/>
        <a:p>
          <a:endParaRPr lang="zh-CN" altLang="en-US"/>
        </a:p>
      </dgm:t>
    </dgm:pt>
    <dgm:pt modelId="{C88FAAF9-E45B-4BD6-9703-F85804529738}">
      <dgm:prSet custT="1"/>
      <dgm:spPr/>
      <dgm:t>
        <a:bodyPr/>
        <a:lstStyle/>
        <a:p>
          <a:r>
            <a:rPr lang="zh-CN" altLang="zh-CN" sz="1000" dirty="0" smtClean="0"/>
            <a:t>负责采集理财柜台业务人员及客户身体、面部特征以及业务人员与客户的谈话的音频内容。</a:t>
          </a:r>
          <a:endParaRPr lang="zh-CN" altLang="en-US" sz="1000" dirty="0"/>
        </a:p>
      </dgm:t>
    </dgm:pt>
    <dgm:pt modelId="{8C2A0A19-9E9D-422A-AB95-816CEA19DFBC}" type="parTrans" cxnId="{E866BE73-302E-43A7-B5C2-A4162BFF9379}">
      <dgm:prSet/>
      <dgm:spPr/>
      <dgm:t>
        <a:bodyPr/>
        <a:lstStyle/>
        <a:p>
          <a:endParaRPr lang="zh-CN" altLang="en-US"/>
        </a:p>
      </dgm:t>
    </dgm:pt>
    <dgm:pt modelId="{FF0EC0DC-87F0-487B-89EB-591B0DE5CA9A}" type="sibTrans" cxnId="{E866BE73-302E-43A7-B5C2-A4162BFF9379}">
      <dgm:prSet/>
      <dgm:spPr/>
      <dgm:t>
        <a:bodyPr/>
        <a:lstStyle/>
        <a:p>
          <a:endParaRPr lang="zh-CN" altLang="en-US"/>
        </a:p>
      </dgm:t>
    </dgm:pt>
    <dgm:pt modelId="{4BF520CF-1D62-46B1-9E70-5C0FA3FC2412}">
      <dgm:prSet custT="1"/>
      <dgm:spPr/>
      <dgm:t>
        <a:bodyPr/>
        <a:lstStyle/>
        <a:p>
          <a:r>
            <a:rPr lang="zh-CN" altLang="en-US" sz="1000" dirty="0" smtClean="0"/>
            <a:t>负责存储网点内理财业务相关的音视频信息。</a:t>
          </a:r>
          <a:endParaRPr lang="zh-CN" altLang="en-US" sz="1000" dirty="0"/>
        </a:p>
      </dgm:t>
    </dgm:pt>
    <dgm:pt modelId="{564EDBB5-3952-4659-B075-30F73AD8D70F}" type="parTrans" cxnId="{0C9000E9-13FA-43B2-AEA3-3487102084C0}">
      <dgm:prSet/>
      <dgm:spPr/>
      <dgm:t>
        <a:bodyPr/>
        <a:lstStyle/>
        <a:p>
          <a:endParaRPr lang="zh-CN" altLang="en-US"/>
        </a:p>
      </dgm:t>
    </dgm:pt>
    <dgm:pt modelId="{7007AF1A-ECF5-4D7C-8AB4-1CD7417D81F9}" type="sibTrans" cxnId="{0C9000E9-13FA-43B2-AEA3-3487102084C0}">
      <dgm:prSet/>
      <dgm:spPr/>
      <dgm:t>
        <a:bodyPr/>
        <a:lstStyle/>
        <a:p>
          <a:endParaRPr lang="zh-CN" altLang="en-US"/>
        </a:p>
      </dgm:t>
    </dgm:pt>
    <dgm:pt modelId="{8502D305-6D5B-4249-A88F-9C9469E958A5}">
      <dgm:prSet custT="1"/>
      <dgm:spPr/>
      <dgm:t>
        <a:bodyPr/>
        <a:lstStyle/>
        <a:p>
          <a:r>
            <a:rPr lang="zh-CN" altLang="zh-CN" sz="1000" dirty="0" smtClean="0"/>
            <a:t>通过客户端访问支行</a:t>
          </a:r>
          <a:r>
            <a:rPr lang="en-US" altLang="zh-CN" sz="1000" dirty="0" smtClean="0"/>
            <a:t>/</a:t>
          </a:r>
          <a:r>
            <a:rPr lang="zh-CN" altLang="zh-CN" sz="1000" dirty="0" smtClean="0"/>
            <a:t>营业网点的理财采集终端</a:t>
          </a:r>
          <a:r>
            <a:rPr lang="en-US" altLang="zh-CN" sz="1000" dirty="0" smtClean="0"/>
            <a:t>Web</a:t>
          </a:r>
          <a:r>
            <a:rPr lang="zh-CN" altLang="zh-CN" sz="1000" dirty="0" smtClean="0"/>
            <a:t>页面</a:t>
          </a:r>
          <a:r>
            <a:rPr lang="zh-CN" altLang="en-US" sz="1000" dirty="0" smtClean="0"/>
            <a:t>。</a:t>
          </a:r>
          <a:endParaRPr lang="zh-CN" altLang="en-US" sz="1000" dirty="0"/>
        </a:p>
      </dgm:t>
    </dgm:pt>
    <dgm:pt modelId="{E5810466-AD12-4C53-B700-72069D6820E9}" type="parTrans" cxnId="{D6B2F32A-045F-4768-BB3A-CA2E768D4B33}">
      <dgm:prSet/>
      <dgm:spPr/>
      <dgm:t>
        <a:bodyPr/>
        <a:lstStyle/>
        <a:p>
          <a:endParaRPr lang="zh-CN" altLang="en-US"/>
        </a:p>
      </dgm:t>
    </dgm:pt>
    <dgm:pt modelId="{048410F7-8101-4E9B-A037-72F46404A92F}" type="sibTrans" cxnId="{D6B2F32A-045F-4768-BB3A-CA2E768D4B33}">
      <dgm:prSet/>
      <dgm:spPr/>
      <dgm:t>
        <a:bodyPr/>
        <a:lstStyle/>
        <a:p>
          <a:endParaRPr lang="zh-CN" altLang="en-US"/>
        </a:p>
      </dgm:t>
    </dgm:pt>
    <dgm:pt modelId="{5728D92D-7A71-4A55-9F96-DC657B9F1067}">
      <dgm:prSet custT="1"/>
      <dgm:spPr/>
      <dgm:t>
        <a:bodyPr/>
        <a:lstStyle/>
        <a:p>
          <a:r>
            <a:rPr lang="zh-CN" altLang="zh-CN" sz="1000" dirty="0" smtClean="0"/>
            <a:t>通过网络将音视频信息上传到支行</a:t>
          </a:r>
          <a:r>
            <a:rPr lang="en-US" altLang="zh-CN" sz="1000" dirty="0" smtClean="0"/>
            <a:t>/</a:t>
          </a:r>
          <a:r>
            <a:rPr lang="zh-CN" altLang="zh-CN" sz="1000" dirty="0" smtClean="0"/>
            <a:t>营业网点内的理财采集设备</a:t>
          </a:r>
          <a:r>
            <a:rPr lang="zh-CN" altLang="en-US" sz="1000" dirty="0" smtClean="0"/>
            <a:t>。</a:t>
          </a:r>
          <a:endParaRPr lang="zh-CN" altLang="en-US" sz="1000" dirty="0"/>
        </a:p>
      </dgm:t>
    </dgm:pt>
    <dgm:pt modelId="{B5E128C3-694E-4EFA-8855-A5083F67BBA3}" type="parTrans" cxnId="{84756D02-C02C-44FA-96FC-1973ABE5FF40}">
      <dgm:prSet/>
      <dgm:spPr/>
      <dgm:t>
        <a:bodyPr/>
        <a:lstStyle/>
        <a:p>
          <a:endParaRPr lang="zh-CN" altLang="en-US"/>
        </a:p>
      </dgm:t>
    </dgm:pt>
    <dgm:pt modelId="{65A35B66-0A85-4DE1-BF1B-671C1230FB08}" type="sibTrans" cxnId="{84756D02-C02C-44FA-96FC-1973ABE5FF40}">
      <dgm:prSet/>
      <dgm:spPr/>
      <dgm:t>
        <a:bodyPr/>
        <a:lstStyle/>
        <a:p>
          <a:endParaRPr lang="zh-CN" altLang="en-US"/>
        </a:p>
      </dgm:t>
    </dgm:pt>
    <dgm:pt modelId="{DD6E3A76-31FC-4028-BEA2-803CA5CEAA1A}">
      <dgm:prSet custT="1"/>
      <dgm:spPr/>
      <dgm:t>
        <a:bodyPr/>
        <a:lstStyle/>
        <a:p>
          <a:r>
            <a:rPr lang="zh-CN" altLang="en-US" sz="1000" dirty="0" smtClean="0"/>
            <a:t>在当天晚上网络空闲时间段自动向分行监控中心理财监控管理平台上传本地音视频录像。</a:t>
          </a:r>
          <a:endParaRPr lang="zh-CN" altLang="en-US" sz="1000" dirty="0"/>
        </a:p>
      </dgm:t>
    </dgm:pt>
    <dgm:pt modelId="{74C6D882-0B46-49AF-8C88-DE8B7C1CEA61}" type="parTrans" cxnId="{B7EA2AAF-786F-44B0-851F-C8620CBA77DF}">
      <dgm:prSet/>
      <dgm:spPr/>
      <dgm:t>
        <a:bodyPr/>
        <a:lstStyle/>
        <a:p>
          <a:endParaRPr lang="zh-CN" altLang="en-US"/>
        </a:p>
      </dgm:t>
    </dgm:pt>
    <dgm:pt modelId="{BB79EB12-6CB9-4C47-B1FB-CF917E382BAF}" type="sibTrans" cxnId="{B7EA2AAF-786F-44B0-851F-C8620CBA77DF}">
      <dgm:prSet/>
      <dgm:spPr/>
      <dgm:t>
        <a:bodyPr/>
        <a:lstStyle/>
        <a:p>
          <a:endParaRPr lang="zh-CN" altLang="en-US"/>
        </a:p>
      </dgm:t>
    </dgm:pt>
    <dgm:pt modelId="{E83CDD5A-62BF-40FE-8DC3-345D773E0246}">
      <dgm:prSet custT="1"/>
      <dgm:spPr/>
      <dgm:t>
        <a:bodyPr/>
        <a:lstStyle/>
        <a:p>
          <a:r>
            <a:rPr lang="zh-CN" altLang="zh-CN" sz="1000" dirty="0" smtClean="0"/>
            <a:t>理财客户经理输入自己工号、密码来确认身份</a:t>
          </a:r>
          <a:r>
            <a:rPr lang="zh-CN" altLang="en-US" sz="1000" dirty="0" smtClean="0"/>
            <a:t>。</a:t>
          </a:r>
          <a:endParaRPr lang="zh-CN" altLang="en-US" sz="1000" dirty="0"/>
        </a:p>
      </dgm:t>
    </dgm:pt>
    <dgm:pt modelId="{4044F51B-0978-4229-833E-A2FBBC664513}" type="parTrans" cxnId="{D2384423-64E0-4D90-8DF3-9BE6AEF0F7D7}">
      <dgm:prSet/>
      <dgm:spPr/>
      <dgm:t>
        <a:bodyPr/>
        <a:lstStyle/>
        <a:p>
          <a:endParaRPr lang="zh-CN" altLang="en-US"/>
        </a:p>
      </dgm:t>
    </dgm:pt>
    <dgm:pt modelId="{75991EE1-AAA3-4E81-BDCF-63225D2794AB}" type="sibTrans" cxnId="{D2384423-64E0-4D90-8DF3-9BE6AEF0F7D7}">
      <dgm:prSet/>
      <dgm:spPr/>
      <dgm:t>
        <a:bodyPr/>
        <a:lstStyle/>
        <a:p>
          <a:endParaRPr lang="zh-CN" altLang="en-US"/>
        </a:p>
      </dgm:t>
    </dgm:pt>
    <dgm:pt modelId="{4E4CF6EE-A8A8-473B-956B-2FBAFF95D4B8}">
      <dgm:prSet custT="1"/>
      <dgm:spPr/>
      <dgm:t>
        <a:bodyPr/>
        <a:lstStyle/>
        <a:p>
          <a:r>
            <a:rPr lang="zh-CN" altLang="zh-CN" sz="1000" dirty="0" smtClean="0"/>
            <a:t>输入客户的身份证或银行卡号信息</a:t>
          </a:r>
          <a:r>
            <a:rPr lang="zh-CN" altLang="en-US" sz="1000" dirty="0" smtClean="0"/>
            <a:t>，</a:t>
          </a:r>
          <a:r>
            <a:rPr lang="zh-CN" altLang="zh-CN" sz="1000" dirty="0" smtClean="0"/>
            <a:t>并通过点击录像按钮开始进行录像，点击录像保存按钮进行录像的保存</a:t>
          </a:r>
          <a:r>
            <a:rPr lang="zh-CN" altLang="en-US" sz="1000" dirty="0" smtClean="0"/>
            <a:t>。</a:t>
          </a:r>
          <a:endParaRPr lang="zh-CN" altLang="en-US" sz="1000" dirty="0"/>
        </a:p>
      </dgm:t>
    </dgm:pt>
    <dgm:pt modelId="{0685EC4B-539D-4715-A72F-4CE3B4194598}" type="parTrans" cxnId="{8724A8D6-1CD0-4766-BD0B-7B71995EC554}">
      <dgm:prSet/>
      <dgm:spPr/>
      <dgm:t>
        <a:bodyPr/>
        <a:lstStyle/>
        <a:p>
          <a:endParaRPr lang="zh-CN" altLang="en-US"/>
        </a:p>
      </dgm:t>
    </dgm:pt>
    <dgm:pt modelId="{3B0BD243-C562-4834-8669-761605CB118B}" type="sibTrans" cxnId="{8724A8D6-1CD0-4766-BD0B-7B71995EC554}">
      <dgm:prSet/>
      <dgm:spPr/>
      <dgm:t>
        <a:bodyPr/>
        <a:lstStyle/>
        <a:p>
          <a:endParaRPr lang="zh-CN" altLang="en-US"/>
        </a:p>
      </dgm:t>
    </dgm:pt>
    <dgm:pt modelId="{7EDDA4FB-9528-4F3F-9EAA-9C810B833410}" type="pres">
      <dgm:prSet presAssocID="{2151079F-E7B1-43F5-BD34-F69E8BCD42A7}" presName="diagram" presStyleCnt="0">
        <dgm:presLayoutVars>
          <dgm:dir/>
          <dgm:animLvl val="lvl"/>
          <dgm:resizeHandles val="exact"/>
        </dgm:presLayoutVars>
      </dgm:prSet>
      <dgm:spPr/>
    </dgm:pt>
    <dgm:pt modelId="{3C463F69-D796-4B7D-B6DF-5C88EC80F173}" type="pres">
      <dgm:prSet presAssocID="{290C5BF7-24CB-4274-A2C3-B829A519A7E2}" presName="compNode" presStyleCnt="0"/>
      <dgm:spPr/>
    </dgm:pt>
    <dgm:pt modelId="{366E49EB-09F2-41DD-8ED5-BAADD60C7BE8}" type="pres">
      <dgm:prSet presAssocID="{290C5BF7-24CB-4274-A2C3-B829A519A7E2}" presName="childRect" presStyleLbl="bgAcc1" presStyleIdx="0" presStyleCnt="3" custScaleY="260842">
        <dgm:presLayoutVars>
          <dgm:bulletEnabled val="1"/>
        </dgm:presLayoutVars>
      </dgm:prSet>
      <dgm:spPr/>
      <dgm:t>
        <a:bodyPr/>
        <a:lstStyle/>
        <a:p>
          <a:endParaRPr lang="zh-CN" altLang="en-US"/>
        </a:p>
      </dgm:t>
    </dgm:pt>
    <dgm:pt modelId="{7A230DE0-811A-4BB9-83F7-25FD2C7CD842}" type="pres">
      <dgm:prSet presAssocID="{290C5BF7-24CB-4274-A2C3-B829A519A7E2}" presName="parentText" presStyleLbl="node1" presStyleIdx="0" presStyleCnt="0">
        <dgm:presLayoutVars>
          <dgm:chMax val="0"/>
          <dgm:bulletEnabled val="1"/>
        </dgm:presLayoutVars>
      </dgm:prSet>
      <dgm:spPr/>
      <dgm:t>
        <a:bodyPr/>
        <a:lstStyle/>
        <a:p>
          <a:endParaRPr lang="zh-CN" altLang="en-US"/>
        </a:p>
      </dgm:t>
    </dgm:pt>
    <dgm:pt modelId="{92DE2D15-BADB-4924-9E29-238BA6B117D4}" type="pres">
      <dgm:prSet presAssocID="{290C5BF7-24CB-4274-A2C3-B829A519A7E2}" presName="parentRect" presStyleLbl="alignNode1" presStyleIdx="0" presStyleCnt="3" custLinFactNeighborY="53900"/>
      <dgm:spPr/>
      <dgm:t>
        <a:bodyPr/>
        <a:lstStyle/>
        <a:p>
          <a:endParaRPr lang="zh-CN" altLang="en-US"/>
        </a:p>
      </dgm:t>
    </dgm:pt>
    <dgm:pt modelId="{8A7654D5-81FF-4CB2-8D31-183A1AF31A1B}" type="pres">
      <dgm:prSet presAssocID="{290C5BF7-24CB-4274-A2C3-B829A519A7E2}" presName="adorn" presStyleLbl="fgAccFollowNode1" presStyleIdx="0" presStyleCnt="3" custLinFactNeighborX="-3954" custLinFactNeighborY="48552"/>
      <dgm:spPr>
        <a:blipFill rotWithShape="0">
          <a:blip xmlns:r="http://schemas.openxmlformats.org/officeDocument/2006/relationships" r:embed="rId1"/>
          <a:stretch>
            <a:fillRect/>
          </a:stretch>
        </a:blipFill>
      </dgm:spPr>
    </dgm:pt>
    <dgm:pt modelId="{F9B10A75-60B0-44FA-A9DC-D7B8CBDBF92F}" type="pres">
      <dgm:prSet presAssocID="{0CAF7E86-CAAB-4BB5-8ECA-9E9508ABF446}" presName="sibTrans" presStyleLbl="sibTrans2D1" presStyleIdx="0" presStyleCnt="0"/>
      <dgm:spPr/>
      <dgm:t>
        <a:bodyPr/>
        <a:lstStyle/>
        <a:p>
          <a:endParaRPr lang="zh-CN" altLang="en-US"/>
        </a:p>
      </dgm:t>
    </dgm:pt>
    <dgm:pt modelId="{74A88A02-B78D-4F2E-A0E3-4B2BA8768D76}" type="pres">
      <dgm:prSet presAssocID="{A4A611F3-9F29-45E4-AE5D-0D98AA4D31BC}" presName="compNode" presStyleCnt="0"/>
      <dgm:spPr/>
    </dgm:pt>
    <dgm:pt modelId="{049F7B35-F974-4219-8AAB-B36EB4870018}" type="pres">
      <dgm:prSet presAssocID="{A4A611F3-9F29-45E4-AE5D-0D98AA4D31BC}" presName="childRect" presStyleLbl="bgAcc1" presStyleIdx="1" presStyleCnt="3" custScaleY="262489" custLinFactNeighborX="-6228">
        <dgm:presLayoutVars>
          <dgm:bulletEnabled val="1"/>
        </dgm:presLayoutVars>
      </dgm:prSet>
      <dgm:spPr/>
      <dgm:t>
        <a:bodyPr/>
        <a:lstStyle/>
        <a:p>
          <a:endParaRPr lang="zh-CN" altLang="en-US"/>
        </a:p>
      </dgm:t>
    </dgm:pt>
    <dgm:pt modelId="{5B5F631E-868F-49CB-8C45-F40F58D42876}" type="pres">
      <dgm:prSet presAssocID="{A4A611F3-9F29-45E4-AE5D-0D98AA4D31BC}" presName="parentText" presStyleLbl="node1" presStyleIdx="0" presStyleCnt="0">
        <dgm:presLayoutVars>
          <dgm:chMax val="0"/>
          <dgm:bulletEnabled val="1"/>
        </dgm:presLayoutVars>
      </dgm:prSet>
      <dgm:spPr/>
      <dgm:t>
        <a:bodyPr/>
        <a:lstStyle/>
        <a:p>
          <a:endParaRPr lang="zh-CN" altLang="en-US"/>
        </a:p>
      </dgm:t>
    </dgm:pt>
    <dgm:pt modelId="{DB56C852-E156-407C-AC00-C7846DFDDED5}" type="pres">
      <dgm:prSet presAssocID="{A4A611F3-9F29-45E4-AE5D-0D98AA4D31BC}" presName="parentRect" presStyleLbl="alignNode1" presStyleIdx="1" presStyleCnt="3" custLinFactNeighborX="-6228" custLinFactNeighborY="56056"/>
      <dgm:spPr/>
      <dgm:t>
        <a:bodyPr/>
        <a:lstStyle/>
        <a:p>
          <a:endParaRPr lang="zh-CN" altLang="en-US"/>
        </a:p>
      </dgm:t>
    </dgm:pt>
    <dgm:pt modelId="{63EA434B-7F54-4487-9CD6-3CE525BCCF2C}" type="pres">
      <dgm:prSet presAssocID="{A4A611F3-9F29-45E4-AE5D-0D98AA4D31BC}" presName="adorn" presStyleLbl="fgAccFollowNode1" presStyleIdx="1" presStyleCnt="3" custLinFactNeighborX="-21747" custLinFactNeighborY="51402"/>
      <dgm:spPr>
        <a:blipFill rotWithShape="0">
          <a:blip xmlns:r="http://schemas.openxmlformats.org/officeDocument/2006/relationships" r:embed="rId2"/>
          <a:stretch>
            <a:fillRect/>
          </a:stretch>
        </a:blipFill>
      </dgm:spPr>
    </dgm:pt>
    <dgm:pt modelId="{96D97918-1377-407A-86C4-E1AC2E644FAB}" type="pres">
      <dgm:prSet presAssocID="{680EC025-EFEF-4C05-B5A7-B17654B0BEBF}" presName="sibTrans" presStyleLbl="sibTrans2D1" presStyleIdx="0" presStyleCnt="0"/>
      <dgm:spPr/>
      <dgm:t>
        <a:bodyPr/>
        <a:lstStyle/>
        <a:p>
          <a:endParaRPr lang="zh-CN" altLang="en-US"/>
        </a:p>
      </dgm:t>
    </dgm:pt>
    <dgm:pt modelId="{D52ED1C4-4195-4279-BD7D-B0DFE52C2935}" type="pres">
      <dgm:prSet presAssocID="{E23D14CC-55C9-4AF6-9226-B5CDB4384F3D}" presName="compNode" presStyleCnt="0"/>
      <dgm:spPr/>
    </dgm:pt>
    <dgm:pt modelId="{21787682-1A9A-40CC-B144-8C15BC985C4C}" type="pres">
      <dgm:prSet presAssocID="{E23D14CC-55C9-4AF6-9226-B5CDB4384F3D}" presName="childRect" presStyleLbl="bgAcc1" presStyleIdx="2" presStyleCnt="3" custScaleY="264553" custLinFactNeighborX="-8304">
        <dgm:presLayoutVars>
          <dgm:bulletEnabled val="1"/>
        </dgm:presLayoutVars>
      </dgm:prSet>
      <dgm:spPr/>
      <dgm:t>
        <a:bodyPr/>
        <a:lstStyle/>
        <a:p>
          <a:endParaRPr lang="zh-CN" altLang="en-US"/>
        </a:p>
      </dgm:t>
    </dgm:pt>
    <dgm:pt modelId="{A0AF8BD3-E786-40C9-9BEF-FB4232BD65CE}" type="pres">
      <dgm:prSet presAssocID="{E23D14CC-55C9-4AF6-9226-B5CDB4384F3D}" presName="parentText" presStyleLbl="node1" presStyleIdx="0" presStyleCnt="0">
        <dgm:presLayoutVars>
          <dgm:chMax val="0"/>
          <dgm:bulletEnabled val="1"/>
        </dgm:presLayoutVars>
      </dgm:prSet>
      <dgm:spPr/>
      <dgm:t>
        <a:bodyPr/>
        <a:lstStyle/>
        <a:p>
          <a:endParaRPr lang="zh-CN" altLang="en-US"/>
        </a:p>
      </dgm:t>
    </dgm:pt>
    <dgm:pt modelId="{9C228633-52F9-475D-BF2F-45308ECA90D3}" type="pres">
      <dgm:prSet presAssocID="{E23D14CC-55C9-4AF6-9226-B5CDB4384F3D}" presName="parentRect" presStyleLbl="alignNode1" presStyleIdx="2" presStyleCnt="3" custLinFactNeighborX="-7612" custLinFactNeighborY="53900"/>
      <dgm:spPr/>
      <dgm:t>
        <a:bodyPr/>
        <a:lstStyle/>
        <a:p>
          <a:endParaRPr lang="zh-CN" altLang="en-US"/>
        </a:p>
      </dgm:t>
    </dgm:pt>
    <dgm:pt modelId="{D7A4796B-74B5-43C0-A86E-111AC51A1FDE}" type="pres">
      <dgm:prSet presAssocID="{E23D14CC-55C9-4AF6-9226-B5CDB4384F3D}" presName="adorn" presStyleLbl="fgAccFollowNode1" presStyleIdx="2" presStyleCnt="3" custLinFactNeighborX="-23724" custLinFactNeighborY="53379"/>
      <dgm:spPr>
        <a:blipFill rotWithShape="0">
          <a:blip xmlns:r="http://schemas.openxmlformats.org/officeDocument/2006/relationships" r:embed="rId3"/>
          <a:stretch>
            <a:fillRect/>
          </a:stretch>
        </a:blipFill>
      </dgm:spPr>
    </dgm:pt>
  </dgm:ptLst>
  <dgm:cxnLst>
    <dgm:cxn modelId="{FB69C9C8-019D-4992-9866-5637701F5D52}" type="presOf" srcId="{C88FAAF9-E45B-4BD6-9703-F85804529738}" destId="{366E49EB-09F2-41DD-8ED5-BAADD60C7BE8}" srcOrd="0" destOrd="0" presId="urn:microsoft.com/office/officeart/2005/8/layout/bList2#2"/>
    <dgm:cxn modelId="{F8A6BD46-7D3F-4A46-8D45-C1DDE020DEBA}" type="presOf" srcId="{4BF520CF-1D62-46B1-9E70-5C0FA3FC2412}" destId="{049F7B35-F974-4219-8AAB-B36EB4870018}" srcOrd="0" destOrd="0" presId="urn:microsoft.com/office/officeart/2005/8/layout/bList2#2"/>
    <dgm:cxn modelId="{D6B2F32A-045F-4768-BB3A-CA2E768D4B33}" srcId="{E23D14CC-55C9-4AF6-9226-B5CDB4384F3D}" destId="{8502D305-6D5B-4249-A88F-9C9469E958A5}" srcOrd="0" destOrd="0" parTransId="{E5810466-AD12-4C53-B700-72069D6820E9}" sibTransId="{048410F7-8101-4E9B-A037-72F46404A92F}"/>
    <dgm:cxn modelId="{0C9000E9-13FA-43B2-AEA3-3487102084C0}" srcId="{A4A611F3-9F29-45E4-AE5D-0D98AA4D31BC}" destId="{4BF520CF-1D62-46B1-9E70-5C0FA3FC2412}" srcOrd="0" destOrd="0" parTransId="{564EDBB5-3952-4659-B075-30F73AD8D70F}" sibTransId="{7007AF1A-ECF5-4D7C-8AB4-1CD7417D81F9}"/>
    <dgm:cxn modelId="{509572B5-E1E4-4073-AD33-3DD6C5061B5C}" srcId="{2151079F-E7B1-43F5-BD34-F69E8BCD42A7}" destId="{E23D14CC-55C9-4AF6-9226-B5CDB4384F3D}" srcOrd="2" destOrd="0" parTransId="{D005FC78-B639-4055-98A2-658159FE1AFA}" sibTransId="{512B64C3-E302-4304-B6E2-5A5D70C6118D}"/>
    <dgm:cxn modelId="{B7EA2AAF-786F-44B0-851F-C8620CBA77DF}" srcId="{A4A611F3-9F29-45E4-AE5D-0D98AA4D31BC}" destId="{DD6E3A76-31FC-4028-BEA2-803CA5CEAA1A}" srcOrd="1" destOrd="0" parTransId="{74C6D882-0B46-49AF-8C88-DE8B7C1CEA61}" sibTransId="{BB79EB12-6CB9-4C47-B1FB-CF917E382BAF}"/>
    <dgm:cxn modelId="{FEB99BDF-761C-4B6E-84B0-787DF90FFB9F}" srcId="{2151079F-E7B1-43F5-BD34-F69E8BCD42A7}" destId="{A4A611F3-9F29-45E4-AE5D-0D98AA4D31BC}" srcOrd="1" destOrd="0" parTransId="{67147457-A55D-4B1F-829F-FA8C6E1BA2EB}" sibTransId="{680EC025-EFEF-4C05-B5A7-B17654B0BEBF}"/>
    <dgm:cxn modelId="{39B9EA12-6D58-4F20-BF70-6FA934C6E35E}" type="presOf" srcId="{680EC025-EFEF-4C05-B5A7-B17654B0BEBF}" destId="{96D97918-1377-407A-86C4-E1AC2E644FAB}" srcOrd="0" destOrd="0" presId="urn:microsoft.com/office/officeart/2005/8/layout/bList2#2"/>
    <dgm:cxn modelId="{24F44613-ABD3-4288-A61B-A8CDD804160E}" type="presOf" srcId="{8502D305-6D5B-4249-A88F-9C9469E958A5}" destId="{21787682-1A9A-40CC-B144-8C15BC985C4C}" srcOrd="0" destOrd="0" presId="urn:microsoft.com/office/officeart/2005/8/layout/bList2#2"/>
    <dgm:cxn modelId="{4FFE1E8A-8BFB-4A7E-88AC-59D0E7709865}" type="presOf" srcId="{E23D14CC-55C9-4AF6-9226-B5CDB4384F3D}" destId="{A0AF8BD3-E786-40C9-9BEF-FB4232BD65CE}" srcOrd="0" destOrd="0" presId="urn:microsoft.com/office/officeart/2005/8/layout/bList2#2"/>
    <dgm:cxn modelId="{5E39A179-3F84-4CEA-9393-A06FF4ACA9A8}" type="presOf" srcId="{A4A611F3-9F29-45E4-AE5D-0D98AA4D31BC}" destId="{DB56C852-E156-407C-AC00-C7846DFDDED5}" srcOrd="1" destOrd="0" presId="urn:microsoft.com/office/officeart/2005/8/layout/bList2#2"/>
    <dgm:cxn modelId="{E866BE73-302E-43A7-B5C2-A4162BFF9379}" srcId="{290C5BF7-24CB-4274-A2C3-B829A519A7E2}" destId="{C88FAAF9-E45B-4BD6-9703-F85804529738}" srcOrd="0" destOrd="0" parTransId="{8C2A0A19-9E9D-422A-AB95-816CEA19DFBC}" sibTransId="{FF0EC0DC-87F0-487B-89EB-591B0DE5CA9A}"/>
    <dgm:cxn modelId="{CF5C1582-967A-44DC-93A6-4BD6D7E68E6E}" type="presOf" srcId="{A4A611F3-9F29-45E4-AE5D-0D98AA4D31BC}" destId="{5B5F631E-868F-49CB-8C45-F40F58D42876}" srcOrd="0" destOrd="0" presId="urn:microsoft.com/office/officeart/2005/8/layout/bList2#2"/>
    <dgm:cxn modelId="{8724A8D6-1CD0-4766-BD0B-7B71995EC554}" srcId="{E23D14CC-55C9-4AF6-9226-B5CDB4384F3D}" destId="{4E4CF6EE-A8A8-473B-956B-2FBAFF95D4B8}" srcOrd="2" destOrd="0" parTransId="{0685EC4B-539D-4715-A72F-4CE3B4194598}" sibTransId="{3B0BD243-C562-4834-8669-761605CB118B}"/>
    <dgm:cxn modelId="{93952463-0182-4275-B562-83EFF384467D}" type="presOf" srcId="{5728D92D-7A71-4A55-9F96-DC657B9F1067}" destId="{366E49EB-09F2-41DD-8ED5-BAADD60C7BE8}" srcOrd="0" destOrd="1" presId="urn:microsoft.com/office/officeart/2005/8/layout/bList2#2"/>
    <dgm:cxn modelId="{21F9120F-58D3-48F8-B6C2-340BADC46B19}" type="presOf" srcId="{2151079F-E7B1-43F5-BD34-F69E8BCD42A7}" destId="{7EDDA4FB-9528-4F3F-9EAA-9C810B833410}" srcOrd="0" destOrd="0" presId="urn:microsoft.com/office/officeart/2005/8/layout/bList2#2"/>
    <dgm:cxn modelId="{D2384423-64E0-4D90-8DF3-9BE6AEF0F7D7}" srcId="{E23D14CC-55C9-4AF6-9226-B5CDB4384F3D}" destId="{E83CDD5A-62BF-40FE-8DC3-345D773E0246}" srcOrd="1" destOrd="0" parTransId="{4044F51B-0978-4229-833E-A2FBBC664513}" sibTransId="{75991EE1-AAA3-4E81-BDCF-63225D2794AB}"/>
    <dgm:cxn modelId="{FF2DEEE8-0177-4140-8103-D157FA4F2D90}" type="presOf" srcId="{E83CDD5A-62BF-40FE-8DC3-345D773E0246}" destId="{21787682-1A9A-40CC-B144-8C15BC985C4C}" srcOrd="0" destOrd="1" presId="urn:microsoft.com/office/officeart/2005/8/layout/bList2#2"/>
    <dgm:cxn modelId="{9D7BC776-DA16-4E11-B24A-3394FF71EA0A}" type="presOf" srcId="{290C5BF7-24CB-4274-A2C3-B829A519A7E2}" destId="{92DE2D15-BADB-4924-9E29-238BA6B117D4}" srcOrd="1" destOrd="0" presId="urn:microsoft.com/office/officeart/2005/8/layout/bList2#2"/>
    <dgm:cxn modelId="{55E2EEB3-812B-4ABF-B70C-18968474DFA3}" type="presOf" srcId="{4E4CF6EE-A8A8-473B-956B-2FBAFF95D4B8}" destId="{21787682-1A9A-40CC-B144-8C15BC985C4C}" srcOrd="0" destOrd="2" presId="urn:microsoft.com/office/officeart/2005/8/layout/bList2#2"/>
    <dgm:cxn modelId="{082E2C2D-033A-4717-B788-B5592B8F74E8}" type="presOf" srcId="{0CAF7E86-CAAB-4BB5-8ECA-9E9508ABF446}" destId="{F9B10A75-60B0-44FA-A9DC-D7B8CBDBF92F}" srcOrd="0" destOrd="0" presId="urn:microsoft.com/office/officeart/2005/8/layout/bList2#2"/>
    <dgm:cxn modelId="{B8B5FF1B-83CC-4165-A17E-AEA7B68DFA8F}" type="presOf" srcId="{DD6E3A76-31FC-4028-BEA2-803CA5CEAA1A}" destId="{049F7B35-F974-4219-8AAB-B36EB4870018}" srcOrd="0" destOrd="1" presId="urn:microsoft.com/office/officeart/2005/8/layout/bList2#2"/>
    <dgm:cxn modelId="{84756D02-C02C-44FA-96FC-1973ABE5FF40}" srcId="{290C5BF7-24CB-4274-A2C3-B829A519A7E2}" destId="{5728D92D-7A71-4A55-9F96-DC657B9F1067}" srcOrd="1" destOrd="0" parTransId="{B5E128C3-694E-4EFA-8855-A5083F67BBA3}" sibTransId="{65A35B66-0A85-4DE1-BF1B-671C1230FB08}"/>
    <dgm:cxn modelId="{EF932B1D-8CB0-4B99-B323-D479EDCB9BDE}" srcId="{2151079F-E7B1-43F5-BD34-F69E8BCD42A7}" destId="{290C5BF7-24CB-4274-A2C3-B829A519A7E2}" srcOrd="0" destOrd="0" parTransId="{F05A8E3F-8C9E-4E0D-8650-CD3CE954C8D8}" sibTransId="{0CAF7E86-CAAB-4BB5-8ECA-9E9508ABF446}"/>
    <dgm:cxn modelId="{4C2ED1EF-8E27-43F5-B8EA-198CC80403F0}" type="presOf" srcId="{290C5BF7-24CB-4274-A2C3-B829A519A7E2}" destId="{7A230DE0-811A-4BB9-83F7-25FD2C7CD842}" srcOrd="0" destOrd="0" presId="urn:microsoft.com/office/officeart/2005/8/layout/bList2#2"/>
    <dgm:cxn modelId="{7896B1AC-8C4D-4164-9A4C-F6A4C87AA742}" type="presOf" srcId="{E23D14CC-55C9-4AF6-9226-B5CDB4384F3D}" destId="{9C228633-52F9-475D-BF2F-45308ECA90D3}" srcOrd="1" destOrd="0" presId="urn:microsoft.com/office/officeart/2005/8/layout/bList2#2"/>
    <dgm:cxn modelId="{0E529422-327C-4133-8E99-FD3D772BAEA0}" type="presParOf" srcId="{7EDDA4FB-9528-4F3F-9EAA-9C810B833410}" destId="{3C463F69-D796-4B7D-B6DF-5C88EC80F173}" srcOrd="0" destOrd="0" presId="urn:microsoft.com/office/officeart/2005/8/layout/bList2#2"/>
    <dgm:cxn modelId="{F1608704-83C4-40BC-B7A5-E297C37956C4}" type="presParOf" srcId="{3C463F69-D796-4B7D-B6DF-5C88EC80F173}" destId="{366E49EB-09F2-41DD-8ED5-BAADD60C7BE8}" srcOrd="0" destOrd="0" presId="urn:microsoft.com/office/officeart/2005/8/layout/bList2#2"/>
    <dgm:cxn modelId="{58929AAC-0D9D-4E8D-B503-8C604D5E4ECD}" type="presParOf" srcId="{3C463F69-D796-4B7D-B6DF-5C88EC80F173}" destId="{7A230DE0-811A-4BB9-83F7-25FD2C7CD842}" srcOrd="1" destOrd="0" presId="urn:microsoft.com/office/officeart/2005/8/layout/bList2#2"/>
    <dgm:cxn modelId="{7C5BB250-65D2-47AF-8674-606984758BEC}" type="presParOf" srcId="{3C463F69-D796-4B7D-B6DF-5C88EC80F173}" destId="{92DE2D15-BADB-4924-9E29-238BA6B117D4}" srcOrd="2" destOrd="0" presId="urn:microsoft.com/office/officeart/2005/8/layout/bList2#2"/>
    <dgm:cxn modelId="{9ADCE876-DCB8-48E0-A49D-013EAD98BA91}" type="presParOf" srcId="{3C463F69-D796-4B7D-B6DF-5C88EC80F173}" destId="{8A7654D5-81FF-4CB2-8D31-183A1AF31A1B}" srcOrd="3" destOrd="0" presId="urn:microsoft.com/office/officeart/2005/8/layout/bList2#2"/>
    <dgm:cxn modelId="{225F3FB3-7D58-4535-AAA6-FA7685A12F59}" type="presParOf" srcId="{7EDDA4FB-9528-4F3F-9EAA-9C810B833410}" destId="{F9B10A75-60B0-44FA-A9DC-D7B8CBDBF92F}" srcOrd="1" destOrd="0" presId="urn:microsoft.com/office/officeart/2005/8/layout/bList2#2"/>
    <dgm:cxn modelId="{3FA27E36-229E-46E1-A801-D69D84E293DC}" type="presParOf" srcId="{7EDDA4FB-9528-4F3F-9EAA-9C810B833410}" destId="{74A88A02-B78D-4F2E-A0E3-4B2BA8768D76}" srcOrd="2" destOrd="0" presId="urn:microsoft.com/office/officeart/2005/8/layout/bList2#2"/>
    <dgm:cxn modelId="{70F743E1-A75F-42C5-9580-7913018CD14F}" type="presParOf" srcId="{74A88A02-B78D-4F2E-A0E3-4B2BA8768D76}" destId="{049F7B35-F974-4219-8AAB-B36EB4870018}" srcOrd="0" destOrd="0" presId="urn:microsoft.com/office/officeart/2005/8/layout/bList2#2"/>
    <dgm:cxn modelId="{40F21AE7-C06F-4993-B813-9A3402843D08}" type="presParOf" srcId="{74A88A02-B78D-4F2E-A0E3-4B2BA8768D76}" destId="{5B5F631E-868F-49CB-8C45-F40F58D42876}" srcOrd="1" destOrd="0" presId="urn:microsoft.com/office/officeart/2005/8/layout/bList2#2"/>
    <dgm:cxn modelId="{F970D389-8323-4D86-93CC-22E12527B578}" type="presParOf" srcId="{74A88A02-B78D-4F2E-A0E3-4B2BA8768D76}" destId="{DB56C852-E156-407C-AC00-C7846DFDDED5}" srcOrd="2" destOrd="0" presId="urn:microsoft.com/office/officeart/2005/8/layout/bList2#2"/>
    <dgm:cxn modelId="{94E0F268-94AA-4E7D-9975-A6D8C51329CC}" type="presParOf" srcId="{74A88A02-B78D-4F2E-A0E3-4B2BA8768D76}" destId="{63EA434B-7F54-4487-9CD6-3CE525BCCF2C}" srcOrd="3" destOrd="0" presId="urn:microsoft.com/office/officeart/2005/8/layout/bList2#2"/>
    <dgm:cxn modelId="{2305A67F-307E-41AC-9271-2368EFBC4E35}" type="presParOf" srcId="{7EDDA4FB-9528-4F3F-9EAA-9C810B833410}" destId="{96D97918-1377-407A-86C4-E1AC2E644FAB}" srcOrd="3" destOrd="0" presId="urn:microsoft.com/office/officeart/2005/8/layout/bList2#2"/>
    <dgm:cxn modelId="{1652981A-D093-40CE-A26B-D1F85510A92A}" type="presParOf" srcId="{7EDDA4FB-9528-4F3F-9EAA-9C810B833410}" destId="{D52ED1C4-4195-4279-BD7D-B0DFE52C2935}" srcOrd="4" destOrd="0" presId="urn:microsoft.com/office/officeart/2005/8/layout/bList2#2"/>
    <dgm:cxn modelId="{DCDC4860-AC54-40F4-A39F-A29FC047916E}" type="presParOf" srcId="{D52ED1C4-4195-4279-BD7D-B0DFE52C2935}" destId="{21787682-1A9A-40CC-B144-8C15BC985C4C}" srcOrd="0" destOrd="0" presId="urn:microsoft.com/office/officeart/2005/8/layout/bList2#2"/>
    <dgm:cxn modelId="{B753B699-008C-4FEC-BA13-DBBEDE8776A2}" type="presParOf" srcId="{D52ED1C4-4195-4279-BD7D-B0DFE52C2935}" destId="{A0AF8BD3-E786-40C9-9BEF-FB4232BD65CE}" srcOrd="1" destOrd="0" presId="urn:microsoft.com/office/officeart/2005/8/layout/bList2#2"/>
    <dgm:cxn modelId="{95A2C9C9-62C6-4ABF-90DB-83718B5664A4}" type="presParOf" srcId="{D52ED1C4-4195-4279-BD7D-B0DFE52C2935}" destId="{9C228633-52F9-475D-BF2F-45308ECA90D3}" srcOrd="2" destOrd="0" presId="urn:microsoft.com/office/officeart/2005/8/layout/bList2#2"/>
    <dgm:cxn modelId="{BDA6D89B-EFAD-405D-8B19-F41C36F9267E}" type="presParOf" srcId="{D52ED1C4-4195-4279-BD7D-B0DFE52C2935}" destId="{D7A4796B-74B5-43C0-A86E-111AC51A1FDE}" srcOrd="3" destOrd="0" presId="urn:microsoft.com/office/officeart/2005/8/layout/bList2#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93836-4834-40CF-884C-5C7BBFF6D787}"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BD6C2CD0-6E09-4F67-99F0-EAA67AEE54C8}">
      <dgm:prSet phldrT="[文本]"/>
      <dgm:spPr/>
      <dgm:t>
        <a:bodyPr/>
        <a:lstStyle/>
        <a:p>
          <a:r>
            <a:rPr lang="zh-CN" altLang="en-US" dirty="0" smtClean="0"/>
            <a:t>存储策略</a:t>
          </a:r>
          <a:endParaRPr lang="zh-CN" altLang="en-US" dirty="0"/>
        </a:p>
      </dgm:t>
    </dgm:pt>
    <dgm:pt modelId="{73388FD1-4317-4632-8288-E3FCF94C740C}" type="parTrans" cxnId="{1E42C225-5AA0-4B2B-B797-98C356250B89}">
      <dgm:prSet/>
      <dgm:spPr/>
      <dgm:t>
        <a:bodyPr/>
        <a:lstStyle/>
        <a:p>
          <a:endParaRPr lang="zh-CN" altLang="en-US"/>
        </a:p>
      </dgm:t>
    </dgm:pt>
    <dgm:pt modelId="{8483E385-72CC-42DF-B213-02DFD765FAA8}" type="sibTrans" cxnId="{1E42C225-5AA0-4B2B-B797-98C356250B89}">
      <dgm:prSet/>
      <dgm:spPr/>
      <dgm:t>
        <a:bodyPr/>
        <a:lstStyle/>
        <a:p>
          <a:endParaRPr lang="zh-CN" altLang="en-US"/>
        </a:p>
      </dgm:t>
    </dgm:pt>
    <dgm:pt modelId="{B7EFF405-B24A-4C5A-9EEA-0BFD716B0C7D}">
      <dgm:prSet phldrT="[文本]" custT="1"/>
      <dgm:spPr/>
      <dgm:t>
        <a:bodyPr/>
        <a:lstStyle/>
        <a:p>
          <a:r>
            <a:rPr lang="zh-CN" altLang="zh-CN" sz="1200" dirty="0" smtClean="0"/>
            <a:t>由于当天的理财录像均会在当天晚上某个空闲时间段自动上传到分行监控中心理财监控存储平台做备份，因此不建议网点的理财采集终端做长时间的录像存储，建议保存时间为</a:t>
          </a:r>
          <a:r>
            <a:rPr lang="en-US" altLang="zh-CN" sz="1200" dirty="0" smtClean="0">
              <a:solidFill>
                <a:srgbClr val="C00000"/>
              </a:solidFill>
            </a:rPr>
            <a:t>90</a:t>
          </a:r>
          <a:r>
            <a:rPr lang="zh-CN" altLang="zh-CN" sz="1200" dirty="0" smtClean="0">
              <a:solidFill>
                <a:srgbClr val="C00000"/>
              </a:solidFill>
            </a:rPr>
            <a:t>天</a:t>
          </a:r>
          <a:r>
            <a:rPr lang="zh-CN" altLang="zh-CN" sz="1200" dirty="0" smtClean="0"/>
            <a:t>，以节省存储硬盘成本投入</a:t>
          </a:r>
          <a:r>
            <a:rPr lang="zh-CN" altLang="en-US" sz="1200" dirty="0" smtClean="0"/>
            <a:t>。</a:t>
          </a:r>
          <a:endParaRPr lang="zh-CN" altLang="en-US" sz="1200" dirty="0"/>
        </a:p>
      </dgm:t>
    </dgm:pt>
    <dgm:pt modelId="{D445598B-22C6-4A88-B75F-6C7D13C4D3CC}" type="parTrans" cxnId="{2A8BC78F-9E60-4AB8-BD90-F318CFC1187D}">
      <dgm:prSet/>
      <dgm:spPr/>
      <dgm:t>
        <a:bodyPr/>
        <a:lstStyle/>
        <a:p>
          <a:endParaRPr lang="zh-CN" altLang="en-US"/>
        </a:p>
      </dgm:t>
    </dgm:pt>
    <dgm:pt modelId="{76E42C04-57C2-41DF-8EA0-E16C365410EB}" type="sibTrans" cxnId="{2A8BC78F-9E60-4AB8-BD90-F318CFC1187D}">
      <dgm:prSet/>
      <dgm:spPr/>
      <dgm:t>
        <a:bodyPr/>
        <a:lstStyle/>
        <a:p>
          <a:endParaRPr lang="zh-CN" altLang="en-US"/>
        </a:p>
      </dgm:t>
    </dgm:pt>
    <dgm:pt modelId="{7AB48258-0B45-4004-9EA2-87BC244D15ED}">
      <dgm:prSet phldrT="[文本]"/>
      <dgm:spPr/>
      <dgm:t>
        <a:bodyPr/>
        <a:lstStyle/>
        <a:p>
          <a:r>
            <a:rPr lang="zh-CN" altLang="en-US" dirty="0" smtClean="0"/>
            <a:t>存储空间</a:t>
          </a:r>
          <a:endParaRPr lang="zh-CN" altLang="en-US" dirty="0"/>
        </a:p>
      </dgm:t>
    </dgm:pt>
    <dgm:pt modelId="{3ACD5F45-6B3E-40DA-BD00-77E77FD4B025}" type="parTrans" cxnId="{BCF733AF-7F2C-45EE-B6D0-22F709851D7F}">
      <dgm:prSet/>
      <dgm:spPr/>
      <dgm:t>
        <a:bodyPr/>
        <a:lstStyle/>
        <a:p>
          <a:endParaRPr lang="zh-CN" altLang="en-US"/>
        </a:p>
      </dgm:t>
    </dgm:pt>
    <dgm:pt modelId="{55938C20-2B46-4E88-8056-B759BB04C274}" type="sibTrans" cxnId="{BCF733AF-7F2C-45EE-B6D0-22F709851D7F}">
      <dgm:prSet/>
      <dgm:spPr/>
      <dgm:t>
        <a:bodyPr/>
        <a:lstStyle/>
        <a:p>
          <a:endParaRPr lang="zh-CN" altLang="en-US"/>
        </a:p>
      </dgm:t>
    </dgm:pt>
    <dgm:pt modelId="{4A3BE745-9F77-4132-BEBA-A03E2474EE3E}">
      <dgm:prSet phldrT="[文本]" custT="1"/>
      <dgm:spPr/>
      <dgm:t>
        <a:bodyPr/>
        <a:lstStyle/>
        <a:p>
          <a:r>
            <a:rPr lang="zh-CN" altLang="zh-CN" sz="1200" b="1" dirty="0" smtClean="0"/>
            <a:t>支行</a:t>
          </a:r>
          <a:r>
            <a:rPr lang="en-US" altLang="zh-CN" sz="1200" b="1" dirty="0" smtClean="0"/>
            <a:t>/</a:t>
          </a:r>
          <a:r>
            <a:rPr lang="zh-CN" altLang="zh-CN" sz="1200" b="1" dirty="0" smtClean="0"/>
            <a:t>营业网点录像存储空间计算：</a:t>
          </a:r>
          <a:endParaRPr lang="zh-CN" altLang="en-US" sz="1200" dirty="0"/>
        </a:p>
      </dgm:t>
    </dgm:pt>
    <dgm:pt modelId="{EBB61871-720F-4050-BE45-9ED1C97FFA37}" type="parTrans" cxnId="{62A21CD9-71E7-4844-A8C7-134206A689CB}">
      <dgm:prSet/>
      <dgm:spPr/>
      <dgm:t>
        <a:bodyPr/>
        <a:lstStyle/>
        <a:p>
          <a:endParaRPr lang="zh-CN" altLang="en-US"/>
        </a:p>
      </dgm:t>
    </dgm:pt>
    <dgm:pt modelId="{4D0C0A0E-F40B-4FF8-9D90-C66D178262DB}" type="sibTrans" cxnId="{62A21CD9-71E7-4844-A8C7-134206A689CB}">
      <dgm:prSet/>
      <dgm:spPr/>
      <dgm:t>
        <a:bodyPr/>
        <a:lstStyle/>
        <a:p>
          <a:endParaRPr lang="zh-CN" altLang="en-US"/>
        </a:p>
      </dgm:t>
    </dgm:pt>
    <dgm:pt modelId="{B0BFAD14-DB74-4FB3-82AB-63EB4442028B}">
      <dgm:prSet phldrT="[文本]"/>
      <dgm:spPr/>
      <dgm:t>
        <a:bodyPr/>
        <a:lstStyle/>
        <a:p>
          <a:r>
            <a:rPr lang="zh-CN" altLang="en-US" dirty="0" smtClean="0"/>
            <a:t>硬盘投入</a:t>
          </a:r>
          <a:endParaRPr lang="zh-CN" altLang="en-US" dirty="0"/>
        </a:p>
      </dgm:t>
    </dgm:pt>
    <dgm:pt modelId="{370E9968-B1D2-4796-ABCC-50F1831B2C88}" type="parTrans" cxnId="{1AD663A1-E12F-4CC8-A63A-83A4FC9CC5BB}">
      <dgm:prSet/>
      <dgm:spPr/>
      <dgm:t>
        <a:bodyPr/>
        <a:lstStyle/>
        <a:p>
          <a:endParaRPr lang="zh-CN" altLang="en-US"/>
        </a:p>
      </dgm:t>
    </dgm:pt>
    <dgm:pt modelId="{082D8898-CDF5-45BC-A06F-F62CBC2D798D}" type="sibTrans" cxnId="{1AD663A1-E12F-4CC8-A63A-83A4FC9CC5BB}">
      <dgm:prSet/>
      <dgm:spPr/>
      <dgm:t>
        <a:bodyPr/>
        <a:lstStyle/>
        <a:p>
          <a:endParaRPr lang="zh-CN" altLang="en-US"/>
        </a:p>
      </dgm:t>
    </dgm:pt>
    <dgm:pt modelId="{7C6EA2D3-62C6-41AC-A256-998BA33D73CB}">
      <dgm:prSet phldrT="[文本]" custT="1"/>
      <dgm:spPr/>
      <dgm:t>
        <a:bodyPr/>
        <a:lstStyle/>
        <a:p>
          <a:r>
            <a:rPr lang="zh-CN" altLang="zh-CN" sz="1400" dirty="0" smtClean="0"/>
            <a:t>也就是说满足存储时间所需要的</a:t>
          </a:r>
          <a:r>
            <a:rPr lang="en-US" altLang="zh-CN" sz="1400" dirty="0" smtClean="0"/>
            <a:t>3T</a:t>
          </a:r>
          <a:r>
            <a:rPr lang="zh-CN" altLang="zh-CN" sz="1400" dirty="0" smtClean="0"/>
            <a:t>硬盘数量需配置</a:t>
          </a:r>
          <a:r>
            <a:rPr lang="en-US" altLang="zh-CN" sz="1400" b="1" dirty="0" smtClean="0">
              <a:solidFill>
                <a:srgbClr val="C00000"/>
              </a:solidFill>
            </a:rPr>
            <a:t>1</a:t>
          </a:r>
          <a:r>
            <a:rPr lang="zh-CN" altLang="zh-CN" sz="1400" b="1" dirty="0" smtClean="0">
              <a:solidFill>
                <a:srgbClr val="C00000"/>
              </a:solidFill>
            </a:rPr>
            <a:t>块</a:t>
          </a:r>
          <a:r>
            <a:rPr lang="zh-CN" altLang="zh-CN" sz="1400" dirty="0" smtClean="0"/>
            <a:t>即可。</a:t>
          </a:r>
          <a:endParaRPr lang="zh-CN" altLang="en-US" sz="1400" dirty="0"/>
        </a:p>
      </dgm:t>
    </dgm:pt>
    <dgm:pt modelId="{6F470B42-E56A-4A07-8BF3-9A44AA1B8A01}" type="parTrans" cxnId="{5751F014-D073-4F22-ABDE-4F9C3DA06ABF}">
      <dgm:prSet/>
      <dgm:spPr/>
      <dgm:t>
        <a:bodyPr/>
        <a:lstStyle/>
        <a:p>
          <a:endParaRPr lang="zh-CN" altLang="en-US"/>
        </a:p>
      </dgm:t>
    </dgm:pt>
    <dgm:pt modelId="{BC1586A7-3E7D-4259-9F44-DCCF21093750}" type="sibTrans" cxnId="{5751F014-D073-4F22-ABDE-4F9C3DA06ABF}">
      <dgm:prSet/>
      <dgm:spPr/>
      <dgm:t>
        <a:bodyPr/>
        <a:lstStyle/>
        <a:p>
          <a:endParaRPr lang="zh-CN" altLang="en-US"/>
        </a:p>
      </dgm:t>
    </dgm:pt>
    <dgm:pt modelId="{F71056B7-6F68-4E7D-9D57-CB70AAB1354F}">
      <dgm:prSet custT="1"/>
      <dgm:spPr/>
      <dgm:t>
        <a:bodyPr/>
        <a:lstStyle/>
        <a:p>
          <a:r>
            <a:rPr lang="en-US" altLang="zh-CN" sz="1200" dirty="0" smtClean="0"/>
            <a:t>2Mb/s</a:t>
          </a:r>
          <a:r>
            <a:rPr lang="zh-CN" altLang="zh-CN" sz="1200" dirty="0" smtClean="0"/>
            <a:t>（</a:t>
          </a:r>
          <a:r>
            <a:rPr lang="en-US" altLang="zh-CN" sz="1200" dirty="0" smtClean="0"/>
            <a:t>1</a:t>
          </a:r>
          <a:r>
            <a:rPr lang="zh-CN" altLang="zh-CN" sz="1200" dirty="0" smtClean="0"/>
            <a:t>路</a:t>
          </a:r>
          <a:r>
            <a:rPr lang="en-US" altLang="zh-CN" sz="1200" dirty="0" smtClean="0"/>
            <a:t>100W</a:t>
          </a:r>
          <a:r>
            <a:rPr lang="zh-CN" altLang="zh-CN" sz="1200" dirty="0" smtClean="0"/>
            <a:t>音视频录像带宽）</a:t>
          </a:r>
          <a:r>
            <a:rPr lang="en-US" altLang="zh-CN" sz="1200" dirty="0" smtClean="0"/>
            <a:t>*4</a:t>
          </a:r>
          <a:r>
            <a:rPr lang="zh-CN" altLang="zh-CN" sz="1200" dirty="0" smtClean="0"/>
            <a:t>（理财柜台数量）</a:t>
          </a:r>
          <a:r>
            <a:rPr lang="en-US" altLang="zh-CN" sz="1200" dirty="0" smtClean="0"/>
            <a:t>*3600s</a:t>
          </a:r>
          <a:r>
            <a:rPr lang="zh-CN" altLang="zh-CN" sz="1200" dirty="0" smtClean="0"/>
            <a:t>（</a:t>
          </a:r>
          <a:r>
            <a:rPr lang="en-US" altLang="zh-CN" sz="1200" dirty="0" smtClean="0"/>
            <a:t>1</a:t>
          </a:r>
          <a:r>
            <a:rPr lang="zh-CN" altLang="zh-CN" sz="1200" dirty="0" smtClean="0"/>
            <a:t>小时）</a:t>
          </a:r>
          <a:r>
            <a:rPr lang="en-US" altLang="zh-CN" sz="1200" dirty="0" smtClean="0"/>
            <a:t>*8</a:t>
          </a:r>
          <a:r>
            <a:rPr lang="zh-CN" altLang="zh-CN" sz="1200" dirty="0" smtClean="0"/>
            <a:t>小时</a:t>
          </a:r>
          <a:r>
            <a:rPr lang="en-US" altLang="zh-CN" sz="1200" dirty="0" smtClean="0"/>
            <a:t>*90</a:t>
          </a:r>
          <a:r>
            <a:rPr lang="zh-CN" altLang="zh-CN" sz="1200" dirty="0" smtClean="0"/>
            <a:t>（天）</a:t>
          </a:r>
          <a:r>
            <a:rPr lang="en-US" altLang="zh-CN" sz="1200" dirty="0" smtClean="0"/>
            <a:t>/8</a:t>
          </a:r>
          <a:r>
            <a:rPr lang="zh-CN" altLang="zh-CN" sz="1200" dirty="0" smtClean="0"/>
            <a:t>（位）</a:t>
          </a:r>
          <a:r>
            <a:rPr lang="en-US" altLang="zh-CN" sz="1200" dirty="0" smtClean="0"/>
            <a:t>/1024(G)/1024(T)=</a:t>
          </a:r>
          <a:r>
            <a:rPr lang="en-US" altLang="zh-CN" sz="1200" b="1" dirty="0" smtClean="0">
              <a:solidFill>
                <a:srgbClr val="C00000"/>
              </a:solidFill>
            </a:rPr>
            <a:t>2.47T</a:t>
          </a:r>
        </a:p>
      </dgm:t>
    </dgm:pt>
    <dgm:pt modelId="{9FB1A5D2-1A98-4301-B9D9-7012373483BC}" type="parTrans" cxnId="{D393F49D-0407-4425-B57A-816FC81D91A0}">
      <dgm:prSet/>
      <dgm:spPr/>
      <dgm:t>
        <a:bodyPr/>
        <a:lstStyle/>
        <a:p>
          <a:endParaRPr lang="zh-CN" altLang="en-US"/>
        </a:p>
      </dgm:t>
    </dgm:pt>
    <dgm:pt modelId="{60B6130A-F391-4CE9-9C70-EFADD8FDA767}" type="sibTrans" cxnId="{D393F49D-0407-4425-B57A-816FC81D91A0}">
      <dgm:prSet/>
      <dgm:spPr/>
      <dgm:t>
        <a:bodyPr/>
        <a:lstStyle/>
        <a:p>
          <a:endParaRPr lang="zh-CN" altLang="en-US"/>
        </a:p>
      </dgm:t>
    </dgm:pt>
    <dgm:pt modelId="{40BD79A1-7A66-4E9A-9B8B-BF29FBDCCD29}">
      <dgm:prSet custT="1"/>
      <dgm:spPr/>
      <dgm:t>
        <a:bodyPr/>
        <a:lstStyle/>
        <a:p>
          <a:r>
            <a:rPr lang="zh-CN" altLang="zh-CN" sz="1200" dirty="0" smtClean="0"/>
            <a:t>以</a:t>
          </a:r>
          <a:r>
            <a:rPr lang="en-US" altLang="zh-CN" sz="1200" b="1" dirty="0" smtClean="0">
              <a:solidFill>
                <a:srgbClr val="C00000"/>
              </a:solidFill>
            </a:rPr>
            <a:t>4</a:t>
          </a:r>
          <a:r>
            <a:rPr lang="zh-CN" altLang="zh-CN" sz="1200" b="1" dirty="0" smtClean="0">
              <a:solidFill>
                <a:srgbClr val="C00000"/>
              </a:solidFill>
            </a:rPr>
            <a:t>个理财柜台</a:t>
          </a:r>
          <a:r>
            <a:rPr lang="zh-CN" altLang="zh-CN" sz="1200" dirty="0" smtClean="0"/>
            <a:t>每天工作时间段</a:t>
          </a:r>
          <a:r>
            <a:rPr lang="zh-CN" altLang="zh-CN" sz="1200" b="0" dirty="0" smtClean="0"/>
            <a:t>录</a:t>
          </a:r>
          <a:r>
            <a:rPr lang="en-US" altLang="zh-CN" sz="1200" b="1" dirty="0" smtClean="0">
              <a:solidFill>
                <a:srgbClr val="C00000"/>
              </a:solidFill>
            </a:rPr>
            <a:t>8</a:t>
          </a:r>
          <a:r>
            <a:rPr lang="zh-CN" altLang="zh-CN" sz="1200" b="1" dirty="0" smtClean="0">
              <a:solidFill>
                <a:srgbClr val="C00000"/>
              </a:solidFill>
            </a:rPr>
            <a:t>小时</a:t>
          </a:r>
          <a:r>
            <a:rPr lang="zh-CN" altLang="zh-CN" sz="1200" dirty="0" smtClean="0"/>
            <a:t>，录制</a:t>
          </a:r>
          <a:r>
            <a:rPr lang="en-US" altLang="zh-CN" sz="1200" b="1" dirty="0" smtClean="0">
              <a:solidFill>
                <a:srgbClr val="C00000"/>
              </a:solidFill>
            </a:rPr>
            <a:t>90</a:t>
          </a:r>
          <a:r>
            <a:rPr lang="zh-CN" altLang="zh-CN" sz="1200" b="1" dirty="0" smtClean="0">
              <a:solidFill>
                <a:srgbClr val="C00000"/>
              </a:solidFill>
            </a:rPr>
            <a:t>天</a:t>
          </a:r>
          <a:r>
            <a:rPr lang="zh-CN" altLang="zh-CN" sz="1200" dirty="0" smtClean="0"/>
            <a:t>为例：</a:t>
          </a:r>
        </a:p>
      </dgm:t>
    </dgm:pt>
    <dgm:pt modelId="{AA12503F-9E4D-47A0-91D1-E66F82D3EDCF}" type="sibTrans" cxnId="{5396082A-EAFE-4FDD-AC0C-4F2808729DAD}">
      <dgm:prSet/>
      <dgm:spPr/>
      <dgm:t>
        <a:bodyPr/>
        <a:lstStyle/>
        <a:p>
          <a:endParaRPr lang="zh-CN" altLang="en-US"/>
        </a:p>
      </dgm:t>
    </dgm:pt>
    <dgm:pt modelId="{83E692CA-5059-4E63-BA28-88585C9EFA31}" type="parTrans" cxnId="{5396082A-EAFE-4FDD-AC0C-4F2808729DAD}">
      <dgm:prSet/>
      <dgm:spPr/>
      <dgm:t>
        <a:bodyPr/>
        <a:lstStyle/>
        <a:p>
          <a:endParaRPr lang="zh-CN" altLang="en-US"/>
        </a:p>
      </dgm:t>
    </dgm:pt>
    <dgm:pt modelId="{EC7413E9-8981-446D-8791-4283F38408AD}" type="pres">
      <dgm:prSet presAssocID="{3A193836-4834-40CF-884C-5C7BBFF6D787}" presName="linearFlow" presStyleCnt="0">
        <dgm:presLayoutVars>
          <dgm:dir/>
          <dgm:animLvl val="lvl"/>
          <dgm:resizeHandles val="exact"/>
        </dgm:presLayoutVars>
      </dgm:prSet>
      <dgm:spPr/>
      <dgm:t>
        <a:bodyPr/>
        <a:lstStyle/>
        <a:p>
          <a:endParaRPr lang="zh-CN" altLang="en-US"/>
        </a:p>
      </dgm:t>
    </dgm:pt>
    <dgm:pt modelId="{131B6597-B41D-40D1-BA1D-237F550F9FB8}" type="pres">
      <dgm:prSet presAssocID="{BD6C2CD0-6E09-4F67-99F0-EAA67AEE54C8}" presName="composite" presStyleCnt="0"/>
      <dgm:spPr/>
    </dgm:pt>
    <dgm:pt modelId="{5DF41588-80A2-4C60-AB4E-8B51565B4E31}" type="pres">
      <dgm:prSet presAssocID="{BD6C2CD0-6E09-4F67-99F0-EAA67AEE54C8}" presName="parentText" presStyleLbl="alignNode1" presStyleIdx="0" presStyleCnt="3">
        <dgm:presLayoutVars>
          <dgm:chMax val="1"/>
          <dgm:bulletEnabled val="1"/>
        </dgm:presLayoutVars>
      </dgm:prSet>
      <dgm:spPr/>
      <dgm:t>
        <a:bodyPr/>
        <a:lstStyle/>
        <a:p>
          <a:endParaRPr lang="zh-CN" altLang="en-US"/>
        </a:p>
      </dgm:t>
    </dgm:pt>
    <dgm:pt modelId="{F33541F0-51D4-471B-9526-358FA33B6D3C}" type="pres">
      <dgm:prSet presAssocID="{BD6C2CD0-6E09-4F67-99F0-EAA67AEE54C8}" presName="descendantText" presStyleLbl="alignAcc1" presStyleIdx="0" presStyleCnt="3">
        <dgm:presLayoutVars>
          <dgm:bulletEnabled val="1"/>
        </dgm:presLayoutVars>
      </dgm:prSet>
      <dgm:spPr/>
      <dgm:t>
        <a:bodyPr/>
        <a:lstStyle/>
        <a:p>
          <a:endParaRPr lang="zh-CN" altLang="en-US"/>
        </a:p>
      </dgm:t>
    </dgm:pt>
    <dgm:pt modelId="{4F893E52-BFC5-43A2-840F-8B12BD362F44}" type="pres">
      <dgm:prSet presAssocID="{8483E385-72CC-42DF-B213-02DFD765FAA8}" presName="sp" presStyleCnt="0"/>
      <dgm:spPr/>
    </dgm:pt>
    <dgm:pt modelId="{666032D1-6153-4994-8BFC-1FAC5C15500A}" type="pres">
      <dgm:prSet presAssocID="{7AB48258-0B45-4004-9EA2-87BC244D15ED}" presName="composite" presStyleCnt="0"/>
      <dgm:spPr/>
    </dgm:pt>
    <dgm:pt modelId="{16A9E8BE-35EB-4289-AD6A-754A3D9C8686}" type="pres">
      <dgm:prSet presAssocID="{7AB48258-0B45-4004-9EA2-87BC244D15ED}" presName="parentText" presStyleLbl="alignNode1" presStyleIdx="1" presStyleCnt="3">
        <dgm:presLayoutVars>
          <dgm:chMax val="1"/>
          <dgm:bulletEnabled val="1"/>
        </dgm:presLayoutVars>
      </dgm:prSet>
      <dgm:spPr/>
      <dgm:t>
        <a:bodyPr/>
        <a:lstStyle/>
        <a:p>
          <a:endParaRPr lang="zh-CN" altLang="en-US"/>
        </a:p>
      </dgm:t>
    </dgm:pt>
    <dgm:pt modelId="{2FA5B0DA-19A1-4035-AA72-2176E6BAD1E2}" type="pres">
      <dgm:prSet presAssocID="{7AB48258-0B45-4004-9EA2-87BC244D15ED}" presName="descendantText" presStyleLbl="alignAcc1" presStyleIdx="1" presStyleCnt="3" custScaleY="111608">
        <dgm:presLayoutVars>
          <dgm:bulletEnabled val="1"/>
        </dgm:presLayoutVars>
      </dgm:prSet>
      <dgm:spPr/>
      <dgm:t>
        <a:bodyPr/>
        <a:lstStyle/>
        <a:p>
          <a:endParaRPr lang="zh-CN" altLang="en-US"/>
        </a:p>
      </dgm:t>
    </dgm:pt>
    <dgm:pt modelId="{33730C52-D8C9-4711-8D37-22F4D280877B}" type="pres">
      <dgm:prSet presAssocID="{55938C20-2B46-4E88-8056-B759BB04C274}" presName="sp" presStyleCnt="0"/>
      <dgm:spPr/>
    </dgm:pt>
    <dgm:pt modelId="{65D94453-2462-40B9-99B9-77B1D09895AE}" type="pres">
      <dgm:prSet presAssocID="{B0BFAD14-DB74-4FB3-82AB-63EB4442028B}" presName="composite" presStyleCnt="0"/>
      <dgm:spPr/>
    </dgm:pt>
    <dgm:pt modelId="{F8F5EA38-A743-4280-9DFB-C1F0186B85F8}" type="pres">
      <dgm:prSet presAssocID="{B0BFAD14-DB74-4FB3-82AB-63EB4442028B}" presName="parentText" presStyleLbl="alignNode1" presStyleIdx="2" presStyleCnt="3">
        <dgm:presLayoutVars>
          <dgm:chMax val="1"/>
          <dgm:bulletEnabled val="1"/>
        </dgm:presLayoutVars>
      </dgm:prSet>
      <dgm:spPr/>
      <dgm:t>
        <a:bodyPr/>
        <a:lstStyle/>
        <a:p>
          <a:endParaRPr lang="zh-CN" altLang="en-US"/>
        </a:p>
      </dgm:t>
    </dgm:pt>
    <dgm:pt modelId="{365F170E-E289-4C12-A1AF-6E9748435DF8}" type="pres">
      <dgm:prSet presAssocID="{B0BFAD14-DB74-4FB3-82AB-63EB4442028B}" presName="descendantText" presStyleLbl="alignAcc1" presStyleIdx="2" presStyleCnt="3" custLinFactNeighborX="-2" custLinFactNeighborY="608">
        <dgm:presLayoutVars>
          <dgm:bulletEnabled val="1"/>
        </dgm:presLayoutVars>
      </dgm:prSet>
      <dgm:spPr/>
      <dgm:t>
        <a:bodyPr/>
        <a:lstStyle/>
        <a:p>
          <a:endParaRPr lang="zh-CN" altLang="en-US"/>
        </a:p>
      </dgm:t>
    </dgm:pt>
  </dgm:ptLst>
  <dgm:cxnLst>
    <dgm:cxn modelId="{B65D5DC5-14C8-479D-95D7-BC9E9C5F1080}" type="presOf" srcId="{3A193836-4834-40CF-884C-5C7BBFF6D787}" destId="{EC7413E9-8981-446D-8791-4283F38408AD}" srcOrd="0" destOrd="0" presId="urn:microsoft.com/office/officeart/2005/8/layout/chevron2"/>
    <dgm:cxn modelId="{5396082A-EAFE-4FDD-AC0C-4F2808729DAD}" srcId="{7AB48258-0B45-4004-9EA2-87BC244D15ED}" destId="{40BD79A1-7A66-4E9A-9B8B-BF29FBDCCD29}" srcOrd="1" destOrd="0" parTransId="{83E692CA-5059-4E63-BA28-88585C9EFA31}" sibTransId="{AA12503F-9E4D-47A0-91D1-E66F82D3EDCF}"/>
    <dgm:cxn modelId="{2A8BC78F-9E60-4AB8-BD90-F318CFC1187D}" srcId="{BD6C2CD0-6E09-4F67-99F0-EAA67AEE54C8}" destId="{B7EFF405-B24A-4C5A-9EEA-0BFD716B0C7D}" srcOrd="0" destOrd="0" parTransId="{D445598B-22C6-4A88-B75F-6C7D13C4D3CC}" sibTransId="{76E42C04-57C2-41DF-8EA0-E16C365410EB}"/>
    <dgm:cxn modelId="{65F71C38-DFED-41F8-8074-BC3EF03D8159}" type="presOf" srcId="{4A3BE745-9F77-4132-BEBA-A03E2474EE3E}" destId="{2FA5B0DA-19A1-4035-AA72-2176E6BAD1E2}" srcOrd="0" destOrd="0" presId="urn:microsoft.com/office/officeart/2005/8/layout/chevron2"/>
    <dgm:cxn modelId="{1AD663A1-E12F-4CC8-A63A-83A4FC9CC5BB}" srcId="{3A193836-4834-40CF-884C-5C7BBFF6D787}" destId="{B0BFAD14-DB74-4FB3-82AB-63EB4442028B}" srcOrd="2" destOrd="0" parTransId="{370E9968-B1D2-4796-ABCC-50F1831B2C88}" sibTransId="{082D8898-CDF5-45BC-A06F-F62CBC2D798D}"/>
    <dgm:cxn modelId="{1E42C225-5AA0-4B2B-B797-98C356250B89}" srcId="{3A193836-4834-40CF-884C-5C7BBFF6D787}" destId="{BD6C2CD0-6E09-4F67-99F0-EAA67AEE54C8}" srcOrd="0" destOrd="0" parTransId="{73388FD1-4317-4632-8288-E3FCF94C740C}" sibTransId="{8483E385-72CC-42DF-B213-02DFD765FAA8}"/>
    <dgm:cxn modelId="{0CC23100-A2FA-4669-A3D9-563FDEE7D99C}" type="presOf" srcId="{BD6C2CD0-6E09-4F67-99F0-EAA67AEE54C8}" destId="{5DF41588-80A2-4C60-AB4E-8B51565B4E31}" srcOrd="0" destOrd="0" presId="urn:microsoft.com/office/officeart/2005/8/layout/chevron2"/>
    <dgm:cxn modelId="{13607C27-7898-4DD3-9E40-7F680D002921}" type="presOf" srcId="{F71056B7-6F68-4E7D-9D57-CB70AAB1354F}" destId="{2FA5B0DA-19A1-4035-AA72-2176E6BAD1E2}" srcOrd="0" destOrd="2" presId="urn:microsoft.com/office/officeart/2005/8/layout/chevron2"/>
    <dgm:cxn modelId="{62A21CD9-71E7-4844-A8C7-134206A689CB}" srcId="{7AB48258-0B45-4004-9EA2-87BC244D15ED}" destId="{4A3BE745-9F77-4132-BEBA-A03E2474EE3E}" srcOrd="0" destOrd="0" parTransId="{EBB61871-720F-4050-BE45-9ED1C97FFA37}" sibTransId="{4D0C0A0E-F40B-4FF8-9D90-C66D178262DB}"/>
    <dgm:cxn modelId="{5751F014-D073-4F22-ABDE-4F9C3DA06ABF}" srcId="{B0BFAD14-DB74-4FB3-82AB-63EB4442028B}" destId="{7C6EA2D3-62C6-41AC-A256-998BA33D73CB}" srcOrd="0" destOrd="0" parTransId="{6F470B42-E56A-4A07-8BF3-9A44AA1B8A01}" sibTransId="{BC1586A7-3E7D-4259-9F44-DCCF21093750}"/>
    <dgm:cxn modelId="{798E3971-B6E5-4C44-B0A7-B1D7C6C1701C}" type="presOf" srcId="{B0BFAD14-DB74-4FB3-82AB-63EB4442028B}" destId="{F8F5EA38-A743-4280-9DFB-C1F0186B85F8}" srcOrd="0" destOrd="0" presId="urn:microsoft.com/office/officeart/2005/8/layout/chevron2"/>
    <dgm:cxn modelId="{BCF733AF-7F2C-45EE-B6D0-22F709851D7F}" srcId="{3A193836-4834-40CF-884C-5C7BBFF6D787}" destId="{7AB48258-0B45-4004-9EA2-87BC244D15ED}" srcOrd="1" destOrd="0" parTransId="{3ACD5F45-6B3E-40DA-BD00-77E77FD4B025}" sibTransId="{55938C20-2B46-4E88-8056-B759BB04C274}"/>
    <dgm:cxn modelId="{D393F49D-0407-4425-B57A-816FC81D91A0}" srcId="{7AB48258-0B45-4004-9EA2-87BC244D15ED}" destId="{F71056B7-6F68-4E7D-9D57-CB70AAB1354F}" srcOrd="2" destOrd="0" parTransId="{9FB1A5D2-1A98-4301-B9D9-7012373483BC}" sibTransId="{60B6130A-F391-4CE9-9C70-EFADD8FDA767}"/>
    <dgm:cxn modelId="{EA7CD5F3-41C3-4872-8F67-F08E83857700}" type="presOf" srcId="{7C6EA2D3-62C6-41AC-A256-998BA33D73CB}" destId="{365F170E-E289-4C12-A1AF-6E9748435DF8}" srcOrd="0" destOrd="0" presId="urn:microsoft.com/office/officeart/2005/8/layout/chevron2"/>
    <dgm:cxn modelId="{99F98332-9D3A-46CD-BEBC-2ACB9E02E4C0}" type="presOf" srcId="{40BD79A1-7A66-4E9A-9B8B-BF29FBDCCD29}" destId="{2FA5B0DA-19A1-4035-AA72-2176E6BAD1E2}" srcOrd="0" destOrd="1" presId="urn:microsoft.com/office/officeart/2005/8/layout/chevron2"/>
    <dgm:cxn modelId="{9219ECF0-407C-455E-A4FD-70203EEF5142}" type="presOf" srcId="{B7EFF405-B24A-4C5A-9EEA-0BFD716B0C7D}" destId="{F33541F0-51D4-471B-9526-358FA33B6D3C}" srcOrd="0" destOrd="0" presId="urn:microsoft.com/office/officeart/2005/8/layout/chevron2"/>
    <dgm:cxn modelId="{79F70621-58AC-4E0E-93AF-5FC546991832}" type="presOf" srcId="{7AB48258-0B45-4004-9EA2-87BC244D15ED}" destId="{16A9E8BE-35EB-4289-AD6A-754A3D9C8686}" srcOrd="0" destOrd="0" presId="urn:microsoft.com/office/officeart/2005/8/layout/chevron2"/>
    <dgm:cxn modelId="{5BA31F3B-4A97-41CD-BDCE-5C6CEC61BA09}" type="presParOf" srcId="{EC7413E9-8981-446D-8791-4283F38408AD}" destId="{131B6597-B41D-40D1-BA1D-237F550F9FB8}" srcOrd="0" destOrd="0" presId="urn:microsoft.com/office/officeart/2005/8/layout/chevron2"/>
    <dgm:cxn modelId="{13A47DEF-19B9-4F20-AA65-5610A1AEB1E5}" type="presParOf" srcId="{131B6597-B41D-40D1-BA1D-237F550F9FB8}" destId="{5DF41588-80A2-4C60-AB4E-8B51565B4E31}" srcOrd="0" destOrd="0" presId="urn:microsoft.com/office/officeart/2005/8/layout/chevron2"/>
    <dgm:cxn modelId="{F06869AA-D25F-40FC-A2AC-6490EA5C537F}" type="presParOf" srcId="{131B6597-B41D-40D1-BA1D-237F550F9FB8}" destId="{F33541F0-51D4-471B-9526-358FA33B6D3C}" srcOrd="1" destOrd="0" presId="urn:microsoft.com/office/officeart/2005/8/layout/chevron2"/>
    <dgm:cxn modelId="{12F9B066-D033-437F-86B5-7AC3A2D576E3}" type="presParOf" srcId="{EC7413E9-8981-446D-8791-4283F38408AD}" destId="{4F893E52-BFC5-43A2-840F-8B12BD362F44}" srcOrd="1" destOrd="0" presId="urn:microsoft.com/office/officeart/2005/8/layout/chevron2"/>
    <dgm:cxn modelId="{7828200E-2ABF-48C1-874B-1A50DC9FBED5}" type="presParOf" srcId="{EC7413E9-8981-446D-8791-4283F38408AD}" destId="{666032D1-6153-4994-8BFC-1FAC5C15500A}" srcOrd="2" destOrd="0" presId="urn:microsoft.com/office/officeart/2005/8/layout/chevron2"/>
    <dgm:cxn modelId="{C0975923-AE49-47C7-8D3B-7057CA185C13}" type="presParOf" srcId="{666032D1-6153-4994-8BFC-1FAC5C15500A}" destId="{16A9E8BE-35EB-4289-AD6A-754A3D9C8686}" srcOrd="0" destOrd="0" presId="urn:microsoft.com/office/officeart/2005/8/layout/chevron2"/>
    <dgm:cxn modelId="{564FCE88-68C8-4D77-B2DD-32E4A153D103}" type="presParOf" srcId="{666032D1-6153-4994-8BFC-1FAC5C15500A}" destId="{2FA5B0DA-19A1-4035-AA72-2176E6BAD1E2}" srcOrd="1" destOrd="0" presId="urn:microsoft.com/office/officeart/2005/8/layout/chevron2"/>
    <dgm:cxn modelId="{CCB01971-CF75-439B-AC7C-69F00ECBA85D}" type="presParOf" srcId="{EC7413E9-8981-446D-8791-4283F38408AD}" destId="{33730C52-D8C9-4711-8D37-22F4D280877B}" srcOrd="3" destOrd="0" presId="urn:microsoft.com/office/officeart/2005/8/layout/chevron2"/>
    <dgm:cxn modelId="{DEADB6CC-5129-45E3-B932-284727F3D27A}" type="presParOf" srcId="{EC7413E9-8981-446D-8791-4283F38408AD}" destId="{65D94453-2462-40B9-99B9-77B1D09895AE}" srcOrd="4" destOrd="0" presId="urn:microsoft.com/office/officeart/2005/8/layout/chevron2"/>
    <dgm:cxn modelId="{F6A7DEA1-D457-494A-AD04-0187E4F3CB87}" type="presParOf" srcId="{65D94453-2462-40B9-99B9-77B1D09895AE}" destId="{F8F5EA38-A743-4280-9DFB-C1F0186B85F8}" srcOrd="0" destOrd="0" presId="urn:microsoft.com/office/officeart/2005/8/layout/chevron2"/>
    <dgm:cxn modelId="{9B4D1AEE-20C5-457F-9D64-44B7E9461B90}" type="presParOf" srcId="{65D94453-2462-40B9-99B9-77B1D09895AE}" destId="{365F170E-E289-4C12-A1AF-6E9748435DF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BFC595-E145-47A6-9C0B-EBED328F99AE}" type="doc">
      <dgm:prSet loTypeId="urn:microsoft.com/office/officeart/2005/8/layout/hList9" loCatId="list" qsTypeId="urn:microsoft.com/office/officeart/2005/8/quickstyle/simple1" qsCatId="simple" csTypeId="urn:microsoft.com/office/officeart/2005/8/colors/accent5_3" csCatId="accent5" phldr="1"/>
      <dgm:spPr/>
      <dgm:t>
        <a:bodyPr/>
        <a:lstStyle/>
        <a:p>
          <a:endParaRPr lang="zh-CN" altLang="en-US"/>
        </a:p>
      </dgm:t>
    </dgm:pt>
    <dgm:pt modelId="{C206A167-BF3E-4E5D-BD26-681A56DC4A0C}">
      <dgm:prSet phldrT="[文本]"/>
      <dgm:spPr/>
      <dgm:t>
        <a:bodyPr/>
        <a:lstStyle/>
        <a:p>
          <a:r>
            <a:rPr lang="zh-CN" altLang="en-US" dirty="0" smtClean="0"/>
            <a:t>理财监控管理平台</a:t>
          </a:r>
          <a:endParaRPr lang="zh-CN" altLang="en-US" dirty="0"/>
        </a:p>
      </dgm:t>
    </dgm:pt>
    <dgm:pt modelId="{E2C69D04-70FE-4458-9D5A-7997D38A8EEA}" type="parTrans" cxnId="{A8BFC629-09A0-4CA8-814D-E172A320B073}">
      <dgm:prSet/>
      <dgm:spPr/>
      <dgm:t>
        <a:bodyPr/>
        <a:lstStyle/>
        <a:p>
          <a:endParaRPr lang="zh-CN" altLang="en-US"/>
        </a:p>
      </dgm:t>
    </dgm:pt>
    <dgm:pt modelId="{3F6E5068-5ADD-4C32-9408-7F0E0314FE06}" type="sibTrans" cxnId="{A8BFC629-09A0-4CA8-814D-E172A320B073}">
      <dgm:prSet/>
      <dgm:spPr/>
      <dgm:t>
        <a:bodyPr/>
        <a:lstStyle/>
        <a:p>
          <a:endParaRPr lang="zh-CN" altLang="en-US"/>
        </a:p>
      </dgm:t>
    </dgm:pt>
    <dgm:pt modelId="{E9128115-DB62-466E-A05D-E2145A0D1832}">
      <dgm:prSet phldrT="[文本]" custT="1"/>
      <dgm:spPr/>
      <dgm:t>
        <a:bodyPr/>
        <a:lstStyle/>
        <a:p>
          <a:r>
            <a:rPr lang="zh-CN" altLang="en-US" sz="1200" dirty="0" smtClean="0"/>
            <a:t>集成金融理财软件平台和集中存储功能，能够对各网点理财采集终端上传的金融理财音视频数据进行集中存储备份。</a:t>
          </a:r>
          <a:endParaRPr lang="zh-CN" altLang="en-US" sz="1200" dirty="0"/>
        </a:p>
      </dgm:t>
    </dgm:pt>
    <dgm:pt modelId="{51001F4F-B686-48B5-9134-FF6C6780B6E9}" type="parTrans" cxnId="{61C81DE7-1839-4862-9424-851A783CA60F}">
      <dgm:prSet/>
      <dgm:spPr/>
      <dgm:t>
        <a:bodyPr/>
        <a:lstStyle/>
        <a:p>
          <a:endParaRPr lang="zh-CN" altLang="en-US"/>
        </a:p>
      </dgm:t>
    </dgm:pt>
    <dgm:pt modelId="{9C7E1DAC-38EA-4964-9946-579CED9D8EC2}" type="sibTrans" cxnId="{61C81DE7-1839-4862-9424-851A783CA60F}">
      <dgm:prSet/>
      <dgm:spPr/>
      <dgm:t>
        <a:bodyPr/>
        <a:lstStyle/>
        <a:p>
          <a:endParaRPr lang="zh-CN" altLang="en-US"/>
        </a:p>
      </dgm:t>
    </dgm:pt>
    <dgm:pt modelId="{532668AE-AAB0-45E5-8888-F134C0CCF043}">
      <dgm:prSet phldrT="[文本]" custT="1"/>
      <dgm:spPr/>
      <dgm:t>
        <a:bodyPr/>
        <a:lstStyle/>
        <a:p>
          <a:r>
            <a:rPr lang="zh-CN" altLang="en-US" sz="1200" dirty="0" smtClean="0"/>
            <a:t>对所辖网点各理财柜台信息、监控设备信息、音视频信息进行统一管理。</a:t>
          </a:r>
          <a:endParaRPr lang="zh-CN" altLang="en-US" sz="1200" dirty="0"/>
        </a:p>
      </dgm:t>
    </dgm:pt>
    <dgm:pt modelId="{5E8A7723-2DE7-4ED5-B898-D2FDBF9A7DF6}" type="parTrans" cxnId="{B2020976-2023-4DAE-95EB-0B20828445DC}">
      <dgm:prSet/>
      <dgm:spPr/>
      <dgm:t>
        <a:bodyPr/>
        <a:lstStyle/>
        <a:p>
          <a:endParaRPr lang="zh-CN" altLang="en-US"/>
        </a:p>
      </dgm:t>
    </dgm:pt>
    <dgm:pt modelId="{56EDFA55-7726-4D2B-B7AA-4B203FCDA9E7}" type="sibTrans" cxnId="{B2020976-2023-4DAE-95EB-0B20828445DC}">
      <dgm:prSet/>
      <dgm:spPr/>
      <dgm:t>
        <a:bodyPr/>
        <a:lstStyle/>
        <a:p>
          <a:endParaRPr lang="zh-CN" altLang="en-US"/>
        </a:p>
      </dgm:t>
    </dgm:pt>
    <dgm:pt modelId="{113B5FDB-944F-4CE4-B012-191502D79658}">
      <dgm:prSet phldrT="[文本]"/>
      <dgm:spPr/>
      <dgm:t>
        <a:bodyPr/>
        <a:lstStyle/>
        <a:p>
          <a:r>
            <a:rPr lang="zh-CN" altLang="en-US" dirty="0" smtClean="0"/>
            <a:t>回放查询客户端</a:t>
          </a:r>
          <a:endParaRPr lang="zh-CN" altLang="en-US" dirty="0"/>
        </a:p>
      </dgm:t>
    </dgm:pt>
    <dgm:pt modelId="{CE0C48CB-E181-4AC0-BC31-F84A7560E769}" type="parTrans" cxnId="{7FF0DCC7-551D-4272-9467-ECB0C994EFB7}">
      <dgm:prSet/>
      <dgm:spPr/>
      <dgm:t>
        <a:bodyPr/>
        <a:lstStyle/>
        <a:p>
          <a:endParaRPr lang="zh-CN" altLang="en-US"/>
        </a:p>
      </dgm:t>
    </dgm:pt>
    <dgm:pt modelId="{5D96EC04-C34A-436F-8EFD-9D28F0BCF27C}" type="sibTrans" cxnId="{7FF0DCC7-551D-4272-9467-ECB0C994EFB7}">
      <dgm:prSet/>
      <dgm:spPr/>
      <dgm:t>
        <a:bodyPr/>
        <a:lstStyle/>
        <a:p>
          <a:endParaRPr lang="zh-CN" altLang="en-US"/>
        </a:p>
      </dgm:t>
    </dgm:pt>
    <dgm:pt modelId="{D30BE215-5D23-4ADF-B946-E78DA76E368A}">
      <dgm:prSet phldrT="[文本]" custT="1"/>
      <dgm:spPr/>
      <dgm:t>
        <a:bodyPr/>
        <a:lstStyle/>
        <a:p>
          <a:r>
            <a:rPr lang="zh-CN" altLang="en-US" sz="1200" dirty="0" smtClean="0"/>
            <a:t>可对录像进行查询和回放。</a:t>
          </a:r>
          <a:endParaRPr lang="zh-CN" altLang="en-US" sz="1200" dirty="0"/>
        </a:p>
      </dgm:t>
    </dgm:pt>
    <dgm:pt modelId="{14612DBE-8A49-48AC-80C0-711CCBE47A0B}" type="parTrans" cxnId="{28E900DA-5F4F-4560-B6C8-CF8A2CC58FC4}">
      <dgm:prSet/>
      <dgm:spPr/>
      <dgm:t>
        <a:bodyPr/>
        <a:lstStyle/>
        <a:p>
          <a:endParaRPr lang="zh-CN" altLang="en-US"/>
        </a:p>
      </dgm:t>
    </dgm:pt>
    <dgm:pt modelId="{4BE2324B-5D91-4416-B167-1B2CC41C2701}" type="sibTrans" cxnId="{28E900DA-5F4F-4560-B6C8-CF8A2CC58FC4}">
      <dgm:prSet/>
      <dgm:spPr/>
      <dgm:t>
        <a:bodyPr/>
        <a:lstStyle/>
        <a:p>
          <a:endParaRPr lang="zh-CN" altLang="en-US"/>
        </a:p>
      </dgm:t>
    </dgm:pt>
    <dgm:pt modelId="{4556F6C9-CFB9-44CE-A884-D46316837516}">
      <dgm:prSet phldrT="[文本]" custT="1"/>
      <dgm:spPr/>
      <dgm:t>
        <a:bodyPr/>
        <a:lstStyle/>
        <a:p>
          <a:r>
            <a:rPr lang="zh-CN" altLang="en-US" sz="1200" dirty="0" smtClean="0"/>
            <a:t>具体查询条件有：录像时间、业务单号、客户身份证号码、理财产品名称、产品到期日、支行机构号、理财客户经理代码等。</a:t>
          </a:r>
          <a:endParaRPr lang="zh-CN" altLang="en-US" sz="1200" dirty="0"/>
        </a:p>
      </dgm:t>
    </dgm:pt>
    <dgm:pt modelId="{A1576929-C316-40BB-A940-3C42F628F6D4}" type="parTrans" cxnId="{553FDC61-FC7F-4A34-933C-3C78A058380B}">
      <dgm:prSet/>
      <dgm:spPr/>
      <dgm:t>
        <a:bodyPr/>
        <a:lstStyle/>
        <a:p>
          <a:endParaRPr lang="zh-CN" altLang="en-US"/>
        </a:p>
      </dgm:t>
    </dgm:pt>
    <dgm:pt modelId="{43DC11E1-887B-4645-B4BA-12715D5982D7}" type="sibTrans" cxnId="{553FDC61-FC7F-4A34-933C-3C78A058380B}">
      <dgm:prSet/>
      <dgm:spPr/>
      <dgm:t>
        <a:bodyPr/>
        <a:lstStyle/>
        <a:p>
          <a:endParaRPr lang="zh-CN" altLang="en-US"/>
        </a:p>
      </dgm:t>
    </dgm:pt>
    <dgm:pt modelId="{D52C753D-5E76-41DB-9880-B14D2B65D4F0}" type="pres">
      <dgm:prSet presAssocID="{B1BFC595-E145-47A6-9C0B-EBED328F99AE}" presName="list" presStyleCnt="0">
        <dgm:presLayoutVars>
          <dgm:dir/>
          <dgm:animLvl val="lvl"/>
        </dgm:presLayoutVars>
      </dgm:prSet>
      <dgm:spPr/>
      <dgm:t>
        <a:bodyPr/>
        <a:lstStyle/>
        <a:p>
          <a:endParaRPr lang="zh-CN" altLang="en-US"/>
        </a:p>
      </dgm:t>
    </dgm:pt>
    <dgm:pt modelId="{BAFCA9C7-BB8F-4F0A-8CAA-4804810E3567}" type="pres">
      <dgm:prSet presAssocID="{C206A167-BF3E-4E5D-BD26-681A56DC4A0C}" presName="posSpace" presStyleCnt="0"/>
      <dgm:spPr/>
    </dgm:pt>
    <dgm:pt modelId="{AEBCBCE9-4581-4275-A6BB-C2D6C8B36521}" type="pres">
      <dgm:prSet presAssocID="{C206A167-BF3E-4E5D-BD26-681A56DC4A0C}" presName="vertFlow" presStyleCnt="0"/>
      <dgm:spPr/>
    </dgm:pt>
    <dgm:pt modelId="{265A2394-2A80-4B76-9D80-5FAE0D3EBFB2}" type="pres">
      <dgm:prSet presAssocID="{C206A167-BF3E-4E5D-BD26-681A56DC4A0C}" presName="topSpace" presStyleCnt="0"/>
      <dgm:spPr/>
    </dgm:pt>
    <dgm:pt modelId="{8DFFCB80-1155-42B1-85C9-812C00DE73A7}" type="pres">
      <dgm:prSet presAssocID="{C206A167-BF3E-4E5D-BD26-681A56DC4A0C}" presName="firstComp" presStyleCnt="0"/>
      <dgm:spPr/>
    </dgm:pt>
    <dgm:pt modelId="{49BE2586-0A21-4ACB-A251-AD5F56B7F4E1}" type="pres">
      <dgm:prSet presAssocID="{C206A167-BF3E-4E5D-BD26-681A56DC4A0C}" presName="firstChild" presStyleLbl="bgAccFollowNode1" presStyleIdx="0" presStyleCnt="4" custScaleX="92765" custScaleY="131120" custLinFactNeighborX="-12857"/>
      <dgm:spPr/>
      <dgm:t>
        <a:bodyPr/>
        <a:lstStyle/>
        <a:p>
          <a:endParaRPr lang="zh-CN" altLang="en-US"/>
        </a:p>
      </dgm:t>
    </dgm:pt>
    <dgm:pt modelId="{9635E0F0-5236-4D98-B53C-AE830E20CF33}" type="pres">
      <dgm:prSet presAssocID="{C206A167-BF3E-4E5D-BD26-681A56DC4A0C}" presName="firstChildTx" presStyleLbl="bgAccFollowNode1" presStyleIdx="0" presStyleCnt="4">
        <dgm:presLayoutVars>
          <dgm:bulletEnabled val="1"/>
        </dgm:presLayoutVars>
      </dgm:prSet>
      <dgm:spPr/>
      <dgm:t>
        <a:bodyPr/>
        <a:lstStyle/>
        <a:p>
          <a:endParaRPr lang="zh-CN" altLang="en-US"/>
        </a:p>
      </dgm:t>
    </dgm:pt>
    <dgm:pt modelId="{751B0791-2AB7-478D-8362-08E3FC3972CC}" type="pres">
      <dgm:prSet presAssocID="{532668AE-AAB0-45E5-8888-F134C0CCF043}" presName="comp" presStyleCnt="0"/>
      <dgm:spPr/>
    </dgm:pt>
    <dgm:pt modelId="{2C64720D-7E90-4E96-9FA7-96DBD334E3EC}" type="pres">
      <dgm:prSet presAssocID="{532668AE-AAB0-45E5-8888-F134C0CCF043}" presName="child" presStyleLbl="bgAccFollowNode1" presStyleIdx="1" presStyleCnt="4" custScaleX="92765" custScaleY="77738" custLinFactNeighborX="-12857"/>
      <dgm:spPr/>
      <dgm:t>
        <a:bodyPr/>
        <a:lstStyle/>
        <a:p>
          <a:endParaRPr lang="zh-CN" altLang="en-US"/>
        </a:p>
      </dgm:t>
    </dgm:pt>
    <dgm:pt modelId="{3C026031-B31E-4BDC-9D49-EC1CA4542E30}" type="pres">
      <dgm:prSet presAssocID="{532668AE-AAB0-45E5-8888-F134C0CCF043}" presName="childTx" presStyleLbl="bgAccFollowNode1" presStyleIdx="1" presStyleCnt="4">
        <dgm:presLayoutVars>
          <dgm:bulletEnabled val="1"/>
        </dgm:presLayoutVars>
      </dgm:prSet>
      <dgm:spPr/>
      <dgm:t>
        <a:bodyPr/>
        <a:lstStyle/>
        <a:p>
          <a:endParaRPr lang="zh-CN" altLang="en-US"/>
        </a:p>
      </dgm:t>
    </dgm:pt>
    <dgm:pt modelId="{88D0FACB-DB3C-4D7F-8B23-7BA3F3C1796E}" type="pres">
      <dgm:prSet presAssocID="{C206A167-BF3E-4E5D-BD26-681A56DC4A0C}" presName="negSpace" presStyleCnt="0"/>
      <dgm:spPr/>
    </dgm:pt>
    <dgm:pt modelId="{5AE6527C-0D13-459D-A320-7ED96C439654}" type="pres">
      <dgm:prSet presAssocID="{C206A167-BF3E-4E5D-BD26-681A56DC4A0C}" presName="circle" presStyleLbl="node1" presStyleIdx="0" presStyleCnt="2" custLinFactNeighborX="519"/>
      <dgm:spPr/>
      <dgm:t>
        <a:bodyPr/>
        <a:lstStyle/>
        <a:p>
          <a:endParaRPr lang="zh-CN" altLang="en-US"/>
        </a:p>
      </dgm:t>
    </dgm:pt>
    <dgm:pt modelId="{314AAE9C-C323-4A85-A23A-1A40555B7C06}" type="pres">
      <dgm:prSet presAssocID="{3F6E5068-5ADD-4C32-9408-7F0E0314FE06}" presName="transSpace" presStyleCnt="0"/>
      <dgm:spPr/>
    </dgm:pt>
    <dgm:pt modelId="{D8BCFC65-D86E-4A8E-9785-42F5BA4797B9}" type="pres">
      <dgm:prSet presAssocID="{113B5FDB-944F-4CE4-B012-191502D79658}" presName="posSpace" presStyleCnt="0"/>
      <dgm:spPr/>
    </dgm:pt>
    <dgm:pt modelId="{968C779E-B1FF-452D-8B6A-EA97EADD2D1B}" type="pres">
      <dgm:prSet presAssocID="{113B5FDB-944F-4CE4-B012-191502D79658}" presName="vertFlow" presStyleCnt="0"/>
      <dgm:spPr/>
    </dgm:pt>
    <dgm:pt modelId="{BD05359E-4AB3-4ADC-8313-6F1EFC2ABECD}" type="pres">
      <dgm:prSet presAssocID="{113B5FDB-944F-4CE4-B012-191502D79658}" presName="topSpace" presStyleCnt="0"/>
      <dgm:spPr/>
    </dgm:pt>
    <dgm:pt modelId="{A962AB7E-0FBF-4FF5-9B90-AB85D8A5D897}" type="pres">
      <dgm:prSet presAssocID="{113B5FDB-944F-4CE4-B012-191502D79658}" presName="firstComp" presStyleCnt="0"/>
      <dgm:spPr/>
    </dgm:pt>
    <dgm:pt modelId="{825B4241-05FB-42C9-9004-A0F8E498369C}" type="pres">
      <dgm:prSet presAssocID="{113B5FDB-944F-4CE4-B012-191502D79658}" presName="firstChild" presStyleLbl="bgAccFollowNode1" presStyleIdx="2" presStyleCnt="4" custScaleX="91133" custScaleY="61576" custLinFactNeighborX="-24511" custLinFactNeighborY="1556"/>
      <dgm:spPr/>
      <dgm:t>
        <a:bodyPr/>
        <a:lstStyle/>
        <a:p>
          <a:endParaRPr lang="zh-CN" altLang="en-US"/>
        </a:p>
      </dgm:t>
    </dgm:pt>
    <dgm:pt modelId="{A60CA636-9187-4C63-B1CE-7B09468557D2}" type="pres">
      <dgm:prSet presAssocID="{113B5FDB-944F-4CE4-B012-191502D79658}" presName="firstChildTx" presStyleLbl="bgAccFollowNode1" presStyleIdx="2" presStyleCnt="4">
        <dgm:presLayoutVars>
          <dgm:bulletEnabled val="1"/>
        </dgm:presLayoutVars>
      </dgm:prSet>
      <dgm:spPr/>
      <dgm:t>
        <a:bodyPr/>
        <a:lstStyle/>
        <a:p>
          <a:endParaRPr lang="zh-CN" altLang="en-US"/>
        </a:p>
      </dgm:t>
    </dgm:pt>
    <dgm:pt modelId="{537C3772-2D42-4D5B-94D8-25064B7E02C7}" type="pres">
      <dgm:prSet presAssocID="{4556F6C9-CFB9-44CE-A884-D46316837516}" presName="comp" presStyleCnt="0"/>
      <dgm:spPr/>
    </dgm:pt>
    <dgm:pt modelId="{02C94436-AB99-45AA-A05F-2A6CF6A00C04}" type="pres">
      <dgm:prSet presAssocID="{4556F6C9-CFB9-44CE-A884-D46316837516}" presName="child" presStyleLbl="bgAccFollowNode1" presStyleIdx="3" presStyleCnt="4" custScaleX="91133" custScaleY="144299" custLinFactNeighborX="-24511" custLinFactNeighborY="1556"/>
      <dgm:spPr/>
      <dgm:t>
        <a:bodyPr/>
        <a:lstStyle/>
        <a:p>
          <a:endParaRPr lang="zh-CN" altLang="en-US"/>
        </a:p>
      </dgm:t>
    </dgm:pt>
    <dgm:pt modelId="{B3727864-8005-4DD3-8A24-3C25686A47A3}" type="pres">
      <dgm:prSet presAssocID="{4556F6C9-CFB9-44CE-A884-D46316837516}" presName="childTx" presStyleLbl="bgAccFollowNode1" presStyleIdx="3" presStyleCnt="4">
        <dgm:presLayoutVars>
          <dgm:bulletEnabled val="1"/>
        </dgm:presLayoutVars>
      </dgm:prSet>
      <dgm:spPr/>
      <dgm:t>
        <a:bodyPr/>
        <a:lstStyle/>
        <a:p>
          <a:endParaRPr lang="zh-CN" altLang="en-US"/>
        </a:p>
      </dgm:t>
    </dgm:pt>
    <dgm:pt modelId="{F6933B46-F627-4846-96A3-5618D8A6C356}" type="pres">
      <dgm:prSet presAssocID="{113B5FDB-944F-4CE4-B012-191502D79658}" presName="negSpace" presStyleCnt="0"/>
      <dgm:spPr/>
    </dgm:pt>
    <dgm:pt modelId="{B36160DE-230C-42AA-A014-0762A1DA041E}" type="pres">
      <dgm:prSet presAssocID="{113B5FDB-944F-4CE4-B012-191502D79658}" presName="circle" presStyleLbl="node1" presStyleIdx="1" presStyleCnt="2" custLinFactNeighborX="-3868"/>
      <dgm:spPr/>
      <dgm:t>
        <a:bodyPr/>
        <a:lstStyle/>
        <a:p>
          <a:endParaRPr lang="zh-CN" altLang="en-US"/>
        </a:p>
      </dgm:t>
    </dgm:pt>
  </dgm:ptLst>
  <dgm:cxnLst>
    <dgm:cxn modelId="{C2DD27B6-FC1F-4254-88CE-7B3BC709CD68}" type="presOf" srcId="{B1BFC595-E145-47A6-9C0B-EBED328F99AE}" destId="{D52C753D-5E76-41DB-9880-B14D2B65D4F0}" srcOrd="0" destOrd="0" presId="urn:microsoft.com/office/officeart/2005/8/layout/hList9"/>
    <dgm:cxn modelId="{21960152-9638-4E04-96F9-278D20CAE0F1}" type="presOf" srcId="{C206A167-BF3E-4E5D-BD26-681A56DC4A0C}" destId="{5AE6527C-0D13-459D-A320-7ED96C439654}" srcOrd="0" destOrd="0" presId="urn:microsoft.com/office/officeart/2005/8/layout/hList9"/>
    <dgm:cxn modelId="{FB6CCA97-8C17-4225-962E-9BA1443853DA}" type="presOf" srcId="{D30BE215-5D23-4ADF-B946-E78DA76E368A}" destId="{825B4241-05FB-42C9-9004-A0F8E498369C}" srcOrd="0" destOrd="0" presId="urn:microsoft.com/office/officeart/2005/8/layout/hList9"/>
    <dgm:cxn modelId="{DDD89D1F-E62D-46FE-B8FA-E2477449A950}" type="presOf" srcId="{E9128115-DB62-466E-A05D-E2145A0D1832}" destId="{9635E0F0-5236-4D98-B53C-AE830E20CF33}" srcOrd="1" destOrd="0" presId="urn:microsoft.com/office/officeart/2005/8/layout/hList9"/>
    <dgm:cxn modelId="{3CDB704F-5115-486B-8B3A-1DBC7BA5BA6C}" type="presOf" srcId="{4556F6C9-CFB9-44CE-A884-D46316837516}" destId="{02C94436-AB99-45AA-A05F-2A6CF6A00C04}" srcOrd="0" destOrd="0" presId="urn:microsoft.com/office/officeart/2005/8/layout/hList9"/>
    <dgm:cxn modelId="{9F682954-0703-4AB4-876C-6151763C7693}" type="presOf" srcId="{532668AE-AAB0-45E5-8888-F134C0CCF043}" destId="{2C64720D-7E90-4E96-9FA7-96DBD334E3EC}" srcOrd="0" destOrd="0" presId="urn:microsoft.com/office/officeart/2005/8/layout/hList9"/>
    <dgm:cxn modelId="{354CE170-D1D2-4FD9-948B-B600E5EE8C43}" type="presOf" srcId="{D30BE215-5D23-4ADF-B946-E78DA76E368A}" destId="{A60CA636-9187-4C63-B1CE-7B09468557D2}" srcOrd="1" destOrd="0" presId="urn:microsoft.com/office/officeart/2005/8/layout/hList9"/>
    <dgm:cxn modelId="{61C81DE7-1839-4862-9424-851A783CA60F}" srcId="{C206A167-BF3E-4E5D-BD26-681A56DC4A0C}" destId="{E9128115-DB62-466E-A05D-E2145A0D1832}" srcOrd="0" destOrd="0" parTransId="{51001F4F-B686-48B5-9134-FF6C6780B6E9}" sibTransId="{9C7E1DAC-38EA-4964-9946-579CED9D8EC2}"/>
    <dgm:cxn modelId="{AA87AC81-474D-428C-9742-ACABF1A94554}" type="presOf" srcId="{E9128115-DB62-466E-A05D-E2145A0D1832}" destId="{49BE2586-0A21-4ACB-A251-AD5F56B7F4E1}" srcOrd="0" destOrd="0" presId="urn:microsoft.com/office/officeart/2005/8/layout/hList9"/>
    <dgm:cxn modelId="{28E900DA-5F4F-4560-B6C8-CF8A2CC58FC4}" srcId="{113B5FDB-944F-4CE4-B012-191502D79658}" destId="{D30BE215-5D23-4ADF-B946-E78DA76E368A}" srcOrd="0" destOrd="0" parTransId="{14612DBE-8A49-48AC-80C0-711CCBE47A0B}" sibTransId="{4BE2324B-5D91-4416-B167-1B2CC41C2701}"/>
    <dgm:cxn modelId="{B2020976-2023-4DAE-95EB-0B20828445DC}" srcId="{C206A167-BF3E-4E5D-BD26-681A56DC4A0C}" destId="{532668AE-AAB0-45E5-8888-F134C0CCF043}" srcOrd="1" destOrd="0" parTransId="{5E8A7723-2DE7-4ED5-B898-D2FDBF9A7DF6}" sibTransId="{56EDFA55-7726-4D2B-B7AA-4B203FCDA9E7}"/>
    <dgm:cxn modelId="{438A9302-8F22-4856-A298-594B96A5F982}" type="presOf" srcId="{113B5FDB-944F-4CE4-B012-191502D79658}" destId="{B36160DE-230C-42AA-A014-0762A1DA041E}" srcOrd="0" destOrd="0" presId="urn:microsoft.com/office/officeart/2005/8/layout/hList9"/>
    <dgm:cxn modelId="{553FDC61-FC7F-4A34-933C-3C78A058380B}" srcId="{113B5FDB-944F-4CE4-B012-191502D79658}" destId="{4556F6C9-CFB9-44CE-A884-D46316837516}" srcOrd="1" destOrd="0" parTransId="{A1576929-C316-40BB-A940-3C42F628F6D4}" sibTransId="{43DC11E1-887B-4645-B4BA-12715D5982D7}"/>
    <dgm:cxn modelId="{E7472765-5DD7-462C-9E7F-7BBF66B43023}" type="presOf" srcId="{4556F6C9-CFB9-44CE-A884-D46316837516}" destId="{B3727864-8005-4DD3-8A24-3C25686A47A3}" srcOrd="1" destOrd="0" presId="urn:microsoft.com/office/officeart/2005/8/layout/hList9"/>
    <dgm:cxn modelId="{785AFE06-D507-4FD1-AAD3-1585A8FED989}" type="presOf" srcId="{532668AE-AAB0-45E5-8888-F134C0CCF043}" destId="{3C026031-B31E-4BDC-9D49-EC1CA4542E30}" srcOrd="1" destOrd="0" presId="urn:microsoft.com/office/officeart/2005/8/layout/hList9"/>
    <dgm:cxn modelId="{A8BFC629-09A0-4CA8-814D-E172A320B073}" srcId="{B1BFC595-E145-47A6-9C0B-EBED328F99AE}" destId="{C206A167-BF3E-4E5D-BD26-681A56DC4A0C}" srcOrd="0" destOrd="0" parTransId="{E2C69D04-70FE-4458-9D5A-7997D38A8EEA}" sibTransId="{3F6E5068-5ADD-4C32-9408-7F0E0314FE06}"/>
    <dgm:cxn modelId="{7FF0DCC7-551D-4272-9467-ECB0C994EFB7}" srcId="{B1BFC595-E145-47A6-9C0B-EBED328F99AE}" destId="{113B5FDB-944F-4CE4-B012-191502D79658}" srcOrd="1" destOrd="0" parTransId="{CE0C48CB-E181-4AC0-BC31-F84A7560E769}" sibTransId="{5D96EC04-C34A-436F-8EFD-9D28F0BCF27C}"/>
    <dgm:cxn modelId="{877C895E-22DA-416D-ABA1-9C2938335687}" type="presParOf" srcId="{D52C753D-5E76-41DB-9880-B14D2B65D4F0}" destId="{BAFCA9C7-BB8F-4F0A-8CAA-4804810E3567}" srcOrd="0" destOrd="0" presId="urn:microsoft.com/office/officeart/2005/8/layout/hList9"/>
    <dgm:cxn modelId="{43F7182B-6620-440B-A7CA-7251492A9842}" type="presParOf" srcId="{D52C753D-5E76-41DB-9880-B14D2B65D4F0}" destId="{AEBCBCE9-4581-4275-A6BB-C2D6C8B36521}" srcOrd="1" destOrd="0" presId="urn:microsoft.com/office/officeart/2005/8/layout/hList9"/>
    <dgm:cxn modelId="{D630666A-EE54-4744-A6AE-72279774F6FE}" type="presParOf" srcId="{AEBCBCE9-4581-4275-A6BB-C2D6C8B36521}" destId="{265A2394-2A80-4B76-9D80-5FAE0D3EBFB2}" srcOrd="0" destOrd="0" presId="urn:microsoft.com/office/officeart/2005/8/layout/hList9"/>
    <dgm:cxn modelId="{321CC8AE-8122-4242-A842-360B2EA7B2BD}" type="presParOf" srcId="{AEBCBCE9-4581-4275-A6BB-C2D6C8B36521}" destId="{8DFFCB80-1155-42B1-85C9-812C00DE73A7}" srcOrd="1" destOrd="0" presId="urn:microsoft.com/office/officeart/2005/8/layout/hList9"/>
    <dgm:cxn modelId="{26A21B03-B1AC-48B1-9ED8-872CD5FAFC16}" type="presParOf" srcId="{8DFFCB80-1155-42B1-85C9-812C00DE73A7}" destId="{49BE2586-0A21-4ACB-A251-AD5F56B7F4E1}" srcOrd="0" destOrd="0" presId="urn:microsoft.com/office/officeart/2005/8/layout/hList9"/>
    <dgm:cxn modelId="{616189F7-C6E9-4238-8D74-2C5ED7D41B58}" type="presParOf" srcId="{8DFFCB80-1155-42B1-85C9-812C00DE73A7}" destId="{9635E0F0-5236-4D98-B53C-AE830E20CF33}" srcOrd="1" destOrd="0" presId="urn:microsoft.com/office/officeart/2005/8/layout/hList9"/>
    <dgm:cxn modelId="{30122066-DF77-432A-B2AF-038D200F5508}" type="presParOf" srcId="{AEBCBCE9-4581-4275-A6BB-C2D6C8B36521}" destId="{751B0791-2AB7-478D-8362-08E3FC3972CC}" srcOrd="2" destOrd="0" presId="urn:microsoft.com/office/officeart/2005/8/layout/hList9"/>
    <dgm:cxn modelId="{C9CF5D31-9DA7-4BD0-A849-E35D4EB1B650}" type="presParOf" srcId="{751B0791-2AB7-478D-8362-08E3FC3972CC}" destId="{2C64720D-7E90-4E96-9FA7-96DBD334E3EC}" srcOrd="0" destOrd="0" presId="urn:microsoft.com/office/officeart/2005/8/layout/hList9"/>
    <dgm:cxn modelId="{5D090300-6D30-4F1B-8ED6-68399D4CF1EB}" type="presParOf" srcId="{751B0791-2AB7-478D-8362-08E3FC3972CC}" destId="{3C026031-B31E-4BDC-9D49-EC1CA4542E30}" srcOrd="1" destOrd="0" presId="urn:microsoft.com/office/officeart/2005/8/layout/hList9"/>
    <dgm:cxn modelId="{EF0C6A19-076D-45C7-A214-F80CCCBD6909}" type="presParOf" srcId="{D52C753D-5E76-41DB-9880-B14D2B65D4F0}" destId="{88D0FACB-DB3C-4D7F-8B23-7BA3F3C1796E}" srcOrd="2" destOrd="0" presId="urn:microsoft.com/office/officeart/2005/8/layout/hList9"/>
    <dgm:cxn modelId="{75BBBBC7-025C-449E-B272-59E5504D8640}" type="presParOf" srcId="{D52C753D-5E76-41DB-9880-B14D2B65D4F0}" destId="{5AE6527C-0D13-459D-A320-7ED96C439654}" srcOrd="3" destOrd="0" presId="urn:microsoft.com/office/officeart/2005/8/layout/hList9"/>
    <dgm:cxn modelId="{ECE2A189-29E3-445B-9A27-A42CB98E3FD9}" type="presParOf" srcId="{D52C753D-5E76-41DB-9880-B14D2B65D4F0}" destId="{314AAE9C-C323-4A85-A23A-1A40555B7C06}" srcOrd="4" destOrd="0" presId="urn:microsoft.com/office/officeart/2005/8/layout/hList9"/>
    <dgm:cxn modelId="{DF05CF96-387D-414D-8067-AB6F4F5D9449}" type="presParOf" srcId="{D52C753D-5E76-41DB-9880-B14D2B65D4F0}" destId="{D8BCFC65-D86E-4A8E-9785-42F5BA4797B9}" srcOrd="5" destOrd="0" presId="urn:microsoft.com/office/officeart/2005/8/layout/hList9"/>
    <dgm:cxn modelId="{3BDF538C-88DD-400D-A672-18DB60E06ADC}" type="presParOf" srcId="{D52C753D-5E76-41DB-9880-B14D2B65D4F0}" destId="{968C779E-B1FF-452D-8B6A-EA97EADD2D1B}" srcOrd="6" destOrd="0" presId="urn:microsoft.com/office/officeart/2005/8/layout/hList9"/>
    <dgm:cxn modelId="{7F7E2A9B-0394-49E9-BCA0-12BE45345FE4}" type="presParOf" srcId="{968C779E-B1FF-452D-8B6A-EA97EADD2D1B}" destId="{BD05359E-4AB3-4ADC-8313-6F1EFC2ABECD}" srcOrd="0" destOrd="0" presId="urn:microsoft.com/office/officeart/2005/8/layout/hList9"/>
    <dgm:cxn modelId="{3C309538-268C-4AA5-ADFD-8029637B5DB7}" type="presParOf" srcId="{968C779E-B1FF-452D-8B6A-EA97EADD2D1B}" destId="{A962AB7E-0FBF-4FF5-9B90-AB85D8A5D897}" srcOrd="1" destOrd="0" presId="urn:microsoft.com/office/officeart/2005/8/layout/hList9"/>
    <dgm:cxn modelId="{1B28BD36-37C8-42E6-A8E0-DFDAAFCA5B99}" type="presParOf" srcId="{A962AB7E-0FBF-4FF5-9B90-AB85D8A5D897}" destId="{825B4241-05FB-42C9-9004-A0F8E498369C}" srcOrd="0" destOrd="0" presId="urn:microsoft.com/office/officeart/2005/8/layout/hList9"/>
    <dgm:cxn modelId="{42BDE189-04E9-4189-9C92-A2D540EFA999}" type="presParOf" srcId="{A962AB7E-0FBF-4FF5-9B90-AB85D8A5D897}" destId="{A60CA636-9187-4C63-B1CE-7B09468557D2}" srcOrd="1" destOrd="0" presId="urn:microsoft.com/office/officeart/2005/8/layout/hList9"/>
    <dgm:cxn modelId="{B24715E4-A1C9-495C-BB48-1C91528FCC4E}" type="presParOf" srcId="{968C779E-B1FF-452D-8B6A-EA97EADD2D1B}" destId="{537C3772-2D42-4D5B-94D8-25064B7E02C7}" srcOrd="2" destOrd="0" presId="urn:microsoft.com/office/officeart/2005/8/layout/hList9"/>
    <dgm:cxn modelId="{B8C63CDA-CFDB-4D64-8D55-680D4EEB2CB2}" type="presParOf" srcId="{537C3772-2D42-4D5B-94D8-25064B7E02C7}" destId="{02C94436-AB99-45AA-A05F-2A6CF6A00C04}" srcOrd="0" destOrd="0" presId="urn:microsoft.com/office/officeart/2005/8/layout/hList9"/>
    <dgm:cxn modelId="{7EA3BC6B-0FE0-4489-AD91-01F706308141}" type="presParOf" srcId="{537C3772-2D42-4D5B-94D8-25064B7E02C7}" destId="{B3727864-8005-4DD3-8A24-3C25686A47A3}" srcOrd="1" destOrd="0" presId="urn:microsoft.com/office/officeart/2005/8/layout/hList9"/>
    <dgm:cxn modelId="{34BCCFC2-41F0-4253-B4EC-7A1D42C74DD6}" type="presParOf" srcId="{D52C753D-5E76-41DB-9880-B14D2B65D4F0}" destId="{F6933B46-F627-4846-96A3-5618D8A6C356}" srcOrd="7" destOrd="0" presId="urn:microsoft.com/office/officeart/2005/8/layout/hList9"/>
    <dgm:cxn modelId="{B1EB52B5-58FB-4459-8B46-91DA6B8F5D94}" type="presParOf" srcId="{D52C753D-5E76-41DB-9880-B14D2B65D4F0}" destId="{B36160DE-230C-42AA-A014-0762A1DA041E}"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79358A-F8F9-4FA7-BF64-1C8515A6FF78}" type="doc">
      <dgm:prSet loTypeId="urn:microsoft.com/office/officeart/2005/8/layout/vList5" loCatId="list" qsTypeId="urn:microsoft.com/office/officeart/2005/8/quickstyle/simple1" qsCatId="simple" csTypeId="urn:microsoft.com/office/officeart/2005/8/colors/accent2_1" csCatId="accent2" phldr="1"/>
      <dgm:spPr/>
      <dgm:t>
        <a:bodyPr/>
        <a:lstStyle/>
        <a:p>
          <a:endParaRPr lang="zh-CN" altLang="en-US"/>
        </a:p>
      </dgm:t>
    </dgm:pt>
    <dgm:pt modelId="{8FBAE479-979D-4669-B684-4DCA0E3F7AC7}">
      <dgm:prSet phldrT="[文本]" custT="1"/>
      <dgm:spPr/>
      <dgm:t>
        <a:bodyPr/>
        <a:lstStyle/>
        <a:p>
          <a:r>
            <a:rPr lang="zh-CN" altLang="en-US" sz="1600" b="1" dirty="0" smtClean="0"/>
            <a:t>中心二次存储</a:t>
          </a:r>
          <a:endParaRPr lang="zh-CN" altLang="en-US" sz="1600" b="1" dirty="0"/>
        </a:p>
      </dgm:t>
    </dgm:pt>
    <dgm:pt modelId="{EDE09C6E-FB4B-4163-9F74-73580006F0CA}" type="parTrans" cxnId="{9FAABA3B-0437-4924-83D1-712F6383DA26}">
      <dgm:prSet/>
      <dgm:spPr/>
      <dgm:t>
        <a:bodyPr/>
        <a:lstStyle/>
        <a:p>
          <a:endParaRPr lang="zh-CN" altLang="en-US"/>
        </a:p>
      </dgm:t>
    </dgm:pt>
    <dgm:pt modelId="{83C28DE7-2C16-402B-A336-9A561A42D238}" type="sibTrans" cxnId="{9FAABA3B-0437-4924-83D1-712F6383DA26}">
      <dgm:prSet/>
      <dgm:spPr/>
      <dgm:t>
        <a:bodyPr/>
        <a:lstStyle/>
        <a:p>
          <a:endParaRPr lang="zh-CN" altLang="en-US"/>
        </a:p>
      </dgm:t>
    </dgm:pt>
    <dgm:pt modelId="{10D79730-ADDC-4C8F-9DDA-7C740E19E64A}">
      <dgm:prSet phldrT="[文本]" custT="1"/>
      <dgm:spPr/>
      <dgm:t>
        <a:bodyPr/>
        <a:lstStyle/>
        <a:p>
          <a:r>
            <a:rPr lang="zh-CN" altLang="en-US" sz="1100" dirty="0" smtClean="0"/>
            <a:t>在业务繁忙的时间段，系统先将录像保存在网点理财采集终端上，保证业务的正常运行；在网络较为空闲的时间段，通过银行网络将网点理财采集终端上存储的录像上传至分行监控中心理财监控管理平台上进行备份。</a:t>
          </a:r>
          <a:endParaRPr lang="zh-CN" altLang="en-US" sz="1100" dirty="0"/>
        </a:p>
      </dgm:t>
    </dgm:pt>
    <dgm:pt modelId="{E38FF3E7-1297-4357-89E1-3260969ED81D}" type="parTrans" cxnId="{20CCFD81-8C89-4C9F-97FD-22FE2054D1A5}">
      <dgm:prSet/>
      <dgm:spPr/>
      <dgm:t>
        <a:bodyPr/>
        <a:lstStyle/>
        <a:p>
          <a:endParaRPr lang="zh-CN" altLang="en-US"/>
        </a:p>
      </dgm:t>
    </dgm:pt>
    <dgm:pt modelId="{C11D5B1F-3422-467D-BF03-7E3D6037D8E6}" type="sibTrans" cxnId="{20CCFD81-8C89-4C9F-97FD-22FE2054D1A5}">
      <dgm:prSet/>
      <dgm:spPr/>
      <dgm:t>
        <a:bodyPr/>
        <a:lstStyle/>
        <a:p>
          <a:endParaRPr lang="zh-CN" altLang="en-US"/>
        </a:p>
      </dgm:t>
    </dgm:pt>
    <dgm:pt modelId="{84641AE3-2529-4449-AF6C-D9024FD33FD9}">
      <dgm:prSet phldrT="[文本]" custT="1"/>
      <dgm:spPr/>
      <dgm:t>
        <a:bodyPr/>
        <a:lstStyle/>
        <a:p>
          <a:r>
            <a:rPr lang="zh-CN" altLang="en-US" sz="1100" dirty="0" smtClean="0"/>
            <a:t>支持通过录像时间、业务单号、客户身份证号码、理财产品名称、产品到期日、支行机构号、理财客户经理代码等条件进行录像的查询，实现对录像的快速检索调阅。</a:t>
          </a:r>
          <a:endParaRPr lang="zh-CN" altLang="en-US" sz="1100" dirty="0"/>
        </a:p>
      </dgm:t>
    </dgm:pt>
    <dgm:pt modelId="{F154530B-1AB6-4C83-BBA3-FA7723F09618}" type="parTrans" cxnId="{2E85E1A8-C8B9-4D9E-A33A-E05E0E7C9C3E}">
      <dgm:prSet/>
      <dgm:spPr/>
      <dgm:t>
        <a:bodyPr/>
        <a:lstStyle/>
        <a:p>
          <a:endParaRPr lang="zh-CN" altLang="en-US"/>
        </a:p>
      </dgm:t>
    </dgm:pt>
    <dgm:pt modelId="{22D2A646-8609-44EF-829A-F83280100FAE}" type="sibTrans" cxnId="{2E85E1A8-C8B9-4D9E-A33A-E05E0E7C9C3E}">
      <dgm:prSet/>
      <dgm:spPr/>
      <dgm:t>
        <a:bodyPr/>
        <a:lstStyle/>
        <a:p>
          <a:endParaRPr lang="zh-CN" altLang="en-US"/>
        </a:p>
      </dgm:t>
    </dgm:pt>
    <dgm:pt modelId="{02EF095F-AB6B-4D9B-AC15-940CAF4064BC}">
      <dgm:prSet phldrT="[文本]" custT="1"/>
      <dgm:spPr/>
      <dgm:t>
        <a:bodyPr/>
        <a:lstStyle/>
        <a:p>
          <a:r>
            <a:rPr lang="zh-CN" altLang="en-US" sz="1600" b="1" dirty="0" smtClean="0"/>
            <a:t>录像删除</a:t>
          </a:r>
          <a:endParaRPr lang="zh-CN" altLang="en-US" sz="1600" b="1" dirty="0"/>
        </a:p>
      </dgm:t>
    </dgm:pt>
    <dgm:pt modelId="{B0DC50F7-C613-48A1-9F22-F44759AE89FB}" type="parTrans" cxnId="{CEAE6A03-9C51-4F40-9757-B0781C966942}">
      <dgm:prSet/>
      <dgm:spPr/>
      <dgm:t>
        <a:bodyPr/>
        <a:lstStyle/>
        <a:p>
          <a:endParaRPr lang="zh-CN" altLang="en-US"/>
        </a:p>
      </dgm:t>
    </dgm:pt>
    <dgm:pt modelId="{3E65CC45-C870-4AEB-A751-C0319DE4A4C2}" type="sibTrans" cxnId="{CEAE6A03-9C51-4F40-9757-B0781C966942}">
      <dgm:prSet/>
      <dgm:spPr/>
      <dgm:t>
        <a:bodyPr/>
        <a:lstStyle/>
        <a:p>
          <a:endParaRPr lang="zh-CN" altLang="en-US"/>
        </a:p>
      </dgm:t>
    </dgm:pt>
    <dgm:pt modelId="{689CADCD-143A-443C-A0C9-EAF9F2C44F7F}">
      <dgm:prSet phldrT="[文本]" custT="1"/>
      <dgm:spPr/>
      <dgm:t>
        <a:bodyPr/>
        <a:lstStyle/>
        <a:p>
          <a:r>
            <a:rPr lang="zh-CN" altLang="en-US" sz="1100" dirty="0" smtClean="0"/>
            <a:t>根据理财产品有效期，自动删除到期的理财产品，节省存储空间，也节省人力操作成本。</a:t>
          </a:r>
          <a:endParaRPr lang="zh-CN" altLang="en-US" sz="1100" dirty="0"/>
        </a:p>
      </dgm:t>
    </dgm:pt>
    <dgm:pt modelId="{F5D63467-5A32-49DA-8035-BBEAE94C2424}" type="parTrans" cxnId="{A1AEEBA0-8DEA-4330-BEDE-0CAAD59800B1}">
      <dgm:prSet/>
      <dgm:spPr/>
      <dgm:t>
        <a:bodyPr/>
        <a:lstStyle/>
        <a:p>
          <a:endParaRPr lang="zh-CN" altLang="en-US"/>
        </a:p>
      </dgm:t>
    </dgm:pt>
    <dgm:pt modelId="{B2BD47C1-876E-400F-8EB1-F66AC28E4344}" type="sibTrans" cxnId="{A1AEEBA0-8DEA-4330-BEDE-0CAAD59800B1}">
      <dgm:prSet/>
      <dgm:spPr/>
      <dgm:t>
        <a:bodyPr/>
        <a:lstStyle/>
        <a:p>
          <a:endParaRPr lang="zh-CN" altLang="en-US"/>
        </a:p>
      </dgm:t>
    </dgm:pt>
    <dgm:pt modelId="{13D1FC9E-30D2-485B-9E15-D43CF1FF0A75}">
      <dgm:prSet phldrT="[文本]" custT="1"/>
      <dgm:spPr/>
      <dgm:t>
        <a:bodyPr/>
        <a:lstStyle/>
        <a:p>
          <a:r>
            <a:rPr lang="zh-CN" altLang="en-US" sz="1600" b="1" dirty="0" smtClean="0"/>
            <a:t>录像统计</a:t>
          </a:r>
          <a:endParaRPr lang="zh-CN" altLang="en-US" sz="1600" dirty="0"/>
        </a:p>
      </dgm:t>
    </dgm:pt>
    <dgm:pt modelId="{336BED92-7AFB-4770-9059-317838259810}" type="parTrans" cxnId="{1F930709-8649-484B-87F5-EC080CC1F7FF}">
      <dgm:prSet/>
      <dgm:spPr/>
      <dgm:t>
        <a:bodyPr/>
        <a:lstStyle/>
        <a:p>
          <a:endParaRPr lang="zh-CN" altLang="en-US"/>
        </a:p>
      </dgm:t>
    </dgm:pt>
    <dgm:pt modelId="{B1EFFDB2-AB0B-40CA-9733-E7C0A75D3CA4}" type="sibTrans" cxnId="{1F930709-8649-484B-87F5-EC080CC1F7FF}">
      <dgm:prSet/>
      <dgm:spPr/>
      <dgm:t>
        <a:bodyPr/>
        <a:lstStyle/>
        <a:p>
          <a:endParaRPr lang="zh-CN" altLang="en-US"/>
        </a:p>
      </dgm:t>
    </dgm:pt>
    <dgm:pt modelId="{6384F615-3AB7-4515-85A2-D98585EE0122}">
      <dgm:prSet phldrT="[文本]" custT="1"/>
      <dgm:spPr/>
      <dgm:t>
        <a:bodyPr/>
        <a:lstStyle/>
        <a:p>
          <a:r>
            <a:rPr lang="zh-CN" altLang="en-US" sz="1100" dirty="0" smtClean="0"/>
            <a:t>管理员可阶段性对理财录像进行数据的统计和导出，提供给银行一系列业务数据，便于银行进行业务规范，并能给银行考核提供参考依据。</a:t>
          </a:r>
          <a:endParaRPr lang="zh-CN" altLang="en-US" sz="1100" dirty="0"/>
        </a:p>
      </dgm:t>
    </dgm:pt>
    <dgm:pt modelId="{85DAE0A6-033E-42D0-8689-65B8AD9D3F51}" type="parTrans" cxnId="{894114E9-AB83-41A6-82E8-1AF83E2742D0}">
      <dgm:prSet/>
      <dgm:spPr/>
      <dgm:t>
        <a:bodyPr/>
        <a:lstStyle/>
        <a:p>
          <a:endParaRPr lang="zh-CN" altLang="en-US"/>
        </a:p>
      </dgm:t>
    </dgm:pt>
    <dgm:pt modelId="{28CB9325-33AC-40BA-BE16-A05DA358A4B6}" type="sibTrans" cxnId="{894114E9-AB83-41A6-82E8-1AF83E2742D0}">
      <dgm:prSet/>
      <dgm:spPr/>
      <dgm:t>
        <a:bodyPr/>
        <a:lstStyle/>
        <a:p>
          <a:endParaRPr lang="zh-CN" altLang="en-US"/>
        </a:p>
      </dgm:t>
    </dgm:pt>
    <dgm:pt modelId="{569EE1B0-4C68-4983-81F0-EDECE1CEE566}">
      <dgm:prSet phldrT="[文本]" custT="1"/>
      <dgm:spPr/>
      <dgm:t>
        <a:bodyPr/>
        <a:lstStyle/>
        <a:p>
          <a:r>
            <a:rPr lang="zh-CN" altLang="en-US" sz="1600" b="1" dirty="0" smtClean="0"/>
            <a:t>录像延长</a:t>
          </a:r>
          <a:endParaRPr lang="zh-CN" altLang="en-US" sz="1600" dirty="0"/>
        </a:p>
      </dgm:t>
    </dgm:pt>
    <dgm:pt modelId="{C90345A6-371D-4424-8DE9-A4FDCAB02C2A}" type="parTrans" cxnId="{FAF8BE67-8A8D-470E-AE81-49DFFB7DEE62}">
      <dgm:prSet/>
      <dgm:spPr/>
      <dgm:t>
        <a:bodyPr/>
        <a:lstStyle/>
        <a:p>
          <a:endParaRPr lang="zh-CN" altLang="en-US"/>
        </a:p>
      </dgm:t>
    </dgm:pt>
    <dgm:pt modelId="{CDD802A2-F273-4875-8876-A9FA0CB07221}" type="sibTrans" cxnId="{FAF8BE67-8A8D-470E-AE81-49DFFB7DEE62}">
      <dgm:prSet/>
      <dgm:spPr/>
      <dgm:t>
        <a:bodyPr/>
        <a:lstStyle/>
        <a:p>
          <a:endParaRPr lang="zh-CN" altLang="en-US"/>
        </a:p>
      </dgm:t>
    </dgm:pt>
    <dgm:pt modelId="{087672C3-47F3-4B73-BA69-AD7543A060B9}">
      <dgm:prSet phldrT="[文本]" custT="1"/>
      <dgm:spPr/>
      <dgm:t>
        <a:bodyPr/>
        <a:lstStyle/>
        <a:p>
          <a:r>
            <a:rPr lang="zh-CN" altLang="en-US" sz="1100" dirty="0" smtClean="0"/>
            <a:t>对于发生纠纷的理财产品，提供录像延长操作，银行方面可以根据需要将录像进行延长保存。</a:t>
          </a:r>
          <a:endParaRPr lang="zh-CN" altLang="en-US" sz="1100" dirty="0"/>
        </a:p>
      </dgm:t>
    </dgm:pt>
    <dgm:pt modelId="{E7E9B5D7-C914-40BA-BFFB-1042DFB8D3BD}" type="parTrans" cxnId="{BD2E1DCE-541A-4716-90D5-B1CAFE18E677}">
      <dgm:prSet/>
      <dgm:spPr/>
      <dgm:t>
        <a:bodyPr/>
        <a:lstStyle/>
        <a:p>
          <a:endParaRPr lang="zh-CN" altLang="en-US"/>
        </a:p>
      </dgm:t>
    </dgm:pt>
    <dgm:pt modelId="{EA6719C9-27C0-4DA7-A1E9-E3904EF79F91}" type="sibTrans" cxnId="{BD2E1DCE-541A-4716-90D5-B1CAFE18E677}">
      <dgm:prSet/>
      <dgm:spPr/>
      <dgm:t>
        <a:bodyPr/>
        <a:lstStyle/>
        <a:p>
          <a:endParaRPr lang="zh-CN" altLang="en-US"/>
        </a:p>
      </dgm:t>
    </dgm:pt>
    <dgm:pt modelId="{16B5992F-E4B3-43C5-9B00-2B3CFD2FCD2E}">
      <dgm:prSet phldrT="[文本]" custT="1"/>
      <dgm:spPr/>
      <dgm:t>
        <a:bodyPr/>
        <a:lstStyle/>
        <a:p>
          <a:r>
            <a:rPr lang="zh-CN" altLang="en-US" sz="1600" b="1" dirty="0" smtClean="0"/>
            <a:t>业务同步显示</a:t>
          </a:r>
          <a:endParaRPr lang="zh-CN" altLang="en-US" sz="1600" dirty="0"/>
        </a:p>
      </dgm:t>
    </dgm:pt>
    <dgm:pt modelId="{915CEC12-E6A9-4707-8346-2FB104DC7B46}" type="parTrans" cxnId="{C6EEC9B2-373A-495F-ACBB-86F61E8363FE}">
      <dgm:prSet/>
      <dgm:spPr/>
      <dgm:t>
        <a:bodyPr/>
        <a:lstStyle/>
        <a:p>
          <a:endParaRPr lang="zh-CN" altLang="en-US"/>
        </a:p>
      </dgm:t>
    </dgm:pt>
    <dgm:pt modelId="{DCAC892E-6B81-4417-AF24-12CADE2F7DEA}" type="sibTrans" cxnId="{C6EEC9B2-373A-495F-ACBB-86F61E8363FE}">
      <dgm:prSet/>
      <dgm:spPr/>
      <dgm:t>
        <a:bodyPr/>
        <a:lstStyle/>
        <a:p>
          <a:endParaRPr lang="zh-CN" altLang="en-US"/>
        </a:p>
      </dgm:t>
    </dgm:pt>
    <dgm:pt modelId="{54D42D96-2BB0-4105-BEED-933DCE022C67}">
      <dgm:prSet phldrT="[文本]" custT="1"/>
      <dgm:spPr/>
      <dgm:t>
        <a:bodyPr/>
        <a:lstStyle/>
        <a:p>
          <a:r>
            <a:rPr lang="zh-CN" altLang="en-US" sz="1100" dirty="0" smtClean="0"/>
            <a:t>在理财监控管理平台中，能显示正在办理业务的工位，银行领导可以直接打开对应视频，实时查看业务办理的过程。</a:t>
          </a:r>
          <a:endParaRPr lang="zh-CN" altLang="en-US" sz="1100" dirty="0"/>
        </a:p>
      </dgm:t>
    </dgm:pt>
    <dgm:pt modelId="{9539C160-60E0-4779-988B-E63B8234DD0E}" type="parTrans" cxnId="{F4FCC365-83D8-4228-9C27-C42116830590}">
      <dgm:prSet/>
      <dgm:spPr/>
      <dgm:t>
        <a:bodyPr/>
        <a:lstStyle/>
        <a:p>
          <a:endParaRPr lang="zh-CN" altLang="en-US"/>
        </a:p>
      </dgm:t>
    </dgm:pt>
    <dgm:pt modelId="{61B2AB24-3B78-49D1-883D-E677D59DEC2A}" type="sibTrans" cxnId="{F4FCC365-83D8-4228-9C27-C42116830590}">
      <dgm:prSet/>
      <dgm:spPr/>
      <dgm:t>
        <a:bodyPr/>
        <a:lstStyle/>
        <a:p>
          <a:endParaRPr lang="zh-CN" altLang="en-US"/>
        </a:p>
      </dgm:t>
    </dgm:pt>
    <dgm:pt modelId="{F65C0DEC-DAE0-44D2-B6C2-14604378F6A0}">
      <dgm:prSet phldrT="[文本]" custT="1"/>
      <dgm:spPr/>
      <dgm:t>
        <a:bodyPr/>
        <a:lstStyle/>
        <a:p>
          <a:r>
            <a:rPr lang="zh-CN" altLang="en-US" sz="1600" b="1" dirty="0" smtClean="0"/>
            <a:t>录像查询</a:t>
          </a:r>
          <a:endParaRPr lang="zh-CN" altLang="en-US" sz="1600" dirty="0"/>
        </a:p>
      </dgm:t>
    </dgm:pt>
    <dgm:pt modelId="{D190E32E-55A7-4F92-994B-4C87F2ED3ABF}" type="sibTrans" cxnId="{A48BC44D-9478-45D2-A301-AC4005F6D40B}">
      <dgm:prSet/>
      <dgm:spPr/>
      <dgm:t>
        <a:bodyPr/>
        <a:lstStyle/>
        <a:p>
          <a:endParaRPr lang="zh-CN" altLang="en-US"/>
        </a:p>
      </dgm:t>
    </dgm:pt>
    <dgm:pt modelId="{795CBBD4-F356-4DFD-A4BD-DFEABCB6CA39}" type="parTrans" cxnId="{A48BC44D-9478-45D2-A301-AC4005F6D40B}">
      <dgm:prSet/>
      <dgm:spPr/>
      <dgm:t>
        <a:bodyPr/>
        <a:lstStyle/>
        <a:p>
          <a:endParaRPr lang="zh-CN" altLang="en-US"/>
        </a:p>
      </dgm:t>
    </dgm:pt>
    <dgm:pt modelId="{031C3A54-9390-4528-B4C0-CF2C39B577CE}" type="pres">
      <dgm:prSet presAssocID="{6B79358A-F8F9-4FA7-BF64-1C8515A6FF78}" presName="Name0" presStyleCnt="0">
        <dgm:presLayoutVars>
          <dgm:dir/>
          <dgm:animLvl val="lvl"/>
          <dgm:resizeHandles val="exact"/>
        </dgm:presLayoutVars>
      </dgm:prSet>
      <dgm:spPr/>
      <dgm:t>
        <a:bodyPr/>
        <a:lstStyle/>
        <a:p>
          <a:endParaRPr lang="zh-CN" altLang="en-US"/>
        </a:p>
      </dgm:t>
    </dgm:pt>
    <dgm:pt modelId="{3D0DED16-CBF0-41B7-A7CC-46C9D739C9D0}" type="pres">
      <dgm:prSet presAssocID="{8FBAE479-979D-4669-B684-4DCA0E3F7AC7}" presName="linNode" presStyleCnt="0"/>
      <dgm:spPr/>
    </dgm:pt>
    <dgm:pt modelId="{92A842C1-B539-4C91-AC9D-BA45CE5A8128}" type="pres">
      <dgm:prSet presAssocID="{8FBAE479-979D-4669-B684-4DCA0E3F7AC7}" presName="parentText" presStyleLbl="node1" presStyleIdx="0" presStyleCnt="6" custScaleY="42617" custLinFactNeighborY="8655">
        <dgm:presLayoutVars>
          <dgm:chMax val="1"/>
          <dgm:bulletEnabled val="1"/>
        </dgm:presLayoutVars>
      </dgm:prSet>
      <dgm:spPr/>
      <dgm:t>
        <a:bodyPr/>
        <a:lstStyle/>
        <a:p>
          <a:endParaRPr lang="zh-CN" altLang="en-US"/>
        </a:p>
      </dgm:t>
    </dgm:pt>
    <dgm:pt modelId="{5C8DD015-DF92-4062-9681-AC317382CC88}" type="pres">
      <dgm:prSet presAssocID="{8FBAE479-979D-4669-B684-4DCA0E3F7AC7}" presName="descendantText" presStyleLbl="alignAccFollowNode1" presStyleIdx="0" presStyleCnt="6" custScaleX="154793" custScaleY="52850" custLinFactNeighborY="8208">
        <dgm:presLayoutVars>
          <dgm:bulletEnabled val="1"/>
        </dgm:presLayoutVars>
      </dgm:prSet>
      <dgm:spPr/>
      <dgm:t>
        <a:bodyPr/>
        <a:lstStyle/>
        <a:p>
          <a:endParaRPr lang="zh-CN" altLang="en-US"/>
        </a:p>
      </dgm:t>
    </dgm:pt>
    <dgm:pt modelId="{DE401159-C35D-49EC-846F-DA0298163622}" type="pres">
      <dgm:prSet presAssocID="{83C28DE7-2C16-402B-A336-9A561A42D238}" presName="sp" presStyleCnt="0"/>
      <dgm:spPr/>
    </dgm:pt>
    <dgm:pt modelId="{9E254905-71CF-4DAE-B644-DE95676F376B}" type="pres">
      <dgm:prSet presAssocID="{F65C0DEC-DAE0-44D2-B6C2-14604378F6A0}" presName="linNode" presStyleCnt="0"/>
      <dgm:spPr/>
    </dgm:pt>
    <dgm:pt modelId="{C36CFC6E-9BE6-4C26-AF81-A23EAA8BCF21}" type="pres">
      <dgm:prSet presAssocID="{F65C0DEC-DAE0-44D2-B6C2-14604378F6A0}" presName="parentText" presStyleLbl="node1" presStyleIdx="1" presStyleCnt="6" custScaleY="44301" custLinFactNeighborY="5568">
        <dgm:presLayoutVars>
          <dgm:chMax val="1"/>
          <dgm:bulletEnabled val="1"/>
        </dgm:presLayoutVars>
      </dgm:prSet>
      <dgm:spPr/>
      <dgm:t>
        <a:bodyPr/>
        <a:lstStyle/>
        <a:p>
          <a:endParaRPr lang="zh-CN" altLang="en-US"/>
        </a:p>
      </dgm:t>
    </dgm:pt>
    <dgm:pt modelId="{6491560B-B10F-457F-AE9E-EE0CD121271A}" type="pres">
      <dgm:prSet presAssocID="{F65C0DEC-DAE0-44D2-B6C2-14604378F6A0}" presName="descendantText" presStyleLbl="alignAccFollowNode1" presStyleIdx="1" presStyleCnt="6" custScaleX="156208" custScaleY="59018" custLinFactNeighborY="6960">
        <dgm:presLayoutVars>
          <dgm:bulletEnabled val="1"/>
        </dgm:presLayoutVars>
      </dgm:prSet>
      <dgm:spPr/>
      <dgm:t>
        <a:bodyPr/>
        <a:lstStyle/>
        <a:p>
          <a:endParaRPr lang="zh-CN" altLang="en-US"/>
        </a:p>
      </dgm:t>
    </dgm:pt>
    <dgm:pt modelId="{F453965C-C453-4F6C-ADE2-3EE1BA0B8B91}" type="pres">
      <dgm:prSet presAssocID="{D190E32E-55A7-4F92-994B-4C87F2ED3ABF}" presName="sp" presStyleCnt="0"/>
      <dgm:spPr/>
    </dgm:pt>
    <dgm:pt modelId="{92363C8D-B311-4FF7-9A03-0A54250701B1}" type="pres">
      <dgm:prSet presAssocID="{13D1FC9E-30D2-485B-9E15-D43CF1FF0A75}" presName="linNode" presStyleCnt="0"/>
      <dgm:spPr/>
    </dgm:pt>
    <dgm:pt modelId="{343ADE95-B964-4ED7-81B1-34023381FE7E}" type="pres">
      <dgm:prSet presAssocID="{13D1FC9E-30D2-485B-9E15-D43CF1FF0A75}" presName="parentText" presStyleLbl="node1" presStyleIdx="2" presStyleCnt="6" custScaleY="48108" custLinFactNeighborY="4872">
        <dgm:presLayoutVars>
          <dgm:chMax val="1"/>
          <dgm:bulletEnabled val="1"/>
        </dgm:presLayoutVars>
      </dgm:prSet>
      <dgm:spPr/>
      <dgm:t>
        <a:bodyPr/>
        <a:lstStyle/>
        <a:p>
          <a:endParaRPr lang="zh-CN" altLang="en-US"/>
        </a:p>
      </dgm:t>
    </dgm:pt>
    <dgm:pt modelId="{FE0E0DD0-4E8C-4D91-AE59-3FDBD4AEED65}" type="pres">
      <dgm:prSet presAssocID="{13D1FC9E-30D2-485B-9E15-D43CF1FF0A75}" presName="descendantText" presStyleLbl="alignAccFollowNode1" presStyleIdx="2" presStyleCnt="6" custScaleX="156208" custScaleY="59834" custLinFactNeighborY="6090">
        <dgm:presLayoutVars>
          <dgm:bulletEnabled val="1"/>
        </dgm:presLayoutVars>
      </dgm:prSet>
      <dgm:spPr/>
      <dgm:t>
        <a:bodyPr/>
        <a:lstStyle/>
        <a:p>
          <a:endParaRPr lang="zh-CN" altLang="en-US"/>
        </a:p>
      </dgm:t>
    </dgm:pt>
    <dgm:pt modelId="{0410010A-57F4-4BDC-B061-B29783731A91}" type="pres">
      <dgm:prSet presAssocID="{B1EFFDB2-AB0B-40CA-9733-E7C0A75D3CA4}" presName="sp" presStyleCnt="0"/>
      <dgm:spPr/>
    </dgm:pt>
    <dgm:pt modelId="{4A66E890-23B8-4A97-80E9-17E8CB69E768}" type="pres">
      <dgm:prSet presAssocID="{02EF095F-AB6B-4D9B-AC15-940CAF4064BC}" presName="linNode" presStyleCnt="0"/>
      <dgm:spPr/>
    </dgm:pt>
    <dgm:pt modelId="{3AEBC414-769C-4DDF-92A8-8BAF6F470204}" type="pres">
      <dgm:prSet presAssocID="{02EF095F-AB6B-4D9B-AC15-940CAF4064BC}" presName="parentText" presStyleLbl="node1" presStyleIdx="3" presStyleCnt="6" custScaleX="84018" custScaleY="49987" custLinFactNeighborY="4176">
        <dgm:presLayoutVars>
          <dgm:chMax val="1"/>
          <dgm:bulletEnabled val="1"/>
        </dgm:presLayoutVars>
      </dgm:prSet>
      <dgm:spPr/>
      <dgm:t>
        <a:bodyPr/>
        <a:lstStyle/>
        <a:p>
          <a:endParaRPr lang="zh-CN" altLang="en-US"/>
        </a:p>
      </dgm:t>
    </dgm:pt>
    <dgm:pt modelId="{B4298F07-081D-454D-ABCC-30BECDCEA782}" type="pres">
      <dgm:prSet presAssocID="{02EF095F-AB6B-4D9B-AC15-940CAF4064BC}" presName="descendantText" presStyleLbl="alignAccFollowNode1" presStyleIdx="3" presStyleCnt="6" custScaleX="131452" custScaleY="59580" custLinFactNeighborY="5220">
        <dgm:presLayoutVars>
          <dgm:bulletEnabled val="1"/>
        </dgm:presLayoutVars>
      </dgm:prSet>
      <dgm:spPr/>
      <dgm:t>
        <a:bodyPr/>
        <a:lstStyle/>
        <a:p>
          <a:endParaRPr lang="zh-CN" altLang="en-US"/>
        </a:p>
      </dgm:t>
    </dgm:pt>
    <dgm:pt modelId="{445F76DA-AB92-4B42-AE0B-16757E718B55}" type="pres">
      <dgm:prSet presAssocID="{3E65CC45-C870-4AEB-A751-C0319DE4A4C2}" presName="sp" presStyleCnt="0"/>
      <dgm:spPr/>
    </dgm:pt>
    <dgm:pt modelId="{9E81C2AB-28B9-4287-BBDD-444A4BF03855}" type="pres">
      <dgm:prSet presAssocID="{569EE1B0-4C68-4983-81F0-EDECE1CEE566}" presName="linNode" presStyleCnt="0"/>
      <dgm:spPr/>
    </dgm:pt>
    <dgm:pt modelId="{88D5DE74-8943-432F-BAEB-3DE026817552}" type="pres">
      <dgm:prSet presAssocID="{569EE1B0-4C68-4983-81F0-EDECE1CEE566}" presName="parentText" presStyleLbl="node1" presStyleIdx="4" presStyleCnt="6" custScaleY="44710" custLinFactNeighborY="2088">
        <dgm:presLayoutVars>
          <dgm:chMax val="1"/>
          <dgm:bulletEnabled val="1"/>
        </dgm:presLayoutVars>
      </dgm:prSet>
      <dgm:spPr/>
      <dgm:t>
        <a:bodyPr/>
        <a:lstStyle/>
        <a:p>
          <a:endParaRPr lang="zh-CN" altLang="en-US"/>
        </a:p>
      </dgm:t>
    </dgm:pt>
    <dgm:pt modelId="{329FAC42-61BA-4701-94D2-68923289E779}" type="pres">
      <dgm:prSet presAssocID="{569EE1B0-4C68-4983-81F0-EDECE1CEE566}" presName="descendantText" presStyleLbl="alignAccFollowNode1" presStyleIdx="4" presStyleCnt="6" custScaleX="156208" custScaleY="54217" custLinFactNeighborX="-146" custLinFactNeighborY="2610">
        <dgm:presLayoutVars>
          <dgm:bulletEnabled val="1"/>
        </dgm:presLayoutVars>
      </dgm:prSet>
      <dgm:spPr/>
      <dgm:t>
        <a:bodyPr/>
        <a:lstStyle/>
        <a:p>
          <a:endParaRPr lang="zh-CN" altLang="en-US"/>
        </a:p>
      </dgm:t>
    </dgm:pt>
    <dgm:pt modelId="{4C78B643-7C91-42DF-B03B-D136A1014180}" type="pres">
      <dgm:prSet presAssocID="{CDD802A2-F273-4875-8876-A9FA0CB07221}" presName="sp" presStyleCnt="0"/>
      <dgm:spPr/>
    </dgm:pt>
    <dgm:pt modelId="{CADB7BAD-48F0-4286-B0D8-66C92F7AE31F}" type="pres">
      <dgm:prSet presAssocID="{16B5992F-E4B3-43C5-9B00-2B3CFD2FCD2E}" presName="linNode" presStyleCnt="0"/>
      <dgm:spPr/>
    </dgm:pt>
    <dgm:pt modelId="{879769AD-159B-4A07-9060-02D78DA20C26}" type="pres">
      <dgm:prSet presAssocID="{16B5992F-E4B3-43C5-9B00-2B3CFD2FCD2E}" presName="parentText" presStyleLbl="node1" presStyleIdx="5" presStyleCnt="6" custScaleY="44707">
        <dgm:presLayoutVars>
          <dgm:chMax val="1"/>
          <dgm:bulletEnabled val="1"/>
        </dgm:presLayoutVars>
      </dgm:prSet>
      <dgm:spPr/>
      <dgm:t>
        <a:bodyPr/>
        <a:lstStyle/>
        <a:p>
          <a:endParaRPr lang="zh-CN" altLang="en-US"/>
        </a:p>
      </dgm:t>
    </dgm:pt>
    <dgm:pt modelId="{333AC7E2-D8F5-4176-B49A-84923E8EAE97}" type="pres">
      <dgm:prSet presAssocID="{16B5992F-E4B3-43C5-9B00-2B3CFD2FCD2E}" presName="descendantText" presStyleLbl="alignAccFollowNode1" presStyleIdx="5" presStyleCnt="6" custScaleX="156208" custScaleY="53954">
        <dgm:presLayoutVars>
          <dgm:bulletEnabled val="1"/>
        </dgm:presLayoutVars>
      </dgm:prSet>
      <dgm:spPr/>
      <dgm:t>
        <a:bodyPr/>
        <a:lstStyle/>
        <a:p>
          <a:endParaRPr lang="zh-CN" altLang="en-US"/>
        </a:p>
      </dgm:t>
    </dgm:pt>
  </dgm:ptLst>
  <dgm:cxnLst>
    <dgm:cxn modelId="{C6EEC9B2-373A-495F-ACBB-86F61E8363FE}" srcId="{6B79358A-F8F9-4FA7-BF64-1C8515A6FF78}" destId="{16B5992F-E4B3-43C5-9B00-2B3CFD2FCD2E}" srcOrd="5" destOrd="0" parTransId="{915CEC12-E6A9-4707-8346-2FB104DC7B46}" sibTransId="{DCAC892E-6B81-4417-AF24-12CADE2F7DEA}"/>
    <dgm:cxn modelId="{894114E9-AB83-41A6-82E8-1AF83E2742D0}" srcId="{13D1FC9E-30D2-485B-9E15-D43CF1FF0A75}" destId="{6384F615-3AB7-4515-85A2-D98585EE0122}" srcOrd="0" destOrd="0" parTransId="{85DAE0A6-033E-42D0-8689-65B8AD9D3F51}" sibTransId="{28CB9325-33AC-40BA-BE16-A05DA358A4B6}"/>
    <dgm:cxn modelId="{AE5FEE3A-70DB-4C11-9125-EA47E43AFDF1}" type="presOf" srcId="{02EF095F-AB6B-4D9B-AC15-940CAF4064BC}" destId="{3AEBC414-769C-4DDF-92A8-8BAF6F470204}" srcOrd="0" destOrd="0" presId="urn:microsoft.com/office/officeart/2005/8/layout/vList5"/>
    <dgm:cxn modelId="{2C4724F1-4168-4E8F-A6C2-62B6D976F59A}" type="presOf" srcId="{6384F615-3AB7-4515-85A2-D98585EE0122}" destId="{FE0E0DD0-4E8C-4D91-AE59-3FDBD4AEED65}" srcOrd="0" destOrd="0" presId="urn:microsoft.com/office/officeart/2005/8/layout/vList5"/>
    <dgm:cxn modelId="{5DBDBA29-80A2-414A-8950-E72AFD5EA4C7}" type="presOf" srcId="{569EE1B0-4C68-4983-81F0-EDECE1CEE566}" destId="{88D5DE74-8943-432F-BAEB-3DE026817552}" srcOrd="0" destOrd="0" presId="urn:microsoft.com/office/officeart/2005/8/layout/vList5"/>
    <dgm:cxn modelId="{C6D790E0-35B5-4EEC-AA64-31BB931DEF0A}" type="presOf" srcId="{84641AE3-2529-4449-AF6C-D9024FD33FD9}" destId="{6491560B-B10F-457F-AE9E-EE0CD121271A}" srcOrd="0" destOrd="0" presId="urn:microsoft.com/office/officeart/2005/8/layout/vList5"/>
    <dgm:cxn modelId="{FE94C4C4-326D-4276-978E-3CFFE145627F}" type="presOf" srcId="{10D79730-ADDC-4C8F-9DDA-7C740E19E64A}" destId="{5C8DD015-DF92-4062-9681-AC317382CC88}" srcOrd="0" destOrd="0" presId="urn:microsoft.com/office/officeart/2005/8/layout/vList5"/>
    <dgm:cxn modelId="{FAF8BE67-8A8D-470E-AE81-49DFFB7DEE62}" srcId="{6B79358A-F8F9-4FA7-BF64-1C8515A6FF78}" destId="{569EE1B0-4C68-4983-81F0-EDECE1CEE566}" srcOrd="4" destOrd="0" parTransId="{C90345A6-371D-4424-8DE9-A4FDCAB02C2A}" sibTransId="{CDD802A2-F273-4875-8876-A9FA0CB07221}"/>
    <dgm:cxn modelId="{A1AEEBA0-8DEA-4330-BEDE-0CAAD59800B1}" srcId="{02EF095F-AB6B-4D9B-AC15-940CAF4064BC}" destId="{689CADCD-143A-443C-A0C9-EAF9F2C44F7F}" srcOrd="0" destOrd="0" parTransId="{F5D63467-5A32-49DA-8035-BBEAE94C2424}" sibTransId="{B2BD47C1-876E-400F-8EB1-F66AC28E4344}"/>
    <dgm:cxn modelId="{B8096FB5-ABDA-452D-864B-E3AE91F7C637}" type="presOf" srcId="{6B79358A-F8F9-4FA7-BF64-1C8515A6FF78}" destId="{031C3A54-9390-4528-B4C0-CF2C39B577CE}" srcOrd="0" destOrd="0" presId="urn:microsoft.com/office/officeart/2005/8/layout/vList5"/>
    <dgm:cxn modelId="{F4FCC365-83D8-4228-9C27-C42116830590}" srcId="{16B5992F-E4B3-43C5-9B00-2B3CFD2FCD2E}" destId="{54D42D96-2BB0-4105-BEED-933DCE022C67}" srcOrd="0" destOrd="0" parTransId="{9539C160-60E0-4779-988B-E63B8234DD0E}" sibTransId="{61B2AB24-3B78-49D1-883D-E677D59DEC2A}"/>
    <dgm:cxn modelId="{9FAABA3B-0437-4924-83D1-712F6383DA26}" srcId="{6B79358A-F8F9-4FA7-BF64-1C8515A6FF78}" destId="{8FBAE479-979D-4669-B684-4DCA0E3F7AC7}" srcOrd="0" destOrd="0" parTransId="{EDE09C6E-FB4B-4163-9F74-73580006F0CA}" sibTransId="{83C28DE7-2C16-402B-A336-9A561A42D238}"/>
    <dgm:cxn modelId="{A48BC44D-9478-45D2-A301-AC4005F6D40B}" srcId="{6B79358A-F8F9-4FA7-BF64-1C8515A6FF78}" destId="{F65C0DEC-DAE0-44D2-B6C2-14604378F6A0}" srcOrd="1" destOrd="0" parTransId="{795CBBD4-F356-4DFD-A4BD-DFEABCB6CA39}" sibTransId="{D190E32E-55A7-4F92-994B-4C87F2ED3ABF}"/>
    <dgm:cxn modelId="{B18EA1B4-3AB4-44DF-AF7A-CBDF163BCC7C}" type="presOf" srcId="{16B5992F-E4B3-43C5-9B00-2B3CFD2FCD2E}" destId="{879769AD-159B-4A07-9060-02D78DA20C26}" srcOrd="0" destOrd="0" presId="urn:microsoft.com/office/officeart/2005/8/layout/vList5"/>
    <dgm:cxn modelId="{4CB24C4F-3E42-47B5-AD98-0DA844159BCF}" type="presOf" srcId="{087672C3-47F3-4B73-BA69-AD7543A060B9}" destId="{329FAC42-61BA-4701-94D2-68923289E779}" srcOrd="0" destOrd="0" presId="urn:microsoft.com/office/officeart/2005/8/layout/vList5"/>
    <dgm:cxn modelId="{DA66AF1B-1D4D-4E12-985C-1DB9B024D7E9}" type="presOf" srcId="{689CADCD-143A-443C-A0C9-EAF9F2C44F7F}" destId="{B4298F07-081D-454D-ABCC-30BECDCEA782}" srcOrd="0" destOrd="0" presId="urn:microsoft.com/office/officeart/2005/8/layout/vList5"/>
    <dgm:cxn modelId="{20CCFD81-8C89-4C9F-97FD-22FE2054D1A5}" srcId="{8FBAE479-979D-4669-B684-4DCA0E3F7AC7}" destId="{10D79730-ADDC-4C8F-9DDA-7C740E19E64A}" srcOrd="0" destOrd="0" parTransId="{E38FF3E7-1297-4357-89E1-3260969ED81D}" sibTransId="{C11D5B1F-3422-467D-BF03-7E3D6037D8E6}"/>
    <dgm:cxn modelId="{BD2E1DCE-541A-4716-90D5-B1CAFE18E677}" srcId="{569EE1B0-4C68-4983-81F0-EDECE1CEE566}" destId="{087672C3-47F3-4B73-BA69-AD7543A060B9}" srcOrd="0" destOrd="0" parTransId="{E7E9B5D7-C914-40BA-BFFB-1042DFB8D3BD}" sibTransId="{EA6719C9-27C0-4DA7-A1E9-E3904EF79F91}"/>
    <dgm:cxn modelId="{7DE1FEEF-A4F6-4916-BCE2-7756B7EEDCB7}" type="presOf" srcId="{13D1FC9E-30D2-485B-9E15-D43CF1FF0A75}" destId="{343ADE95-B964-4ED7-81B1-34023381FE7E}" srcOrd="0" destOrd="0" presId="urn:microsoft.com/office/officeart/2005/8/layout/vList5"/>
    <dgm:cxn modelId="{2E85E1A8-C8B9-4D9E-A33A-E05E0E7C9C3E}" srcId="{F65C0DEC-DAE0-44D2-B6C2-14604378F6A0}" destId="{84641AE3-2529-4449-AF6C-D9024FD33FD9}" srcOrd="0" destOrd="0" parTransId="{F154530B-1AB6-4C83-BBA3-FA7723F09618}" sibTransId="{22D2A646-8609-44EF-829A-F83280100FAE}"/>
    <dgm:cxn modelId="{DCD34E8B-038A-4011-8D44-0AE73D8E46E0}" type="presOf" srcId="{8FBAE479-979D-4669-B684-4DCA0E3F7AC7}" destId="{92A842C1-B539-4C91-AC9D-BA45CE5A8128}" srcOrd="0" destOrd="0" presId="urn:microsoft.com/office/officeart/2005/8/layout/vList5"/>
    <dgm:cxn modelId="{CEAE6A03-9C51-4F40-9757-B0781C966942}" srcId="{6B79358A-F8F9-4FA7-BF64-1C8515A6FF78}" destId="{02EF095F-AB6B-4D9B-AC15-940CAF4064BC}" srcOrd="3" destOrd="0" parTransId="{B0DC50F7-C613-48A1-9F22-F44759AE89FB}" sibTransId="{3E65CC45-C870-4AEB-A751-C0319DE4A4C2}"/>
    <dgm:cxn modelId="{39B3F98C-68BA-4D89-8E4D-BFA7ECDB6D5D}" type="presOf" srcId="{F65C0DEC-DAE0-44D2-B6C2-14604378F6A0}" destId="{C36CFC6E-9BE6-4C26-AF81-A23EAA8BCF21}" srcOrd="0" destOrd="0" presId="urn:microsoft.com/office/officeart/2005/8/layout/vList5"/>
    <dgm:cxn modelId="{1F930709-8649-484B-87F5-EC080CC1F7FF}" srcId="{6B79358A-F8F9-4FA7-BF64-1C8515A6FF78}" destId="{13D1FC9E-30D2-485B-9E15-D43CF1FF0A75}" srcOrd="2" destOrd="0" parTransId="{336BED92-7AFB-4770-9059-317838259810}" sibTransId="{B1EFFDB2-AB0B-40CA-9733-E7C0A75D3CA4}"/>
    <dgm:cxn modelId="{04E2EC0D-3ECF-44F8-958D-7E841F5F62DB}" type="presOf" srcId="{54D42D96-2BB0-4105-BEED-933DCE022C67}" destId="{333AC7E2-D8F5-4176-B49A-84923E8EAE97}" srcOrd="0" destOrd="0" presId="urn:microsoft.com/office/officeart/2005/8/layout/vList5"/>
    <dgm:cxn modelId="{E7D99833-595F-4C9F-AFFD-E5025A9E62B0}" type="presParOf" srcId="{031C3A54-9390-4528-B4C0-CF2C39B577CE}" destId="{3D0DED16-CBF0-41B7-A7CC-46C9D739C9D0}" srcOrd="0" destOrd="0" presId="urn:microsoft.com/office/officeart/2005/8/layout/vList5"/>
    <dgm:cxn modelId="{4B6D0C30-535C-4547-B79A-9B427D554041}" type="presParOf" srcId="{3D0DED16-CBF0-41B7-A7CC-46C9D739C9D0}" destId="{92A842C1-B539-4C91-AC9D-BA45CE5A8128}" srcOrd="0" destOrd="0" presId="urn:microsoft.com/office/officeart/2005/8/layout/vList5"/>
    <dgm:cxn modelId="{2E040BBB-6B60-42B0-A99F-A2578651E2C7}" type="presParOf" srcId="{3D0DED16-CBF0-41B7-A7CC-46C9D739C9D0}" destId="{5C8DD015-DF92-4062-9681-AC317382CC88}" srcOrd="1" destOrd="0" presId="urn:microsoft.com/office/officeart/2005/8/layout/vList5"/>
    <dgm:cxn modelId="{5EF09AB1-37C4-4C35-B4F0-0E7C385FB1BF}" type="presParOf" srcId="{031C3A54-9390-4528-B4C0-CF2C39B577CE}" destId="{DE401159-C35D-49EC-846F-DA0298163622}" srcOrd="1" destOrd="0" presId="urn:microsoft.com/office/officeart/2005/8/layout/vList5"/>
    <dgm:cxn modelId="{CB5C6BB8-C423-4691-890C-E433D489CDA7}" type="presParOf" srcId="{031C3A54-9390-4528-B4C0-CF2C39B577CE}" destId="{9E254905-71CF-4DAE-B644-DE95676F376B}" srcOrd="2" destOrd="0" presId="urn:microsoft.com/office/officeart/2005/8/layout/vList5"/>
    <dgm:cxn modelId="{7E6857B1-6174-45CD-98E6-BA300F4501E0}" type="presParOf" srcId="{9E254905-71CF-4DAE-B644-DE95676F376B}" destId="{C36CFC6E-9BE6-4C26-AF81-A23EAA8BCF21}" srcOrd="0" destOrd="0" presId="urn:microsoft.com/office/officeart/2005/8/layout/vList5"/>
    <dgm:cxn modelId="{B926E780-CD0E-4143-8B33-624887F27176}" type="presParOf" srcId="{9E254905-71CF-4DAE-B644-DE95676F376B}" destId="{6491560B-B10F-457F-AE9E-EE0CD121271A}" srcOrd="1" destOrd="0" presId="urn:microsoft.com/office/officeart/2005/8/layout/vList5"/>
    <dgm:cxn modelId="{AA8D6435-38EC-4668-80D3-DED24344D4F2}" type="presParOf" srcId="{031C3A54-9390-4528-B4C0-CF2C39B577CE}" destId="{F453965C-C453-4F6C-ADE2-3EE1BA0B8B91}" srcOrd="3" destOrd="0" presId="urn:microsoft.com/office/officeart/2005/8/layout/vList5"/>
    <dgm:cxn modelId="{8D60C2F6-5307-46E7-AEDC-0C9D16D364F3}" type="presParOf" srcId="{031C3A54-9390-4528-B4C0-CF2C39B577CE}" destId="{92363C8D-B311-4FF7-9A03-0A54250701B1}" srcOrd="4" destOrd="0" presId="urn:microsoft.com/office/officeart/2005/8/layout/vList5"/>
    <dgm:cxn modelId="{804C30D8-3E69-4588-AC2B-370DDC9CA548}" type="presParOf" srcId="{92363C8D-B311-4FF7-9A03-0A54250701B1}" destId="{343ADE95-B964-4ED7-81B1-34023381FE7E}" srcOrd="0" destOrd="0" presId="urn:microsoft.com/office/officeart/2005/8/layout/vList5"/>
    <dgm:cxn modelId="{2C9F054C-E6E7-4AF6-9C65-28BACE2BC409}" type="presParOf" srcId="{92363C8D-B311-4FF7-9A03-0A54250701B1}" destId="{FE0E0DD0-4E8C-4D91-AE59-3FDBD4AEED65}" srcOrd="1" destOrd="0" presId="urn:microsoft.com/office/officeart/2005/8/layout/vList5"/>
    <dgm:cxn modelId="{B48F5E43-F1B1-4AE4-930F-4AC2F56869DA}" type="presParOf" srcId="{031C3A54-9390-4528-B4C0-CF2C39B577CE}" destId="{0410010A-57F4-4BDC-B061-B29783731A91}" srcOrd="5" destOrd="0" presId="urn:microsoft.com/office/officeart/2005/8/layout/vList5"/>
    <dgm:cxn modelId="{846E1954-2116-4128-B3BA-491FDA7E6025}" type="presParOf" srcId="{031C3A54-9390-4528-B4C0-CF2C39B577CE}" destId="{4A66E890-23B8-4A97-80E9-17E8CB69E768}" srcOrd="6" destOrd="0" presId="urn:microsoft.com/office/officeart/2005/8/layout/vList5"/>
    <dgm:cxn modelId="{1C080FDD-334F-480C-B916-80E031FB9BDF}" type="presParOf" srcId="{4A66E890-23B8-4A97-80E9-17E8CB69E768}" destId="{3AEBC414-769C-4DDF-92A8-8BAF6F470204}" srcOrd="0" destOrd="0" presId="urn:microsoft.com/office/officeart/2005/8/layout/vList5"/>
    <dgm:cxn modelId="{17AEA62B-011E-463D-ACF9-158640A37725}" type="presParOf" srcId="{4A66E890-23B8-4A97-80E9-17E8CB69E768}" destId="{B4298F07-081D-454D-ABCC-30BECDCEA782}" srcOrd="1" destOrd="0" presId="urn:microsoft.com/office/officeart/2005/8/layout/vList5"/>
    <dgm:cxn modelId="{53668F35-A664-41DE-B8F9-F2F895F2D7D2}" type="presParOf" srcId="{031C3A54-9390-4528-B4C0-CF2C39B577CE}" destId="{445F76DA-AB92-4B42-AE0B-16757E718B55}" srcOrd="7" destOrd="0" presId="urn:microsoft.com/office/officeart/2005/8/layout/vList5"/>
    <dgm:cxn modelId="{A49988F4-298E-4721-A33B-789733B70B84}" type="presParOf" srcId="{031C3A54-9390-4528-B4C0-CF2C39B577CE}" destId="{9E81C2AB-28B9-4287-BBDD-444A4BF03855}" srcOrd="8" destOrd="0" presId="urn:microsoft.com/office/officeart/2005/8/layout/vList5"/>
    <dgm:cxn modelId="{C279B0E3-487A-462C-9802-1E98B1A6F199}" type="presParOf" srcId="{9E81C2AB-28B9-4287-BBDD-444A4BF03855}" destId="{88D5DE74-8943-432F-BAEB-3DE026817552}" srcOrd="0" destOrd="0" presId="urn:microsoft.com/office/officeart/2005/8/layout/vList5"/>
    <dgm:cxn modelId="{3B7C0C11-A613-429A-A626-E201622F3BDC}" type="presParOf" srcId="{9E81C2AB-28B9-4287-BBDD-444A4BF03855}" destId="{329FAC42-61BA-4701-94D2-68923289E779}" srcOrd="1" destOrd="0" presId="urn:microsoft.com/office/officeart/2005/8/layout/vList5"/>
    <dgm:cxn modelId="{EECC726A-5B87-4CD2-990C-B9D1862BA3BD}" type="presParOf" srcId="{031C3A54-9390-4528-B4C0-CF2C39B577CE}" destId="{4C78B643-7C91-42DF-B03B-D136A1014180}" srcOrd="9" destOrd="0" presId="urn:microsoft.com/office/officeart/2005/8/layout/vList5"/>
    <dgm:cxn modelId="{8773A900-F38F-48A0-B040-8968D66E7A03}" type="presParOf" srcId="{031C3A54-9390-4528-B4C0-CF2C39B577CE}" destId="{CADB7BAD-48F0-4286-B0D8-66C92F7AE31F}" srcOrd="10" destOrd="0" presId="urn:microsoft.com/office/officeart/2005/8/layout/vList5"/>
    <dgm:cxn modelId="{714E3E7F-D944-47F1-BDC4-C591611EE31E}" type="presParOf" srcId="{CADB7BAD-48F0-4286-B0D8-66C92F7AE31F}" destId="{879769AD-159B-4A07-9060-02D78DA20C26}" srcOrd="0" destOrd="0" presId="urn:microsoft.com/office/officeart/2005/8/layout/vList5"/>
    <dgm:cxn modelId="{07CC9C3C-2629-4E97-A89F-1DA66201F8A4}" type="presParOf" srcId="{CADB7BAD-48F0-4286-B0D8-66C92F7AE31F}" destId="{333AC7E2-D8F5-4176-B49A-84923E8EAE9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4A911C-8C39-4CF5-ABE8-89D58A23D399}" type="doc">
      <dgm:prSet loTypeId="urn:microsoft.com/office/officeart/2005/8/layout/equation2" loCatId="relationship" qsTypeId="urn:microsoft.com/office/officeart/2005/8/quickstyle/simple1" qsCatId="simple" csTypeId="urn:microsoft.com/office/officeart/2005/8/colors/colorful1#4" csCatId="colorful" phldr="1"/>
      <dgm:spPr/>
    </dgm:pt>
    <dgm:pt modelId="{CF90B204-4F2E-43B6-B443-EA955D15166A}">
      <dgm:prSet phldrT="[文本]" custT="1"/>
      <dgm:spPr/>
      <dgm:t>
        <a:bodyPr/>
        <a:lstStyle/>
        <a:p>
          <a:r>
            <a:rPr lang="zh-CN" altLang="zh-CN" sz="1100" dirty="0" smtClean="0"/>
            <a:t>对各一级</a:t>
          </a:r>
          <a:r>
            <a:rPr lang="en-US" altLang="zh-CN" sz="1100" dirty="0" smtClean="0"/>
            <a:t>/</a:t>
          </a:r>
          <a:r>
            <a:rPr lang="zh-CN" altLang="zh-CN" sz="1100" dirty="0" smtClean="0"/>
            <a:t>二级分行中管理的录像进行查询、下载</a:t>
          </a:r>
          <a:endParaRPr lang="zh-CN" altLang="en-US" sz="1100" dirty="0"/>
        </a:p>
      </dgm:t>
    </dgm:pt>
    <dgm:pt modelId="{033FB090-78C6-4363-A5FB-5D4FF5E10B3C}" type="parTrans" cxnId="{7D5F4531-9C98-4B05-BE18-CA83060BB870}">
      <dgm:prSet/>
      <dgm:spPr/>
      <dgm:t>
        <a:bodyPr/>
        <a:lstStyle/>
        <a:p>
          <a:endParaRPr lang="zh-CN" altLang="en-US"/>
        </a:p>
      </dgm:t>
    </dgm:pt>
    <dgm:pt modelId="{70EDC5D0-EB04-4CC3-839A-E628A3E6FC1D}" type="sibTrans" cxnId="{7D5F4531-9C98-4B05-BE18-CA83060BB870}">
      <dgm:prSet/>
      <dgm:spPr/>
      <dgm:t>
        <a:bodyPr/>
        <a:lstStyle/>
        <a:p>
          <a:endParaRPr lang="zh-CN" altLang="en-US"/>
        </a:p>
      </dgm:t>
    </dgm:pt>
    <dgm:pt modelId="{0CCE17EF-E56C-4905-A267-1A57458AE0FD}">
      <dgm:prSet phldrT="[文本]" custT="1"/>
      <dgm:spPr/>
      <dgm:t>
        <a:bodyPr/>
        <a:lstStyle/>
        <a:p>
          <a:r>
            <a:rPr lang="zh-CN" altLang="en-US" sz="1100" dirty="0" smtClean="0"/>
            <a:t>通过配置完成对一级分行的集中管理</a:t>
          </a:r>
          <a:endParaRPr lang="zh-CN" altLang="en-US" sz="1100" dirty="0"/>
        </a:p>
      </dgm:t>
    </dgm:pt>
    <dgm:pt modelId="{A9707BED-AE2B-47D1-97DD-673F5176E720}" type="parTrans" cxnId="{6D9166FB-DB85-482C-950D-B2BA30936395}">
      <dgm:prSet/>
      <dgm:spPr/>
      <dgm:t>
        <a:bodyPr/>
        <a:lstStyle/>
        <a:p>
          <a:endParaRPr lang="zh-CN" altLang="en-US"/>
        </a:p>
      </dgm:t>
    </dgm:pt>
    <dgm:pt modelId="{833A77AB-6900-4372-840F-06EBCD689BDB}" type="sibTrans" cxnId="{6D9166FB-DB85-482C-950D-B2BA30936395}">
      <dgm:prSet/>
      <dgm:spPr/>
      <dgm:t>
        <a:bodyPr/>
        <a:lstStyle/>
        <a:p>
          <a:endParaRPr lang="zh-CN" altLang="en-US"/>
        </a:p>
      </dgm:t>
    </dgm:pt>
    <dgm:pt modelId="{48CD4C32-B3F3-497E-948C-0A002AB45EB0}">
      <dgm:prSet phldrT="[文本]" custT="1"/>
      <dgm:spPr/>
      <dgm:t>
        <a:bodyPr/>
        <a:lstStyle/>
        <a:p>
          <a:r>
            <a:rPr lang="zh-CN" altLang="en-US" sz="2000" b="1" dirty="0" smtClean="0"/>
            <a:t>回放查询终端</a:t>
          </a:r>
          <a:endParaRPr lang="zh-CN" altLang="en-US" sz="2000" b="1" dirty="0"/>
        </a:p>
      </dgm:t>
    </dgm:pt>
    <dgm:pt modelId="{66A7E4C2-EAA7-40D1-9DD9-87FC3244306E}" type="parTrans" cxnId="{D04E22B2-F183-46CE-835E-649A64534DB5}">
      <dgm:prSet/>
      <dgm:spPr/>
      <dgm:t>
        <a:bodyPr/>
        <a:lstStyle/>
        <a:p>
          <a:endParaRPr lang="zh-CN" altLang="en-US"/>
        </a:p>
      </dgm:t>
    </dgm:pt>
    <dgm:pt modelId="{36219ACA-DBF2-4D56-81D4-E57ED1F8E1AD}" type="sibTrans" cxnId="{D04E22B2-F183-46CE-835E-649A64534DB5}">
      <dgm:prSet/>
      <dgm:spPr/>
      <dgm:t>
        <a:bodyPr/>
        <a:lstStyle/>
        <a:p>
          <a:endParaRPr lang="zh-CN" altLang="en-US"/>
        </a:p>
      </dgm:t>
    </dgm:pt>
    <dgm:pt modelId="{24FA166B-DBE9-49B1-83D9-BD9A1CF527CE}" type="pres">
      <dgm:prSet presAssocID="{DA4A911C-8C39-4CF5-ABE8-89D58A23D399}" presName="Name0" presStyleCnt="0">
        <dgm:presLayoutVars>
          <dgm:dir/>
          <dgm:resizeHandles val="exact"/>
        </dgm:presLayoutVars>
      </dgm:prSet>
      <dgm:spPr/>
    </dgm:pt>
    <dgm:pt modelId="{A9883F76-335A-4B43-AB76-957D2E43F4C5}" type="pres">
      <dgm:prSet presAssocID="{DA4A911C-8C39-4CF5-ABE8-89D58A23D399}" presName="vNodes" presStyleCnt="0"/>
      <dgm:spPr/>
    </dgm:pt>
    <dgm:pt modelId="{8E33CA22-7B9D-496B-8A02-41440FA36F5A}" type="pres">
      <dgm:prSet presAssocID="{CF90B204-4F2E-43B6-B443-EA955D15166A}" presName="node" presStyleLbl="node1" presStyleIdx="0" presStyleCnt="3" custLinFactX="59360" custLinFactY="2758" custLinFactNeighborX="100000" custLinFactNeighborY="100000">
        <dgm:presLayoutVars>
          <dgm:bulletEnabled val="1"/>
        </dgm:presLayoutVars>
      </dgm:prSet>
      <dgm:spPr/>
      <dgm:t>
        <a:bodyPr/>
        <a:lstStyle/>
        <a:p>
          <a:endParaRPr lang="zh-CN" altLang="en-US"/>
        </a:p>
      </dgm:t>
    </dgm:pt>
    <dgm:pt modelId="{9B84D01D-6833-4FFC-8C56-86C4106B4CEC}" type="pres">
      <dgm:prSet presAssocID="{70EDC5D0-EB04-4CC3-839A-E628A3E6FC1D}" presName="spacerT" presStyleCnt="0"/>
      <dgm:spPr/>
    </dgm:pt>
    <dgm:pt modelId="{526A3BC3-2D19-4EB9-863D-C5783186D627}" type="pres">
      <dgm:prSet presAssocID="{70EDC5D0-EB04-4CC3-839A-E628A3E6FC1D}" presName="sibTrans" presStyleLbl="sibTrans2D1" presStyleIdx="0" presStyleCnt="2" custScaleX="66782" custScaleY="54732" custLinFactX="100000" custLinFactNeighborX="174938" custLinFactNeighborY="-5536"/>
      <dgm:spPr/>
      <dgm:t>
        <a:bodyPr/>
        <a:lstStyle/>
        <a:p>
          <a:endParaRPr lang="zh-CN" altLang="en-US"/>
        </a:p>
      </dgm:t>
    </dgm:pt>
    <dgm:pt modelId="{25203127-C46D-4A7C-9620-CC0D92B792AB}" type="pres">
      <dgm:prSet presAssocID="{70EDC5D0-EB04-4CC3-839A-E628A3E6FC1D}" presName="spacerB" presStyleCnt="0"/>
      <dgm:spPr/>
    </dgm:pt>
    <dgm:pt modelId="{82889B09-CC80-42B7-8FEA-12CBCB6620EC}" type="pres">
      <dgm:prSet presAssocID="{0CCE17EF-E56C-4905-A267-1A57458AE0FD}" presName="node" presStyleLbl="node1" presStyleIdx="1" presStyleCnt="3" custLinFactX="62625" custLinFactY="-5602" custLinFactNeighborX="100000" custLinFactNeighborY="-100000">
        <dgm:presLayoutVars>
          <dgm:bulletEnabled val="1"/>
        </dgm:presLayoutVars>
      </dgm:prSet>
      <dgm:spPr/>
      <dgm:t>
        <a:bodyPr/>
        <a:lstStyle/>
        <a:p>
          <a:endParaRPr lang="zh-CN" altLang="en-US"/>
        </a:p>
      </dgm:t>
    </dgm:pt>
    <dgm:pt modelId="{6D54F8DA-2A4A-46A9-9135-14C83394182D}" type="pres">
      <dgm:prSet presAssocID="{DA4A911C-8C39-4CF5-ABE8-89D58A23D399}" presName="sibTransLast" presStyleLbl="sibTrans2D1" presStyleIdx="1" presStyleCnt="2" custAng="10478209" custFlipHor="1" custScaleX="433092" custScaleY="129284" custLinFactX="200000" custLinFactNeighborX="294873" custLinFactNeighborY="7506"/>
      <dgm:spPr/>
      <dgm:t>
        <a:bodyPr/>
        <a:lstStyle/>
        <a:p>
          <a:endParaRPr lang="zh-CN" altLang="en-US"/>
        </a:p>
      </dgm:t>
    </dgm:pt>
    <dgm:pt modelId="{B3D6016A-184D-4D90-8EEE-E9E6BE5EAAA5}" type="pres">
      <dgm:prSet presAssocID="{DA4A911C-8C39-4CF5-ABE8-89D58A23D399}" presName="connectorText" presStyleLbl="sibTrans2D1" presStyleIdx="1" presStyleCnt="2"/>
      <dgm:spPr/>
      <dgm:t>
        <a:bodyPr/>
        <a:lstStyle/>
        <a:p>
          <a:endParaRPr lang="zh-CN" altLang="en-US"/>
        </a:p>
      </dgm:t>
    </dgm:pt>
    <dgm:pt modelId="{ED0B48F6-C511-433F-876F-B9CC77B9D57A}" type="pres">
      <dgm:prSet presAssocID="{DA4A911C-8C39-4CF5-ABE8-89D58A23D399}" presName="lastNode" presStyleLbl="node1" presStyleIdx="2" presStyleCnt="3" custScaleX="50350" custScaleY="49994" custLinFactX="-87566" custLinFactNeighborX="-100000" custLinFactNeighborY="-6740">
        <dgm:presLayoutVars>
          <dgm:bulletEnabled val="1"/>
        </dgm:presLayoutVars>
      </dgm:prSet>
      <dgm:spPr/>
      <dgm:t>
        <a:bodyPr/>
        <a:lstStyle/>
        <a:p>
          <a:endParaRPr lang="zh-CN" altLang="en-US"/>
        </a:p>
      </dgm:t>
    </dgm:pt>
  </dgm:ptLst>
  <dgm:cxnLst>
    <dgm:cxn modelId="{6C12AA39-A836-4235-BE1C-827F43F780F6}" type="presOf" srcId="{48CD4C32-B3F3-497E-948C-0A002AB45EB0}" destId="{ED0B48F6-C511-433F-876F-B9CC77B9D57A}" srcOrd="0" destOrd="0" presId="urn:microsoft.com/office/officeart/2005/8/layout/equation2"/>
    <dgm:cxn modelId="{C5FA75D4-D8E0-40E4-B77A-5BB4CA3B30DD}" type="presOf" srcId="{0CCE17EF-E56C-4905-A267-1A57458AE0FD}" destId="{82889B09-CC80-42B7-8FEA-12CBCB6620EC}" srcOrd="0" destOrd="0" presId="urn:microsoft.com/office/officeart/2005/8/layout/equation2"/>
    <dgm:cxn modelId="{D04E22B2-F183-46CE-835E-649A64534DB5}" srcId="{DA4A911C-8C39-4CF5-ABE8-89D58A23D399}" destId="{48CD4C32-B3F3-497E-948C-0A002AB45EB0}" srcOrd="2" destOrd="0" parTransId="{66A7E4C2-EAA7-40D1-9DD9-87FC3244306E}" sibTransId="{36219ACA-DBF2-4D56-81D4-E57ED1F8E1AD}"/>
    <dgm:cxn modelId="{780B67B7-97EC-4191-B38C-900B84F4E5E9}" type="presOf" srcId="{833A77AB-6900-4372-840F-06EBCD689BDB}" destId="{6D54F8DA-2A4A-46A9-9135-14C83394182D}" srcOrd="0" destOrd="0" presId="urn:microsoft.com/office/officeart/2005/8/layout/equation2"/>
    <dgm:cxn modelId="{5ADB9ACE-5697-4EB3-88DE-48F7F7C7116A}" type="presOf" srcId="{DA4A911C-8C39-4CF5-ABE8-89D58A23D399}" destId="{24FA166B-DBE9-49B1-83D9-BD9A1CF527CE}" srcOrd="0" destOrd="0" presId="urn:microsoft.com/office/officeart/2005/8/layout/equation2"/>
    <dgm:cxn modelId="{6D9166FB-DB85-482C-950D-B2BA30936395}" srcId="{DA4A911C-8C39-4CF5-ABE8-89D58A23D399}" destId="{0CCE17EF-E56C-4905-A267-1A57458AE0FD}" srcOrd="1" destOrd="0" parTransId="{A9707BED-AE2B-47D1-97DD-673F5176E720}" sibTransId="{833A77AB-6900-4372-840F-06EBCD689BDB}"/>
    <dgm:cxn modelId="{46F0631C-E738-4021-BBD8-F6948A63A475}" type="presOf" srcId="{70EDC5D0-EB04-4CC3-839A-E628A3E6FC1D}" destId="{526A3BC3-2D19-4EB9-863D-C5783186D627}" srcOrd="0" destOrd="0" presId="urn:microsoft.com/office/officeart/2005/8/layout/equation2"/>
    <dgm:cxn modelId="{7D5F4531-9C98-4B05-BE18-CA83060BB870}" srcId="{DA4A911C-8C39-4CF5-ABE8-89D58A23D399}" destId="{CF90B204-4F2E-43B6-B443-EA955D15166A}" srcOrd="0" destOrd="0" parTransId="{033FB090-78C6-4363-A5FB-5D4FF5E10B3C}" sibTransId="{70EDC5D0-EB04-4CC3-839A-E628A3E6FC1D}"/>
    <dgm:cxn modelId="{5222F510-97C6-48A9-A055-57ED1452E5AB}" type="presOf" srcId="{833A77AB-6900-4372-840F-06EBCD689BDB}" destId="{B3D6016A-184D-4D90-8EEE-E9E6BE5EAAA5}" srcOrd="1" destOrd="0" presId="urn:microsoft.com/office/officeart/2005/8/layout/equation2"/>
    <dgm:cxn modelId="{AB4445F4-C934-4B69-9272-125EF5D381D1}" type="presOf" srcId="{CF90B204-4F2E-43B6-B443-EA955D15166A}" destId="{8E33CA22-7B9D-496B-8A02-41440FA36F5A}" srcOrd="0" destOrd="0" presId="urn:microsoft.com/office/officeart/2005/8/layout/equation2"/>
    <dgm:cxn modelId="{F4B482F0-AC1B-49A9-B5CC-E702BCF2D393}" type="presParOf" srcId="{24FA166B-DBE9-49B1-83D9-BD9A1CF527CE}" destId="{A9883F76-335A-4B43-AB76-957D2E43F4C5}" srcOrd="0" destOrd="0" presId="urn:microsoft.com/office/officeart/2005/8/layout/equation2"/>
    <dgm:cxn modelId="{573FE527-5B96-4FA6-A0B2-2334FE4E60D1}" type="presParOf" srcId="{A9883F76-335A-4B43-AB76-957D2E43F4C5}" destId="{8E33CA22-7B9D-496B-8A02-41440FA36F5A}" srcOrd="0" destOrd="0" presId="urn:microsoft.com/office/officeart/2005/8/layout/equation2"/>
    <dgm:cxn modelId="{0D92C334-9E97-48D4-93CF-D56050D33051}" type="presParOf" srcId="{A9883F76-335A-4B43-AB76-957D2E43F4C5}" destId="{9B84D01D-6833-4FFC-8C56-86C4106B4CEC}" srcOrd="1" destOrd="0" presId="urn:microsoft.com/office/officeart/2005/8/layout/equation2"/>
    <dgm:cxn modelId="{5F2AF512-4501-4A60-91BE-040EA4546021}" type="presParOf" srcId="{A9883F76-335A-4B43-AB76-957D2E43F4C5}" destId="{526A3BC3-2D19-4EB9-863D-C5783186D627}" srcOrd="2" destOrd="0" presId="urn:microsoft.com/office/officeart/2005/8/layout/equation2"/>
    <dgm:cxn modelId="{D75354EA-7A74-476D-9842-350927CBE122}" type="presParOf" srcId="{A9883F76-335A-4B43-AB76-957D2E43F4C5}" destId="{25203127-C46D-4A7C-9620-CC0D92B792AB}" srcOrd="3" destOrd="0" presId="urn:microsoft.com/office/officeart/2005/8/layout/equation2"/>
    <dgm:cxn modelId="{8A71907F-4556-47A0-B738-55487BBDB616}" type="presParOf" srcId="{A9883F76-335A-4B43-AB76-957D2E43F4C5}" destId="{82889B09-CC80-42B7-8FEA-12CBCB6620EC}" srcOrd="4" destOrd="0" presId="urn:microsoft.com/office/officeart/2005/8/layout/equation2"/>
    <dgm:cxn modelId="{7E244B81-CB82-4A4F-9EBC-C0DAB6497AC3}" type="presParOf" srcId="{24FA166B-DBE9-49B1-83D9-BD9A1CF527CE}" destId="{6D54F8DA-2A4A-46A9-9135-14C83394182D}" srcOrd="1" destOrd="0" presId="urn:microsoft.com/office/officeart/2005/8/layout/equation2"/>
    <dgm:cxn modelId="{31943F46-BF9F-45E1-9C9A-DD598FAFE3F1}" type="presParOf" srcId="{6D54F8DA-2A4A-46A9-9135-14C83394182D}" destId="{B3D6016A-184D-4D90-8EEE-E9E6BE5EAAA5}" srcOrd="0" destOrd="0" presId="urn:microsoft.com/office/officeart/2005/8/layout/equation2"/>
    <dgm:cxn modelId="{F1C53CBC-75F8-46AB-BE1B-A86C02913949}" type="presParOf" srcId="{24FA166B-DBE9-49B1-83D9-BD9A1CF527CE}" destId="{ED0B48F6-C511-433F-876F-B9CC77B9D57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A03F50-C6CE-4210-BF13-A5FFE2B79906}" type="doc">
      <dgm:prSet loTypeId="urn:microsoft.com/office/officeart/2005/8/layout/process5" loCatId="process" qsTypeId="urn:microsoft.com/office/officeart/2005/8/quickstyle/simple1" qsCatId="simple" csTypeId="urn:microsoft.com/office/officeart/2005/8/colors/colorful1#5" csCatId="colorful" phldr="1"/>
      <dgm:spPr/>
      <dgm:t>
        <a:bodyPr/>
        <a:lstStyle/>
        <a:p>
          <a:endParaRPr lang="zh-CN" altLang="en-US"/>
        </a:p>
      </dgm:t>
    </dgm:pt>
    <dgm:pt modelId="{078AF81D-1028-4F1B-B020-8E5FD33E280C}">
      <dgm:prSet phldrT="[文本]" custT="1"/>
      <dgm:spPr/>
      <dgm:t>
        <a:bodyPr/>
        <a:lstStyle/>
        <a:p>
          <a:pPr algn="l"/>
          <a:r>
            <a:rPr lang="zh-CN" altLang="en-US" sz="1100" dirty="0" smtClean="0"/>
            <a:t>客户进入理财室理财专柜，向理财客户经理咨询理财业务</a:t>
          </a:r>
          <a:endParaRPr lang="zh-CN" altLang="en-US" sz="1100" dirty="0"/>
        </a:p>
      </dgm:t>
    </dgm:pt>
    <dgm:pt modelId="{7BBAEE84-EF64-4EA7-8A94-0E4B865931ED}" type="parTrans" cxnId="{491EFB5E-3816-4AD7-9A15-CB35F407FA62}">
      <dgm:prSet/>
      <dgm:spPr/>
      <dgm:t>
        <a:bodyPr/>
        <a:lstStyle/>
        <a:p>
          <a:endParaRPr lang="zh-CN" altLang="en-US"/>
        </a:p>
      </dgm:t>
    </dgm:pt>
    <dgm:pt modelId="{452AE3D2-BF56-4133-BCBF-AEA4DC9323F0}" type="sibTrans" cxnId="{491EFB5E-3816-4AD7-9A15-CB35F407FA62}">
      <dgm:prSet/>
      <dgm:spPr/>
      <dgm:t>
        <a:bodyPr/>
        <a:lstStyle/>
        <a:p>
          <a:endParaRPr lang="zh-CN" altLang="en-US"/>
        </a:p>
      </dgm:t>
    </dgm:pt>
    <dgm:pt modelId="{ACC13E26-1609-42E8-95A1-063E0BBD92AD}">
      <dgm:prSet phldrT="[文本]" custT="1"/>
      <dgm:spPr/>
      <dgm:t>
        <a:bodyPr/>
        <a:lstStyle/>
        <a:p>
          <a:pPr algn="l"/>
          <a:r>
            <a:rPr lang="zh-CN" altLang="zh-CN" sz="1100" dirty="0" smtClean="0"/>
            <a:t>咨询完毕并确认客户需办理某种理财业务后，理财客户经理理财办理</a:t>
          </a:r>
          <a:r>
            <a:rPr lang="en-US" altLang="zh-CN" sz="1100" dirty="0" smtClean="0"/>
            <a:t>Web</a:t>
          </a:r>
          <a:r>
            <a:rPr lang="zh-CN" altLang="zh-CN" sz="1100" dirty="0" smtClean="0"/>
            <a:t>页面</a:t>
          </a:r>
          <a:endParaRPr lang="zh-CN" altLang="en-US" sz="1100" dirty="0"/>
        </a:p>
      </dgm:t>
    </dgm:pt>
    <dgm:pt modelId="{DD6E13C3-A681-4D7A-90ED-EA80AA0EEEF9}" type="parTrans" cxnId="{39B9559C-897C-4C1D-83D4-1D65C41C3B59}">
      <dgm:prSet/>
      <dgm:spPr/>
      <dgm:t>
        <a:bodyPr/>
        <a:lstStyle/>
        <a:p>
          <a:endParaRPr lang="zh-CN" altLang="en-US"/>
        </a:p>
      </dgm:t>
    </dgm:pt>
    <dgm:pt modelId="{F3A88AF1-E394-4EBB-ADD3-B61E566ED43D}" type="sibTrans" cxnId="{39B9559C-897C-4C1D-83D4-1D65C41C3B59}">
      <dgm:prSet/>
      <dgm:spPr/>
      <dgm:t>
        <a:bodyPr/>
        <a:lstStyle/>
        <a:p>
          <a:endParaRPr lang="zh-CN" altLang="en-US"/>
        </a:p>
      </dgm:t>
    </dgm:pt>
    <dgm:pt modelId="{88BE2598-520A-4AA0-903D-42A5D14C83F1}">
      <dgm:prSet phldrT="[文本]" custT="1"/>
      <dgm:spPr/>
      <dgm:t>
        <a:bodyPr/>
        <a:lstStyle/>
        <a:p>
          <a:pPr algn="l"/>
          <a:r>
            <a:rPr lang="zh-CN" altLang="en-US" sz="1100" dirty="0" smtClean="0"/>
            <a:t>理财客户经理输入客户的身份证或银行卡号信息</a:t>
          </a:r>
          <a:endParaRPr lang="zh-CN" altLang="en-US" sz="1100" dirty="0"/>
        </a:p>
      </dgm:t>
    </dgm:pt>
    <dgm:pt modelId="{86D92A46-926F-4646-A1F7-E749C86F57C5}" type="parTrans" cxnId="{191B70D6-82AE-4923-BA82-9232D195EA11}">
      <dgm:prSet/>
      <dgm:spPr/>
      <dgm:t>
        <a:bodyPr/>
        <a:lstStyle/>
        <a:p>
          <a:endParaRPr lang="zh-CN" altLang="en-US"/>
        </a:p>
      </dgm:t>
    </dgm:pt>
    <dgm:pt modelId="{4B40EDAE-2EA1-4595-9EA1-A3B0D3229548}" type="sibTrans" cxnId="{191B70D6-82AE-4923-BA82-9232D195EA11}">
      <dgm:prSet/>
      <dgm:spPr/>
      <dgm:t>
        <a:bodyPr/>
        <a:lstStyle/>
        <a:p>
          <a:endParaRPr lang="zh-CN" altLang="en-US"/>
        </a:p>
      </dgm:t>
    </dgm:pt>
    <dgm:pt modelId="{62E64532-77E7-4FC3-8D29-13C0E60511DD}">
      <dgm:prSet phldrT="[文本]" custT="1"/>
      <dgm:spPr/>
      <dgm:t>
        <a:bodyPr/>
        <a:lstStyle/>
        <a:p>
          <a:pPr algn="l"/>
          <a:r>
            <a:rPr lang="zh-CN" altLang="en-US" sz="1100" b="0" dirty="0" smtClean="0"/>
            <a:t>理财客户经理启动“开始理财”按钮开始录像，并宣读理财须知。</a:t>
          </a:r>
          <a:endParaRPr lang="zh-CN" altLang="en-US" sz="1100" b="0" dirty="0"/>
        </a:p>
      </dgm:t>
    </dgm:pt>
    <dgm:pt modelId="{5576F9B1-E55F-4B0F-8203-E8AE66C22CC8}" type="parTrans" cxnId="{905111DD-60C3-4091-A33D-FA81C346FAD7}">
      <dgm:prSet/>
      <dgm:spPr/>
      <dgm:t>
        <a:bodyPr/>
        <a:lstStyle/>
        <a:p>
          <a:endParaRPr lang="zh-CN" altLang="en-US"/>
        </a:p>
      </dgm:t>
    </dgm:pt>
    <dgm:pt modelId="{F765BA97-8065-4E96-A3D3-5959D6D44153}" type="sibTrans" cxnId="{905111DD-60C3-4091-A33D-FA81C346FAD7}">
      <dgm:prSet/>
      <dgm:spPr/>
      <dgm:t>
        <a:bodyPr/>
        <a:lstStyle/>
        <a:p>
          <a:endParaRPr lang="zh-CN" altLang="en-US"/>
        </a:p>
      </dgm:t>
    </dgm:pt>
    <dgm:pt modelId="{0127A172-D186-4AF6-ABFB-1CC75A1CFD93}">
      <dgm:prSet phldrT="[文本]" custT="1"/>
      <dgm:spPr/>
      <dgm:t>
        <a:bodyPr/>
        <a:lstStyle/>
        <a:p>
          <a:pPr algn="l"/>
          <a:r>
            <a:rPr lang="zh-CN" altLang="en-US" sz="1100" dirty="0" smtClean="0"/>
            <a:t>宣读理财须知完成并经过双方确认后，理财客户经理点击“完成理财”</a:t>
          </a:r>
          <a:endParaRPr lang="zh-CN" altLang="en-US" sz="1100" dirty="0"/>
        </a:p>
      </dgm:t>
    </dgm:pt>
    <dgm:pt modelId="{F9CEEBF2-F919-437B-8D44-6AD036E0B4F6}" type="parTrans" cxnId="{3D307DB4-AA28-4942-A0DB-B2BB57869FAA}">
      <dgm:prSet/>
      <dgm:spPr/>
      <dgm:t>
        <a:bodyPr/>
        <a:lstStyle/>
        <a:p>
          <a:endParaRPr lang="zh-CN" altLang="en-US"/>
        </a:p>
      </dgm:t>
    </dgm:pt>
    <dgm:pt modelId="{DA2A96A8-CAF9-44B9-8292-8F8CC36A09EB}" type="sibTrans" cxnId="{3D307DB4-AA28-4942-A0DB-B2BB57869FAA}">
      <dgm:prSet/>
      <dgm:spPr/>
      <dgm:t>
        <a:bodyPr/>
        <a:lstStyle/>
        <a:p>
          <a:endParaRPr lang="zh-CN" altLang="en-US"/>
        </a:p>
      </dgm:t>
    </dgm:pt>
    <dgm:pt modelId="{AA28B7A5-41D4-4622-988D-682A8D657C1C}" type="pres">
      <dgm:prSet presAssocID="{12A03F50-C6CE-4210-BF13-A5FFE2B79906}" presName="diagram" presStyleCnt="0">
        <dgm:presLayoutVars>
          <dgm:dir/>
          <dgm:resizeHandles val="exact"/>
        </dgm:presLayoutVars>
      </dgm:prSet>
      <dgm:spPr/>
      <dgm:t>
        <a:bodyPr/>
        <a:lstStyle/>
        <a:p>
          <a:endParaRPr lang="zh-CN" altLang="en-US"/>
        </a:p>
      </dgm:t>
    </dgm:pt>
    <dgm:pt modelId="{54B93594-FC84-43DC-9D6E-E877A410CEC7}" type="pres">
      <dgm:prSet presAssocID="{078AF81D-1028-4F1B-B020-8E5FD33E280C}" presName="node" presStyleLbl="node1" presStyleIdx="0" presStyleCnt="5">
        <dgm:presLayoutVars>
          <dgm:bulletEnabled val="1"/>
        </dgm:presLayoutVars>
      </dgm:prSet>
      <dgm:spPr/>
      <dgm:t>
        <a:bodyPr/>
        <a:lstStyle/>
        <a:p>
          <a:endParaRPr lang="zh-CN" altLang="en-US"/>
        </a:p>
      </dgm:t>
    </dgm:pt>
    <dgm:pt modelId="{37FD8871-550C-4EAC-9981-8F435C67DAFC}" type="pres">
      <dgm:prSet presAssocID="{452AE3D2-BF56-4133-BCBF-AEA4DC9323F0}" presName="sibTrans" presStyleLbl="sibTrans2D1" presStyleIdx="0" presStyleCnt="4"/>
      <dgm:spPr/>
      <dgm:t>
        <a:bodyPr/>
        <a:lstStyle/>
        <a:p>
          <a:endParaRPr lang="zh-CN" altLang="en-US"/>
        </a:p>
      </dgm:t>
    </dgm:pt>
    <dgm:pt modelId="{D790881E-3F22-4F32-99BB-B4393E7CB0EB}" type="pres">
      <dgm:prSet presAssocID="{452AE3D2-BF56-4133-BCBF-AEA4DC9323F0}" presName="connectorText" presStyleLbl="sibTrans2D1" presStyleIdx="0" presStyleCnt="4"/>
      <dgm:spPr/>
      <dgm:t>
        <a:bodyPr/>
        <a:lstStyle/>
        <a:p>
          <a:endParaRPr lang="zh-CN" altLang="en-US"/>
        </a:p>
      </dgm:t>
    </dgm:pt>
    <dgm:pt modelId="{0E462625-59BE-4E06-9BF9-2EA4A6B48D6A}" type="pres">
      <dgm:prSet presAssocID="{ACC13E26-1609-42E8-95A1-063E0BBD92AD}" presName="node" presStyleLbl="node1" presStyleIdx="1" presStyleCnt="5">
        <dgm:presLayoutVars>
          <dgm:bulletEnabled val="1"/>
        </dgm:presLayoutVars>
      </dgm:prSet>
      <dgm:spPr/>
      <dgm:t>
        <a:bodyPr/>
        <a:lstStyle/>
        <a:p>
          <a:endParaRPr lang="zh-CN" altLang="en-US"/>
        </a:p>
      </dgm:t>
    </dgm:pt>
    <dgm:pt modelId="{08DA4EC2-2D95-43EA-96AF-C0A4BDC4E1C0}" type="pres">
      <dgm:prSet presAssocID="{F3A88AF1-E394-4EBB-ADD3-B61E566ED43D}" presName="sibTrans" presStyleLbl="sibTrans2D1" presStyleIdx="1" presStyleCnt="4"/>
      <dgm:spPr/>
      <dgm:t>
        <a:bodyPr/>
        <a:lstStyle/>
        <a:p>
          <a:endParaRPr lang="zh-CN" altLang="en-US"/>
        </a:p>
      </dgm:t>
    </dgm:pt>
    <dgm:pt modelId="{D198AC35-DE49-4192-B4F8-15DF61F5D353}" type="pres">
      <dgm:prSet presAssocID="{F3A88AF1-E394-4EBB-ADD3-B61E566ED43D}" presName="connectorText" presStyleLbl="sibTrans2D1" presStyleIdx="1" presStyleCnt="4"/>
      <dgm:spPr/>
      <dgm:t>
        <a:bodyPr/>
        <a:lstStyle/>
        <a:p>
          <a:endParaRPr lang="zh-CN" altLang="en-US"/>
        </a:p>
      </dgm:t>
    </dgm:pt>
    <dgm:pt modelId="{D7BB17BC-37AD-4F9E-9446-56E3D79CE7FE}" type="pres">
      <dgm:prSet presAssocID="{88BE2598-520A-4AA0-903D-42A5D14C83F1}" presName="node" presStyleLbl="node1" presStyleIdx="2" presStyleCnt="5">
        <dgm:presLayoutVars>
          <dgm:bulletEnabled val="1"/>
        </dgm:presLayoutVars>
      </dgm:prSet>
      <dgm:spPr/>
      <dgm:t>
        <a:bodyPr/>
        <a:lstStyle/>
        <a:p>
          <a:endParaRPr lang="zh-CN" altLang="en-US"/>
        </a:p>
      </dgm:t>
    </dgm:pt>
    <dgm:pt modelId="{3DD6B20B-7F62-4F23-A4D9-62532C009123}" type="pres">
      <dgm:prSet presAssocID="{4B40EDAE-2EA1-4595-9EA1-A3B0D3229548}" presName="sibTrans" presStyleLbl="sibTrans2D1" presStyleIdx="2" presStyleCnt="4"/>
      <dgm:spPr/>
      <dgm:t>
        <a:bodyPr/>
        <a:lstStyle/>
        <a:p>
          <a:endParaRPr lang="zh-CN" altLang="en-US"/>
        </a:p>
      </dgm:t>
    </dgm:pt>
    <dgm:pt modelId="{3940D431-5DEF-48E4-9625-8C424DE1337C}" type="pres">
      <dgm:prSet presAssocID="{4B40EDAE-2EA1-4595-9EA1-A3B0D3229548}" presName="connectorText" presStyleLbl="sibTrans2D1" presStyleIdx="2" presStyleCnt="4"/>
      <dgm:spPr/>
      <dgm:t>
        <a:bodyPr/>
        <a:lstStyle/>
        <a:p>
          <a:endParaRPr lang="zh-CN" altLang="en-US"/>
        </a:p>
      </dgm:t>
    </dgm:pt>
    <dgm:pt modelId="{7AFE10B2-AE8C-4E63-ACF2-72A0436F7FE9}" type="pres">
      <dgm:prSet presAssocID="{62E64532-77E7-4FC3-8D29-13C0E60511DD}" presName="node" presStyleLbl="node1" presStyleIdx="3" presStyleCnt="5">
        <dgm:presLayoutVars>
          <dgm:bulletEnabled val="1"/>
        </dgm:presLayoutVars>
      </dgm:prSet>
      <dgm:spPr/>
      <dgm:t>
        <a:bodyPr/>
        <a:lstStyle/>
        <a:p>
          <a:endParaRPr lang="zh-CN" altLang="en-US"/>
        </a:p>
      </dgm:t>
    </dgm:pt>
    <dgm:pt modelId="{0AA597ED-F085-4257-9F5F-4D33EF103100}" type="pres">
      <dgm:prSet presAssocID="{F765BA97-8065-4E96-A3D3-5959D6D44153}" presName="sibTrans" presStyleLbl="sibTrans2D1" presStyleIdx="3" presStyleCnt="4"/>
      <dgm:spPr/>
      <dgm:t>
        <a:bodyPr/>
        <a:lstStyle/>
        <a:p>
          <a:endParaRPr lang="zh-CN" altLang="en-US"/>
        </a:p>
      </dgm:t>
    </dgm:pt>
    <dgm:pt modelId="{8A4813DE-6803-4649-93BB-FE58CC82774F}" type="pres">
      <dgm:prSet presAssocID="{F765BA97-8065-4E96-A3D3-5959D6D44153}" presName="connectorText" presStyleLbl="sibTrans2D1" presStyleIdx="3" presStyleCnt="4"/>
      <dgm:spPr/>
      <dgm:t>
        <a:bodyPr/>
        <a:lstStyle/>
        <a:p>
          <a:endParaRPr lang="zh-CN" altLang="en-US"/>
        </a:p>
      </dgm:t>
    </dgm:pt>
    <dgm:pt modelId="{798C43F1-9B1E-460C-A2BD-94DD2A6ACECE}" type="pres">
      <dgm:prSet presAssocID="{0127A172-D186-4AF6-ABFB-1CC75A1CFD93}" presName="node" presStyleLbl="node1" presStyleIdx="4" presStyleCnt="5">
        <dgm:presLayoutVars>
          <dgm:bulletEnabled val="1"/>
        </dgm:presLayoutVars>
      </dgm:prSet>
      <dgm:spPr/>
      <dgm:t>
        <a:bodyPr/>
        <a:lstStyle/>
        <a:p>
          <a:endParaRPr lang="zh-CN" altLang="en-US"/>
        </a:p>
      </dgm:t>
    </dgm:pt>
  </dgm:ptLst>
  <dgm:cxnLst>
    <dgm:cxn modelId="{905111DD-60C3-4091-A33D-FA81C346FAD7}" srcId="{12A03F50-C6CE-4210-BF13-A5FFE2B79906}" destId="{62E64532-77E7-4FC3-8D29-13C0E60511DD}" srcOrd="3" destOrd="0" parTransId="{5576F9B1-E55F-4B0F-8203-E8AE66C22CC8}" sibTransId="{F765BA97-8065-4E96-A3D3-5959D6D44153}"/>
    <dgm:cxn modelId="{8283BDD3-7142-47EF-848C-E1CA876F9149}" type="presOf" srcId="{ACC13E26-1609-42E8-95A1-063E0BBD92AD}" destId="{0E462625-59BE-4E06-9BF9-2EA4A6B48D6A}" srcOrd="0" destOrd="0" presId="urn:microsoft.com/office/officeart/2005/8/layout/process5"/>
    <dgm:cxn modelId="{82A85B53-9C38-4F71-AAC3-66A2E95B5523}" type="presOf" srcId="{0127A172-D186-4AF6-ABFB-1CC75A1CFD93}" destId="{798C43F1-9B1E-460C-A2BD-94DD2A6ACECE}" srcOrd="0" destOrd="0" presId="urn:microsoft.com/office/officeart/2005/8/layout/process5"/>
    <dgm:cxn modelId="{5351EBAD-806E-42E3-8957-ED353886E80F}" type="presOf" srcId="{F3A88AF1-E394-4EBB-ADD3-B61E566ED43D}" destId="{D198AC35-DE49-4192-B4F8-15DF61F5D353}" srcOrd="1" destOrd="0" presId="urn:microsoft.com/office/officeart/2005/8/layout/process5"/>
    <dgm:cxn modelId="{55AB33C2-7565-4975-8483-C948AC94F11B}" type="presOf" srcId="{F765BA97-8065-4E96-A3D3-5959D6D44153}" destId="{0AA597ED-F085-4257-9F5F-4D33EF103100}" srcOrd="0" destOrd="0" presId="urn:microsoft.com/office/officeart/2005/8/layout/process5"/>
    <dgm:cxn modelId="{39B9559C-897C-4C1D-83D4-1D65C41C3B59}" srcId="{12A03F50-C6CE-4210-BF13-A5FFE2B79906}" destId="{ACC13E26-1609-42E8-95A1-063E0BBD92AD}" srcOrd="1" destOrd="0" parTransId="{DD6E13C3-A681-4D7A-90ED-EA80AA0EEEF9}" sibTransId="{F3A88AF1-E394-4EBB-ADD3-B61E566ED43D}"/>
    <dgm:cxn modelId="{7116B16D-EF9F-4E6C-B695-9A5DB4EAB5D3}" type="presOf" srcId="{452AE3D2-BF56-4133-BCBF-AEA4DC9323F0}" destId="{D790881E-3F22-4F32-99BB-B4393E7CB0EB}" srcOrd="1" destOrd="0" presId="urn:microsoft.com/office/officeart/2005/8/layout/process5"/>
    <dgm:cxn modelId="{B640E37C-0FEC-42E0-A612-AF2040D8AFE0}" type="presOf" srcId="{F765BA97-8065-4E96-A3D3-5959D6D44153}" destId="{8A4813DE-6803-4649-93BB-FE58CC82774F}" srcOrd="1" destOrd="0" presId="urn:microsoft.com/office/officeart/2005/8/layout/process5"/>
    <dgm:cxn modelId="{016AAED2-5571-4549-A67F-32C701D00B51}" type="presOf" srcId="{F3A88AF1-E394-4EBB-ADD3-B61E566ED43D}" destId="{08DA4EC2-2D95-43EA-96AF-C0A4BDC4E1C0}" srcOrd="0" destOrd="0" presId="urn:microsoft.com/office/officeart/2005/8/layout/process5"/>
    <dgm:cxn modelId="{3D307DB4-AA28-4942-A0DB-B2BB57869FAA}" srcId="{12A03F50-C6CE-4210-BF13-A5FFE2B79906}" destId="{0127A172-D186-4AF6-ABFB-1CC75A1CFD93}" srcOrd="4" destOrd="0" parTransId="{F9CEEBF2-F919-437B-8D44-6AD036E0B4F6}" sibTransId="{DA2A96A8-CAF9-44B9-8292-8F8CC36A09EB}"/>
    <dgm:cxn modelId="{15118A36-6696-4092-8BE2-562D0B191BA3}" type="presOf" srcId="{88BE2598-520A-4AA0-903D-42A5D14C83F1}" destId="{D7BB17BC-37AD-4F9E-9446-56E3D79CE7FE}" srcOrd="0" destOrd="0" presId="urn:microsoft.com/office/officeart/2005/8/layout/process5"/>
    <dgm:cxn modelId="{191B70D6-82AE-4923-BA82-9232D195EA11}" srcId="{12A03F50-C6CE-4210-BF13-A5FFE2B79906}" destId="{88BE2598-520A-4AA0-903D-42A5D14C83F1}" srcOrd="2" destOrd="0" parTransId="{86D92A46-926F-4646-A1F7-E749C86F57C5}" sibTransId="{4B40EDAE-2EA1-4595-9EA1-A3B0D3229548}"/>
    <dgm:cxn modelId="{4F4DD98D-8073-4EE9-ACC8-62CD4589EA2F}" type="presOf" srcId="{4B40EDAE-2EA1-4595-9EA1-A3B0D3229548}" destId="{3940D431-5DEF-48E4-9625-8C424DE1337C}" srcOrd="1" destOrd="0" presId="urn:microsoft.com/office/officeart/2005/8/layout/process5"/>
    <dgm:cxn modelId="{2066815E-085A-4562-BD9B-AC902068F78D}" type="presOf" srcId="{078AF81D-1028-4F1B-B020-8E5FD33E280C}" destId="{54B93594-FC84-43DC-9D6E-E877A410CEC7}" srcOrd="0" destOrd="0" presId="urn:microsoft.com/office/officeart/2005/8/layout/process5"/>
    <dgm:cxn modelId="{491EFB5E-3816-4AD7-9A15-CB35F407FA62}" srcId="{12A03F50-C6CE-4210-BF13-A5FFE2B79906}" destId="{078AF81D-1028-4F1B-B020-8E5FD33E280C}" srcOrd="0" destOrd="0" parTransId="{7BBAEE84-EF64-4EA7-8A94-0E4B865931ED}" sibTransId="{452AE3D2-BF56-4133-BCBF-AEA4DC9323F0}"/>
    <dgm:cxn modelId="{6EBC7D44-1B11-4D60-85E1-D991F4F89695}" type="presOf" srcId="{452AE3D2-BF56-4133-BCBF-AEA4DC9323F0}" destId="{37FD8871-550C-4EAC-9981-8F435C67DAFC}" srcOrd="0" destOrd="0" presId="urn:microsoft.com/office/officeart/2005/8/layout/process5"/>
    <dgm:cxn modelId="{7B9D5FEE-57D5-4DEA-B5FC-31CA9A7508B5}" type="presOf" srcId="{4B40EDAE-2EA1-4595-9EA1-A3B0D3229548}" destId="{3DD6B20B-7F62-4F23-A4D9-62532C009123}" srcOrd="0" destOrd="0" presId="urn:microsoft.com/office/officeart/2005/8/layout/process5"/>
    <dgm:cxn modelId="{9714B517-22C8-4FFB-A200-D021B330CC86}" type="presOf" srcId="{62E64532-77E7-4FC3-8D29-13C0E60511DD}" destId="{7AFE10B2-AE8C-4E63-ACF2-72A0436F7FE9}" srcOrd="0" destOrd="0" presId="urn:microsoft.com/office/officeart/2005/8/layout/process5"/>
    <dgm:cxn modelId="{6D56F84B-6694-4554-8DD7-B0908AB0EC5E}" type="presOf" srcId="{12A03F50-C6CE-4210-BF13-A5FFE2B79906}" destId="{AA28B7A5-41D4-4622-988D-682A8D657C1C}" srcOrd="0" destOrd="0" presId="urn:microsoft.com/office/officeart/2005/8/layout/process5"/>
    <dgm:cxn modelId="{DE2415CF-DB6F-48EB-B655-53917E4496AD}" type="presParOf" srcId="{AA28B7A5-41D4-4622-988D-682A8D657C1C}" destId="{54B93594-FC84-43DC-9D6E-E877A410CEC7}" srcOrd="0" destOrd="0" presId="urn:microsoft.com/office/officeart/2005/8/layout/process5"/>
    <dgm:cxn modelId="{E39A5C25-6DF1-4279-AE0B-1ECCA546F16F}" type="presParOf" srcId="{AA28B7A5-41D4-4622-988D-682A8D657C1C}" destId="{37FD8871-550C-4EAC-9981-8F435C67DAFC}" srcOrd="1" destOrd="0" presId="urn:microsoft.com/office/officeart/2005/8/layout/process5"/>
    <dgm:cxn modelId="{3160003C-12FC-4DBE-958D-663FB942E0D4}" type="presParOf" srcId="{37FD8871-550C-4EAC-9981-8F435C67DAFC}" destId="{D790881E-3F22-4F32-99BB-B4393E7CB0EB}" srcOrd="0" destOrd="0" presId="urn:microsoft.com/office/officeart/2005/8/layout/process5"/>
    <dgm:cxn modelId="{2BBE83F5-CCE9-42B5-A408-33F335866B50}" type="presParOf" srcId="{AA28B7A5-41D4-4622-988D-682A8D657C1C}" destId="{0E462625-59BE-4E06-9BF9-2EA4A6B48D6A}" srcOrd="2" destOrd="0" presId="urn:microsoft.com/office/officeart/2005/8/layout/process5"/>
    <dgm:cxn modelId="{0D625318-B452-46FD-8216-8332F6DF84FB}" type="presParOf" srcId="{AA28B7A5-41D4-4622-988D-682A8D657C1C}" destId="{08DA4EC2-2D95-43EA-96AF-C0A4BDC4E1C0}" srcOrd="3" destOrd="0" presId="urn:microsoft.com/office/officeart/2005/8/layout/process5"/>
    <dgm:cxn modelId="{9B6C1CDD-BC39-481A-8936-403CE2DE1FC8}" type="presParOf" srcId="{08DA4EC2-2D95-43EA-96AF-C0A4BDC4E1C0}" destId="{D198AC35-DE49-4192-B4F8-15DF61F5D353}" srcOrd="0" destOrd="0" presId="urn:microsoft.com/office/officeart/2005/8/layout/process5"/>
    <dgm:cxn modelId="{DF4FE21E-E194-4807-925E-46F4F6E23A9F}" type="presParOf" srcId="{AA28B7A5-41D4-4622-988D-682A8D657C1C}" destId="{D7BB17BC-37AD-4F9E-9446-56E3D79CE7FE}" srcOrd="4" destOrd="0" presId="urn:microsoft.com/office/officeart/2005/8/layout/process5"/>
    <dgm:cxn modelId="{C99DBA47-D413-483D-BD58-1E7A70BA1C15}" type="presParOf" srcId="{AA28B7A5-41D4-4622-988D-682A8D657C1C}" destId="{3DD6B20B-7F62-4F23-A4D9-62532C009123}" srcOrd="5" destOrd="0" presId="urn:microsoft.com/office/officeart/2005/8/layout/process5"/>
    <dgm:cxn modelId="{74020839-F492-4EF4-9425-3EDDBFB435AC}" type="presParOf" srcId="{3DD6B20B-7F62-4F23-A4D9-62532C009123}" destId="{3940D431-5DEF-48E4-9625-8C424DE1337C}" srcOrd="0" destOrd="0" presId="urn:microsoft.com/office/officeart/2005/8/layout/process5"/>
    <dgm:cxn modelId="{9301C1FF-BA61-4F8A-A973-265B40BC435A}" type="presParOf" srcId="{AA28B7A5-41D4-4622-988D-682A8D657C1C}" destId="{7AFE10B2-AE8C-4E63-ACF2-72A0436F7FE9}" srcOrd="6" destOrd="0" presId="urn:microsoft.com/office/officeart/2005/8/layout/process5"/>
    <dgm:cxn modelId="{CC35A83D-DC0F-4C60-9950-95A7BB8270D3}" type="presParOf" srcId="{AA28B7A5-41D4-4622-988D-682A8D657C1C}" destId="{0AA597ED-F085-4257-9F5F-4D33EF103100}" srcOrd="7" destOrd="0" presId="urn:microsoft.com/office/officeart/2005/8/layout/process5"/>
    <dgm:cxn modelId="{D873D55A-3C9F-4F56-BEBE-7F6FEAE4253E}" type="presParOf" srcId="{0AA597ED-F085-4257-9F5F-4D33EF103100}" destId="{8A4813DE-6803-4649-93BB-FE58CC82774F}" srcOrd="0" destOrd="0" presId="urn:microsoft.com/office/officeart/2005/8/layout/process5"/>
    <dgm:cxn modelId="{1BA659AF-6CAB-4842-AC52-2CF08AC6C13D}" type="presParOf" srcId="{AA28B7A5-41D4-4622-988D-682A8D657C1C}" destId="{798C43F1-9B1E-460C-A2BD-94DD2A6ACECE}"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8875BA-559B-4A42-A4D9-1D29E7E54F85}"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zh-CN" altLang="en-US"/>
        </a:p>
      </dgm:t>
    </dgm:pt>
    <dgm:pt modelId="{D2F17654-AC72-4C81-9173-D8B79D0F2FBB}">
      <dgm:prSet phldrT="[文本]" custT="1"/>
      <dgm:spPr/>
      <dgm:t>
        <a:bodyPr/>
        <a:lstStyle/>
        <a:p>
          <a:r>
            <a:rPr lang="zh-CN" altLang="en-US" sz="1100" dirty="0" smtClean="0"/>
            <a:t>客户持录音录像确认单到银行高柜区购买理财业务</a:t>
          </a:r>
          <a:endParaRPr lang="zh-CN" altLang="en-US" sz="1100" dirty="0"/>
        </a:p>
      </dgm:t>
    </dgm:pt>
    <dgm:pt modelId="{10744B94-E7FC-4E00-9D69-89EDDD3474A5}" type="parTrans" cxnId="{FA1B9D4D-51FA-42F4-8FF1-F751E7B9806A}">
      <dgm:prSet/>
      <dgm:spPr/>
      <dgm:t>
        <a:bodyPr/>
        <a:lstStyle/>
        <a:p>
          <a:endParaRPr lang="zh-CN" altLang="en-US"/>
        </a:p>
      </dgm:t>
    </dgm:pt>
    <dgm:pt modelId="{95171BB2-8335-4F29-9BB2-79EC5D725E8D}" type="sibTrans" cxnId="{FA1B9D4D-51FA-42F4-8FF1-F751E7B9806A}">
      <dgm:prSet/>
      <dgm:spPr/>
      <dgm:t>
        <a:bodyPr/>
        <a:lstStyle/>
        <a:p>
          <a:endParaRPr lang="zh-CN" altLang="en-US"/>
        </a:p>
      </dgm:t>
    </dgm:pt>
    <dgm:pt modelId="{F94C43BA-8F5D-4AFA-8B6C-889F8878ECE7}">
      <dgm:prSet phldrT="[文本]" custT="1"/>
      <dgm:spPr/>
      <dgm:t>
        <a:bodyPr/>
        <a:lstStyle/>
        <a:p>
          <a:r>
            <a:rPr lang="zh-CN" altLang="en-US" sz="1100" dirty="0" smtClean="0"/>
            <a:t>业务系统</a:t>
          </a:r>
          <a:r>
            <a:rPr lang="zh-CN" altLang="zh-CN" sz="1100" dirty="0" smtClean="0"/>
            <a:t>生成业务单据号等客户个人</a:t>
          </a:r>
          <a:r>
            <a:rPr lang="en-US" altLang="zh-CN" sz="1100" dirty="0" smtClean="0"/>
            <a:t>CRM</a:t>
          </a:r>
          <a:r>
            <a:rPr lang="zh-CN" altLang="zh-CN" sz="1100" dirty="0" smtClean="0"/>
            <a:t>信息</a:t>
          </a:r>
          <a:endParaRPr lang="zh-CN" altLang="en-US" sz="1100" dirty="0"/>
        </a:p>
      </dgm:t>
    </dgm:pt>
    <dgm:pt modelId="{97DAB091-756B-46D0-898F-93B5F83DFC65}" type="parTrans" cxnId="{F335D509-3F86-4861-B812-C4CA48EE8D80}">
      <dgm:prSet/>
      <dgm:spPr/>
      <dgm:t>
        <a:bodyPr/>
        <a:lstStyle/>
        <a:p>
          <a:endParaRPr lang="zh-CN" altLang="en-US"/>
        </a:p>
      </dgm:t>
    </dgm:pt>
    <dgm:pt modelId="{E995425A-B6FB-4DF8-9411-D24B7C268845}" type="sibTrans" cxnId="{F335D509-3F86-4861-B812-C4CA48EE8D80}">
      <dgm:prSet/>
      <dgm:spPr/>
      <dgm:t>
        <a:bodyPr/>
        <a:lstStyle/>
        <a:p>
          <a:endParaRPr lang="zh-CN" altLang="en-US"/>
        </a:p>
      </dgm:t>
    </dgm:pt>
    <dgm:pt modelId="{FA883264-4C7C-444A-BDB9-E67D0E125F1E}">
      <dgm:prSet phldrT="[文本]" custT="1"/>
      <dgm:spPr/>
      <dgm:t>
        <a:bodyPr/>
        <a:lstStyle/>
        <a:p>
          <a:r>
            <a:rPr lang="zh-CN" altLang="en-US" sz="1100" dirty="0" smtClean="0"/>
            <a:t>理财录像与客户信息关联，同时实现根据客户信息对录像进行检索的目的</a:t>
          </a:r>
          <a:endParaRPr lang="zh-CN" altLang="en-US" sz="1100" dirty="0"/>
        </a:p>
      </dgm:t>
    </dgm:pt>
    <dgm:pt modelId="{9FA2DF44-C966-4818-B423-AD95034D5B9A}" type="parTrans" cxnId="{4E057E3D-5B26-452A-A1DA-614643082A8B}">
      <dgm:prSet/>
      <dgm:spPr/>
      <dgm:t>
        <a:bodyPr/>
        <a:lstStyle/>
        <a:p>
          <a:endParaRPr lang="zh-CN" altLang="en-US"/>
        </a:p>
      </dgm:t>
    </dgm:pt>
    <dgm:pt modelId="{4F4BCC83-F563-4057-A073-97119FB9B551}" type="sibTrans" cxnId="{4E057E3D-5B26-452A-A1DA-614643082A8B}">
      <dgm:prSet/>
      <dgm:spPr/>
      <dgm:t>
        <a:bodyPr/>
        <a:lstStyle/>
        <a:p>
          <a:endParaRPr lang="zh-CN" altLang="en-US"/>
        </a:p>
      </dgm:t>
    </dgm:pt>
    <dgm:pt modelId="{83858D16-61CB-4AC5-8764-E43E60C314C8}">
      <dgm:prSet custT="1"/>
      <dgm:spPr/>
      <dgm:t>
        <a:bodyPr/>
        <a:lstStyle/>
        <a:p>
          <a:r>
            <a:rPr lang="zh-CN" altLang="zh-CN" sz="1100" dirty="0" smtClean="0"/>
            <a:t>理财监控管理平台将理财采集终端推送上来的录像信息与客户</a:t>
          </a:r>
          <a:r>
            <a:rPr lang="en-US" altLang="zh-CN" sz="1100" dirty="0" smtClean="0"/>
            <a:t>CRM</a:t>
          </a:r>
          <a:r>
            <a:rPr lang="zh-CN" altLang="zh-CN" sz="1100" dirty="0" smtClean="0"/>
            <a:t>信息自动进行匹配、绑定（通过银行卡号</a:t>
          </a:r>
          <a:r>
            <a:rPr lang="zh-CN" altLang="en-US" sz="1100" dirty="0" smtClean="0"/>
            <a:t>或身份证号</a:t>
          </a:r>
          <a:r>
            <a:rPr lang="zh-CN" altLang="zh-CN" sz="1100" dirty="0" smtClean="0"/>
            <a:t>）</a:t>
          </a:r>
          <a:endParaRPr lang="zh-CN" altLang="en-US" sz="1100" dirty="0"/>
        </a:p>
      </dgm:t>
    </dgm:pt>
    <dgm:pt modelId="{FC2BD0DB-2D58-4D0D-9E0D-DB365D9DD730}" type="parTrans" cxnId="{12212BBE-C21C-4A2F-BACD-24412EF2FE6F}">
      <dgm:prSet/>
      <dgm:spPr/>
      <dgm:t>
        <a:bodyPr/>
        <a:lstStyle/>
        <a:p>
          <a:endParaRPr lang="zh-CN" altLang="en-US"/>
        </a:p>
      </dgm:t>
    </dgm:pt>
    <dgm:pt modelId="{58E7F3C3-5E11-40FC-B93C-449E1239F3B2}" type="sibTrans" cxnId="{12212BBE-C21C-4A2F-BACD-24412EF2FE6F}">
      <dgm:prSet/>
      <dgm:spPr/>
      <dgm:t>
        <a:bodyPr/>
        <a:lstStyle/>
        <a:p>
          <a:endParaRPr lang="zh-CN" altLang="en-US"/>
        </a:p>
      </dgm:t>
    </dgm:pt>
    <dgm:pt modelId="{6EA50F60-77FF-422A-93A9-90F229024F13}" type="pres">
      <dgm:prSet presAssocID="{728875BA-559B-4A42-A4D9-1D29E7E54F85}" presName="outerComposite" presStyleCnt="0">
        <dgm:presLayoutVars>
          <dgm:chMax val="5"/>
          <dgm:dir/>
          <dgm:resizeHandles val="exact"/>
        </dgm:presLayoutVars>
      </dgm:prSet>
      <dgm:spPr/>
      <dgm:t>
        <a:bodyPr/>
        <a:lstStyle/>
        <a:p>
          <a:endParaRPr lang="zh-CN" altLang="en-US"/>
        </a:p>
      </dgm:t>
    </dgm:pt>
    <dgm:pt modelId="{7F0F231D-10E0-4F61-BECC-88A290B07247}" type="pres">
      <dgm:prSet presAssocID="{728875BA-559B-4A42-A4D9-1D29E7E54F85}" presName="dummyMaxCanvas" presStyleCnt="0">
        <dgm:presLayoutVars/>
      </dgm:prSet>
      <dgm:spPr/>
    </dgm:pt>
    <dgm:pt modelId="{A9D5DFFB-D82F-4E2A-BF14-5D192D8FBED4}" type="pres">
      <dgm:prSet presAssocID="{728875BA-559B-4A42-A4D9-1D29E7E54F85}" presName="FourNodes_1" presStyleLbl="node1" presStyleIdx="0" presStyleCnt="4">
        <dgm:presLayoutVars>
          <dgm:bulletEnabled val="1"/>
        </dgm:presLayoutVars>
      </dgm:prSet>
      <dgm:spPr/>
      <dgm:t>
        <a:bodyPr/>
        <a:lstStyle/>
        <a:p>
          <a:endParaRPr lang="zh-CN" altLang="en-US"/>
        </a:p>
      </dgm:t>
    </dgm:pt>
    <dgm:pt modelId="{42C5E8BA-FE01-4C8C-9688-F826739A21C6}" type="pres">
      <dgm:prSet presAssocID="{728875BA-559B-4A42-A4D9-1D29E7E54F85}" presName="FourNodes_2" presStyleLbl="node1" presStyleIdx="1" presStyleCnt="4">
        <dgm:presLayoutVars>
          <dgm:bulletEnabled val="1"/>
        </dgm:presLayoutVars>
      </dgm:prSet>
      <dgm:spPr/>
      <dgm:t>
        <a:bodyPr/>
        <a:lstStyle/>
        <a:p>
          <a:endParaRPr lang="zh-CN" altLang="en-US"/>
        </a:p>
      </dgm:t>
    </dgm:pt>
    <dgm:pt modelId="{CF476A3D-6464-4868-95AF-D2BFE68586B8}" type="pres">
      <dgm:prSet presAssocID="{728875BA-559B-4A42-A4D9-1D29E7E54F85}" presName="FourNodes_3" presStyleLbl="node1" presStyleIdx="2" presStyleCnt="4">
        <dgm:presLayoutVars>
          <dgm:bulletEnabled val="1"/>
        </dgm:presLayoutVars>
      </dgm:prSet>
      <dgm:spPr/>
      <dgm:t>
        <a:bodyPr/>
        <a:lstStyle/>
        <a:p>
          <a:endParaRPr lang="zh-CN" altLang="en-US"/>
        </a:p>
      </dgm:t>
    </dgm:pt>
    <dgm:pt modelId="{B99CBE9A-D666-4F40-833D-99507172FF7C}" type="pres">
      <dgm:prSet presAssocID="{728875BA-559B-4A42-A4D9-1D29E7E54F85}" presName="FourNodes_4" presStyleLbl="node1" presStyleIdx="3" presStyleCnt="4">
        <dgm:presLayoutVars>
          <dgm:bulletEnabled val="1"/>
        </dgm:presLayoutVars>
      </dgm:prSet>
      <dgm:spPr/>
      <dgm:t>
        <a:bodyPr/>
        <a:lstStyle/>
        <a:p>
          <a:endParaRPr lang="zh-CN" altLang="en-US"/>
        </a:p>
      </dgm:t>
    </dgm:pt>
    <dgm:pt modelId="{47177597-2025-426D-A759-44980B833BFF}" type="pres">
      <dgm:prSet presAssocID="{728875BA-559B-4A42-A4D9-1D29E7E54F85}" presName="FourConn_1-2" presStyleLbl="fgAccFollowNode1" presStyleIdx="0" presStyleCnt="3">
        <dgm:presLayoutVars>
          <dgm:bulletEnabled val="1"/>
        </dgm:presLayoutVars>
      </dgm:prSet>
      <dgm:spPr/>
      <dgm:t>
        <a:bodyPr/>
        <a:lstStyle/>
        <a:p>
          <a:endParaRPr lang="zh-CN" altLang="en-US"/>
        </a:p>
      </dgm:t>
    </dgm:pt>
    <dgm:pt modelId="{07E239E5-92D7-4F4A-B372-F820A02BB43C}" type="pres">
      <dgm:prSet presAssocID="{728875BA-559B-4A42-A4D9-1D29E7E54F85}" presName="FourConn_2-3" presStyleLbl="fgAccFollowNode1" presStyleIdx="1" presStyleCnt="3">
        <dgm:presLayoutVars>
          <dgm:bulletEnabled val="1"/>
        </dgm:presLayoutVars>
      </dgm:prSet>
      <dgm:spPr/>
      <dgm:t>
        <a:bodyPr/>
        <a:lstStyle/>
        <a:p>
          <a:endParaRPr lang="zh-CN" altLang="en-US"/>
        </a:p>
      </dgm:t>
    </dgm:pt>
    <dgm:pt modelId="{E616DE40-7E93-4D33-BE9C-1AE4E723BAEB}" type="pres">
      <dgm:prSet presAssocID="{728875BA-559B-4A42-A4D9-1D29E7E54F85}" presName="FourConn_3-4" presStyleLbl="fgAccFollowNode1" presStyleIdx="2" presStyleCnt="3">
        <dgm:presLayoutVars>
          <dgm:bulletEnabled val="1"/>
        </dgm:presLayoutVars>
      </dgm:prSet>
      <dgm:spPr/>
      <dgm:t>
        <a:bodyPr/>
        <a:lstStyle/>
        <a:p>
          <a:endParaRPr lang="zh-CN" altLang="en-US"/>
        </a:p>
      </dgm:t>
    </dgm:pt>
    <dgm:pt modelId="{BEF53D89-53D7-4D42-A0A6-A33A64975156}" type="pres">
      <dgm:prSet presAssocID="{728875BA-559B-4A42-A4D9-1D29E7E54F85}" presName="FourNodes_1_text" presStyleLbl="node1" presStyleIdx="3" presStyleCnt="4">
        <dgm:presLayoutVars>
          <dgm:bulletEnabled val="1"/>
        </dgm:presLayoutVars>
      </dgm:prSet>
      <dgm:spPr/>
      <dgm:t>
        <a:bodyPr/>
        <a:lstStyle/>
        <a:p>
          <a:endParaRPr lang="zh-CN" altLang="en-US"/>
        </a:p>
      </dgm:t>
    </dgm:pt>
    <dgm:pt modelId="{59425F08-FFF9-4297-85C9-85FAB05D9CC1}" type="pres">
      <dgm:prSet presAssocID="{728875BA-559B-4A42-A4D9-1D29E7E54F85}" presName="FourNodes_2_text" presStyleLbl="node1" presStyleIdx="3" presStyleCnt="4">
        <dgm:presLayoutVars>
          <dgm:bulletEnabled val="1"/>
        </dgm:presLayoutVars>
      </dgm:prSet>
      <dgm:spPr/>
      <dgm:t>
        <a:bodyPr/>
        <a:lstStyle/>
        <a:p>
          <a:endParaRPr lang="zh-CN" altLang="en-US"/>
        </a:p>
      </dgm:t>
    </dgm:pt>
    <dgm:pt modelId="{B9FB3F33-8E97-4719-BE90-DA2EDD951F5C}" type="pres">
      <dgm:prSet presAssocID="{728875BA-559B-4A42-A4D9-1D29E7E54F85}" presName="FourNodes_3_text" presStyleLbl="node1" presStyleIdx="3" presStyleCnt="4">
        <dgm:presLayoutVars>
          <dgm:bulletEnabled val="1"/>
        </dgm:presLayoutVars>
      </dgm:prSet>
      <dgm:spPr/>
      <dgm:t>
        <a:bodyPr/>
        <a:lstStyle/>
        <a:p>
          <a:endParaRPr lang="zh-CN" altLang="en-US"/>
        </a:p>
      </dgm:t>
    </dgm:pt>
    <dgm:pt modelId="{76C577D0-0F5C-4B23-93A1-EF3B76EBB6F7}" type="pres">
      <dgm:prSet presAssocID="{728875BA-559B-4A42-A4D9-1D29E7E54F85}" presName="FourNodes_4_text" presStyleLbl="node1" presStyleIdx="3" presStyleCnt="4">
        <dgm:presLayoutVars>
          <dgm:bulletEnabled val="1"/>
        </dgm:presLayoutVars>
      </dgm:prSet>
      <dgm:spPr/>
      <dgm:t>
        <a:bodyPr/>
        <a:lstStyle/>
        <a:p>
          <a:endParaRPr lang="zh-CN" altLang="en-US"/>
        </a:p>
      </dgm:t>
    </dgm:pt>
  </dgm:ptLst>
  <dgm:cxnLst>
    <dgm:cxn modelId="{F335D509-3F86-4861-B812-C4CA48EE8D80}" srcId="{728875BA-559B-4A42-A4D9-1D29E7E54F85}" destId="{F94C43BA-8F5D-4AFA-8B6C-889F8878ECE7}" srcOrd="1" destOrd="0" parTransId="{97DAB091-756B-46D0-898F-93B5F83DFC65}" sibTransId="{E995425A-B6FB-4DF8-9411-D24B7C268845}"/>
    <dgm:cxn modelId="{48797AA7-2792-4CDC-BBCB-7CEFC5761900}" type="presOf" srcId="{95171BB2-8335-4F29-9BB2-79EC5D725E8D}" destId="{47177597-2025-426D-A759-44980B833BFF}" srcOrd="0" destOrd="0" presId="urn:microsoft.com/office/officeart/2005/8/layout/vProcess5"/>
    <dgm:cxn modelId="{12212BBE-C21C-4A2F-BACD-24412EF2FE6F}" srcId="{728875BA-559B-4A42-A4D9-1D29E7E54F85}" destId="{83858D16-61CB-4AC5-8764-E43E60C314C8}" srcOrd="2" destOrd="0" parTransId="{FC2BD0DB-2D58-4D0D-9E0D-DB365D9DD730}" sibTransId="{58E7F3C3-5E11-40FC-B93C-449E1239F3B2}"/>
    <dgm:cxn modelId="{B10F0427-EF04-41AA-B0C7-3A24692FC041}" type="presOf" srcId="{728875BA-559B-4A42-A4D9-1D29E7E54F85}" destId="{6EA50F60-77FF-422A-93A9-90F229024F13}" srcOrd="0" destOrd="0" presId="urn:microsoft.com/office/officeart/2005/8/layout/vProcess5"/>
    <dgm:cxn modelId="{FA1B9D4D-51FA-42F4-8FF1-F751E7B9806A}" srcId="{728875BA-559B-4A42-A4D9-1D29E7E54F85}" destId="{D2F17654-AC72-4C81-9173-D8B79D0F2FBB}" srcOrd="0" destOrd="0" parTransId="{10744B94-E7FC-4E00-9D69-89EDDD3474A5}" sibTransId="{95171BB2-8335-4F29-9BB2-79EC5D725E8D}"/>
    <dgm:cxn modelId="{4E057E3D-5B26-452A-A1DA-614643082A8B}" srcId="{728875BA-559B-4A42-A4D9-1D29E7E54F85}" destId="{FA883264-4C7C-444A-BDB9-E67D0E125F1E}" srcOrd="3" destOrd="0" parTransId="{9FA2DF44-C966-4818-B423-AD95034D5B9A}" sibTransId="{4F4BCC83-F563-4057-A073-97119FB9B551}"/>
    <dgm:cxn modelId="{F2F91E79-CD71-4508-B303-32A5C3B6ACD6}" type="presOf" srcId="{F94C43BA-8F5D-4AFA-8B6C-889F8878ECE7}" destId="{42C5E8BA-FE01-4C8C-9688-F826739A21C6}" srcOrd="0" destOrd="0" presId="urn:microsoft.com/office/officeart/2005/8/layout/vProcess5"/>
    <dgm:cxn modelId="{0302E240-183B-485A-A53A-06B9E2901B57}" type="presOf" srcId="{FA883264-4C7C-444A-BDB9-E67D0E125F1E}" destId="{B99CBE9A-D666-4F40-833D-99507172FF7C}" srcOrd="0" destOrd="0" presId="urn:microsoft.com/office/officeart/2005/8/layout/vProcess5"/>
    <dgm:cxn modelId="{F57B60B7-6B1E-47EE-B8B8-12B70E279160}" type="presOf" srcId="{83858D16-61CB-4AC5-8764-E43E60C314C8}" destId="{B9FB3F33-8E97-4719-BE90-DA2EDD951F5C}" srcOrd="1" destOrd="0" presId="urn:microsoft.com/office/officeart/2005/8/layout/vProcess5"/>
    <dgm:cxn modelId="{16C470CB-5310-4CA7-AFDD-F1AC22AE32A6}" type="presOf" srcId="{D2F17654-AC72-4C81-9173-D8B79D0F2FBB}" destId="{BEF53D89-53D7-4D42-A0A6-A33A64975156}" srcOrd="1" destOrd="0" presId="urn:microsoft.com/office/officeart/2005/8/layout/vProcess5"/>
    <dgm:cxn modelId="{D89E1EF5-D675-45C2-893F-C884DB67578B}" type="presOf" srcId="{83858D16-61CB-4AC5-8764-E43E60C314C8}" destId="{CF476A3D-6464-4868-95AF-D2BFE68586B8}" srcOrd="0" destOrd="0" presId="urn:microsoft.com/office/officeart/2005/8/layout/vProcess5"/>
    <dgm:cxn modelId="{55AE120C-7DB2-4E87-8C80-C8292C3CAA94}" type="presOf" srcId="{F94C43BA-8F5D-4AFA-8B6C-889F8878ECE7}" destId="{59425F08-FFF9-4297-85C9-85FAB05D9CC1}" srcOrd="1" destOrd="0" presId="urn:microsoft.com/office/officeart/2005/8/layout/vProcess5"/>
    <dgm:cxn modelId="{B62C06A8-8202-44B7-8C79-BADD1DACC12E}" type="presOf" srcId="{D2F17654-AC72-4C81-9173-D8B79D0F2FBB}" destId="{A9D5DFFB-D82F-4E2A-BF14-5D192D8FBED4}" srcOrd="0" destOrd="0" presId="urn:microsoft.com/office/officeart/2005/8/layout/vProcess5"/>
    <dgm:cxn modelId="{F7A298D1-346D-467E-94BB-9E9E634FDC8E}" type="presOf" srcId="{58E7F3C3-5E11-40FC-B93C-449E1239F3B2}" destId="{E616DE40-7E93-4D33-BE9C-1AE4E723BAEB}" srcOrd="0" destOrd="0" presId="urn:microsoft.com/office/officeart/2005/8/layout/vProcess5"/>
    <dgm:cxn modelId="{6F312BD7-695C-430A-9A42-BF4B03FE5115}" type="presOf" srcId="{FA883264-4C7C-444A-BDB9-E67D0E125F1E}" destId="{76C577D0-0F5C-4B23-93A1-EF3B76EBB6F7}" srcOrd="1" destOrd="0" presId="urn:microsoft.com/office/officeart/2005/8/layout/vProcess5"/>
    <dgm:cxn modelId="{721B9F84-075C-43E0-AD3E-BBD9DD0EE290}" type="presOf" srcId="{E995425A-B6FB-4DF8-9411-D24B7C268845}" destId="{07E239E5-92D7-4F4A-B372-F820A02BB43C}" srcOrd="0" destOrd="0" presId="urn:microsoft.com/office/officeart/2005/8/layout/vProcess5"/>
    <dgm:cxn modelId="{111497C3-E007-461A-984D-7CD801E5A93B}" type="presParOf" srcId="{6EA50F60-77FF-422A-93A9-90F229024F13}" destId="{7F0F231D-10E0-4F61-BECC-88A290B07247}" srcOrd="0" destOrd="0" presId="urn:microsoft.com/office/officeart/2005/8/layout/vProcess5"/>
    <dgm:cxn modelId="{E00C1366-1494-4510-9F63-D904220257B2}" type="presParOf" srcId="{6EA50F60-77FF-422A-93A9-90F229024F13}" destId="{A9D5DFFB-D82F-4E2A-BF14-5D192D8FBED4}" srcOrd="1" destOrd="0" presId="urn:microsoft.com/office/officeart/2005/8/layout/vProcess5"/>
    <dgm:cxn modelId="{AD4679F6-055F-4EFB-987E-F0A5E8D7D31B}" type="presParOf" srcId="{6EA50F60-77FF-422A-93A9-90F229024F13}" destId="{42C5E8BA-FE01-4C8C-9688-F826739A21C6}" srcOrd="2" destOrd="0" presId="urn:microsoft.com/office/officeart/2005/8/layout/vProcess5"/>
    <dgm:cxn modelId="{107D3C67-3A98-4068-9F45-A29FEEBF73DD}" type="presParOf" srcId="{6EA50F60-77FF-422A-93A9-90F229024F13}" destId="{CF476A3D-6464-4868-95AF-D2BFE68586B8}" srcOrd="3" destOrd="0" presId="urn:microsoft.com/office/officeart/2005/8/layout/vProcess5"/>
    <dgm:cxn modelId="{F617C08F-5AE8-4365-897B-E8313FA74E88}" type="presParOf" srcId="{6EA50F60-77FF-422A-93A9-90F229024F13}" destId="{B99CBE9A-D666-4F40-833D-99507172FF7C}" srcOrd="4" destOrd="0" presId="urn:microsoft.com/office/officeart/2005/8/layout/vProcess5"/>
    <dgm:cxn modelId="{7353B3D1-393B-4996-B237-EEFA9CFF57ED}" type="presParOf" srcId="{6EA50F60-77FF-422A-93A9-90F229024F13}" destId="{47177597-2025-426D-A759-44980B833BFF}" srcOrd="5" destOrd="0" presId="urn:microsoft.com/office/officeart/2005/8/layout/vProcess5"/>
    <dgm:cxn modelId="{3411DE6A-8138-4074-A614-60A7220D653C}" type="presParOf" srcId="{6EA50F60-77FF-422A-93A9-90F229024F13}" destId="{07E239E5-92D7-4F4A-B372-F820A02BB43C}" srcOrd="6" destOrd="0" presId="urn:microsoft.com/office/officeart/2005/8/layout/vProcess5"/>
    <dgm:cxn modelId="{1CFF0ED4-3312-4355-8819-CD98C96694BB}" type="presParOf" srcId="{6EA50F60-77FF-422A-93A9-90F229024F13}" destId="{E616DE40-7E93-4D33-BE9C-1AE4E723BAEB}" srcOrd="7" destOrd="0" presId="urn:microsoft.com/office/officeart/2005/8/layout/vProcess5"/>
    <dgm:cxn modelId="{BDB0A9BA-1473-4C5B-9021-47A5EA3A5AA7}" type="presParOf" srcId="{6EA50F60-77FF-422A-93A9-90F229024F13}" destId="{BEF53D89-53D7-4D42-A0A6-A33A64975156}" srcOrd="8" destOrd="0" presId="urn:microsoft.com/office/officeart/2005/8/layout/vProcess5"/>
    <dgm:cxn modelId="{C41453C9-CD2D-41FC-A815-04FF335A37A3}" type="presParOf" srcId="{6EA50F60-77FF-422A-93A9-90F229024F13}" destId="{59425F08-FFF9-4297-85C9-85FAB05D9CC1}" srcOrd="9" destOrd="0" presId="urn:microsoft.com/office/officeart/2005/8/layout/vProcess5"/>
    <dgm:cxn modelId="{879D4A0E-3CC9-46F5-B318-878F2335EB45}" type="presParOf" srcId="{6EA50F60-77FF-422A-93A9-90F229024F13}" destId="{B9FB3F33-8E97-4719-BE90-DA2EDD951F5C}" srcOrd="10" destOrd="0" presId="urn:microsoft.com/office/officeart/2005/8/layout/vProcess5"/>
    <dgm:cxn modelId="{8A61345C-8F44-4621-B52B-1423F6B94093}" type="presParOf" srcId="{6EA50F60-77FF-422A-93A9-90F229024F13}" destId="{76C577D0-0F5C-4B23-93A1-EF3B76EBB6F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E451B2-0E55-46D0-A0BA-845660BCCC31}"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zh-CN" altLang="en-US"/>
        </a:p>
      </dgm:t>
    </dgm:pt>
    <dgm:pt modelId="{379B45F0-9EF6-44A1-8BBA-9E6EAA5DFE15}">
      <dgm:prSet phldrT="[文本]"/>
      <dgm:spPr/>
      <dgm:t>
        <a:bodyPr/>
        <a:lstStyle/>
        <a:p>
          <a:r>
            <a:rPr lang="zh-CN" altLang="en-US" b="1" dirty="0" smtClean="0"/>
            <a:t>关联</a:t>
          </a:r>
          <a:endParaRPr lang="en-US" altLang="zh-CN" b="1" dirty="0" smtClean="0"/>
        </a:p>
        <a:p>
          <a:r>
            <a:rPr lang="zh-CN" altLang="en-US" b="1" dirty="0" smtClean="0"/>
            <a:t>信息</a:t>
          </a:r>
          <a:endParaRPr lang="zh-CN" altLang="en-US" b="1" dirty="0"/>
        </a:p>
      </dgm:t>
    </dgm:pt>
    <dgm:pt modelId="{AA86354F-72C9-460C-9073-63C3E18A55E0}" type="parTrans" cxnId="{4548B9A8-8A40-474D-9FA0-2A01C626AEFE}">
      <dgm:prSet/>
      <dgm:spPr/>
      <dgm:t>
        <a:bodyPr/>
        <a:lstStyle/>
        <a:p>
          <a:endParaRPr lang="zh-CN" altLang="en-US"/>
        </a:p>
      </dgm:t>
    </dgm:pt>
    <dgm:pt modelId="{FC4B603A-C445-4AE1-9A26-0F74AAB9B18A}" type="sibTrans" cxnId="{4548B9A8-8A40-474D-9FA0-2A01C626AEFE}">
      <dgm:prSet/>
      <dgm:spPr/>
      <dgm:t>
        <a:bodyPr/>
        <a:lstStyle/>
        <a:p>
          <a:endParaRPr lang="zh-CN" altLang="en-US"/>
        </a:p>
      </dgm:t>
    </dgm:pt>
    <dgm:pt modelId="{8A72494D-2B38-447F-B87D-B335CC75AC2A}">
      <dgm:prSet phldrT="[文本]"/>
      <dgm:spPr/>
      <dgm:t>
        <a:bodyPr/>
        <a:lstStyle/>
        <a:p>
          <a:r>
            <a:rPr lang="zh-CN" altLang="en-US" dirty="0" smtClean="0"/>
            <a:t>录像时</a:t>
          </a:r>
          <a:br>
            <a:rPr lang="zh-CN" altLang="en-US" dirty="0" smtClean="0"/>
          </a:br>
          <a:r>
            <a:rPr lang="zh-CN" altLang="en-US" dirty="0" smtClean="0"/>
            <a:t>间</a:t>
          </a:r>
          <a:endParaRPr lang="zh-CN" altLang="en-US" dirty="0"/>
        </a:p>
      </dgm:t>
    </dgm:pt>
    <dgm:pt modelId="{9CCE211A-824F-48CC-883E-522992204A8F}" type="parTrans" cxnId="{20993452-9E14-4F8F-9092-ADBE1512175C}">
      <dgm:prSet/>
      <dgm:spPr/>
      <dgm:t>
        <a:bodyPr/>
        <a:lstStyle/>
        <a:p>
          <a:endParaRPr lang="zh-CN" altLang="en-US"/>
        </a:p>
      </dgm:t>
    </dgm:pt>
    <dgm:pt modelId="{E83346C3-27CF-48FA-9E8F-9B06D29F2CF4}" type="sibTrans" cxnId="{20993452-9E14-4F8F-9092-ADBE1512175C}">
      <dgm:prSet/>
      <dgm:spPr/>
      <dgm:t>
        <a:bodyPr/>
        <a:lstStyle/>
        <a:p>
          <a:endParaRPr lang="zh-CN" altLang="en-US"/>
        </a:p>
      </dgm:t>
    </dgm:pt>
    <dgm:pt modelId="{B2E77E7D-C383-4C8D-B17D-A7F832DF1D36}">
      <dgm:prSet phldrT="[文本]"/>
      <dgm:spPr/>
      <dgm:t>
        <a:bodyPr/>
        <a:lstStyle/>
        <a:p>
          <a:r>
            <a:rPr lang="zh-CN" altLang="en-US" dirty="0" smtClean="0"/>
            <a:t>产品名称</a:t>
          </a:r>
          <a:endParaRPr lang="zh-CN" altLang="en-US" dirty="0"/>
        </a:p>
      </dgm:t>
    </dgm:pt>
    <dgm:pt modelId="{35D0D1DD-15B0-468E-9CFD-C8C3A17F6C4C}" type="parTrans" cxnId="{83AEDEC2-9D20-430F-978A-4241A12FED4D}">
      <dgm:prSet/>
      <dgm:spPr/>
      <dgm:t>
        <a:bodyPr/>
        <a:lstStyle/>
        <a:p>
          <a:endParaRPr lang="zh-CN" altLang="en-US"/>
        </a:p>
      </dgm:t>
    </dgm:pt>
    <dgm:pt modelId="{62D98A8E-BE3A-42CC-8A5B-6A830E90936D}" type="sibTrans" cxnId="{83AEDEC2-9D20-430F-978A-4241A12FED4D}">
      <dgm:prSet/>
      <dgm:spPr/>
      <dgm:t>
        <a:bodyPr/>
        <a:lstStyle/>
        <a:p>
          <a:endParaRPr lang="zh-CN" altLang="en-US"/>
        </a:p>
      </dgm:t>
    </dgm:pt>
    <dgm:pt modelId="{13D1B377-2DD6-4BBA-B561-99FA16CE550F}">
      <dgm:prSet phldrT="[文本]"/>
      <dgm:spPr/>
      <dgm:t>
        <a:bodyPr/>
        <a:lstStyle/>
        <a:p>
          <a:r>
            <a:rPr lang="zh-CN" altLang="en-US" dirty="0" smtClean="0"/>
            <a:t>产品到期时间</a:t>
          </a:r>
          <a:endParaRPr lang="zh-CN" altLang="en-US" dirty="0"/>
        </a:p>
      </dgm:t>
    </dgm:pt>
    <dgm:pt modelId="{91D081C0-7BB3-4C33-A566-CE93556EBA45}" type="parTrans" cxnId="{26893BA1-813F-445A-B818-6A1DFE789DE4}">
      <dgm:prSet/>
      <dgm:spPr/>
      <dgm:t>
        <a:bodyPr/>
        <a:lstStyle/>
        <a:p>
          <a:endParaRPr lang="zh-CN" altLang="en-US"/>
        </a:p>
      </dgm:t>
    </dgm:pt>
    <dgm:pt modelId="{343D1998-2185-4DF6-82B5-8C658F78D62F}" type="sibTrans" cxnId="{26893BA1-813F-445A-B818-6A1DFE789DE4}">
      <dgm:prSet/>
      <dgm:spPr/>
      <dgm:t>
        <a:bodyPr/>
        <a:lstStyle/>
        <a:p>
          <a:endParaRPr lang="zh-CN" altLang="en-US"/>
        </a:p>
      </dgm:t>
    </dgm:pt>
    <dgm:pt modelId="{1D9F5E0E-0D8B-4CEE-B595-468A5A27D7C8}">
      <dgm:prSet phldrT="[文本]"/>
      <dgm:spPr/>
      <dgm:t>
        <a:bodyPr/>
        <a:lstStyle/>
        <a:p>
          <a:r>
            <a:rPr lang="zh-CN" altLang="en-US" dirty="0" smtClean="0"/>
            <a:t>支行机构号</a:t>
          </a:r>
          <a:endParaRPr lang="zh-CN" altLang="en-US" dirty="0"/>
        </a:p>
      </dgm:t>
    </dgm:pt>
    <dgm:pt modelId="{23C7B919-82CB-4B4F-AB7D-AB328419ACA0}" type="parTrans" cxnId="{5F2D7FBC-74A4-4F53-AE99-FB825F318716}">
      <dgm:prSet/>
      <dgm:spPr/>
      <dgm:t>
        <a:bodyPr/>
        <a:lstStyle/>
        <a:p>
          <a:endParaRPr lang="zh-CN" altLang="en-US"/>
        </a:p>
      </dgm:t>
    </dgm:pt>
    <dgm:pt modelId="{EB7C7155-53D3-4D98-8D9D-01C74FFFFF8B}" type="sibTrans" cxnId="{5F2D7FBC-74A4-4F53-AE99-FB825F318716}">
      <dgm:prSet/>
      <dgm:spPr/>
      <dgm:t>
        <a:bodyPr/>
        <a:lstStyle/>
        <a:p>
          <a:endParaRPr lang="zh-CN" altLang="en-US"/>
        </a:p>
      </dgm:t>
    </dgm:pt>
    <dgm:pt modelId="{EC81BB7A-6E57-450F-BBED-64F9801CD5F2}">
      <dgm:prSet phldrT="[文本]"/>
      <dgm:spPr/>
      <dgm:t>
        <a:bodyPr/>
        <a:lstStyle/>
        <a:p>
          <a:r>
            <a:rPr lang="zh-CN" altLang="en-US" dirty="0" smtClean="0"/>
            <a:t>业务单号</a:t>
          </a:r>
          <a:endParaRPr lang="zh-CN" altLang="en-US" dirty="0"/>
        </a:p>
      </dgm:t>
    </dgm:pt>
    <dgm:pt modelId="{498393F2-6E9B-46B8-ABC8-4E7BD780CD2E}" type="parTrans" cxnId="{885711F1-2FB7-4F91-8408-B8E3CD90994A}">
      <dgm:prSet/>
      <dgm:spPr/>
      <dgm:t>
        <a:bodyPr/>
        <a:lstStyle/>
        <a:p>
          <a:endParaRPr lang="zh-CN" altLang="en-US"/>
        </a:p>
      </dgm:t>
    </dgm:pt>
    <dgm:pt modelId="{418D3D6B-7426-43ED-ACB3-0DC61D7DFD9C}" type="sibTrans" cxnId="{885711F1-2FB7-4F91-8408-B8E3CD90994A}">
      <dgm:prSet/>
      <dgm:spPr/>
      <dgm:t>
        <a:bodyPr/>
        <a:lstStyle/>
        <a:p>
          <a:endParaRPr lang="zh-CN" altLang="en-US"/>
        </a:p>
      </dgm:t>
    </dgm:pt>
    <dgm:pt modelId="{46EA6F43-B870-40B5-AF35-EEAEBD79FBC3}">
      <dgm:prSet phldrT="[文本]" phldr="1"/>
      <dgm:spPr/>
      <dgm:t>
        <a:bodyPr/>
        <a:lstStyle/>
        <a:p>
          <a:endParaRPr lang="zh-CN" altLang="en-US"/>
        </a:p>
      </dgm:t>
    </dgm:pt>
    <dgm:pt modelId="{DFD7B740-687B-41CC-AB99-FE1934FB2833}" type="parTrans" cxnId="{16C4B5E0-8F92-4625-A9AE-B9C1F760FEC0}">
      <dgm:prSet/>
      <dgm:spPr/>
      <dgm:t>
        <a:bodyPr/>
        <a:lstStyle/>
        <a:p>
          <a:endParaRPr lang="zh-CN" altLang="en-US"/>
        </a:p>
      </dgm:t>
    </dgm:pt>
    <dgm:pt modelId="{4C6C695F-B013-48CD-9396-3DA270C061E5}" type="sibTrans" cxnId="{16C4B5E0-8F92-4625-A9AE-B9C1F760FEC0}">
      <dgm:prSet/>
      <dgm:spPr/>
      <dgm:t>
        <a:bodyPr/>
        <a:lstStyle/>
        <a:p>
          <a:endParaRPr lang="zh-CN" altLang="en-US"/>
        </a:p>
      </dgm:t>
    </dgm:pt>
    <dgm:pt modelId="{8A886673-457B-468F-B2A9-93DBC27F6124}">
      <dgm:prSet phldrT="[文本]"/>
      <dgm:spPr/>
      <dgm:t>
        <a:bodyPr/>
        <a:lstStyle/>
        <a:p>
          <a:r>
            <a:rPr lang="zh-CN" altLang="en-US" dirty="0" smtClean="0"/>
            <a:t>理财员工代码</a:t>
          </a:r>
          <a:r>
            <a:rPr lang="zh-CN" altLang="en-US" dirty="0"/>
            <a:t/>
          </a:r>
          <a:br>
            <a:rPr lang="zh-CN" altLang="en-US" dirty="0"/>
          </a:br>
          <a:endParaRPr lang="zh-CN" altLang="en-US" dirty="0"/>
        </a:p>
      </dgm:t>
    </dgm:pt>
    <dgm:pt modelId="{18898798-F718-4AFE-A077-E9D1BE69419A}" type="parTrans" cxnId="{4CE65093-8B2C-4339-8BB2-44D8D66CC85D}">
      <dgm:prSet/>
      <dgm:spPr/>
      <dgm:t>
        <a:bodyPr/>
        <a:lstStyle/>
        <a:p>
          <a:endParaRPr lang="zh-CN" altLang="en-US"/>
        </a:p>
      </dgm:t>
    </dgm:pt>
    <dgm:pt modelId="{86C7DA13-DE14-41E2-8F86-CCD9C57441EE}" type="sibTrans" cxnId="{4CE65093-8B2C-4339-8BB2-44D8D66CC85D}">
      <dgm:prSet/>
      <dgm:spPr/>
      <dgm:t>
        <a:bodyPr/>
        <a:lstStyle/>
        <a:p>
          <a:endParaRPr lang="zh-CN" altLang="en-US"/>
        </a:p>
      </dgm:t>
    </dgm:pt>
    <dgm:pt modelId="{49041E93-9BE6-42D3-B3EC-D69F5DE282FA}" type="pres">
      <dgm:prSet presAssocID="{41E451B2-0E55-46D0-A0BA-845660BCCC31}" presName="Name0" presStyleCnt="0">
        <dgm:presLayoutVars>
          <dgm:chMax val="1"/>
          <dgm:dir/>
          <dgm:animLvl val="ctr"/>
          <dgm:resizeHandles val="exact"/>
        </dgm:presLayoutVars>
      </dgm:prSet>
      <dgm:spPr/>
      <dgm:t>
        <a:bodyPr/>
        <a:lstStyle/>
        <a:p>
          <a:endParaRPr lang="zh-CN" altLang="en-US"/>
        </a:p>
      </dgm:t>
    </dgm:pt>
    <dgm:pt modelId="{E8310C22-84FA-4ACA-B0F8-1ECA3B19A864}" type="pres">
      <dgm:prSet presAssocID="{379B45F0-9EF6-44A1-8BBA-9E6EAA5DFE15}" presName="centerShape" presStyleLbl="node0" presStyleIdx="0" presStyleCnt="1"/>
      <dgm:spPr/>
      <dgm:t>
        <a:bodyPr/>
        <a:lstStyle/>
        <a:p>
          <a:endParaRPr lang="zh-CN" altLang="en-US"/>
        </a:p>
      </dgm:t>
    </dgm:pt>
    <dgm:pt modelId="{3974A19D-13A8-4F92-AA4F-E81CDEC9194E}" type="pres">
      <dgm:prSet presAssocID="{8A72494D-2B38-447F-B87D-B335CC75AC2A}" presName="node" presStyleLbl="node1" presStyleIdx="0" presStyleCnt="6">
        <dgm:presLayoutVars>
          <dgm:bulletEnabled val="1"/>
        </dgm:presLayoutVars>
      </dgm:prSet>
      <dgm:spPr/>
      <dgm:t>
        <a:bodyPr/>
        <a:lstStyle/>
        <a:p>
          <a:endParaRPr lang="zh-CN" altLang="en-US"/>
        </a:p>
      </dgm:t>
    </dgm:pt>
    <dgm:pt modelId="{F1BE7DB7-82F8-4B23-BDE0-BA60681ED5CD}" type="pres">
      <dgm:prSet presAssocID="{8A72494D-2B38-447F-B87D-B335CC75AC2A}" presName="dummy" presStyleCnt="0"/>
      <dgm:spPr/>
    </dgm:pt>
    <dgm:pt modelId="{8325DD1C-BBBF-4B07-A722-A85A146CC5DB}" type="pres">
      <dgm:prSet presAssocID="{E83346C3-27CF-48FA-9E8F-9B06D29F2CF4}" presName="sibTrans" presStyleLbl="sibTrans2D1" presStyleIdx="0" presStyleCnt="6"/>
      <dgm:spPr/>
      <dgm:t>
        <a:bodyPr/>
        <a:lstStyle/>
        <a:p>
          <a:endParaRPr lang="zh-CN" altLang="en-US"/>
        </a:p>
      </dgm:t>
    </dgm:pt>
    <dgm:pt modelId="{BC1F8304-84A1-42ED-9AAD-6621A7965EA2}" type="pres">
      <dgm:prSet presAssocID="{8A886673-457B-468F-B2A9-93DBC27F6124}" presName="node" presStyleLbl="node1" presStyleIdx="1" presStyleCnt="6">
        <dgm:presLayoutVars>
          <dgm:bulletEnabled val="1"/>
        </dgm:presLayoutVars>
      </dgm:prSet>
      <dgm:spPr/>
      <dgm:t>
        <a:bodyPr/>
        <a:lstStyle/>
        <a:p>
          <a:endParaRPr lang="zh-CN" altLang="en-US"/>
        </a:p>
      </dgm:t>
    </dgm:pt>
    <dgm:pt modelId="{2D7E3E69-8C79-47AE-A521-195193D075E1}" type="pres">
      <dgm:prSet presAssocID="{8A886673-457B-468F-B2A9-93DBC27F6124}" presName="dummy" presStyleCnt="0"/>
      <dgm:spPr/>
    </dgm:pt>
    <dgm:pt modelId="{8C9542DE-E131-4C2E-B741-E004D878C5D6}" type="pres">
      <dgm:prSet presAssocID="{86C7DA13-DE14-41E2-8F86-CCD9C57441EE}" presName="sibTrans" presStyleLbl="sibTrans2D1" presStyleIdx="1" presStyleCnt="6"/>
      <dgm:spPr/>
      <dgm:t>
        <a:bodyPr/>
        <a:lstStyle/>
        <a:p>
          <a:endParaRPr lang="zh-CN" altLang="en-US"/>
        </a:p>
      </dgm:t>
    </dgm:pt>
    <dgm:pt modelId="{4CF9E2D6-9F50-402B-8ED3-03D09FCA5479}" type="pres">
      <dgm:prSet presAssocID="{EC81BB7A-6E57-450F-BBED-64F9801CD5F2}" presName="node" presStyleLbl="node1" presStyleIdx="2" presStyleCnt="6">
        <dgm:presLayoutVars>
          <dgm:bulletEnabled val="1"/>
        </dgm:presLayoutVars>
      </dgm:prSet>
      <dgm:spPr/>
      <dgm:t>
        <a:bodyPr/>
        <a:lstStyle/>
        <a:p>
          <a:endParaRPr lang="zh-CN" altLang="en-US"/>
        </a:p>
      </dgm:t>
    </dgm:pt>
    <dgm:pt modelId="{D8AED268-AA62-46B2-8FED-51CC9E361F57}" type="pres">
      <dgm:prSet presAssocID="{EC81BB7A-6E57-450F-BBED-64F9801CD5F2}" presName="dummy" presStyleCnt="0"/>
      <dgm:spPr/>
    </dgm:pt>
    <dgm:pt modelId="{7FDDFA72-0062-4D35-84B6-B94EEEEB5C1A}" type="pres">
      <dgm:prSet presAssocID="{418D3D6B-7426-43ED-ACB3-0DC61D7DFD9C}" presName="sibTrans" presStyleLbl="sibTrans2D1" presStyleIdx="2" presStyleCnt="6"/>
      <dgm:spPr/>
      <dgm:t>
        <a:bodyPr/>
        <a:lstStyle/>
        <a:p>
          <a:endParaRPr lang="zh-CN" altLang="en-US"/>
        </a:p>
      </dgm:t>
    </dgm:pt>
    <dgm:pt modelId="{788EBDBD-15ED-4EFF-BE6E-245F0564890E}" type="pres">
      <dgm:prSet presAssocID="{B2E77E7D-C383-4C8D-B17D-A7F832DF1D36}" presName="node" presStyleLbl="node1" presStyleIdx="3" presStyleCnt="6">
        <dgm:presLayoutVars>
          <dgm:bulletEnabled val="1"/>
        </dgm:presLayoutVars>
      </dgm:prSet>
      <dgm:spPr/>
      <dgm:t>
        <a:bodyPr/>
        <a:lstStyle/>
        <a:p>
          <a:endParaRPr lang="zh-CN" altLang="en-US"/>
        </a:p>
      </dgm:t>
    </dgm:pt>
    <dgm:pt modelId="{15471EEC-079F-484A-BB84-428A2B425A05}" type="pres">
      <dgm:prSet presAssocID="{B2E77E7D-C383-4C8D-B17D-A7F832DF1D36}" presName="dummy" presStyleCnt="0"/>
      <dgm:spPr/>
    </dgm:pt>
    <dgm:pt modelId="{2A0E54F0-E856-487B-BC02-00A942898AA4}" type="pres">
      <dgm:prSet presAssocID="{62D98A8E-BE3A-42CC-8A5B-6A830E90936D}" presName="sibTrans" presStyleLbl="sibTrans2D1" presStyleIdx="3" presStyleCnt="6"/>
      <dgm:spPr/>
      <dgm:t>
        <a:bodyPr/>
        <a:lstStyle/>
        <a:p>
          <a:endParaRPr lang="zh-CN" altLang="en-US"/>
        </a:p>
      </dgm:t>
    </dgm:pt>
    <dgm:pt modelId="{AA50C41F-41A2-4155-9E92-2A4622B6ECEE}" type="pres">
      <dgm:prSet presAssocID="{13D1B377-2DD6-4BBA-B561-99FA16CE550F}" presName="node" presStyleLbl="node1" presStyleIdx="4" presStyleCnt="6">
        <dgm:presLayoutVars>
          <dgm:bulletEnabled val="1"/>
        </dgm:presLayoutVars>
      </dgm:prSet>
      <dgm:spPr/>
      <dgm:t>
        <a:bodyPr/>
        <a:lstStyle/>
        <a:p>
          <a:endParaRPr lang="zh-CN" altLang="en-US"/>
        </a:p>
      </dgm:t>
    </dgm:pt>
    <dgm:pt modelId="{BC05A111-DF9A-42C0-8C58-4D3E0FE1696F}" type="pres">
      <dgm:prSet presAssocID="{13D1B377-2DD6-4BBA-B561-99FA16CE550F}" presName="dummy" presStyleCnt="0"/>
      <dgm:spPr/>
    </dgm:pt>
    <dgm:pt modelId="{C4E7589B-E86F-4E35-90A2-1A18CC741C99}" type="pres">
      <dgm:prSet presAssocID="{343D1998-2185-4DF6-82B5-8C658F78D62F}" presName="sibTrans" presStyleLbl="sibTrans2D1" presStyleIdx="4" presStyleCnt="6"/>
      <dgm:spPr/>
      <dgm:t>
        <a:bodyPr/>
        <a:lstStyle/>
        <a:p>
          <a:endParaRPr lang="zh-CN" altLang="en-US"/>
        </a:p>
      </dgm:t>
    </dgm:pt>
    <dgm:pt modelId="{B9F8E097-17E2-45C7-AFEC-265DDE4C44FC}" type="pres">
      <dgm:prSet presAssocID="{1D9F5E0E-0D8B-4CEE-B595-468A5A27D7C8}" presName="node" presStyleLbl="node1" presStyleIdx="5" presStyleCnt="6">
        <dgm:presLayoutVars>
          <dgm:bulletEnabled val="1"/>
        </dgm:presLayoutVars>
      </dgm:prSet>
      <dgm:spPr/>
      <dgm:t>
        <a:bodyPr/>
        <a:lstStyle/>
        <a:p>
          <a:endParaRPr lang="zh-CN" altLang="en-US"/>
        </a:p>
      </dgm:t>
    </dgm:pt>
    <dgm:pt modelId="{F0BEE60A-C63B-4527-90D1-3154AC14F329}" type="pres">
      <dgm:prSet presAssocID="{1D9F5E0E-0D8B-4CEE-B595-468A5A27D7C8}" presName="dummy" presStyleCnt="0"/>
      <dgm:spPr/>
    </dgm:pt>
    <dgm:pt modelId="{EBF6CB4B-1E50-432F-9AD0-05266757A84C}" type="pres">
      <dgm:prSet presAssocID="{EB7C7155-53D3-4D98-8D9D-01C74FFFFF8B}" presName="sibTrans" presStyleLbl="sibTrans2D1" presStyleIdx="5" presStyleCnt="6"/>
      <dgm:spPr/>
      <dgm:t>
        <a:bodyPr/>
        <a:lstStyle/>
        <a:p>
          <a:endParaRPr lang="zh-CN" altLang="en-US"/>
        </a:p>
      </dgm:t>
    </dgm:pt>
  </dgm:ptLst>
  <dgm:cxnLst>
    <dgm:cxn modelId="{4EF0D52F-22F0-4B12-A47C-EB8D31106B77}" type="presOf" srcId="{1D9F5E0E-0D8B-4CEE-B595-468A5A27D7C8}" destId="{B9F8E097-17E2-45C7-AFEC-265DDE4C44FC}" srcOrd="0" destOrd="0" presId="urn:microsoft.com/office/officeart/2005/8/layout/radial6"/>
    <dgm:cxn modelId="{83AEDEC2-9D20-430F-978A-4241A12FED4D}" srcId="{379B45F0-9EF6-44A1-8BBA-9E6EAA5DFE15}" destId="{B2E77E7D-C383-4C8D-B17D-A7F832DF1D36}" srcOrd="3" destOrd="0" parTransId="{35D0D1DD-15B0-468E-9CFD-C8C3A17F6C4C}" sibTransId="{62D98A8E-BE3A-42CC-8A5B-6A830E90936D}"/>
    <dgm:cxn modelId="{8C1D2D6D-981D-4B71-9BF8-B6E449246D46}" type="presOf" srcId="{86C7DA13-DE14-41E2-8F86-CCD9C57441EE}" destId="{8C9542DE-E131-4C2E-B741-E004D878C5D6}" srcOrd="0" destOrd="0" presId="urn:microsoft.com/office/officeart/2005/8/layout/radial6"/>
    <dgm:cxn modelId="{4548B9A8-8A40-474D-9FA0-2A01C626AEFE}" srcId="{41E451B2-0E55-46D0-A0BA-845660BCCC31}" destId="{379B45F0-9EF6-44A1-8BBA-9E6EAA5DFE15}" srcOrd="0" destOrd="0" parTransId="{AA86354F-72C9-460C-9073-63C3E18A55E0}" sibTransId="{FC4B603A-C445-4AE1-9A26-0F74AAB9B18A}"/>
    <dgm:cxn modelId="{320FB1E7-3F79-4F78-8F90-C51F909CA338}" type="presOf" srcId="{41E451B2-0E55-46D0-A0BA-845660BCCC31}" destId="{49041E93-9BE6-42D3-B3EC-D69F5DE282FA}" srcOrd="0" destOrd="0" presId="urn:microsoft.com/office/officeart/2005/8/layout/radial6"/>
    <dgm:cxn modelId="{1466C822-F150-4167-B69A-32B2741FBAEE}" type="presOf" srcId="{343D1998-2185-4DF6-82B5-8C658F78D62F}" destId="{C4E7589B-E86F-4E35-90A2-1A18CC741C99}" srcOrd="0" destOrd="0" presId="urn:microsoft.com/office/officeart/2005/8/layout/radial6"/>
    <dgm:cxn modelId="{58F78C34-0F82-44A8-A601-C50810DA858A}" type="presOf" srcId="{EB7C7155-53D3-4D98-8D9D-01C74FFFFF8B}" destId="{EBF6CB4B-1E50-432F-9AD0-05266757A84C}" srcOrd="0" destOrd="0" presId="urn:microsoft.com/office/officeart/2005/8/layout/radial6"/>
    <dgm:cxn modelId="{87846880-BB1A-4A1B-B5F2-A5B3C9D615DE}" type="presOf" srcId="{B2E77E7D-C383-4C8D-B17D-A7F832DF1D36}" destId="{788EBDBD-15ED-4EFF-BE6E-245F0564890E}" srcOrd="0" destOrd="0" presId="urn:microsoft.com/office/officeart/2005/8/layout/radial6"/>
    <dgm:cxn modelId="{6EC7D509-2B1B-4B74-BE85-0B1CC9A5506F}" type="presOf" srcId="{379B45F0-9EF6-44A1-8BBA-9E6EAA5DFE15}" destId="{E8310C22-84FA-4ACA-B0F8-1ECA3B19A864}" srcOrd="0" destOrd="0" presId="urn:microsoft.com/office/officeart/2005/8/layout/radial6"/>
    <dgm:cxn modelId="{90F3C09A-7C8F-42D4-A066-FFD3754548EC}" type="presOf" srcId="{E83346C3-27CF-48FA-9E8F-9B06D29F2CF4}" destId="{8325DD1C-BBBF-4B07-A722-A85A146CC5DB}" srcOrd="0" destOrd="0" presId="urn:microsoft.com/office/officeart/2005/8/layout/radial6"/>
    <dgm:cxn modelId="{885711F1-2FB7-4F91-8408-B8E3CD90994A}" srcId="{379B45F0-9EF6-44A1-8BBA-9E6EAA5DFE15}" destId="{EC81BB7A-6E57-450F-BBED-64F9801CD5F2}" srcOrd="2" destOrd="0" parTransId="{498393F2-6E9B-46B8-ABC8-4E7BD780CD2E}" sibTransId="{418D3D6B-7426-43ED-ACB3-0DC61D7DFD9C}"/>
    <dgm:cxn modelId="{BD0245A3-EA4E-462F-A0F7-76156553040D}" type="presOf" srcId="{8A72494D-2B38-447F-B87D-B335CC75AC2A}" destId="{3974A19D-13A8-4F92-AA4F-E81CDEC9194E}" srcOrd="0" destOrd="0" presId="urn:microsoft.com/office/officeart/2005/8/layout/radial6"/>
    <dgm:cxn modelId="{26893BA1-813F-445A-B818-6A1DFE789DE4}" srcId="{379B45F0-9EF6-44A1-8BBA-9E6EAA5DFE15}" destId="{13D1B377-2DD6-4BBA-B561-99FA16CE550F}" srcOrd="4" destOrd="0" parTransId="{91D081C0-7BB3-4C33-A566-CE93556EBA45}" sibTransId="{343D1998-2185-4DF6-82B5-8C658F78D62F}"/>
    <dgm:cxn modelId="{20993452-9E14-4F8F-9092-ADBE1512175C}" srcId="{379B45F0-9EF6-44A1-8BBA-9E6EAA5DFE15}" destId="{8A72494D-2B38-447F-B87D-B335CC75AC2A}" srcOrd="0" destOrd="0" parTransId="{9CCE211A-824F-48CC-883E-522992204A8F}" sibTransId="{E83346C3-27CF-48FA-9E8F-9B06D29F2CF4}"/>
    <dgm:cxn modelId="{68F8893E-D96B-494B-AB62-2C48FFC7B1BE}" type="presOf" srcId="{62D98A8E-BE3A-42CC-8A5B-6A830E90936D}" destId="{2A0E54F0-E856-487B-BC02-00A942898AA4}" srcOrd="0" destOrd="0" presId="urn:microsoft.com/office/officeart/2005/8/layout/radial6"/>
    <dgm:cxn modelId="{F375AEE0-2427-470E-8E79-FE892305163B}" type="presOf" srcId="{418D3D6B-7426-43ED-ACB3-0DC61D7DFD9C}" destId="{7FDDFA72-0062-4D35-84B6-B94EEEEB5C1A}" srcOrd="0" destOrd="0" presId="urn:microsoft.com/office/officeart/2005/8/layout/radial6"/>
    <dgm:cxn modelId="{101014B6-667C-4786-B188-A0EB4F003501}" type="presOf" srcId="{EC81BB7A-6E57-450F-BBED-64F9801CD5F2}" destId="{4CF9E2D6-9F50-402B-8ED3-03D09FCA5479}" srcOrd="0" destOrd="0" presId="urn:microsoft.com/office/officeart/2005/8/layout/radial6"/>
    <dgm:cxn modelId="{0602AAF4-5CF0-4CFA-A680-4F45828287E6}" type="presOf" srcId="{13D1B377-2DD6-4BBA-B561-99FA16CE550F}" destId="{AA50C41F-41A2-4155-9E92-2A4622B6ECEE}" srcOrd="0" destOrd="0" presId="urn:microsoft.com/office/officeart/2005/8/layout/radial6"/>
    <dgm:cxn modelId="{16C4B5E0-8F92-4625-A9AE-B9C1F760FEC0}" srcId="{41E451B2-0E55-46D0-A0BA-845660BCCC31}" destId="{46EA6F43-B870-40B5-AF35-EEAEBD79FBC3}" srcOrd="1" destOrd="0" parTransId="{DFD7B740-687B-41CC-AB99-FE1934FB2833}" sibTransId="{4C6C695F-B013-48CD-9396-3DA270C061E5}"/>
    <dgm:cxn modelId="{4CE65093-8B2C-4339-8BB2-44D8D66CC85D}" srcId="{379B45F0-9EF6-44A1-8BBA-9E6EAA5DFE15}" destId="{8A886673-457B-468F-B2A9-93DBC27F6124}" srcOrd="1" destOrd="0" parTransId="{18898798-F718-4AFE-A077-E9D1BE69419A}" sibTransId="{86C7DA13-DE14-41E2-8F86-CCD9C57441EE}"/>
    <dgm:cxn modelId="{E22EB990-8D2F-4E79-AC3C-F3883A9BBD50}" type="presOf" srcId="{8A886673-457B-468F-B2A9-93DBC27F6124}" destId="{BC1F8304-84A1-42ED-9AAD-6621A7965EA2}" srcOrd="0" destOrd="0" presId="urn:microsoft.com/office/officeart/2005/8/layout/radial6"/>
    <dgm:cxn modelId="{5F2D7FBC-74A4-4F53-AE99-FB825F318716}" srcId="{379B45F0-9EF6-44A1-8BBA-9E6EAA5DFE15}" destId="{1D9F5E0E-0D8B-4CEE-B595-468A5A27D7C8}" srcOrd="5" destOrd="0" parTransId="{23C7B919-82CB-4B4F-AB7D-AB328419ACA0}" sibTransId="{EB7C7155-53D3-4D98-8D9D-01C74FFFFF8B}"/>
    <dgm:cxn modelId="{CCC5E3A1-9E8F-4F5F-A33E-2C0D5D1CE5C0}" type="presParOf" srcId="{49041E93-9BE6-42D3-B3EC-D69F5DE282FA}" destId="{E8310C22-84FA-4ACA-B0F8-1ECA3B19A864}" srcOrd="0" destOrd="0" presId="urn:microsoft.com/office/officeart/2005/8/layout/radial6"/>
    <dgm:cxn modelId="{991C7499-612A-4F0A-8497-D32520F47C2E}" type="presParOf" srcId="{49041E93-9BE6-42D3-B3EC-D69F5DE282FA}" destId="{3974A19D-13A8-4F92-AA4F-E81CDEC9194E}" srcOrd="1" destOrd="0" presId="urn:microsoft.com/office/officeart/2005/8/layout/radial6"/>
    <dgm:cxn modelId="{EBE3D999-1950-407A-9E79-BC3CB07E6194}" type="presParOf" srcId="{49041E93-9BE6-42D3-B3EC-D69F5DE282FA}" destId="{F1BE7DB7-82F8-4B23-BDE0-BA60681ED5CD}" srcOrd="2" destOrd="0" presId="urn:microsoft.com/office/officeart/2005/8/layout/radial6"/>
    <dgm:cxn modelId="{78D07F31-0D2D-4E32-BB7B-433C29011626}" type="presParOf" srcId="{49041E93-9BE6-42D3-B3EC-D69F5DE282FA}" destId="{8325DD1C-BBBF-4B07-A722-A85A146CC5DB}" srcOrd="3" destOrd="0" presId="urn:microsoft.com/office/officeart/2005/8/layout/radial6"/>
    <dgm:cxn modelId="{6F2F7CA3-FD0B-41D5-89F5-BA810AEBEBA5}" type="presParOf" srcId="{49041E93-9BE6-42D3-B3EC-D69F5DE282FA}" destId="{BC1F8304-84A1-42ED-9AAD-6621A7965EA2}" srcOrd="4" destOrd="0" presId="urn:microsoft.com/office/officeart/2005/8/layout/radial6"/>
    <dgm:cxn modelId="{BC5C7C53-04C8-4F32-8DEA-4EE82D823ADB}" type="presParOf" srcId="{49041E93-9BE6-42D3-B3EC-D69F5DE282FA}" destId="{2D7E3E69-8C79-47AE-A521-195193D075E1}" srcOrd="5" destOrd="0" presId="urn:microsoft.com/office/officeart/2005/8/layout/radial6"/>
    <dgm:cxn modelId="{1F5EE286-EBE3-40CA-9B44-B2EBCC2970BC}" type="presParOf" srcId="{49041E93-9BE6-42D3-B3EC-D69F5DE282FA}" destId="{8C9542DE-E131-4C2E-B741-E004D878C5D6}" srcOrd="6" destOrd="0" presId="urn:microsoft.com/office/officeart/2005/8/layout/radial6"/>
    <dgm:cxn modelId="{48A3CD14-7F1D-4B29-A9F0-6445A590A2C9}" type="presParOf" srcId="{49041E93-9BE6-42D3-B3EC-D69F5DE282FA}" destId="{4CF9E2D6-9F50-402B-8ED3-03D09FCA5479}" srcOrd="7" destOrd="0" presId="urn:microsoft.com/office/officeart/2005/8/layout/radial6"/>
    <dgm:cxn modelId="{0B768425-9BC3-46FE-BDE8-7C31ABE2CA71}" type="presParOf" srcId="{49041E93-9BE6-42D3-B3EC-D69F5DE282FA}" destId="{D8AED268-AA62-46B2-8FED-51CC9E361F57}" srcOrd="8" destOrd="0" presId="urn:microsoft.com/office/officeart/2005/8/layout/radial6"/>
    <dgm:cxn modelId="{68181229-212B-40DC-8B35-94FA1A82B709}" type="presParOf" srcId="{49041E93-9BE6-42D3-B3EC-D69F5DE282FA}" destId="{7FDDFA72-0062-4D35-84B6-B94EEEEB5C1A}" srcOrd="9" destOrd="0" presId="urn:microsoft.com/office/officeart/2005/8/layout/radial6"/>
    <dgm:cxn modelId="{B3737AA7-7AEB-4D70-8424-66A2687076AD}" type="presParOf" srcId="{49041E93-9BE6-42D3-B3EC-D69F5DE282FA}" destId="{788EBDBD-15ED-4EFF-BE6E-245F0564890E}" srcOrd="10" destOrd="0" presId="urn:microsoft.com/office/officeart/2005/8/layout/radial6"/>
    <dgm:cxn modelId="{C99497D7-EACC-482C-A69B-317C60F45B77}" type="presParOf" srcId="{49041E93-9BE6-42D3-B3EC-D69F5DE282FA}" destId="{15471EEC-079F-484A-BB84-428A2B425A05}" srcOrd="11" destOrd="0" presId="urn:microsoft.com/office/officeart/2005/8/layout/radial6"/>
    <dgm:cxn modelId="{5916E5AA-6C5C-43EA-9739-C8D8D480E4E3}" type="presParOf" srcId="{49041E93-9BE6-42D3-B3EC-D69F5DE282FA}" destId="{2A0E54F0-E856-487B-BC02-00A942898AA4}" srcOrd="12" destOrd="0" presId="urn:microsoft.com/office/officeart/2005/8/layout/radial6"/>
    <dgm:cxn modelId="{E6D138C3-E35F-4237-A1EB-733A5CACE8AD}" type="presParOf" srcId="{49041E93-9BE6-42D3-B3EC-D69F5DE282FA}" destId="{AA50C41F-41A2-4155-9E92-2A4622B6ECEE}" srcOrd="13" destOrd="0" presId="urn:microsoft.com/office/officeart/2005/8/layout/radial6"/>
    <dgm:cxn modelId="{7162E9F3-2BB4-4B61-A05A-2971DD39BBDA}" type="presParOf" srcId="{49041E93-9BE6-42D3-B3EC-D69F5DE282FA}" destId="{BC05A111-DF9A-42C0-8C58-4D3E0FE1696F}" srcOrd="14" destOrd="0" presId="urn:microsoft.com/office/officeart/2005/8/layout/radial6"/>
    <dgm:cxn modelId="{0619CD13-3B72-4878-9CE3-B894614D2962}" type="presParOf" srcId="{49041E93-9BE6-42D3-B3EC-D69F5DE282FA}" destId="{C4E7589B-E86F-4E35-90A2-1A18CC741C99}" srcOrd="15" destOrd="0" presId="urn:microsoft.com/office/officeart/2005/8/layout/radial6"/>
    <dgm:cxn modelId="{16BD9EBF-5085-459B-9B55-E6BFD77B61F4}" type="presParOf" srcId="{49041E93-9BE6-42D3-B3EC-D69F5DE282FA}" destId="{B9F8E097-17E2-45C7-AFEC-265DDE4C44FC}" srcOrd="16" destOrd="0" presId="urn:microsoft.com/office/officeart/2005/8/layout/radial6"/>
    <dgm:cxn modelId="{FAC67CC7-7532-4CE0-ABB7-BC4BF2651634}" type="presParOf" srcId="{49041E93-9BE6-42D3-B3EC-D69F5DE282FA}" destId="{F0BEE60A-C63B-4527-90D1-3154AC14F329}" srcOrd="17" destOrd="0" presId="urn:microsoft.com/office/officeart/2005/8/layout/radial6"/>
    <dgm:cxn modelId="{9B7A9324-4E84-4530-858D-3F107833C6C2}" type="presParOf" srcId="{49041E93-9BE6-42D3-B3EC-D69F5DE282FA}" destId="{EBF6CB4B-1E50-432F-9AD0-05266757A84C}" srcOrd="18"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5798AD-1651-4F24-B2B4-456AD120CFBC}" type="doc">
      <dgm:prSet loTypeId="urn:microsoft.com/office/officeart/2005/8/layout/matrix1" loCatId="matrix" qsTypeId="urn:microsoft.com/office/officeart/2005/8/quickstyle/simple1" qsCatId="simple" csTypeId="urn:microsoft.com/office/officeart/2005/8/colors/colorful1#6" csCatId="colorful" phldr="1"/>
      <dgm:spPr/>
      <dgm:t>
        <a:bodyPr/>
        <a:lstStyle/>
        <a:p>
          <a:endParaRPr lang="zh-CN" altLang="en-US"/>
        </a:p>
      </dgm:t>
    </dgm:pt>
    <dgm:pt modelId="{1CE248DB-706B-4488-BB22-D9293E97AEF0}">
      <dgm:prSet phldrT="[文本]" custT="1"/>
      <dgm:spPr/>
      <dgm:t>
        <a:bodyPr/>
        <a:lstStyle/>
        <a:p>
          <a:r>
            <a:rPr lang="zh-CN" altLang="en-US" sz="2000" b="1" dirty="0" smtClean="0"/>
            <a:t>自动上传</a:t>
          </a:r>
          <a:endParaRPr lang="zh-CN" altLang="en-US" sz="2000" b="1" dirty="0"/>
        </a:p>
      </dgm:t>
    </dgm:pt>
    <dgm:pt modelId="{6782998F-9B17-4F27-B76A-BBA1E9864255}" type="parTrans" cxnId="{9199F0E7-5601-45D2-BA23-4B83E8A1C3D4}">
      <dgm:prSet/>
      <dgm:spPr/>
      <dgm:t>
        <a:bodyPr/>
        <a:lstStyle/>
        <a:p>
          <a:endParaRPr lang="zh-CN" altLang="en-US"/>
        </a:p>
      </dgm:t>
    </dgm:pt>
    <dgm:pt modelId="{662C6424-4B25-4419-B87D-EB652CD9BECE}" type="sibTrans" cxnId="{9199F0E7-5601-45D2-BA23-4B83E8A1C3D4}">
      <dgm:prSet/>
      <dgm:spPr/>
      <dgm:t>
        <a:bodyPr/>
        <a:lstStyle/>
        <a:p>
          <a:endParaRPr lang="zh-CN" altLang="en-US"/>
        </a:p>
      </dgm:t>
    </dgm:pt>
    <dgm:pt modelId="{8582509C-7081-4C31-97E8-95C42CA638C5}">
      <dgm:prSet phldrT="[文本]" custT="1"/>
      <dgm:spPr/>
      <dgm:t>
        <a:bodyPr/>
        <a:lstStyle/>
        <a:p>
          <a:pPr algn="l"/>
          <a:r>
            <a:rPr lang="en-US" altLang="zh-CN" sz="1400" dirty="0" smtClean="0"/>
            <a:t>1、</a:t>
          </a:r>
          <a:r>
            <a:rPr lang="zh-CN" altLang="en-US" sz="1400" dirty="0" smtClean="0"/>
            <a:t>理财采集终端和理财监控管理平台实现录像双备份</a:t>
          </a:r>
          <a:endParaRPr lang="zh-CN" altLang="en-US" sz="1400" dirty="0"/>
        </a:p>
      </dgm:t>
    </dgm:pt>
    <dgm:pt modelId="{DFDFD02D-2CD9-4BCE-97F1-A67134608ED0}" type="parTrans" cxnId="{7B6AA413-414F-40EB-8786-CD6F87C0AC66}">
      <dgm:prSet/>
      <dgm:spPr/>
      <dgm:t>
        <a:bodyPr/>
        <a:lstStyle/>
        <a:p>
          <a:endParaRPr lang="zh-CN" altLang="en-US"/>
        </a:p>
      </dgm:t>
    </dgm:pt>
    <dgm:pt modelId="{BAFB2182-B766-4494-AA30-F4D5B6213773}" type="sibTrans" cxnId="{7B6AA413-414F-40EB-8786-CD6F87C0AC66}">
      <dgm:prSet/>
      <dgm:spPr/>
      <dgm:t>
        <a:bodyPr/>
        <a:lstStyle/>
        <a:p>
          <a:endParaRPr lang="zh-CN" altLang="en-US"/>
        </a:p>
      </dgm:t>
    </dgm:pt>
    <dgm:pt modelId="{ADCAEAEF-419C-49F8-98D7-ED1B88115768}">
      <dgm:prSet phldrT="[文本]" custT="1"/>
      <dgm:spPr/>
      <dgm:t>
        <a:bodyPr/>
        <a:lstStyle/>
        <a:p>
          <a:pPr algn="l"/>
          <a:r>
            <a:rPr lang="en-US" altLang="zh-CN" sz="1400" dirty="0" smtClean="0"/>
            <a:t>2、</a:t>
          </a:r>
          <a:r>
            <a:rPr lang="zh-CN" altLang="en-US" sz="1400" dirty="0" smtClean="0"/>
            <a:t>网点理财录像在每天固定的时间点自动上传至理财监控管理平台</a:t>
          </a:r>
          <a:endParaRPr lang="zh-CN" altLang="en-US" sz="1400" dirty="0"/>
        </a:p>
      </dgm:t>
    </dgm:pt>
    <dgm:pt modelId="{4C60F2D9-8A61-4B74-825D-897A5F1B2409}" type="parTrans" cxnId="{DD120A20-1834-4EDF-881E-4CBC1B545EF2}">
      <dgm:prSet/>
      <dgm:spPr/>
      <dgm:t>
        <a:bodyPr/>
        <a:lstStyle/>
        <a:p>
          <a:endParaRPr lang="zh-CN" altLang="en-US"/>
        </a:p>
      </dgm:t>
    </dgm:pt>
    <dgm:pt modelId="{06DDD794-4E3B-42CE-9288-CDAF02B5A661}" type="sibTrans" cxnId="{DD120A20-1834-4EDF-881E-4CBC1B545EF2}">
      <dgm:prSet/>
      <dgm:spPr/>
      <dgm:t>
        <a:bodyPr/>
        <a:lstStyle/>
        <a:p>
          <a:endParaRPr lang="zh-CN" altLang="en-US"/>
        </a:p>
      </dgm:t>
    </dgm:pt>
    <dgm:pt modelId="{3A4C82FA-9F2F-40BC-94E8-0EA2A6DA0B1E}">
      <dgm:prSet phldrT="[文本]" custT="1"/>
      <dgm:spPr/>
      <dgm:t>
        <a:bodyPr/>
        <a:lstStyle/>
        <a:p>
          <a:pPr algn="l"/>
          <a:r>
            <a:rPr lang="en-US" altLang="zh-CN" sz="1400" dirty="0" smtClean="0"/>
            <a:t>4</a:t>
          </a:r>
          <a:r>
            <a:rPr lang="zh-CN" altLang="en-US" sz="1400" dirty="0" smtClean="0"/>
            <a:t>、理财产品分类可以根据银行对理财产品类型的定义进行定制</a:t>
          </a:r>
          <a:endParaRPr lang="zh-CN" altLang="en-US" sz="1400" dirty="0"/>
        </a:p>
      </dgm:t>
    </dgm:pt>
    <dgm:pt modelId="{1E5A842A-F237-4F87-9C5F-68F315CF10F2}" type="parTrans" cxnId="{435E6816-B5C6-4B16-918D-14817C51B9CD}">
      <dgm:prSet/>
      <dgm:spPr/>
      <dgm:t>
        <a:bodyPr/>
        <a:lstStyle/>
        <a:p>
          <a:endParaRPr lang="zh-CN" altLang="en-US"/>
        </a:p>
      </dgm:t>
    </dgm:pt>
    <dgm:pt modelId="{29908BC8-EFFC-4EC6-BE96-5640B93D4E2D}" type="sibTrans" cxnId="{435E6816-B5C6-4B16-918D-14817C51B9CD}">
      <dgm:prSet/>
      <dgm:spPr/>
      <dgm:t>
        <a:bodyPr/>
        <a:lstStyle/>
        <a:p>
          <a:endParaRPr lang="zh-CN" altLang="en-US"/>
        </a:p>
      </dgm:t>
    </dgm:pt>
    <dgm:pt modelId="{6D9F0A02-2358-4568-8E86-4251EAF719C0}">
      <dgm:prSet phldrT="[文本]" custT="1"/>
      <dgm:spPr/>
      <dgm:t>
        <a:bodyPr/>
        <a:lstStyle/>
        <a:p>
          <a:pPr algn="l"/>
          <a:r>
            <a:rPr lang="en-US" altLang="zh-CN" sz="1400" dirty="0" smtClean="0"/>
            <a:t>3、</a:t>
          </a:r>
          <a:r>
            <a:rPr lang="zh-CN" altLang="en-US" sz="1400" dirty="0" smtClean="0"/>
            <a:t>不同的理财录像自动分组，这样在理财监控管理平台上查询的录像就已经带有理财产品的属性</a:t>
          </a:r>
          <a:endParaRPr lang="zh-CN" altLang="en-US" sz="1400" dirty="0"/>
        </a:p>
      </dgm:t>
    </dgm:pt>
    <dgm:pt modelId="{520FF1BA-9E9F-42BE-94CA-5B17AB3D4067}" type="parTrans" cxnId="{B637777E-E7EE-4152-880E-F54C698DFB70}">
      <dgm:prSet/>
      <dgm:spPr/>
      <dgm:t>
        <a:bodyPr/>
        <a:lstStyle/>
        <a:p>
          <a:endParaRPr lang="zh-CN" altLang="en-US"/>
        </a:p>
      </dgm:t>
    </dgm:pt>
    <dgm:pt modelId="{7E8DA1FE-24E5-4143-BEC7-DE90DC75216E}" type="sibTrans" cxnId="{B637777E-E7EE-4152-880E-F54C698DFB70}">
      <dgm:prSet/>
      <dgm:spPr/>
      <dgm:t>
        <a:bodyPr/>
        <a:lstStyle/>
        <a:p>
          <a:endParaRPr lang="zh-CN" altLang="en-US"/>
        </a:p>
      </dgm:t>
    </dgm:pt>
    <dgm:pt modelId="{CB2C1193-1BD1-48E5-9449-17A9B8E048AE}" type="pres">
      <dgm:prSet presAssocID="{525798AD-1651-4F24-B2B4-456AD120CFBC}" presName="diagram" presStyleCnt="0">
        <dgm:presLayoutVars>
          <dgm:chMax val="1"/>
          <dgm:dir/>
          <dgm:animLvl val="ctr"/>
          <dgm:resizeHandles val="exact"/>
        </dgm:presLayoutVars>
      </dgm:prSet>
      <dgm:spPr/>
      <dgm:t>
        <a:bodyPr/>
        <a:lstStyle/>
        <a:p>
          <a:endParaRPr lang="zh-CN" altLang="en-US"/>
        </a:p>
      </dgm:t>
    </dgm:pt>
    <dgm:pt modelId="{41CA21D3-6BF1-49A6-B902-24B39C6D6475}" type="pres">
      <dgm:prSet presAssocID="{525798AD-1651-4F24-B2B4-456AD120CFBC}" presName="matrix" presStyleCnt="0"/>
      <dgm:spPr/>
    </dgm:pt>
    <dgm:pt modelId="{29EE4293-715F-4084-A3BC-AB566AF6B259}" type="pres">
      <dgm:prSet presAssocID="{525798AD-1651-4F24-B2B4-456AD120CFBC}" presName="tile1" presStyleLbl="node1" presStyleIdx="0" presStyleCnt="4"/>
      <dgm:spPr/>
      <dgm:t>
        <a:bodyPr/>
        <a:lstStyle/>
        <a:p>
          <a:endParaRPr lang="zh-CN" altLang="en-US"/>
        </a:p>
      </dgm:t>
    </dgm:pt>
    <dgm:pt modelId="{06BB58E2-3229-49DC-8414-90A30671FB6F}" type="pres">
      <dgm:prSet presAssocID="{525798AD-1651-4F24-B2B4-456AD120CFBC}" presName="tile1text" presStyleLbl="node1" presStyleIdx="0" presStyleCnt="4">
        <dgm:presLayoutVars>
          <dgm:chMax val="0"/>
          <dgm:chPref val="0"/>
          <dgm:bulletEnabled val="1"/>
        </dgm:presLayoutVars>
      </dgm:prSet>
      <dgm:spPr/>
      <dgm:t>
        <a:bodyPr/>
        <a:lstStyle/>
        <a:p>
          <a:endParaRPr lang="zh-CN" altLang="en-US"/>
        </a:p>
      </dgm:t>
    </dgm:pt>
    <dgm:pt modelId="{C8242344-EEC9-4CF3-AE04-606DB7741895}" type="pres">
      <dgm:prSet presAssocID="{525798AD-1651-4F24-B2B4-456AD120CFBC}" presName="tile2" presStyleLbl="node1" presStyleIdx="1" presStyleCnt="4"/>
      <dgm:spPr/>
      <dgm:t>
        <a:bodyPr/>
        <a:lstStyle/>
        <a:p>
          <a:endParaRPr lang="zh-CN" altLang="en-US"/>
        </a:p>
      </dgm:t>
    </dgm:pt>
    <dgm:pt modelId="{751026C6-3ECF-4C26-98A4-5A86BF521711}" type="pres">
      <dgm:prSet presAssocID="{525798AD-1651-4F24-B2B4-456AD120CFBC}" presName="tile2text" presStyleLbl="node1" presStyleIdx="1" presStyleCnt="4">
        <dgm:presLayoutVars>
          <dgm:chMax val="0"/>
          <dgm:chPref val="0"/>
          <dgm:bulletEnabled val="1"/>
        </dgm:presLayoutVars>
      </dgm:prSet>
      <dgm:spPr/>
      <dgm:t>
        <a:bodyPr/>
        <a:lstStyle/>
        <a:p>
          <a:endParaRPr lang="zh-CN" altLang="en-US"/>
        </a:p>
      </dgm:t>
    </dgm:pt>
    <dgm:pt modelId="{0A5755B0-F265-4141-92E4-91698103EFCF}" type="pres">
      <dgm:prSet presAssocID="{525798AD-1651-4F24-B2B4-456AD120CFBC}" presName="tile3" presStyleLbl="node1" presStyleIdx="2" presStyleCnt="4"/>
      <dgm:spPr/>
      <dgm:t>
        <a:bodyPr/>
        <a:lstStyle/>
        <a:p>
          <a:endParaRPr lang="zh-CN" altLang="en-US"/>
        </a:p>
      </dgm:t>
    </dgm:pt>
    <dgm:pt modelId="{C8A30881-E510-40B9-8333-4C89D1327B93}" type="pres">
      <dgm:prSet presAssocID="{525798AD-1651-4F24-B2B4-456AD120CFBC}" presName="tile3text" presStyleLbl="node1" presStyleIdx="2" presStyleCnt="4">
        <dgm:presLayoutVars>
          <dgm:chMax val="0"/>
          <dgm:chPref val="0"/>
          <dgm:bulletEnabled val="1"/>
        </dgm:presLayoutVars>
      </dgm:prSet>
      <dgm:spPr/>
      <dgm:t>
        <a:bodyPr/>
        <a:lstStyle/>
        <a:p>
          <a:endParaRPr lang="zh-CN" altLang="en-US"/>
        </a:p>
      </dgm:t>
    </dgm:pt>
    <dgm:pt modelId="{248F9C3D-DFF4-4460-A17A-3F36C80318DB}" type="pres">
      <dgm:prSet presAssocID="{525798AD-1651-4F24-B2B4-456AD120CFBC}" presName="tile4" presStyleLbl="node1" presStyleIdx="3" presStyleCnt="4"/>
      <dgm:spPr/>
      <dgm:t>
        <a:bodyPr/>
        <a:lstStyle/>
        <a:p>
          <a:endParaRPr lang="zh-CN" altLang="en-US"/>
        </a:p>
      </dgm:t>
    </dgm:pt>
    <dgm:pt modelId="{E81E9544-CF08-48A2-BC17-220A9E770F04}" type="pres">
      <dgm:prSet presAssocID="{525798AD-1651-4F24-B2B4-456AD120CFBC}" presName="tile4text" presStyleLbl="node1" presStyleIdx="3" presStyleCnt="4">
        <dgm:presLayoutVars>
          <dgm:chMax val="0"/>
          <dgm:chPref val="0"/>
          <dgm:bulletEnabled val="1"/>
        </dgm:presLayoutVars>
      </dgm:prSet>
      <dgm:spPr/>
      <dgm:t>
        <a:bodyPr/>
        <a:lstStyle/>
        <a:p>
          <a:endParaRPr lang="zh-CN" altLang="en-US"/>
        </a:p>
      </dgm:t>
    </dgm:pt>
    <dgm:pt modelId="{001B8985-6650-4DEE-894B-352594D6386E}" type="pres">
      <dgm:prSet presAssocID="{525798AD-1651-4F24-B2B4-456AD120CFBC}" presName="centerTile" presStyleLbl="fgShp" presStyleIdx="0" presStyleCnt="1" custScaleX="91141" custScaleY="89879">
        <dgm:presLayoutVars>
          <dgm:chMax val="0"/>
          <dgm:chPref val="0"/>
        </dgm:presLayoutVars>
      </dgm:prSet>
      <dgm:spPr/>
      <dgm:t>
        <a:bodyPr/>
        <a:lstStyle/>
        <a:p>
          <a:endParaRPr lang="zh-CN" altLang="en-US"/>
        </a:p>
      </dgm:t>
    </dgm:pt>
  </dgm:ptLst>
  <dgm:cxnLst>
    <dgm:cxn modelId="{B7B8962C-D191-4C61-AD4F-F41267CDC915}" type="presOf" srcId="{ADCAEAEF-419C-49F8-98D7-ED1B88115768}" destId="{C8242344-EEC9-4CF3-AE04-606DB7741895}" srcOrd="0" destOrd="0" presId="urn:microsoft.com/office/officeart/2005/8/layout/matrix1"/>
    <dgm:cxn modelId="{224EADB7-7A6C-4508-BC22-E8437359C5B5}" type="presOf" srcId="{525798AD-1651-4F24-B2B4-456AD120CFBC}" destId="{CB2C1193-1BD1-48E5-9449-17A9B8E048AE}" srcOrd="0" destOrd="0" presId="urn:microsoft.com/office/officeart/2005/8/layout/matrix1"/>
    <dgm:cxn modelId="{3CDE780D-2D73-4068-A47C-0AE7C9A09616}" type="presOf" srcId="{3A4C82FA-9F2F-40BC-94E8-0EA2A6DA0B1E}" destId="{C8A30881-E510-40B9-8333-4C89D1327B93}" srcOrd="1" destOrd="0" presId="urn:microsoft.com/office/officeart/2005/8/layout/matrix1"/>
    <dgm:cxn modelId="{01FF7912-7B6D-46C6-9528-CEA4EC104711}" type="presOf" srcId="{6D9F0A02-2358-4568-8E86-4251EAF719C0}" destId="{E81E9544-CF08-48A2-BC17-220A9E770F04}" srcOrd="1" destOrd="0" presId="urn:microsoft.com/office/officeart/2005/8/layout/matrix1"/>
    <dgm:cxn modelId="{9199F0E7-5601-45D2-BA23-4B83E8A1C3D4}" srcId="{525798AD-1651-4F24-B2B4-456AD120CFBC}" destId="{1CE248DB-706B-4488-BB22-D9293E97AEF0}" srcOrd="0" destOrd="0" parTransId="{6782998F-9B17-4F27-B76A-BBA1E9864255}" sibTransId="{662C6424-4B25-4419-B87D-EB652CD9BECE}"/>
    <dgm:cxn modelId="{7C445306-560B-4BD5-9DA9-6AAAFCE94874}" type="presOf" srcId="{8582509C-7081-4C31-97E8-95C42CA638C5}" destId="{06BB58E2-3229-49DC-8414-90A30671FB6F}" srcOrd="1" destOrd="0" presId="urn:microsoft.com/office/officeart/2005/8/layout/matrix1"/>
    <dgm:cxn modelId="{B191D886-36DD-4265-8268-0460EF01C3CF}" type="presOf" srcId="{1CE248DB-706B-4488-BB22-D9293E97AEF0}" destId="{001B8985-6650-4DEE-894B-352594D6386E}" srcOrd="0" destOrd="0" presId="urn:microsoft.com/office/officeart/2005/8/layout/matrix1"/>
    <dgm:cxn modelId="{B637777E-E7EE-4152-880E-F54C698DFB70}" srcId="{1CE248DB-706B-4488-BB22-D9293E97AEF0}" destId="{6D9F0A02-2358-4568-8E86-4251EAF719C0}" srcOrd="3" destOrd="0" parTransId="{520FF1BA-9E9F-42BE-94CA-5B17AB3D4067}" sibTransId="{7E8DA1FE-24E5-4143-BEC7-DE90DC75216E}"/>
    <dgm:cxn modelId="{9A979FCA-2EAC-40A4-A761-11875C69C1F8}" type="presOf" srcId="{3A4C82FA-9F2F-40BC-94E8-0EA2A6DA0B1E}" destId="{0A5755B0-F265-4141-92E4-91698103EFCF}" srcOrd="0" destOrd="0" presId="urn:microsoft.com/office/officeart/2005/8/layout/matrix1"/>
    <dgm:cxn modelId="{17802DDF-9D49-4743-B2AC-625BCB240FBC}" type="presOf" srcId="{ADCAEAEF-419C-49F8-98D7-ED1B88115768}" destId="{751026C6-3ECF-4C26-98A4-5A86BF521711}" srcOrd="1" destOrd="0" presId="urn:microsoft.com/office/officeart/2005/8/layout/matrix1"/>
    <dgm:cxn modelId="{764247D1-1FD8-4DD1-BA25-6A3DABF8506B}" type="presOf" srcId="{6D9F0A02-2358-4568-8E86-4251EAF719C0}" destId="{248F9C3D-DFF4-4460-A17A-3F36C80318DB}" srcOrd="0" destOrd="0" presId="urn:microsoft.com/office/officeart/2005/8/layout/matrix1"/>
    <dgm:cxn modelId="{7B6AA413-414F-40EB-8786-CD6F87C0AC66}" srcId="{1CE248DB-706B-4488-BB22-D9293E97AEF0}" destId="{8582509C-7081-4C31-97E8-95C42CA638C5}" srcOrd="0" destOrd="0" parTransId="{DFDFD02D-2CD9-4BCE-97F1-A67134608ED0}" sibTransId="{BAFB2182-B766-4494-AA30-F4D5B6213773}"/>
    <dgm:cxn modelId="{DD120A20-1834-4EDF-881E-4CBC1B545EF2}" srcId="{1CE248DB-706B-4488-BB22-D9293E97AEF0}" destId="{ADCAEAEF-419C-49F8-98D7-ED1B88115768}" srcOrd="1" destOrd="0" parTransId="{4C60F2D9-8A61-4B74-825D-897A5F1B2409}" sibTransId="{06DDD794-4E3B-42CE-9288-CDAF02B5A661}"/>
    <dgm:cxn modelId="{5DF31091-53F8-474D-BB3C-B54EBA328D34}" type="presOf" srcId="{8582509C-7081-4C31-97E8-95C42CA638C5}" destId="{29EE4293-715F-4084-A3BC-AB566AF6B259}" srcOrd="0" destOrd="0" presId="urn:microsoft.com/office/officeart/2005/8/layout/matrix1"/>
    <dgm:cxn modelId="{435E6816-B5C6-4B16-918D-14817C51B9CD}" srcId="{1CE248DB-706B-4488-BB22-D9293E97AEF0}" destId="{3A4C82FA-9F2F-40BC-94E8-0EA2A6DA0B1E}" srcOrd="2" destOrd="0" parTransId="{1E5A842A-F237-4F87-9C5F-68F315CF10F2}" sibTransId="{29908BC8-EFFC-4EC6-BE96-5640B93D4E2D}"/>
    <dgm:cxn modelId="{37965B83-D8F8-4188-A5E1-E42003EDA0A7}" type="presParOf" srcId="{CB2C1193-1BD1-48E5-9449-17A9B8E048AE}" destId="{41CA21D3-6BF1-49A6-B902-24B39C6D6475}" srcOrd="0" destOrd="0" presId="urn:microsoft.com/office/officeart/2005/8/layout/matrix1"/>
    <dgm:cxn modelId="{E897014A-E928-40A8-8B6A-AEA9AD5E8162}" type="presParOf" srcId="{41CA21D3-6BF1-49A6-B902-24B39C6D6475}" destId="{29EE4293-715F-4084-A3BC-AB566AF6B259}" srcOrd="0" destOrd="0" presId="urn:microsoft.com/office/officeart/2005/8/layout/matrix1"/>
    <dgm:cxn modelId="{09BE9E40-73AB-42FC-9790-99A0E294B71C}" type="presParOf" srcId="{41CA21D3-6BF1-49A6-B902-24B39C6D6475}" destId="{06BB58E2-3229-49DC-8414-90A30671FB6F}" srcOrd="1" destOrd="0" presId="urn:microsoft.com/office/officeart/2005/8/layout/matrix1"/>
    <dgm:cxn modelId="{E770732E-C9A8-4584-8969-8F869F2AF90C}" type="presParOf" srcId="{41CA21D3-6BF1-49A6-B902-24B39C6D6475}" destId="{C8242344-EEC9-4CF3-AE04-606DB7741895}" srcOrd="2" destOrd="0" presId="urn:microsoft.com/office/officeart/2005/8/layout/matrix1"/>
    <dgm:cxn modelId="{6858D77F-F3B8-48D8-BB38-63615FE11868}" type="presParOf" srcId="{41CA21D3-6BF1-49A6-B902-24B39C6D6475}" destId="{751026C6-3ECF-4C26-98A4-5A86BF521711}" srcOrd="3" destOrd="0" presId="urn:microsoft.com/office/officeart/2005/8/layout/matrix1"/>
    <dgm:cxn modelId="{547E88D2-3CE6-489D-8431-69B3973F460B}" type="presParOf" srcId="{41CA21D3-6BF1-49A6-B902-24B39C6D6475}" destId="{0A5755B0-F265-4141-92E4-91698103EFCF}" srcOrd="4" destOrd="0" presId="urn:microsoft.com/office/officeart/2005/8/layout/matrix1"/>
    <dgm:cxn modelId="{10197EAC-D0BD-4EA0-84E1-AA6CD5ADE23C}" type="presParOf" srcId="{41CA21D3-6BF1-49A6-B902-24B39C6D6475}" destId="{C8A30881-E510-40B9-8333-4C89D1327B93}" srcOrd="5" destOrd="0" presId="urn:microsoft.com/office/officeart/2005/8/layout/matrix1"/>
    <dgm:cxn modelId="{89EDC146-283F-4DEE-8EFC-E4CB95F48272}" type="presParOf" srcId="{41CA21D3-6BF1-49A6-B902-24B39C6D6475}" destId="{248F9C3D-DFF4-4460-A17A-3F36C80318DB}" srcOrd="6" destOrd="0" presId="urn:microsoft.com/office/officeart/2005/8/layout/matrix1"/>
    <dgm:cxn modelId="{D30247E5-EFC8-4471-BFA9-3200CC6430CE}" type="presParOf" srcId="{41CA21D3-6BF1-49A6-B902-24B39C6D6475}" destId="{E81E9544-CF08-48A2-BC17-220A9E770F04}" srcOrd="7" destOrd="0" presId="urn:microsoft.com/office/officeart/2005/8/layout/matrix1"/>
    <dgm:cxn modelId="{661C2571-86E5-4889-AD54-52D1A46F70A1}" type="presParOf" srcId="{CB2C1193-1BD1-48E5-9449-17A9B8E048AE}" destId="{001B8985-6650-4DEE-894B-352594D6386E}"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E49EB-09F2-41DD-8ED5-BAADD60C7BE8}">
      <dsp:nvSpPr>
        <dsp:cNvPr id="0" name=""/>
        <dsp:cNvSpPr/>
      </dsp:nvSpPr>
      <dsp:spPr>
        <a:xfrm>
          <a:off x="3399" y="170248"/>
          <a:ext cx="1468125" cy="285863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zh-CN" altLang="zh-CN" sz="1000" kern="1200" dirty="0" smtClean="0"/>
            <a:t>负责采集理财柜台业务人员及客户身体、面部特征以及业务人员与客户的谈话的音频内容。</a:t>
          </a:r>
          <a:endParaRPr lang="zh-CN" altLang="en-US" sz="1000" kern="1200" dirty="0"/>
        </a:p>
        <a:p>
          <a:pPr marL="57150" lvl="1" indent="-57150" algn="l" defTabSz="444500">
            <a:lnSpc>
              <a:spcPct val="90000"/>
            </a:lnSpc>
            <a:spcBef>
              <a:spcPct val="0"/>
            </a:spcBef>
            <a:spcAft>
              <a:spcPct val="15000"/>
            </a:spcAft>
            <a:buChar char="••"/>
          </a:pPr>
          <a:r>
            <a:rPr lang="zh-CN" altLang="zh-CN" sz="1000" kern="1200" dirty="0" smtClean="0"/>
            <a:t>通过网络将音视频信息上传到支行</a:t>
          </a:r>
          <a:r>
            <a:rPr lang="en-US" altLang="zh-CN" sz="1000" kern="1200" dirty="0" smtClean="0"/>
            <a:t>/</a:t>
          </a:r>
          <a:r>
            <a:rPr lang="zh-CN" altLang="zh-CN" sz="1000" kern="1200" dirty="0" smtClean="0"/>
            <a:t>营业网点内的理财采集设备</a:t>
          </a:r>
          <a:r>
            <a:rPr lang="zh-CN" altLang="en-US" sz="1000" kern="1200" dirty="0" smtClean="0"/>
            <a:t>。</a:t>
          </a:r>
          <a:endParaRPr lang="zh-CN" altLang="en-US" sz="1000" kern="1200" dirty="0"/>
        </a:p>
      </dsp:txBody>
      <dsp:txXfrm>
        <a:off x="37799" y="204648"/>
        <a:ext cx="1399325" cy="2824232"/>
      </dsp:txXfrm>
    </dsp:sp>
    <dsp:sp modelId="{92DE2D15-BADB-4924-9E29-238BA6B117D4}">
      <dsp:nvSpPr>
        <dsp:cNvPr id="0" name=""/>
        <dsp:cNvSpPr/>
      </dsp:nvSpPr>
      <dsp:spPr>
        <a:xfrm>
          <a:off x="3399" y="2401529"/>
          <a:ext cx="1468125" cy="47124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zh-CN" altLang="en-US" sz="1100" b="1" kern="1200" dirty="0" smtClean="0"/>
            <a:t>卡片</a:t>
          </a:r>
          <a:r>
            <a:rPr lang="zh-CN" altLang="zh-CN" sz="1100" b="1" kern="1200" dirty="0" smtClean="0"/>
            <a:t>网络摄像机</a:t>
          </a:r>
          <a:endParaRPr lang="zh-CN" altLang="en-US" sz="1100" b="1" kern="1200" dirty="0"/>
        </a:p>
      </dsp:txBody>
      <dsp:txXfrm>
        <a:off x="3399" y="2401529"/>
        <a:ext cx="1033891" cy="471247"/>
      </dsp:txXfrm>
    </dsp:sp>
    <dsp:sp modelId="{8A7654D5-81FF-4CB2-8D31-183A1AF31A1B}">
      <dsp:nvSpPr>
        <dsp:cNvPr id="0" name=""/>
        <dsp:cNvSpPr/>
      </dsp:nvSpPr>
      <dsp:spPr>
        <a:xfrm>
          <a:off x="1058503" y="2471862"/>
          <a:ext cx="513843" cy="513843"/>
        </a:xfrm>
        <a:prstGeom prst="ellipse">
          <a:avLst/>
        </a:prstGeom>
        <a:blipFill rotWithShape="0">
          <a:blip xmlns:r="http://schemas.openxmlformats.org/officeDocument/2006/relationships" r:embed="rId1"/>
          <a:stretch>
            <a:fillRect/>
          </a:stretch>
        </a:blip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9F7B35-F974-4219-8AAB-B36EB4870018}">
      <dsp:nvSpPr>
        <dsp:cNvPr id="0" name=""/>
        <dsp:cNvSpPr/>
      </dsp:nvSpPr>
      <dsp:spPr>
        <a:xfrm>
          <a:off x="1628532" y="161224"/>
          <a:ext cx="1468125" cy="287668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smtClean="0"/>
            <a:t>负责存储网点内理财业务相关的音视频信息。</a:t>
          </a:r>
          <a:endParaRPr lang="zh-CN" altLang="en-US" sz="1000" kern="1200" dirty="0"/>
        </a:p>
        <a:p>
          <a:pPr marL="57150" lvl="1" indent="-57150" algn="l" defTabSz="444500">
            <a:lnSpc>
              <a:spcPct val="90000"/>
            </a:lnSpc>
            <a:spcBef>
              <a:spcPct val="0"/>
            </a:spcBef>
            <a:spcAft>
              <a:spcPct val="15000"/>
            </a:spcAft>
            <a:buChar char="••"/>
          </a:pPr>
          <a:r>
            <a:rPr lang="zh-CN" altLang="en-US" sz="1000" kern="1200" dirty="0" smtClean="0"/>
            <a:t>在当天晚上网络空闲时间段自动向分行监控中心理财监控管理平台上传本地音视频录像。</a:t>
          </a:r>
          <a:endParaRPr lang="zh-CN" altLang="en-US" sz="1000" kern="1200" dirty="0"/>
        </a:p>
      </dsp:txBody>
      <dsp:txXfrm>
        <a:off x="1662932" y="195624"/>
        <a:ext cx="1399325" cy="2842281"/>
      </dsp:txXfrm>
    </dsp:sp>
    <dsp:sp modelId="{DB56C852-E156-407C-AC00-C7846DFDDED5}">
      <dsp:nvSpPr>
        <dsp:cNvPr id="0" name=""/>
        <dsp:cNvSpPr/>
      </dsp:nvSpPr>
      <dsp:spPr>
        <a:xfrm>
          <a:off x="1628532" y="2411689"/>
          <a:ext cx="1468125" cy="471247"/>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zh-CN" altLang="zh-CN" sz="1100" b="1" kern="1200" dirty="0" smtClean="0"/>
            <a:t>理财采集终端</a:t>
          </a:r>
          <a:endParaRPr lang="zh-CN" altLang="en-US" sz="1100" b="1" kern="1200" dirty="0"/>
        </a:p>
      </dsp:txBody>
      <dsp:txXfrm>
        <a:off x="1628532" y="2411689"/>
        <a:ext cx="1033891" cy="471247"/>
      </dsp:txXfrm>
    </dsp:sp>
    <dsp:sp modelId="{63EA434B-7F54-4487-9CD6-3CE525BCCF2C}">
      <dsp:nvSpPr>
        <dsp:cNvPr id="0" name=""/>
        <dsp:cNvSpPr/>
      </dsp:nvSpPr>
      <dsp:spPr>
        <a:xfrm>
          <a:off x="2683643" y="2486506"/>
          <a:ext cx="513843" cy="513843"/>
        </a:xfrm>
        <a:prstGeom prst="ellipse">
          <a:avLst/>
        </a:prstGeom>
        <a:blipFill rotWithShape="0">
          <a:blip xmlns:r="http://schemas.openxmlformats.org/officeDocument/2006/relationships" r:embed="rId2"/>
          <a:stretch>
            <a:fillRect/>
          </a:stretch>
        </a:blip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787682-1A9A-40CC-B144-8C15BC985C4C}">
      <dsp:nvSpPr>
        <dsp:cNvPr id="0" name=""/>
        <dsp:cNvSpPr/>
      </dsp:nvSpPr>
      <dsp:spPr>
        <a:xfrm>
          <a:off x="3314621" y="149914"/>
          <a:ext cx="1468125" cy="289930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zh-CN" altLang="zh-CN" sz="1000" kern="1200" dirty="0" smtClean="0"/>
            <a:t>通过客户端访问支行</a:t>
          </a:r>
          <a:r>
            <a:rPr lang="en-US" altLang="zh-CN" sz="1000" kern="1200" dirty="0" smtClean="0"/>
            <a:t>/</a:t>
          </a:r>
          <a:r>
            <a:rPr lang="zh-CN" altLang="zh-CN" sz="1000" kern="1200" dirty="0" smtClean="0"/>
            <a:t>营业网点的理财采集终端</a:t>
          </a:r>
          <a:r>
            <a:rPr lang="en-US" altLang="zh-CN" sz="1000" kern="1200" dirty="0" smtClean="0"/>
            <a:t>Web</a:t>
          </a:r>
          <a:r>
            <a:rPr lang="zh-CN" altLang="zh-CN" sz="1000" kern="1200" dirty="0" smtClean="0"/>
            <a:t>页面</a:t>
          </a:r>
          <a:r>
            <a:rPr lang="zh-CN" altLang="en-US" sz="1000" kern="1200" dirty="0" smtClean="0"/>
            <a:t>。</a:t>
          </a:r>
          <a:endParaRPr lang="zh-CN" altLang="en-US" sz="1000" kern="1200" dirty="0"/>
        </a:p>
        <a:p>
          <a:pPr marL="57150" lvl="1" indent="-57150" algn="l" defTabSz="444500">
            <a:lnSpc>
              <a:spcPct val="90000"/>
            </a:lnSpc>
            <a:spcBef>
              <a:spcPct val="0"/>
            </a:spcBef>
            <a:spcAft>
              <a:spcPct val="15000"/>
            </a:spcAft>
            <a:buChar char="••"/>
          </a:pPr>
          <a:r>
            <a:rPr lang="zh-CN" altLang="zh-CN" sz="1000" kern="1200" dirty="0" smtClean="0"/>
            <a:t>理财客户经理输入自己工号、密码来确认身份</a:t>
          </a:r>
          <a:r>
            <a:rPr lang="zh-CN" altLang="en-US" sz="1000" kern="1200" dirty="0" smtClean="0"/>
            <a:t>。</a:t>
          </a:r>
          <a:endParaRPr lang="zh-CN" altLang="en-US" sz="1000" kern="1200" dirty="0"/>
        </a:p>
        <a:p>
          <a:pPr marL="57150" lvl="1" indent="-57150" algn="l" defTabSz="444500">
            <a:lnSpc>
              <a:spcPct val="90000"/>
            </a:lnSpc>
            <a:spcBef>
              <a:spcPct val="0"/>
            </a:spcBef>
            <a:spcAft>
              <a:spcPct val="15000"/>
            </a:spcAft>
            <a:buChar char="••"/>
          </a:pPr>
          <a:r>
            <a:rPr lang="zh-CN" altLang="zh-CN" sz="1000" kern="1200" dirty="0" smtClean="0"/>
            <a:t>输入客户的身份证或银行卡号信息</a:t>
          </a:r>
          <a:r>
            <a:rPr lang="zh-CN" altLang="en-US" sz="1000" kern="1200" dirty="0" smtClean="0"/>
            <a:t>，</a:t>
          </a:r>
          <a:r>
            <a:rPr lang="zh-CN" altLang="zh-CN" sz="1000" kern="1200" dirty="0" smtClean="0"/>
            <a:t>并通过点击录像按钮开始进行录像，点击录像保存按钮进行录像的保存</a:t>
          </a:r>
          <a:r>
            <a:rPr lang="zh-CN" altLang="en-US" sz="1000" kern="1200" dirty="0" smtClean="0"/>
            <a:t>。</a:t>
          </a:r>
          <a:endParaRPr lang="zh-CN" altLang="en-US" sz="1000" kern="1200" dirty="0"/>
        </a:p>
      </dsp:txBody>
      <dsp:txXfrm>
        <a:off x="3349021" y="184314"/>
        <a:ext cx="1399325" cy="2864901"/>
      </dsp:txXfrm>
    </dsp:sp>
    <dsp:sp modelId="{9C228633-52F9-475D-BF2F-45308ECA90D3}">
      <dsp:nvSpPr>
        <dsp:cNvPr id="0" name=""/>
        <dsp:cNvSpPr/>
      </dsp:nvSpPr>
      <dsp:spPr>
        <a:xfrm>
          <a:off x="3324780" y="2401529"/>
          <a:ext cx="1468125" cy="471247"/>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zh-CN" altLang="zh-CN" sz="1100" b="1" kern="1200" dirty="0" smtClean="0"/>
            <a:t>理财办理客户端</a:t>
          </a:r>
          <a:endParaRPr lang="zh-CN" altLang="en-US" sz="1100" kern="1200" dirty="0"/>
        </a:p>
      </dsp:txBody>
      <dsp:txXfrm>
        <a:off x="3324780" y="2401529"/>
        <a:ext cx="1033891" cy="471247"/>
      </dsp:txXfrm>
    </dsp:sp>
    <dsp:sp modelId="{D7A4796B-74B5-43C0-A86E-111AC51A1FDE}">
      <dsp:nvSpPr>
        <dsp:cNvPr id="0" name=""/>
        <dsp:cNvSpPr/>
      </dsp:nvSpPr>
      <dsp:spPr>
        <a:xfrm>
          <a:off x="4390052" y="2496665"/>
          <a:ext cx="513843" cy="513843"/>
        </a:xfrm>
        <a:prstGeom prst="ellipse">
          <a:avLst/>
        </a:prstGeom>
        <a:blipFill rotWithShape="0">
          <a:blip xmlns:r="http://schemas.openxmlformats.org/officeDocument/2006/relationships" r:embed="rId3"/>
          <a:stretch>
            <a:fillRect/>
          </a:stretch>
        </a:blip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41588-80A2-4C60-AB4E-8B51565B4E31}">
      <dsp:nvSpPr>
        <dsp:cNvPr id="0" name=""/>
        <dsp:cNvSpPr/>
      </dsp:nvSpPr>
      <dsp:spPr>
        <a:xfrm rot="5400000">
          <a:off x="-219158" y="224597"/>
          <a:ext cx="1461056" cy="1022739"/>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存储策略</a:t>
          </a:r>
          <a:endParaRPr lang="zh-CN" altLang="en-US" sz="1900" kern="1200" dirty="0"/>
        </a:p>
      </dsp:txBody>
      <dsp:txXfrm rot="-5400000">
        <a:off x="1" y="516809"/>
        <a:ext cx="1022739" cy="438317"/>
      </dsp:txXfrm>
    </dsp:sp>
    <dsp:sp modelId="{F33541F0-51D4-471B-9526-358FA33B6D3C}">
      <dsp:nvSpPr>
        <dsp:cNvPr id="0" name=""/>
        <dsp:cNvSpPr/>
      </dsp:nvSpPr>
      <dsp:spPr>
        <a:xfrm rot="5400000">
          <a:off x="3084526" y="-2056347"/>
          <a:ext cx="949686" cy="507326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zh-CN" sz="1200" kern="1200" dirty="0" smtClean="0"/>
            <a:t>由于当天的理财录像均会在当天晚上某个空闲时间段自动上传到分行监控中心理财监控存储平台做备份，因此不建议网点的理财采集终端做长时间的录像存储，建议保存时间为</a:t>
          </a:r>
          <a:r>
            <a:rPr lang="en-US" altLang="zh-CN" sz="1200" kern="1200" dirty="0" smtClean="0">
              <a:solidFill>
                <a:srgbClr val="C00000"/>
              </a:solidFill>
            </a:rPr>
            <a:t>90</a:t>
          </a:r>
          <a:r>
            <a:rPr lang="zh-CN" altLang="zh-CN" sz="1200" kern="1200" dirty="0" smtClean="0">
              <a:solidFill>
                <a:srgbClr val="C00000"/>
              </a:solidFill>
            </a:rPr>
            <a:t>天</a:t>
          </a:r>
          <a:r>
            <a:rPr lang="zh-CN" altLang="zh-CN" sz="1200" kern="1200" dirty="0" smtClean="0"/>
            <a:t>，以节省存储硬盘成本投入</a:t>
          </a:r>
          <a:r>
            <a:rPr lang="zh-CN" altLang="en-US" sz="1200" kern="1200" dirty="0" smtClean="0"/>
            <a:t>。</a:t>
          </a:r>
          <a:endParaRPr lang="zh-CN" altLang="en-US" sz="1200" kern="1200" dirty="0"/>
        </a:p>
      </dsp:txBody>
      <dsp:txXfrm rot="-5400000">
        <a:off x="1022739" y="51800"/>
        <a:ext cx="5026900" cy="856966"/>
      </dsp:txXfrm>
    </dsp:sp>
    <dsp:sp modelId="{16A9E8BE-35EB-4289-AD6A-754A3D9C8686}">
      <dsp:nvSpPr>
        <dsp:cNvPr id="0" name=""/>
        <dsp:cNvSpPr/>
      </dsp:nvSpPr>
      <dsp:spPr>
        <a:xfrm rot="5400000">
          <a:off x="-219158" y="1548190"/>
          <a:ext cx="1461056" cy="1022739"/>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存储空间</a:t>
          </a:r>
          <a:endParaRPr lang="zh-CN" altLang="en-US" sz="1900" kern="1200" dirty="0"/>
        </a:p>
      </dsp:txBody>
      <dsp:txXfrm rot="-5400000">
        <a:off x="1" y="1840402"/>
        <a:ext cx="1022739" cy="438317"/>
      </dsp:txXfrm>
    </dsp:sp>
    <dsp:sp modelId="{2FA5B0DA-19A1-4035-AA72-2176E6BAD1E2}">
      <dsp:nvSpPr>
        <dsp:cNvPr id="0" name=""/>
        <dsp:cNvSpPr/>
      </dsp:nvSpPr>
      <dsp:spPr>
        <a:xfrm rot="5400000">
          <a:off x="3029406" y="-732755"/>
          <a:ext cx="1059926" cy="5073260"/>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zh-CN" sz="1200" b="1" kern="1200" dirty="0" smtClean="0"/>
            <a:t>支行</a:t>
          </a:r>
          <a:r>
            <a:rPr lang="en-US" altLang="zh-CN" sz="1200" b="1" kern="1200" dirty="0" smtClean="0"/>
            <a:t>/</a:t>
          </a:r>
          <a:r>
            <a:rPr lang="zh-CN" altLang="zh-CN" sz="1200" b="1" kern="1200" dirty="0" smtClean="0"/>
            <a:t>营业网点录像存储空间计算：</a:t>
          </a:r>
          <a:endParaRPr lang="zh-CN" altLang="en-US" sz="1200" kern="1200" dirty="0"/>
        </a:p>
        <a:p>
          <a:pPr marL="114300" lvl="1" indent="-114300" algn="l" defTabSz="533400">
            <a:lnSpc>
              <a:spcPct val="90000"/>
            </a:lnSpc>
            <a:spcBef>
              <a:spcPct val="0"/>
            </a:spcBef>
            <a:spcAft>
              <a:spcPct val="15000"/>
            </a:spcAft>
            <a:buChar char="••"/>
          </a:pPr>
          <a:r>
            <a:rPr lang="zh-CN" altLang="zh-CN" sz="1200" kern="1200" dirty="0" smtClean="0"/>
            <a:t>以</a:t>
          </a:r>
          <a:r>
            <a:rPr lang="en-US" altLang="zh-CN" sz="1200" b="1" kern="1200" dirty="0" smtClean="0">
              <a:solidFill>
                <a:srgbClr val="C00000"/>
              </a:solidFill>
            </a:rPr>
            <a:t>4</a:t>
          </a:r>
          <a:r>
            <a:rPr lang="zh-CN" altLang="zh-CN" sz="1200" b="1" kern="1200" dirty="0" smtClean="0">
              <a:solidFill>
                <a:srgbClr val="C00000"/>
              </a:solidFill>
            </a:rPr>
            <a:t>个理财柜台</a:t>
          </a:r>
          <a:r>
            <a:rPr lang="zh-CN" altLang="zh-CN" sz="1200" kern="1200" dirty="0" smtClean="0"/>
            <a:t>每天工作时间段</a:t>
          </a:r>
          <a:r>
            <a:rPr lang="zh-CN" altLang="zh-CN" sz="1200" b="0" kern="1200" dirty="0" smtClean="0"/>
            <a:t>录</a:t>
          </a:r>
          <a:r>
            <a:rPr lang="en-US" altLang="zh-CN" sz="1200" b="1" kern="1200" dirty="0" smtClean="0">
              <a:solidFill>
                <a:srgbClr val="C00000"/>
              </a:solidFill>
            </a:rPr>
            <a:t>8</a:t>
          </a:r>
          <a:r>
            <a:rPr lang="zh-CN" altLang="zh-CN" sz="1200" b="1" kern="1200" dirty="0" smtClean="0">
              <a:solidFill>
                <a:srgbClr val="C00000"/>
              </a:solidFill>
            </a:rPr>
            <a:t>小时</a:t>
          </a:r>
          <a:r>
            <a:rPr lang="zh-CN" altLang="zh-CN" sz="1200" kern="1200" dirty="0" smtClean="0"/>
            <a:t>，录制</a:t>
          </a:r>
          <a:r>
            <a:rPr lang="en-US" altLang="zh-CN" sz="1200" b="1" kern="1200" dirty="0" smtClean="0">
              <a:solidFill>
                <a:srgbClr val="C00000"/>
              </a:solidFill>
            </a:rPr>
            <a:t>90</a:t>
          </a:r>
          <a:r>
            <a:rPr lang="zh-CN" altLang="zh-CN" sz="1200" b="1" kern="1200" dirty="0" smtClean="0">
              <a:solidFill>
                <a:srgbClr val="C00000"/>
              </a:solidFill>
            </a:rPr>
            <a:t>天</a:t>
          </a:r>
          <a:r>
            <a:rPr lang="zh-CN" altLang="zh-CN" sz="1200" kern="1200" dirty="0" smtClean="0"/>
            <a:t>为例：</a:t>
          </a:r>
        </a:p>
        <a:p>
          <a:pPr marL="114300" lvl="1" indent="-114300" algn="l" defTabSz="533400">
            <a:lnSpc>
              <a:spcPct val="90000"/>
            </a:lnSpc>
            <a:spcBef>
              <a:spcPct val="0"/>
            </a:spcBef>
            <a:spcAft>
              <a:spcPct val="15000"/>
            </a:spcAft>
            <a:buChar char="••"/>
          </a:pPr>
          <a:r>
            <a:rPr lang="en-US" altLang="zh-CN" sz="1200" kern="1200" dirty="0" smtClean="0"/>
            <a:t>2Mb/s</a:t>
          </a:r>
          <a:r>
            <a:rPr lang="zh-CN" altLang="zh-CN" sz="1200" kern="1200" dirty="0" smtClean="0"/>
            <a:t>（</a:t>
          </a:r>
          <a:r>
            <a:rPr lang="en-US" altLang="zh-CN" sz="1200" kern="1200" dirty="0" smtClean="0"/>
            <a:t>1</a:t>
          </a:r>
          <a:r>
            <a:rPr lang="zh-CN" altLang="zh-CN" sz="1200" kern="1200" dirty="0" smtClean="0"/>
            <a:t>路</a:t>
          </a:r>
          <a:r>
            <a:rPr lang="en-US" altLang="zh-CN" sz="1200" kern="1200" dirty="0" smtClean="0"/>
            <a:t>100W</a:t>
          </a:r>
          <a:r>
            <a:rPr lang="zh-CN" altLang="zh-CN" sz="1200" kern="1200" dirty="0" smtClean="0"/>
            <a:t>音视频录像带宽）</a:t>
          </a:r>
          <a:r>
            <a:rPr lang="en-US" altLang="zh-CN" sz="1200" kern="1200" dirty="0" smtClean="0"/>
            <a:t>*4</a:t>
          </a:r>
          <a:r>
            <a:rPr lang="zh-CN" altLang="zh-CN" sz="1200" kern="1200" dirty="0" smtClean="0"/>
            <a:t>（理财柜台数量）</a:t>
          </a:r>
          <a:r>
            <a:rPr lang="en-US" altLang="zh-CN" sz="1200" kern="1200" dirty="0" smtClean="0"/>
            <a:t>*3600s</a:t>
          </a:r>
          <a:r>
            <a:rPr lang="zh-CN" altLang="zh-CN" sz="1200" kern="1200" dirty="0" smtClean="0"/>
            <a:t>（</a:t>
          </a:r>
          <a:r>
            <a:rPr lang="en-US" altLang="zh-CN" sz="1200" kern="1200" dirty="0" smtClean="0"/>
            <a:t>1</a:t>
          </a:r>
          <a:r>
            <a:rPr lang="zh-CN" altLang="zh-CN" sz="1200" kern="1200" dirty="0" smtClean="0"/>
            <a:t>小时）</a:t>
          </a:r>
          <a:r>
            <a:rPr lang="en-US" altLang="zh-CN" sz="1200" kern="1200" dirty="0" smtClean="0"/>
            <a:t>*8</a:t>
          </a:r>
          <a:r>
            <a:rPr lang="zh-CN" altLang="zh-CN" sz="1200" kern="1200" dirty="0" smtClean="0"/>
            <a:t>小时</a:t>
          </a:r>
          <a:r>
            <a:rPr lang="en-US" altLang="zh-CN" sz="1200" kern="1200" dirty="0" smtClean="0"/>
            <a:t>*90</a:t>
          </a:r>
          <a:r>
            <a:rPr lang="zh-CN" altLang="zh-CN" sz="1200" kern="1200" dirty="0" smtClean="0"/>
            <a:t>（天）</a:t>
          </a:r>
          <a:r>
            <a:rPr lang="en-US" altLang="zh-CN" sz="1200" kern="1200" dirty="0" smtClean="0"/>
            <a:t>/8</a:t>
          </a:r>
          <a:r>
            <a:rPr lang="zh-CN" altLang="zh-CN" sz="1200" kern="1200" dirty="0" smtClean="0"/>
            <a:t>（位）</a:t>
          </a:r>
          <a:r>
            <a:rPr lang="en-US" altLang="zh-CN" sz="1200" kern="1200" dirty="0" smtClean="0"/>
            <a:t>/1024(G)/1024(T)=</a:t>
          </a:r>
          <a:r>
            <a:rPr lang="en-US" altLang="zh-CN" sz="1200" b="1" kern="1200" dirty="0" smtClean="0">
              <a:solidFill>
                <a:srgbClr val="C00000"/>
              </a:solidFill>
            </a:rPr>
            <a:t>2.47T</a:t>
          </a:r>
        </a:p>
      </dsp:txBody>
      <dsp:txXfrm rot="-5400000">
        <a:off x="1022740" y="1325652"/>
        <a:ext cx="5021519" cy="956444"/>
      </dsp:txXfrm>
    </dsp:sp>
    <dsp:sp modelId="{F8F5EA38-A743-4280-9DFB-C1F0186B85F8}">
      <dsp:nvSpPr>
        <dsp:cNvPr id="0" name=""/>
        <dsp:cNvSpPr/>
      </dsp:nvSpPr>
      <dsp:spPr>
        <a:xfrm rot="5400000">
          <a:off x="-219158" y="2816663"/>
          <a:ext cx="1461056" cy="1022739"/>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t>硬盘投入</a:t>
          </a:r>
          <a:endParaRPr lang="zh-CN" altLang="en-US" sz="1900" kern="1200" dirty="0"/>
        </a:p>
      </dsp:txBody>
      <dsp:txXfrm rot="-5400000">
        <a:off x="1" y="3108875"/>
        <a:ext cx="1022739" cy="438317"/>
      </dsp:txXfrm>
    </dsp:sp>
    <dsp:sp modelId="{365F170E-E289-4C12-A1AF-6E9748435DF8}">
      <dsp:nvSpPr>
        <dsp:cNvPr id="0" name=""/>
        <dsp:cNvSpPr/>
      </dsp:nvSpPr>
      <dsp:spPr>
        <a:xfrm rot="5400000">
          <a:off x="3084424" y="541491"/>
          <a:ext cx="949686" cy="5073260"/>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zh-CN" sz="1400" kern="1200" dirty="0" smtClean="0"/>
            <a:t>也就是说满足存储时间所需要的</a:t>
          </a:r>
          <a:r>
            <a:rPr lang="en-US" altLang="zh-CN" sz="1400" kern="1200" dirty="0" smtClean="0"/>
            <a:t>3T</a:t>
          </a:r>
          <a:r>
            <a:rPr lang="zh-CN" altLang="zh-CN" sz="1400" kern="1200" dirty="0" smtClean="0"/>
            <a:t>硬盘数量需配置</a:t>
          </a:r>
          <a:r>
            <a:rPr lang="en-US" altLang="zh-CN" sz="1400" b="1" kern="1200" dirty="0" smtClean="0">
              <a:solidFill>
                <a:srgbClr val="C00000"/>
              </a:solidFill>
            </a:rPr>
            <a:t>1</a:t>
          </a:r>
          <a:r>
            <a:rPr lang="zh-CN" altLang="zh-CN" sz="1400" b="1" kern="1200" dirty="0" smtClean="0">
              <a:solidFill>
                <a:srgbClr val="C00000"/>
              </a:solidFill>
            </a:rPr>
            <a:t>块</a:t>
          </a:r>
          <a:r>
            <a:rPr lang="zh-CN" altLang="zh-CN" sz="1400" kern="1200" dirty="0" smtClean="0"/>
            <a:t>即可。</a:t>
          </a:r>
          <a:endParaRPr lang="zh-CN" altLang="en-US" sz="1400" kern="1200" dirty="0"/>
        </a:p>
      </dsp:txBody>
      <dsp:txXfrm rot="-5400000">
        <a:off x="1022637" y="2649638"/>
        <a:ext cx="5026900" cy="85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E2586-0A21-4ACB-A251-AD5F56B7F4E1}">
      <dsp:nvSpPr>
        <dsp:cNvPr id="0" name=""/>
        <dsp:cNvSpPr/>
      </dsp:nvSpPr>
      <dsp:spPr>
        <a:xfrm>
          <a:off x="1165091" y="929332"/>
          <a:ext cx="1684783" cy="1712263"/>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t>集成金融理财软件平台和集中存储功能，能够对各网点理财采集终端上传的金融理财音视频数据进行集中存储备份。</a:t>
          </a:r>
          <a:endParaRPr lang="zh-CN" altLang="en-US" sz="1200" kern="1200" dirty="0"/>
        </a:p>
      </dsp:txBody>
      <dsp:txXfrm>
        <a:off x="1434657" y="929332"/>
        <a:ext cx="1415218" cy="1712263"/>
      </dsp:txXfrm>
    </dsp:sp>
    <dsp:sp modelId="{2C64720D-7E90-4E96-9FA7-96DBD334E3EC}">
      <dsp:nvSpPr>
        <dsp:cNvPr id="0" name=""/>
        <dsp:cNvSpPr/>
      </dsp:nvSpPr>
      <dsp:spPr>
        <a:xfrm>
          <a:off x="1165091" y="2641595"/>
          <a:ext cx="1684783" cy="1015161"/>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t>对所辖网点各理财柜台信息、监控设备信息、音视频信息进行统一管理。</a:t>
          </a:r>
          <a:endParaRPr lang="zh-CN" altLang="en-US" sz="1200" kern="1200" dirty="0"/>
        </a:p>
      </dsp:txBody>
      <dsp:txXfrm>
        <a:off x="1434657" y="2641595"/>
        <a:ext cx="1415218" cy="1015161"/>
      </dsp:txXfrm>
    </dsp:sp>
    <dsp:sp modelId="{5AE6527C-0D13-459D-A320-7ED96C439654}">
      <dsp:nvSpPr>
        <dsp:cNvPr id="0" name=""/>
        <dsp:cNvSpPr/>
      </dsp:nvSpPr>
      <dsp:spPr>
        <a:xfrm>
          <a:off x="91531" y="407242"/>
          <a:ext cx="1305222" cy="1305222"/>
        </a:xfrm>
        <a:prstGeom prst="ellipse">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smtClean="0"/>
            <a:t>理财监控管理平台</a:t>
          </a:r>
          <a:endParaRPr lang="zh-CN" altLang="en-US" sz="1800" kern="1200" dirty="0"/>
        </a:p>
      </dsp:txBody>
      <dsp:txXfrm>
        <a:off x="282676" y="598387"/>
        <a:ext cx="922932" cy="922932"/>
      </dsp:txXfrm>
    </dsp:sp>
    <dsp:sp modelId="{825B4241-05FB-42C9-9004-A0F8E498369C}">
      <dsp:nvSpPr>
        <dsp:cNvPr id="0" name=""/>
        <dsp:cNvSpPr/>
      </dsp:nvSpPr>
      <dsp:spPr>
        <a:xfrm>
          <a:off x="3951271" y="949651"/>
          <a:ext cx="1626024" cy="804105"/>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t>可对录像进行查询和回放。</a:t>
          </a:r>
          <a:endParaRPr lang="zh-CN" altLang="en-US" sz="1200" kern="1200" dirty="0"/>
        </a:p>
      </dsp:txBody>
      <dsp:txXfrm>
        <a:off x="4211435" y="949651"/>
        <a:ext cx="1365860" cy="804105"/>
      </dsp:txXfrm>
    </dsp:sp>
    <dsp:sp modelId="{02C94436-AB99-45AA-A05F-2A6CF6A00C04}">
      <dsp:nvSpPr>
        <dsp:cNvPr id="0" name=""/>
        <dsp:cNvSpPr/>
      </dsp:nvSpPr>
      <dsp:spPr>
        <a:xfrm>
          <a:off x="3951271" y="1753757"/>
          <a:ext cx="1626024" cy="1884364"/>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t>具体查询条件有：录像时间、业务单号、客户身份证号码、理财产品名称、产品到期日、支行机构号、理财客户经理代码等。</a:t>
          </a:r>
          <a:endParaRPr lang="zh-CN" altLang="en-US" sz="1200" kern="1200" dirty="0"/>
        </a:p>
      </dsp:txBody>
      <dsp:txXfrm>
        <a:off x="4211435" y="1753757"/>
        <a:ext cx="1365860" cy="1884364"/>
      </dsp:txXfrm>
    </dsp:sp>
    <dsp:sp modelId="{B36160DE-230C-42AA-A014-0762A1DA041E}">
      <dsp:nvSpPr>
        <dsp:cNvPr id="0" name=""/>
        <dsp:cNvSpPr/>
      </dsp:nvSpPr>
      <dsp:spPr>
        <a:xfrm>
          <a:off x="2896499" y="407242"/>
          <a:ext cx="1305222" cy="1305222"/>
        </a:xfrm>
        <a:prstGeom prst="ellipse">
          <a:avLst/>
        </a:prstGeom>
        <a:solidFill>
          <a:schemeClr val="accent5">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smtClean="0"/>
            <a:t>回放查询客户端</a:t>
          </a:r>
          <a:endParaRPr lang="zh-CN" altLang="en-US" sz="1800" kern="1200" dirty="0"/>
        </a:p>
      </dsp:txBody>
      <dsp:txXfrm>
        <a:off x="3087644" y="598387"/>
        <a:ext cx="922932" cy="9229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DD015-DF92-4062-9681-AC317382CC88}">
      <dsp:nvSpPr>
        <dsp:cNvPr id="0" name=""/>
        <dsp:cNvSpPr/>
      </dsp:nvSpPr>
      <dsp:spPr>
        <a:xfrm rot="5400000">
          <a:off x="4227997" y="-2233940"/>
          <a:ext cx="576518" cy="5230357"/>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在业务繁忙的时间段，系统先将录像保存在网点理财采集终端上，保证业务的正常运行；在网络较为空闲的时间段，通过银行网络将网点理财采集终端上存储的录像上传至分行监控中心理财监控管理平台上进行备份。</a:t>
          </a:r>
          <a:endParaRPr lang="zh-CN" altLang="en-US" sz="1100" kern="1200" dirty="0"/>
        </a:p>
      </dsp:txBody>
      <dsp:txXfrm rot="-5400000">
        <a:off x="1901078" y="121122"/>
        <a:ext cx="5202214" cy="520232"/>
      </dsp:txXfrm>
    </dsp:sp>
    <dsp:sp modelId="{92A842C1-B539-4C91-AC9D-BA45CE5A8128}">
      <dsp:nvSpPr>
        <dsp:cNvPr id="0" name=""/>
        <dsp:cNvSpPr/>
      </dsp:nvSpPr>
      <dsp:spPr>
        <a:xfrm>
          <a:off x="426" y="119160"/>
          <a:ext cx="1900651" cy="58111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t>中心二次存储</a:t>
          </a:r>
          <a:endParaRPr lang="zh-CN" altLang="en-US" sz="1600" b="1" kern="1200" dirty="0"/>
        </a:p>
      </dsp:txBody>
      <dsp:txXfrm>
        <a:off x="28794" y="147528"/>
        <a:ext cx="1843915" cy="524377"/>
      </dsp:txXfrm>
    </dsp:sp>
    <dsp:sp modelId="{6491560B-B10F-457F-AE9E-EE0CD121271A}">
      <dsp:nvSpPr>
        <dsp:cNvPr id="0" name=""/>
        <dsp:cNvSpPr/>
      </dsp:nvSpPr>
      <dsp:spPr>
        <a:xfrm rot="5400000">
          <a:off x="4188315" y="-1573415"/>
          <a:ext cx="643802" cy="5243352"/>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支持通过录像时间、业务单号、客户身份证号码、理财产品名称、产品到期日、支行机构号、理财客户经理代码等条件进行录像的查询，实现对录像的快速检索调阅。</a:t>
          </a:r>
          <a:endParaRPr lang="zh-CN" altLang="en-US" sz="1100" kern="1200" dirty="0"/>
        </a:p>
      </dsp:txBody>
      <dsp:txXfrm rot="-5400000">
        <a:off x="1888540" y="757788"/>
        <a:ext cx="5211924" cy="580946"/>
      </dsp:txXfrm>
    </dsp:sp>
    <dsp:sp modelId="{C36CFC6E-9BE6-4C26-AF81-A23EAA8BCF21}">
      <dsp:nvSpPr>
        <dsp:cNvPr id="0" name=""/>
        <dsp:cNvSpPr/>
      </dsp:nvSpPr>
      <dsp:spPr>
        <a:xfrm>
          <a:off x="426" y="746222"/>
          <a:ext cx="1888114" cy="604076"/>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t>录像查询</a:t>
          </a:r>
          <a:endParaRPr lang="zh-CN" altLang="en-US" sz="1600" kern="1200" dirty="0"/>
        </a:p>
      </dsp:txBody>
      <dsp:txXfrm>
        <a:off x="29915" y="775711"/>
        <a:ext cx="1829136" cy="545098"/>
      </dsp:txXfrm>
    </dsp:sp>
    <dsp:sp modelId="{FE0E0DD0-4E8C-4D91-AE59-3FDBD4AEED65}">
      <dsp:nvSpPr>
        <dsp:cNvPr id="0" name=""/>
        <dsp:cNvSpPr/>
      </dsp:nvSpPr>
      <dsp:spPr>
        <a:xfrm rot="5400000">
          <a:off x="4183865" y="-864831"/>
          <a:ext cx="652704" cy="5243352"/>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管理员可阶段性对理财录像进行数据的统计和导出，提供给银行一系列业务数据，便于银行进行业务规范，并能给银行考核提供参考依据。</a:t>
          </a:r>
          <a:endParaRPr lang="zh-CN" altLang="en-US" sz="1100" kern="1200" dirty="0"/>
        </a:p>
      </dsp:txBody>
      <dsp:txXfrm rot="-5400000">
        <a:off x="1888541" y="1462355"/>
        <a:ext cx="5211490" cy="588980"/>
      </dsp:txXfrm>
    </dsp:sp>
    <dsp:sp modelId="{343ADE95-B964-4ED7-81B1-34023381FE7E}">
      <dsp:nvSpPr>
        <dsp:cNvPr id="0" name=""/>
        <dsp:cNvSpPr/>
      </dsp:nvSpPr>
      <dsp:spPr>
        <a:xfrm>
          <a:off x="426" y="1428850"/>
          <a:ext cx="1888114" cy="65598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t>录像统计</a:t>
          </a:r>
          <a:endParaRPr lang="zh-CN" altLang="en-US" sz="1600" kern="1200" dirty="0"/>
        </a:p>
      </dsp:txBody>
      <dsp:txXfrm>
        <a:off x="32449" y="1460873"/>
        <a:ext cx="1824068" cy="591941"/>
      </dsp:txXfrm>
    </dsp:sp>
    <dsp:sp modelId="{B4298F07-081D-454D-ABCC-30BECDCEA782}">
      <dsp:nvSpPr>
        <dsp:cNvPr id="0" name=""/>
        <dsp:cNvSpPr/>
      </dsp:nvSpPr>
      <dsp:spPr>
        <a:xfrm rot="5400000">
          <a:off x="4183200" y="-137900"/>
          <a:ext cx="649933" cy="5244463"/>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根据理财产品有效期，自动删除到期的理财产品，节省存储空间，也节省人力操作成本。</a:t>
          </a:r>
          <a:endParaRPr lang="zh-CN" altLang="en-US" sz="1100" kern="1200" dirty="0"/>
        </a:p>
      </dsp:txBody>
      <dsp:txXfrm rot="-5400000">
        <a:off x="1885936" y="2191091"/>
        <a:ext cx="5212736" cy="586479"/>
      </dsp:txXfrm>
    </dsp:sp>
    <dsp:sp modelId="{3AEBC414-769C-4DDF-92A8-8BAF6F470204}">
      <dsp:nvSpPr>
        <dsp:cNvPr id="0" name=""/>
        <dsp:cNvSpPr/>
      </dsp:nvSpPr>
      <dsp:spPr>
        <a:xfrm>
          <a:off x="426" y="2143526"/>
          <a:ext cx="1885509" cy="68160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t>录像删除</a:t>
          </a:r>
          <a:endParaRPr lang="zh-CN" altLang="en-US" sz="1600" b="1" kern="1200" dirty="0"/>
        </a:p>
      </dsp:txBody>
      <dsp:txXfrm>
        <a:off x="33699" y="2176799"/>
        <a:ext cx="1818963" cy="615063"/>
      </dsp:txXfrm>
    </dsp:sp>
    <dsp:sp modelId="{329FAC42-61BA-4701-94D2-68923289E779}">
      <dsp:nvSpPr>
        <dsp:cNvPr id="0" name=""/>
        <dsp:cNvSpPr/>
      </dsp:nvSpPr>
      <dsp:spPr>
        <a:xfrm rot="5400000">
          <a:off x="4211745" y="547993"/>
          <a:ext cx="591430" cy="5243352"/>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对于发生纠纷的理财产品，提供录像延长操作，银行方面可以根据需要将录像进行延长保存。</a:t>
          </a:r>
          <a:endParaRPr lang="zh-CN" altLang="en-US" sz="1100" kern="1200" dirty="0"/>
        </a:p>
      </dsp:txBody>
      <dsp:txXfrm rot="-5400000">
        <a:off x="1885785" y="2902825"/>
        <a:ext cx="5214481" cy="533688"/>
      </dsp:txXfrm>
    </dsp:sp>
    <dsp:sp modelId="{88D5DE74-8943-432F-BAEB-3DE026817552}">
      <dsp:nvSpPr>
        <dsp:cNvPr id="0" name=""/>
        <dsp:cNvSpPr/>
      </dsp:nvSpPr>
      <dsp:spPr>
        <a:xfrm>
          <a:off x="426" y="2864843"/>
          <a:ext cx="1888114" cy="60965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t>录像延长</a:t>
          </a:r>
          <a:endParaRPr lang="zh-CN" altLang="en-US" sz="1600" kern="1200" dirty="0"/>
        </a:p>
      </dsp:txBody>
      <dsp:txXfrm>
        <a:off x="30187" y="2894604"/>
        <a:ext cx="1828592" cy="550131"/>
      </dsp:txXfrm>
    </dsp:sp>
    <dsp:sp modelId="{333AC7E2-D8F5-4176-B49A-84923E8EAE97}">
      <dsp:nvSpPr>
        <dsp:cNvPr id="0" name=""/>
        <dsp:cNvSpPr/>
      </dsp:nvSpPr>
      <dsp:spPr>
        <a:xfrm rot="5400000">
          <a:off x="4215936" y="1197334"/>
          <a:ext cx="588561" cy="5243352"/>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smtClean="0"/>
            <a:t>在理财监控管理平台中，能显示正在办理业务的工位，银行领导可以直接打开对应视频，实时查看业务办理的过程。</a:t>
          </a:r>
          <a:endParaRPr lang="zh-CN" altLang="en-US" sz="1100" kern="1200" dirty="0"/>
        </a:p>
      </dsp:txBody>
      <dsp:txXfrm rot="-5400000">
        <a:off x="1888541" y="3553461"/>
        <a:ext cx="5214621" cy="531099"/>
      </dsp:txXfrm>
    </dsp:sp>
    <dsp:sp modelId="{879769AD-159B-4A07-9060-02D78DA20C26}">
      <dsp:nvSpPr>
        <dsp:cNvPr id="0" name=""/>
        <dsp:cNvSpPr/>
      </dsp:nvSpPr>
      <dsp:spPr>
        <a:xfrm>
          <a:off x="426" y="3514204"/>
          <a:ext cx="1888114" cy="60961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t>业务同步显示</a:t>
          </a:r>
          <a:endParaRPr lang="zh-CN" altLang="en-US" sz="1600" kern="1200" dirty="0"/>
        </a:p>
      </dsp:txBody>
      <dsp:txXfrm>
        <a:off x="30185" y="3543963"/>
        <a:ext cx="1828596" cy="5500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3CA22-7B9D-496B-8A02-41440FA36F5A}">
      <dsp:nvSpPr>
        <dsp:cNvPr id="0" name=""/>
        <dsp:cNvSpPr/>
      </dsp:nvSpPr>
      <dsp:spPr>
        <a:xfrm>
          <a:off x="2624055" y="150426"/>
          <a:ext cx="1375439" cy="137543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zh-CN" sz="1100" kern="1200" dirty="0" smtClean="0"/>
            <a:t>对各一级</a:t>
          </a:r>
          <a:r>
            <a:rPr lang="en-US" altLang="zh-CN" sz="1100" kern="1200" dirty="0" smtClean="0"/>
            <a:t>/</a:t>
          </a:r>
          <a:r>
            <a:rPr lang="zh-CN" altLang="zh-CN" sz="1100" kern="1200" dirty="0" smtClean="0"/>
            <a:t>二级分行中管理的录像进行查询、下载</a:t>
          </a:r>
          <a:endParaRPr lang="zh-CN" altLang="en-US" sz="1100" kern="1200" dirty="0"/>
        </a:p>
      </dsp:txBody>
      <dsp:txXfrm>
        <a:off x="2825483" y="351854"/>
        <a:ext cx="972583" cy="972583"/>
      </dsp:txXfrm>
    </dsp:sp>
    <dsp:sp modelId="{526A3BC3-2D19-4EB9-863D-C5783186D627}">
      <dsp:nvSpPr>
        <dsp:cNvPr id="0" name=""/>
        <dsp:cNvSpPr/>
      </dsp:nvSpPr>
      <dsp:spPr>
        <a:xfrm>
          <a:off x="3046827" y="1481748"/>
          <a:ext cx="532756" cy="436627"/>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117444" y="1648714"/>
        <a:ext cx="391522" cy="102695"/>
      </dsp:txXfrm>
    </dsp:sp>
    <dsp:sp modelId="{82889B09-CC80-42B7-8FEA-12CBCB6620EC}">
      <dsp:nvSpPr>
        <dsp:cNvPr id="0" name=""/>
        <dsp:cNvSpPr/>
      </dsp:nvSpPr>
      <dsp:spPr>
        <a:xfrm>
          <a:off x="2668963" y="1847506"/>
          <a:ext cx="1375439" cy="137543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kern="1200" dirty="0" smtClean="0"/>
            <a:t>通过配置完成对一级分行的集中管理</a:t>
          </a:r>
          <a:endParaRPr lang="zh-CN" altLang="en-US" sz="1100" kern="1200" dirty="0"/>
        </a:p>
      </dsp:txBody>
      <dsp:txXfrm>
        <a:off x="2870391" y="2048934"/>
        <a:ext cx="972583" cy="972583"/>
      </dsp:txXfrm>
    </dsp:sp>
    <dsp:sp modelId="{6D54F8DA-2A4A-46A9-9135-14C83394182D}">
      <dsp:nvSpPr>
        <dsp:cNvPr id="0" name=""/>
        <dsp:cNvSpPr/>
      </dsp:nvSpPr>
      <dsp:spPr>
        <a:xfrm rot="10815433" flipH="1">
          <a:off x="1710448" y="1277300"/>
          <a:ext cx="681859" cy="66149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endParaRPr lang="zh-CN" altLang="en-US" sz="3000" kern="1200"/>
        </a:p>
      </dsp:txBody>
      <dsp:txXfrm>
        <a:off x="1710449" y="1409155"/>
        <a:ext cx="483409" cy="396899"/>
      </dsp:txXfrm>
    </dsp:sp>
    <dsp:sp modelId="{ED0B48F6-C511-433F-876F-B9CC77B9D57A}">
      <dsp:nvSpPr>
        <dsp:cNvPr id="0" name=""/>
        <dsp:cNvSpPr/>
      </dsp:nvSpPr>
      <dsp:spPr>
        <a:xfrm>
          <a:off x="33471" y="833198"/>
          <a:ext cx="1385067" cy="137527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t>回放查询终端</a:t>
          </a:r>
          <a:endParaRPr lang="zh-CN" altLang="en-US" sz="2000" b="1" kern="1200" dirty="0"/>
        </a:p>
      </dsp:txBody>
      <dsp:txXfrm>
        <a:off x="236309" y="1034602"/>
        <a:ext cx="979391" cy="9724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93594-FC84-43DC-9D6E-E877A410CEC7}">
      <dsp:nvSpPr>
        <dsp:cNvPr id="0" name=""/>
        <dsp:cNvSpPr/>
      </dsp:nvSpPr>
      <dsp:spPr>
        <a:xfrm>
          <a:off x="854157" y="1804"/>
          <a:ext cx="1424430" cy="8546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smtClean="0"/>
            <a:t>客户进入理财室理财专柜，向理财客户经理咨询理财业务</a:t>
          </a:r>
          <a:endParaRPr lang="zh-CN" altLang="en-US" sz="1100" kern="1200" dirty="0"/>
        </a:p>
      </dsp:txBody>
      <dsp:txXfrm>
        <a:off x="879189" y="26836"/>
        <a:ext cx="1374366" cy="804594"/>
      </dsp:txXfrm>
    </dsp:sp>
    <dsp:sp modelId="{37FD8871-550C-4EAC-9981-8F435C67DAFC}">
      <dsp:nvSpPr>
        <dsp:cNvPr id="0" name=""/>
        <dsp:cNvSpPr/>
      </dsp:nvSpPr>
      <dsp:spPr>
        <a:xfrm>
          <a:off x="2403938" y="252504"/>
          <a:ext cx="301979" cy="3532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403938" y="323156"/>
        <a:ext cx="211385" cy="211954"/>
      </dsp:txXfrm>
    </dsp:sp>
    <dsp:sp modelId="{0E462625-59BE-4E06-9BF9-2EA4A6B48D6A}">
      <dsp:nvSpPr>
        <dsp:cNvPr id="0" name=""/>
        <dsp:cNvSpPr/>
      </dsp:nvSpPr>
      <dsp:spPr>
        <a:xfrm>
          <a:off x="2848361" y="1804"/>
          <a:ext cx="1424430" cy="8546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zh-CN" sz="1100" kern="1200" dirty="0" smtClean="0"/>
            <a:t>咨询完毕并确认客户需办理某种理财业务后，理财客户经理理财办理</a:t>
          </a:r>
          <a:r>
            <a:rPr lang="en-US" altLang="zh-CN" sz="1100" kern="1200" dirty="0" smtClean="0"/>
            <a:t>Web</a:t>
          </a:r>
          <a:r>
            <a:rPr lang="zh-CN" altLang="zh-CN" sz="1100" kern="1200" dirty="0" smtClean="0"/>
            <a:t>页面</a:t>
          </a:r>
          <a:endParaRPr lang="zh-CN" altLang="en-US" sz="1100" kern="1200" dirty="0"/>
        </a:p>
      </dsp:txBody>
      <dsp:txXfrm>
        <a:off x="2873393" y="26836"/>
        <a:ext cx="1374366" cy="804594"/>
      </dsp:txXfrm>
    </dsp:sp>
    <dsp:sp modelId="{08DA4EC2-2D95-43EA-96AF-C0A4BDC4E1C0}">
      <dsp:nvSpPr>
        <dsp:cNvPr id="0" name=""/>
        <dsp:cNvSpPr/>
      </dsp:nvSpPr>
      <dsp:spPr>
        <a:xfrm rot="5400000">
          <a:off x="3409586" y="956173"/>
          <a:ext cx="301979" cy="35325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3454599" y="981812"/>
        <a:ext cx="211954" cy="211385"/>
      </dsp:txXfrm>
    </dsp:sp>
    <dsp:sp modelId="{D7BB17BC-37AD-4F9E-9446-56E3D79CE7FE}">
      <dsp:nvSpPr>
        <dsp:cNvPr id="0" name=""/>
        <dsp:cNvSpPr/>
      </dsp:nvSpPr>
      <dsp:spPr>
        <a:xfrm>
          <a:off x="2848361" y="1426235"/>
          <a:ext cx="1424430" cy="8546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smtClean="0"/>
            <a:t>理财客户经理输入客户的身份证或银行卡号信息</a:t>
          </a:r>
          <a:endParaRPr lang="zh-CN" altLang="en-US" sz="1100" kern="1200" dirty="0"/>
        </a:p>
      </dsp:txBody>
      <dsp:txXfrm>
        <a:off x="2873393" y="1451267"/>
        <a:ext cx="1374366" cy="804594"/>
      </dsp:txXfrm>
    </dsp:sp>
    <dsp:sp modelId="{3DD6B20B-7F62-4F23-A4D9-62532C009123}">
      <dsp:nvSpPr>
        <dsp:cNvPr id="0" name=""/>
        <dsp:cNvSpPr/>
      </dsp:nvSpPr>
      <dsp:spPr>
        <a:xfrm rot="10800000">
          <a:off x="2421031" y="1676935"/>
          <a:ext cx="301979" cy="35325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511625" y="1747587"/>
        <a:ext cx="211385" cy="211954"/>
      </dsp:txXfrm>
    </dsp:sp>
    <dsp:sp modelId="{7AFE10B2-AE8C-4E63-ACF2-72A0436F7FE9}">
      <dsp:nvSpPr>
        <dsp:cNvPr id="0" name=""/>
        <dsp:cNvSpPr/>
      </dsp:nvSpPr>
      <dsp:spPr>
        <a:xfrm>
          <a:off x="854157" y="1426235"/>
          <a:ext cx="1424430" cy="85465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smtClean="0"/>
            <a:t>理财客户经理启动“开始理财”按钮开始录像，并宣读理财须知。</a:t>
          </a:r>
          <a:endParaRPr lang="zh-CN" altLang="en-US" sz="1100" b="0" kern="1200" dirty="0"/>
        </a:p>
      </dsp:txBody>
      <dsp:txXfrm>
        <a:off x="879189" y="1451267"/>
        <a:ext cx="1374366" cy="804594"/>
      </dsp:txXfrm>
    </dsp:sp>
    <dsp:sp modelId="{0AA597ED-F085-4257-9F5F-4D33EF103100}">
      <dsp:nvSpPr>
        <dsp:cNvPr id="0" name=""/>
        <dsp:cNvSpPr/>
      </dsp:nvSpPr>
      <dsp:spPr>
        <a:xfrm rot="5400000">
          <a:off x="1415383" y="2380604"/>
          <a:ext cx="301979" cy="35325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1460396" y="2406243"/>
        <a:ext cx="211954" cy="211385"/>
      </dsp:txXfrm>
    </dsp:sp>
    <dsp:sp modelId="{798C43F1-9B1E-460C-A2BD-94DD2A6ACECE}">
      <dsp:nvSpPr>
        <dsp:cNvPr id="0" name=""/>
        <dsp:cNvSpPr/>
      </dsp:nvSpPr>
      <dsp:spPr>
        <a:xfrm>
          <a:off x="854157" y="2850666"/>
          <a:ext cx="1424430" cy="8546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smtClean="0"/>
            <a:t>宣读理财须知完成并经过双方确认后，理财客户经理点击“完成理财”</a:t>
          </a:r>
          <a:endParaRPr lang="zh-CN" altLang="en-US" sz="1100" kern="1200" dirty="0"/>
        </a:p>
      </dsp:txBody>
      <dsp:txXfrm>
        <a:off x="879189" y="2875698"/>
        <a:ext cx="1374366" cy="804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5DFFB-D82F-4E2A-BF14-5D192D8FBED4}">
      <dsp:nvSpPr>
        <dsp:cNvPr id="0" name=""/>
        <dsp:cNvSpPr/>
      </dsp:nvSpPr>
      <dsp:spPr>
        <a:xfrm>
          <a:off x="0" y="0"/>
          <a:ext cx="3942080" cy="70157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smtClean="0"/>
            <a:t>客户持录音录像确认单到银行高柜区购买理财业务</a:t>
          </a:r>
          <a:endParaRPr lang="zh-CN" altLang="en-US" sz="1100" kern="1200" dirty="0"/>
        </a:p>
      </dsp:txBody>
      <dsp:txXfrm>
        <a:off x="20548" y="20548"/>
        <a:ext cx="3125745" cy="660477"/>
      </dsp:txXfrm>
    </dsp:sp>
    <dsp:sp modelId="{42C5E8BA-FE01-4C8C-9688-F826739A21C6}">
      <dsp:nvSpPr>
        <dsp:cNvPr id="0" name=""/>
        <dsp:cNvSpPr/>
      </dsp:nvSpPr>
      <dsp:spPr>
        <a:xfrm>
          <a:off x="330149" y="829132"/>
          <a:ext cx="3942080" cy="701573"/>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smtClean="0"/>
            <a:t>业务系统</a:t>
          </a:r>
          <a:r>
            <a:rPr lang="zh-CN" altLang="zh-CN" sz="1100" kern="1200" dirty="0" smtClean="0"/>
            <a:t>生成业务单据号等客户个人</a:t>
          </a:r>
          <a:r>
            <a:rPr lang="en-US" altLang="zh-CN" sz="1100" kern="1200" dirty="0" smtClean="0"/>
            <a:t>CRM</a:t>
          </a:r>
          <a:r>
            <a:rPr lang="zh-CN" altLang="zh-CN" sz="1100" kern="1200" dirty="0" smtClean="0"/>
            <a:t>信息</a:t>
          </a:r>
          <a:endParaRPr lang="zh-CN" altLang="en-US" sz="1100" kern="1200" dirty="0"/>
        </a:p>
      </dsp:txBody>
      <dsp:txXfrm>
        <a:off x="350697" y="849680"/>
        <a:ext cx="3114812" cy="660477"/>
      </dsp:txXfrm>
    </dsp:sp>
    <dsp:sp modelId="{CF476A3D-6464-4868-95AF-D2BFE68586B8}">
      <dsp:nvSpPr>
        <dsp:cNvPr id="0" name=""/>
        <dsp:cNvSpPr/>
      </dsp:nvSpPr>
      <dsp:spPr>
        <a:xfrm>
          <a:off x="655370" y="1658264"/>
          <a:ext cx="3942080" cy="701573"/>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zh-CN" sz="1100" kern="1200" dirty="0" smtClean="0"/>
            <a:t>理财监控管理平台将理财采集终端推送上来的录像信息与客户</a:t>
          </a:r>
          <a:r>
            <a:rPr lang="en-US" altLang="zh-CN" sz="1100" kern="1200" dirty="0" smtClean="0"/>
            <a:t>CRM</a:t>
          </a:r>
          <a:r>
            <a:rPr lang="zh-CN" altLang="zh-CN" sz="1100" kern="1200" dirty="0" smtClean="0"/>
            <a:t>信息自动进行匹配、绑定（通过银行卡号</a:t>
          </a:r>
          <a:r>
            <a:rPr lang="zh-CN" altLang="en-US" sz="1100" kern="1200" dirty="0" smtClean="0"/>
            <a:t>或身份证号</a:t>
          </a:r>
          <a:r>
            <a:rPr lang="zh-CN" altLang="zh-CN" sz="1100" kern="1200" dirty="0" smtClean="0"/>
            <a:t>）</a:t>
          </a:r>
          <a:endParaRPr lang="zh-CN" altLang="en-US" sz="1100" kern="1200" dirty="0"/>
        </a:p>
      </dsp:txBody>
      <dsp:txXfrm>
        <a:off x="675918" y="1678812"/>
        <a:ext cx="3119739" cy="660477"/>
      </dsp:txXfrm>
    </dsp:sp>
    <dsp:sp modelId="{B99CBE9A-D666-4F40-833D-99507172FF7C}">
      <dsp:nvSpPr>
        <dsp:cNvPr id="0" name=""/>
        <dsp:cNvSpPr/>
      </dsp:nvSpPr>
      <dsp:spPr>
        <a:xfrm>
          <a:off x="985519" y="2487396"/>
          <a:ext cx="3942080" cy="701573"/>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smtClean="0"/>
            <a:t>理财录像与客户信息关联，同时实现根据客户信息对录像进行检索的目的</a:t>
          </a:r>
          <a:endParaRPr lang="zh-CN" altLang="en-US" sz="1100" kern="1200" dirty="0"/>
        </a:p>
      </dsp:txBody>
      <dsp:txXfrm>
        <a:off x="1006067" y="2507944"/>
        <a:ext cx="3114812" cy="660477"/>
      </dsp:txXfrm>
    </dsp:sp>
    <dsp:sp modelId="{47177597-2025-426D-A759-44980B833BFF}">
      <dsp:nvSpPr>
        <dsp:cNvPr id="0" name=""/>
        <dsp:cNvSpPr/>
      </dsp:nvSpPr>
      <dsp:spPr>
        <a:xfrm>
          <a:off x="3486057" y="537341"/>
          <a:ext cx="456022" cy="456022"/>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588662" y="537341"/>
        <a:ext cx="250812" cy="343157"/>
      </dsp:txXfrm>
    </dsp:sp>
    <dsp:sp modelId="{07E239E5-92D7-4F4A-B372-F820A02BB43C}">
      <dsp:nvSpPr>
        <dsp:cNvPr id="0" name=""/>
        <dsp:cNvSpPr/>
      </dsp:nvSpPr>
      <dsp:spPr>
        <a:xfrm>
          <a:off x="3816206" y="1366473"/>
          <a:ext cx="456022" cy="456022"/>
        </a:xfrm>
        <a:prstGeom prst="downArrow">
          <a:avLst>
            <a:gd name="adj1" fmla="val 55000"/>
            <a:gd name="adj2" fmla="val 45000"/>
          </a:avLst>
        </a:prstGeom>
        <a:solidFill>
          <a:schemeClr val="accent5">
            <a:tint val="40000"/>
            <a:alpha val="90000"/>
            <a:hueOff val="-3695877"/>
            <a:satOff val="-6408"/>
            <a:lumOff val="-64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918811" y="1366473"/>
        <a:ext cx="250812" cy="343157"/>
      </dsp:txXfrm>
    </dsp:sp>
    <dsp:sp modelId="{E616DE40-7E93-4D33-BE9C-1AE4E723BAEB}">
      <dsp:nvSpPr>
        <dsp:cNvPr id="0" name=""/>
        <dsp:cNvSpPr/>
      </dsp:nvSpPr>
      <dsp:spPr>
        <a:xfrm>
          <a:off x="4141428" y="2195605"/>
          <a:ext cx="456022" cy="456022"/>
        </a:xfrm>
        <a:prstGeom prst="downArrow">
          <a:avLst>
            <a:gd name="adj1" fmla="val 55000"/>
            <a:gd name="adj2" fmla="val 45000"/>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4244033" y="2195605"/>
        <a:ext cx="250812" cy="343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6CB4B-1E50-432F-9AD0-05266757A84C}">
      <dsp:nvSpPr>
        <dsp:cNvPr id="0" name=""/>
        <dsp:cNvSpPr/>
      </dsp:nvSpPr>
      <dsp:spPr>
        <a:xfrm>
          <a:off x="1376595" y="357858"/>
          <a:ext cx="2458889" cy="2458889"/>
        </a:xfrm>
        <a:prstGeom prst="blockArc">
          <a:avLst>
            <a:gd name="adj1" fmla="val 12600000"/>
            <a:gd name="adj2" fmla="val 16200000"/>
            <a:gd name="adj3" fmla="val 4507"/>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E7589B-E86F-4E35-90A2-1A18CC741C99}">
      <dsp:nvSpPr>
        <dsp:cNvPr id="0" name=""/>
        <dsp:cNvSpPr/>
      </dsp:nvSpPr>
      <dsp:spPr>
        <a:xfrm>
          <a:off x="1376595" y="357858"/>
          <a:ext cx="2458889" cy="2458889"/>
        </a:xfrm>
        <a:prstGeom prst="blockArc">
          <a:avLst>
            <a:gd name="adj1" fmla="val 9000000"/>
            <a:gd name="adj2" fmla="val 12600000"/>
            <a:gd name="adj3" fmla="val 4507"/>
          </a:avLst>
        </a:prstGeom>
        <a:solidFill>
          <a:schemeClr val="accent5">
            <a:hueOff val="-5882676"/>
            <a:satOff val="-8182"/>
            <a:lumOff val="-313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0E54F0-E856-487B-BC02-00A942898AA4}">
      <dsp:nvSpPr>
        <dsp:cNvPr id="0" name=""/>
        <dsp:cNvSpPr/>
      </dsp:nvSpPr>
      <dsp:spPr>
        <a:xfrm>
          <a:off x="1376595" y="357858"/>
          <a:ext cx="2458889" cy="2458889"/>
        </a:xfrm>
        <a:prstGeom prst="blockArc">
          <a:avLst>
            <a:gd name="adj1" fmla="val 5400000"/>
            <a:gd name="adj2" fmla="val 9000000"/>
            <a:gd name="adj3" fmla="val 4507"/>
          </a:avLst>
        </a:prstGeom>
        <a:solidFill>
          <a:schemeClr val="accent5">
            <a:hueOff val="-4412007"/>
            <a:satOff val="-6137"/>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DDFA72-0062-4D35-84B6-B94EEEEB5C1A}">
      <dsp:nvSpPr>
        <dsp:cNvPr id="0" name=""/>
        <dsp:cNvSpPr/>
      </dsp:nvSpPr>
      <dsp:spPr>
        <a:xfrm>
          <a:off x="1376595" y="357858"/>
          <a:ext cx="2458889" cy="2458889"/>
        </a:xfrm>
        <a:prstGeom prst="blockArc">
          <a:avLst>
            <a:gd name="adj1" fmla="val 1800000"/>
            <a:gd name="adj2" fmla="val 5400000"/>
            <a:gd name="adj3" fmla="val 4507"/>
          </a:avLst>
        </a:prstGeom>
        <a:solidFill>
          <a:schemeClr val="accent5">
            <a:hueOff val="-2941338"/>
            <a:satOff val="-4091"/>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9542DE-E131-4C2E-B741-E004D878C5D6}">
      <dsp:nvSpPr>
        <dsp:cNvPr id="0" name=""/>
        <dsp:cNvSpPr/>
      </dsp:nvSpPr>
      <dsp:spPr>
        <a:xfrm>
          <a:off x="1376595" y="357858"/>
          <a:ext cx="2458889" cy="2458889"/>
        </a:xfrm>
        <a:prstGeom prst="blockArc">
          <a:avLst>
            <a:gd name="adj1" fmla="val 19800000"/>
            <a:gd name="adj2" fmla="val 1800000"/>
            <a:gd name="adj3" fmla="val 4507"/>
          </a:avLst>
        </a:prstGeom>
        <a:solidFill>
          <a:schemeClr val="accent5">
            <a:hueOff val="-1470669"/>
            <a:satOff val="-2046"/>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25DD1C-BBBF-4B07-A722-A85A146CC5DB}">
      <dsp:nvSpPr>
        <dsp:cNvPr id="0" name=""/>
        <dsp:cNvSpPr/>
      </dsp:nvSpPr>
      <dsp:spPr>
        <a:xfrm>
          <a:off x="1376595" y="357858"/>
          <a:ext cx="2458889" cy="2458889"/>
        </a:xfrm>
        <a:prstGeom prst="blockArc">
          <a:avLst>
            <a:gd name="adj1" fmla="val 16200000"/>
            <a:gd name="adj2" fmla="val 19800000"/>
            <a:gd name="adj3" fmla="val 450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310C22-84FA-4ACA-B0F8-1ECA3B19A864}">
      <dsp:nvSpPr>
        <dsp:cNvPr id="0" name=""/>
        <dsp:cNvSpPr/>
      </dsp:nvSpPr>
      <dsp:spPr>
        <a:xfrm>
          <a:off x="2056328" y="1037591"/>
          <a:ext cx="1099423" cy="109942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t>关联</a:t>
          </a:r>
          <a:endParaRPr lang="en-US" altLang="zh-CN" sz="1500" b="1" kern="1200" dirty="0" smtClean="0"/>
        </a:p>
        <a:p>
          <a:pPr lvl="0" algn="ctr" defTabSz="666750">
            <a:lnSpc>
              <a:spcPct val="90000"/>
            </a:lnSpc>
            <a:spcBef>
              <a:spcPct val="0"/>
            </a:spcBef>
            <a:spcAft>
              <a:spcPct val="35000"/>
            </a:spcAft>
          </a:pPr>
          <a:r>
            <a:rPr lang="zh-CN" altLang="en-US" sz="1500" b="1" kern="1200" dirty="0" smtClean="0"/>
            <a:t>信息</a:t>
          </a:r>
          <a:endParaRPr lang="zh-CN" altLang="en-US" sz="1500" b="1" kern="1200" dirty="0"/>
        </a:p>
      </dsp:txBody>
      <dsp:txXfrm>
        <a:off x="2217335" y="1198598"/>
        <a:ext cx="777409" cy="777409"/>
      </dsp:txXfrm>
    </dsp:sp>
    <dsp:sp modelId="{3974A19D-13A8-4F92-AA4F-E81CDEC9194E}">
      <dsp:nvSpPr>
        <dsp:cNvPr id="0" name=""/>
        <dsp:cNvSpPr/>
      </dsp:nvSpPr>
      <dsp:spPr>
        <a:xfrm>
          <a:off x="2221241" y="765"/>
          <a:ext cx="769596" cy="76959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录像时</a:t>
          </a:r>
          <a:br>
            <a:rPr lang="zh-CN" altLang="en-US" sz="900" kern="1200" dirty="0" smtClean="0"/>
          </a:br>
          <a:r>
            <a:rPr lang="zh-CN" altLang="en-US" sz="900" kern="1200" dirty="0" smtClean="0"/>
            <a:t>间</a:t>
          </a:r>
          <a:endParaRPr lang="zh-CN" altLang="en-US" sz="900" kern="1200" dirty="0"/>
        </a:p>
      </dsp:txBody>
      <dsp:txXfrm>
        <a:off x="2333946" y="113470"/>
        <a:ext cx="544186" cy="544186"/>
      </dsp:txXfrm>
    </dsp:sp>
    <dsp:sp modelId="{BC1F8304-84A1-42ED-9AAD-6621A7965EA2}">
      <dsp:nvSpPr>
        <dsp:cNvPr id="0" name=""/>
        <dsp:cNvSpPr/>
      </dsp:nvSpPr>
      <dsp:spPr>
        <a:xfrm>
          <a:off x="3261978" y="601635"/>
          <a:ext cx="769596" cy="769596"/>
        </a:xfrm>
        <a:prstGeom prst="ellipse">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理财员工代码</a:t>
          </a:r>
          <a:r>
            <a:rPr lang="zh-CN" altLang="en-US" sz="900" kern="1200" dirty="0"/>
            <a:t/>
          </a:r>
          <a:br>
            <a:rPr lang="zh-CN" altLang="en-US" sz="900" kern="1200" dirty="0"/>
          </a:br>
          <a:endParaRPr lang="zh-CN" altLang="en-US" sz="900" kern="1200" dirty="0"/>
        </a:p>
      </dsp:txBody>
      <dsp:txXfrm>
        <a:off x="3374683" y="714340"/>
        <a:ext cx="544186" cy="544186"/>
      </dsp:txXfrm>
    </dsp:sp>
    <dsp:sp modelId="{4CF9E2D6-9F50-402B-8ED3-03D09FCA5479}">
      <dsp:nvSpPr>
        <dsp:cNvPr id="0" name=""/>
        <dsp:cNvSpPr/>
      </dsp:nvSpPr>
      <dsp:spPr>
        <a:xfrm>
          <a:off x="3261978" y="1803374"/>
          <a:ext cx="769596" cy="769596"/>
        </a:xfrm>
        <a:prstGeom prst="ellipse">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业务单号</a:t>
          </a:r>
          <a:endParaRPr lang="zh-CN" altLang="en-US" sz="900" kern="1200" dirty="0"/>
        </a:p>
      </dsp:txBody>
      <dsp:txXfrm>
        <a:off x="3374683" y="1916079"/>
        <a:ext cx="544186" cy="544186"/>
      </dsp:txXfrm>
    </dsp:sp>
    <dsp:sp modelId="{788EBDBD-15ED-4EFF-BE6E-245F0564890E}">
      <dsp:nvSpPr>
        <dsp:cNvPr id="0" name=""/>
        <dsp:cNvSpPr/>
      </dsp:nvSpPr>
      <dsp:spPr>
        <a:xfrm>
          <a:off x="2221241" y="2404244"/>
          <a:ext cx="769596" cy="769596"/>
        </a:xfrm>
        <a:prstGeom prst="ellipse">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产品名称</a:t>
          </a:r>
          <a:endParaRPr lang="zh-CN" altLang="en-US" sz="900" kern="1200" dirty="0"/>
        </a:p>
      </dsp:txBody>
      <dsp:txXfrm>
        <a:off x="2333946" y="2516949"/>
        <a:ext cx="544186" cy="544186"/>
      </dsp:txXfrm>
    </dsp:sp>
    <dsp:sp modelId="{AA50C41F-41A2-4155-9E92-2A4622B6ECEE}">
      <dsp:nvSpPr>
        <dsp:cNvPr id="0" name=""/>
        <dsp:cNvSpPr/>
      </dsp:nvSpPr>
      <dsp:spPr>
        <a:xfrm>
          <a:off x="1180505" y="1803374"/>
          <a:ext cx="769596" cy="769596"/>
        </a:xfrm>
        <a:prstGeom prst="ellipse">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产品到期时间</a:t>
          </a:r>
          <a:endParaRPr lang="zh-CN" altLang="en-US" sz="900" kern="1200" dirty="0"/>
        </a:p>
      </dsp:txBody>
      <dsp:txXfrm>
        <a:off x="1293210" y="1916079"/>
        <a:ext cx="544186" cy="544186"/>
      </dsp:txXfrm>
    </dsp:sp>
    <dsp:sp modelId="{B9F8E097-17E2-45C7-AFEC-265DDE4C44FC}">
      <dsp:nvSpPr>
        <dsp:cNvPr id="0" name=""/>
        <dsp:cNvSpPr/>
      </dsp:nvSpPr>
      <dsp:spPr>
        <a:xfrm>
          <a:off x="1180505" y="601635"/>
          <a:ext cx="769596" cy="769596"/>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zh-CN" altLang="en-US" sz="900" kern="1200" dirty="0" smtClean="0"/>
            <a:t>支行机构号</a:t>
          </a:r>
          <a:endParaRPr lang="zh-CN" altLang="en-US" sz="900" kern="1200" dirty="0"/>
        </a:p>
      </dsp:txBody>
      <dsp:txXfrm>
        <a:off x="1293210" y="714340"/>
        <a:ext cx="544186" cy="5441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E4293-715F-4084-A3BC-AB566AF6B259}">
      <dsp:nvSpPr>
        <dsp:cNvPr id="0" name=""/>
        <dsp:cNvSpPr/>
      </dsp:nvSpPr>
      <dsp:spPr>
        <a:xfrm rot="16200000">
          <a:off x="515937" y="-515937"/>
          <a:ext cx="1624965" cy="2656840"/>
        </a:xfrm>
        <a:prstGeom prst="round1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1、</a:t>
          </a:r>
          <a:r>
            <a:rPr lang="zh-CN" altLang="en-US" sz="1400" kern="1200" dirty="0" smtClean="0"/>
            <a:t>理财采集终端和理财监控管理平台实现录像双备份</a:t>
          </a:r>
          <a:endParaRPr lang="zh-CN" altLang="en-US" sz="1400" kern="1200" dirty="0"/>
        </a:p>
      </dsp:txBody>
      <dsp:txXfrm rot="5400000">
        <a:off x="0" y="0"/>
        <a:ext cx="2656840" cy="1218723"/>
      </dsp:txXfrm>
    </dsp:sp>
    <dsp:sp modelId="{C8242344-EEC9-4CF3-AE04-606DB7741895}">
      <dsp:nvSpPr>
        <dsp:cNvPr id="0" name=""/>
        <dsp:cNvSpPr/>
      </dsp:nvSpPr>
      <dsp:spPr>
        <a:xfrm>
          <a:off x="2656840" y="0"/>
          <a:ext cx="2656840" cy="1624965"/>
        </a:xfrm>
        <a:prstGeom prst="round1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2、</a:t>
          </a:r>
          <a:r>
            <a:rPr lang="zh-CN" altLang="en-US" sz="1400" kern="1200" dirty="0" smtClean="0"/>
            <a:t>网点理财录像在每天固定的时间点自动上传至理财监控管理平台</a:t>
          </a:r>
          <a:endParaRPr lang="zh-CN" altLang="en-US" sz="1400" kern="1200" dirty="0"/>
        </a:p>
      </dsp:txBody>
      <dsp:txXfrm>
        <a:off x="2656840" y="0"/>
        <a:ext cx="2656840" cy="1218723"/>
      </dsp:txXfrm>
    </dsp:sp>
    <dsp:sp modelId="{0A5755B0-F265-4141-92E4-91698103EFCF}">
      <dsp:nvSpPr>
        <dsp:cNvPr id="0" name=""/>
        <dsp:cNvSpPr/>
      </dsp:nvSpPr>
      <dsp:spPr>
        <a:xfrm rot="10800000">
          <a:off x="0" y="1624965"/>
          <a:ext cx="2656840" cy="1624965"/>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4</a:t>
          </a:r>
          <a:r>
            <a:rPr lang="zh-CN" altLang="en-US" sz="1400" kern="1200" dirty="0" smtClean="0"/>
            <a:t>、理财产品分类可以根据银行对理财产品类型的定义进行定制</a:t>
          </a:r>
          <a:endParaRPr lang="zh-CN" altLang="en-US" sz="1400" kern="1200" dirty="0"/>
        </a:p>
      </dsp:txBody>
      <dsp:txXfrm rot="10800000">
        <a:off x="0" y="2031206"/>
        <a:ext cx="2656840" cy="1218723"/>
      </dsp:txXfrm>
    </dsp:sp>
    <dsp:sp modelId="{248F9C3D-DFF4-4460-A17A-3F36C80318DB}">
      <dsp:nvSpPr>
        <dsp:cNvPr id="0" name=""/>
        <dsp:cNvSpPr/>
      </dsp:nvSpPr>
      <dsp:spPr>
        <a:xfrm rot="5400000">
          <a:off x="3172777" y="1109027"/>
          <a:ext cx="1624965" cy="2656840"/>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3、</a:t>
          </a:r>
          <a:r>
            <a:rPr lang="zh-CN" altLang="en-US" sz="1400" kern="1200" dirty="0" smtClean="0"/>
            <a:t>不同的理财录像自动分组，这样在理财监控管理平台上查询的录像就已经带有理财产品的属性</a:t>
          </a:r>
          <a:endParaRPr lang="zh-CN" altLang="en-US" sz="1400" kern="1200" dirty="0"/>
        </a:p>
      </dsp:txBody>
      <dsp:txXfrm rot="-5400000">
        <a:off x="2656840" y="2031206"/>
        <a:ext cx="2656840" cy="1218723"/>
      </dsp:txXfrm>
    </dsp:sp>
    <dsp:sp modelId="{001B8985-6650-4DEE-894B-352594D6386E}">
      <dsp:nvSpPr>
        <dsp:cNvPr id="0" name=""/>
        <dsp:cNvSpPr/>
      </dsp:nvSpPr>
      <dsp:spPr>
        <a:xfrm>
          <a:off x="1930398" y="1259839"/>
          <a:ext cx="1452882" cy="730251"/>
        </a:xfrm>
        <a:prstGeom prst="roundRect">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t>自动上传</a:t>
          </a:r>
          <a:endParaRPr lang="zh-CN" altLang="en-US" sz="2000" b="1" kern="1200" dirty="0"/>
        </a:p>
      </dsp:txBody>
      <dsp:txXfrm>
        <a:off x="1966046" y="1295487"/>
        <a:ext cx="1381586" cy="658955"/>
      </dsp:txXfrm>
    </dsp:sp>
  </dsp:spTree>
</dsp:drawing>
</file>

<file path=ppt/diagrams/layout1.xml><?xml version="1.0" encoding="utf-8"?>
<dgm:layoutDef xmlns:dgm="http://schemas.openxmlformats.org/drawingml/2006/diagram" xmlns:a="http://schemas.openxmlformats.org/drawingml/2006/main" uniqueId="urn:microsoft.com/office/officeart/2005/8/layout/bList2#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2448A-431D-4266-AF8E-6501E0DFFDA1}" type="datetimeFigureOut">
              <a:rPr lang="zh-CN" altLang="en-US" smtClean="0"/>
              <a:pPr/>
              <a:t>2015/8/5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86FD60-C69C-467D-94F1-5AA39D3F189D}" type="slidenum">
              <a:rPr lang="zh-CN" altLang="en-US" smtClean="0"/>
              <a:pPr/>
              <a:t>‹#›</a:t>
            </a:fld>
            <a:endParaRPr lang="zh-CN" altLang="en-US"/>
          </a:p>
        </p:txBody>
      </p:sp>
    </p:spTree>
    <p:extLst>
      <p:ext uri="{BB962C8B-B14F-4D97-AF65-F5344CB8AC3E}">
        <p14:creationId xmlns:p14="http://schemas.microsoft.com/office/powerpoint/2010/main" val="412476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2" name="矩形 1"/>
          <p:cNvSpPr/>
          <p:nvPr userDrawn="1"/>
        </p:nvSpPr>
        <p:spPr>
          <a:xfrm>
            <a:off x="3132138" y="620634"/>
            <a:ext cx="6011862" cy="45719"/>
          </a:xfrm>
          <a:prstGeom prst="rect">
            <a:avLst/>
          </a:prstGeom>
          <a:solidFill>
            <a:srgbClr val="ACAC9F"/>
          </a:solidFill>
        </p:spPr>
        <p:txBody>
          <a:bodyPr wrap="square" lIns="91438" tIns="45719" rIns="91438" bIns="45719" anchor="ctr" anchorCtr="1">
            <a:noAutofit/>
          </a:bodyPr>
          <a:ls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a:lstStyle>
          <a:p>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矩形 2"/>
          <p:cNvSpPr/>
          <p:nvPr userDrawn="1"/>
        </p:nvSpPr>
        <p:spPr>
          <a:xfrm>
            <a:off x="0" y="620634"/>
            <a:ext cx="3132138" cy="45719"/>
          </a:xfrm>
          <a:prstGeom prst="rect">
            <a:avLst/>
          </a:prstGeom>
          <a:solidFill>
            <a:srgbClr val="E6001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defPPr>
              <a:defRPr lang="zh-CN"/>
            </a:defPPr>
            <a:lvl1pPr marL="0" algn="l" defTabSz="914378" rtl="0" eaLnBrk="1" latinLnBrk="0" hangingPunct="1">
              <a:defRPr sz="1800" kern="1200">
                <a:solidFill>
                  <a:schemeClr val="lt1"/>
                </a:solidFill>
                <a:latin typeface="+mn-lt"/>
                <a:ea typeface="+mn-ea"/>
                <a:cs typeface="+mn-cs"/>
              </a:defRPr>
            </a:lvl1pPr>
            <a:lvl2pPr marL="457189" algn="l" defTabSz="914378" rtl="0" eaLnBrk="1" latinLnBrk="0" hangingPunct="1">
              <a:defRPr sz="1800" kern="1200">
                <a:solidFill>
                  <a:schemeClr val="lt1"/>
                </a:solidFill>
                <a:latin typeface="+mn-lt"/>
                <a:ea typeface="+mn-ea"/>
                <a:cs typeface="+mn-cs"/>
              </a:defRPr>
            </a:lvl2pPr>
            <a:lvl3pPr marL="914378" algn="l" defTabSz="914378" rtl="0" eaLnBrk="1" latinLnBrk="0" hangingPunct="1">
              <a:defRPr sz="1800" kern="1200">
                <a:solidFill>
                  <a:schemeClr val="lt1"/>
                </a:solidFill>
                <a:latin typeface="+mn-lt"/>
                <a:ea typeface="+mn-ea"/>
                <a:cs typeface="+mn-cs"/>
              </a:defRPr>
            </a:lvl3pPr>
            <a:lvl4pPr marL="1371566" algn="l" defTabSz="914378" rtl="0" eaLnBrk="1" latinLnBrk="0" hangingPunct="1">
              <a:defRPr sz="1800" kern="1200">
                <a:solidFill>
                  <a:schemeClr val="lt1"/>
                </a:solidFill>
                <a:latin typeface="+mn-lt"/>
                <a:ea typeface="+mn-ea"/>
                <a:cs typeface="+mn-cs"/>
              </a:defRPr>
            </a:lvl4pPr>
            <a:lvl5pPr marL="1828754" algn="l" defTabSz="914378" rtl="0" eaLnBrk="1" latinLnBrk="0" hangingPunct="1">
              <a:defRPr sz="1800" kern="1200">
                <a:solidFill>
                  <a:schemeClr val="lt1"/>
                </a:solidFill>
                <a:latin typeface="+mn-lt"/>
                <a:ea typeface="+mn-ea"/>
                <a:cs typeface="+mn-cs"/>
              </a:defRPr>
            </a:lvl5pPr>
            <a:lvl6pPr marL="2285943" algn="l" defTabSz="914378" rtl="0" eaLnBrk="1" latinLnBrk="0" hangingPunct="1">
              <a:defRPr sz="1800" kern="1200">
                <a:solidFill>
                  <a:schemeClr val="lt1"/>
                </a:solidFill>
                <a:latin typeface="+mn-lt"/>
                <a:ea typeface="+mn-ea"/>
                <a:cs typeface="+mn-cs"/>
              </a:defRPr>
            </a:lvl6pPr>
            <a:lvl7pPr marL="2743132" algn="l" defTabSz="914378" rtl="0" eaLnBrk="1" latinLnBrk="0" hangingPunct="1">
              <a:defRPr sz="1800" kern="1200">
                <a:solidFill>
                  <a:schemeClr val="lt1"/>
                </a:solidFill>
                <a:latin typeface="+mn-lt"/>
                <a:ea typeface="+mn-ea"/>
                <a:cs typeface="+mn-cs"/>
              </a:defRPr>
            </a:lvl7pPr>
            <a:lvl8pPr marL="3200320" algn="l" defTabSz="914378" rtl="0" eaLnBrk="1" latinLnBrk="0" hangingPunct="1">
              <a:defRPr sz="1800" kern="1200">
                <a:solidFill>
                  <a:schemeClr val="lt1"/>
                </a:solidFill>
                <a:latin typeface="+mn-lt"/>
                <a:ea typeface="+mn-ea"/>
                <a:cs typeface="+mn-cs"/>
              </a:defRPr>
            </a:lvl8pPr>
            <a:lvl9pPr marL="3657509" algn="l" defTabSz="914378" rtl="0" eaLnBrk="1" latinLnBrk="0" hangingPunct="1">
              <a:defRPr sz="1800" kern="1200">
                <a:solidFill>
                  <a:schemeClr val="lt1"/>
                </a:solidFill>
                <a:latin typeface="+mn-lt"/>
                <a:ea typeface="+mn-ea"/>
                <a:cs typeface="+mn-cs"/>
              </a:defRPr>
            </a:lvl9pPr>
          </a:lstStyle>
          <a:p>
            <a:pPr algn="ct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4" name="Picture 2" descr="D:\PPT\个人制作\大华内训\让你的PPT会说话\母版设计\大华\LOGO-JP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59435" y="192005"/>
            <a:ext cx="1295112" cy="418510"/>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标题 4"/>
          <p:cNvSpPr>
            <a:spLocks noGrp="1"/>
          </p:cNvSpPr>
          <p:nvPr>
            <p:ph type="title"/>
          </p:nvPr>
        </p:nvSpPr>
        <p:spPr>
          <a:xfrm>
            <a:off x="187329" y="170456"/>
            <a:ext cx="7572105" cy="461608"/>
          </a:xfrm>
          <a:prstGeom prst="rect">
            <a:avLst/>
          </a:prstGeom>
        </p:spPr>
        <p:txBody>
          <a:bodyPr anchor="ctr" anchorCtr="0"/>
          <a:lstStyle>
            <a:lvl1pPr>
              <a:defRPr sz="2200" b="1"/>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4616627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3098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615427"/>
      </p:ext>
    </p:extLst>
  </p:cSld>
  <p:clrMap bg1="lt1" tx1="dk1" bg2="lt2" tx2="dk2" accent1="accent1" accent2="accent2" accent3="accent3" accent4="accent4" accent5="accent5" accent6="accent6" hlink="hlink" folHlink="folHlink"/>
  <p:sldLayoutIdLst>
    <p:sldLayoutId id="2147483678" r:id="rId1"/>
    <p:sldLayoutId id="2147483679" r:id="rId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6.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PPT\个人制作\大华内训\让你的PPT会说话\母版设计\大华\LOGO-JP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244" y="1086392"/>
            <a:ext cx="1517185" cy="367704"/>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extBox 2"/>
          <p:cNvSpPr txBox="1"/>
          <p:nvPr/>
        </p:nvSpPr>
        <p:spPr>
          <a:xfrm>
            <a:off x="6702968" y="3746370"/>
            <a:ext cx="1950535" cy="790602"/>
          </a:xfrm>
          <a:prstGeom prst="rect">
            <a:avLst/>
          </a:prstGeom>
          <a:noFill/>
        </p:spPr>
        <p:txBody>
          <a:bodyPr wrap="none" lIns="51435" tIns="25718" rIns="51435" bIns="25718" rtlCol="0">
            <a:spAutoFit/>
          </a:bodyPr>
          <a:ls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smtClean="0">
                <a:latin typeface="+mn-ea"/>
              </a:rPr>
              <a:t>浙江大华金融事业</a:t>
            </a:r>
            <a:r>
              <a:rPr lang="zh-CN" altLang="en-US" sz="1600" b="1" dirty="0">
                <a:latin typeface="+mn-ea"/>
              </a:rPr>
              <a:t>部</a:t>
            </a:r>
            <a:endParaRPr lang="en-US" altLang="zh-CN" sz="1600" b="1" dirty="0">
              <a:latin typeface="+mn-ea"/>
            </a:endParaRPr>
          </a:p>
          <a:p>
            <a:pPr algn="ctr">
              <a:lnSpc>
                <a:spcPct val="150000"/>
              </a:lnSpc>
            </a:pPr>
            <a:r>
              <a:rPr lang="en-US" altLang="zh-CN" sz="1600" b="1" dirty="0" smtClean="0">
                <a:latin typeface="+mn-ea"/>
              </a:rPr>
              <a:t>2015.03</a:t>
            </a:r>
            <a:endParaRPr lang="zh-CN" altLang="en-US" sz="1600" b="1" dirty="0">
              <a:latin typeface="+mn-ea"/>
            </a:endParaRPr>
          </a:p>
        </p:txBody>
      </p:sp>
      <p:grpSp>
        <p:nvGrpSpPr>
          <p:cNvPr id="3" name="组合 2"/>
          <p:cNvGrpSpPr/>
          <p:nvPr/>
        </p:nvGrpSpPr>
        <p:grpSpPr>
          <a:xfrm>
            <a:off x="645245" y="1584751"/>
            <a:ext cx="7922708" cy="2097865"/>
            <a:chOff x="645244" y="1255752"/>
            <a:chExt cx="7922708" cy="2797153"/>
          </a:xfrm>
        </p:grpSpPr>
        <p:pic>
          <p:nvPicPr>
            <p:cNvPr id="5" name="图片 4"/>
            <p:cNvPicPr>
              <a:picLocks noChangeAspect="1"/>
            </p:cNvPicPr>
            <p:nvPr/>
          </p:nvPicPr>
          <p:blipFill>
            <a:blip r:embed="rId3" cstate="print"/>
            <a:stretch>
              <a:fillRect/>
            </a:stretch>
          </p:blipFill>
          <p:spPr>
            <a:xfrm>
              <a:off x="4446640" y="1255752"/>
              <a:ext cx="4121312" cy="2467313"/>
            </a:xfrm>
            <a:prstGeom prst="rect">
              <a:avLst/>
            </a:prstGeom>
            <a:noFill/>
            <a:ln>
              <a:noFill/>
            </a:ln>
          </p:spPr>
        </p:pic>
        <p:sp>
          <p:nvSpPr>
            <p:cNvPr id="11" name="矩形 10"/>
            <p:cNvSpPr/>
            <p:nvPr/>
          </p:nvSpPr>
          <p:spPr>
            <a:xfrm>
              <a:off x="645244" y="1255752"/>
              <a:ext cx="3801397" cy="2467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defPPr>
                <a:defRPr lang="zh-CN"/>
              </a:defPPr>
              <a:lvl1pPr marL="0" algn="l" defTabSz="914378" rtl="0" eaLnBrk="1" latinLnBrk="0" hangingPunct="1">
                <a:defRPr sz="1800" kern="1200">
                  <a:solidFill>
                    <a:schemeClr val="lt1"/>
                  </a:solidFill>
                  <a:latin typeface="+mn-lt"/>
                  <a:ea typeface="+mn-ea"/>
                  <a:cs typeface="+mn-cs"/>
                </a:defRPr>
              </a:lvl1pPr>
              <a:lvl2pPr marL="457189" algn="l" defTabSz="914378" rtl="0" eaLnBrk="1" latinLnBrk="0" hangingPunct="1">
                <a:defRPr sz="1800" kern="1200">
                  <a:solidFill>
                    <a:schemeClr val="lt1"/>
                  </a:solidFill>
                  <a:latin typeface="+mn-lt"/>
                  <a:ea typeface="+mn-ea"/>
                  <a:cs typeface="+mn-cs"/>
                </a:defRPr>
              </a:lvl2pPr>
              <a:lvl3pPr marL="914378" algn="l" defTabSz="914378" rtl="0" eaLnBrk="1" latinLnBrk="0" hangingPunct="1">
                <a:defRPr sz="1800" kern="1200">
                  <a:solidFill>
                    <a:schemeClr val="lt1"/>
                  </a:solidFill>
                  <a:latin typeface="+mn-lt"/>
                  <a:ea typeface="+mn-ea"/>
                  <a:cs typeface="+mn-cs"/>
                </a:defRPr>
              </a:lvl3pPr>
              <a:lvl4pPr marL="1371566" algn="l" defTabSz="914378" rtl="0" eaLnBrk="1" latinLnBrk="0" hangingPunct="1">
                <a:defRPr sz="1800" kern="1200">
                  <a:solidFill>
                    <a:schemeClr val="lt1"/>
                  </a:solidFill>
                  <a:latin typeface="+mn-lt"/>
                  <a:ea typeface="+mn-ea"/>
                  <a:cs typeface="+mn-cs"/>
                </a:defRPr>
              </a:lvl4pPr>
              <a:lvl5pPr marL="1828754" algn="l" defTabSz="914378" rtl="0" eaLnBrk="1" latinLnBrk="0" hangingPunct="1">
                <a:defRPr sz="1800" kern="1200">
                  <a:solidFill>
                    <a:schemeClr val="lt1"/>
                  </a:solidFill>
                  <a:latin typeface="+mn-lt"/>
                  <a:ea typeface="+mn-ea"/>
                  <a:cs typeface="+mn-cs"/>
                </a:defRPr>
              </a:lvl5pPr>
              <a:lvl6pPr marL="2285943" algn="l" defTabSz="914378" rtl="0" eaLnBrk="1" latinLnBrk="0" hangingPunct="1">
                <a:defRPr sz="1800" kern="1200">
                  <a:solidFill>
                    <a:schemeClr val="lt1"/>
                  </a:solidFill>
                  <a:latin typeface="+mn-lt"/>
                  <a:ea typeface="+mn-ea"/>
                  <a:cs typeface="+mn-cs"/>
                </a:defRPr>
              </a:lvl6pPr>
              <a:lvl7pPr marL="2743132" algn="l" defTabSz="914378" rtl="0" eaLnBrk="1" latinLnBrk="0" hangingPunct="1">
                <a:defRPr sz="1800" kern="1200">
                  <a:solidFill>
                    <a:schemeClr val="lt1"/>
                  </a:solidFill>
                  <a:latin typeface="+mn-lt"/>
                  <a:ea typeface="+mn-ea"/>
                  <a:cs typeface="+mn-cs"/>
                </a:defRPr>
              </a:lvl7pPr>
              <a:lvl8pPr marL="3200320" algn="l" defTabSz="914378" rtl="0" eaLnBrk="1" latinLnBrk="0" hangingPunct="1">
                <a:defRPr sz="1800" kern="1200">
                  <a:solidFill>
                    <a:schemeClr val="lt1"/>
                  </a:solidFill>
                  <a:latin typeface="+mn-lt"/>
                  <a:ea typeface="+mn-ea"/>
                  <a:cs typeface="+mn-cs"/>
                </a:defRPr>
              </a:lvl8pPr>
              <a:lvl9pPr marL="3657509" algn="l" defTabSz="914378" rtl="0" eaLnBrk="1" latinLnBrk="0" hangingPunct="1">
                <a:defRPr sz="1800" kern="1200">
                  <a:solidFill>
                    <a:schemeClr val="lt1"/>
                  </a:solidFill>
                  <a:latin typeface="+mn-lt"/>
                  <a:ea typeface="+mn-ea"/>
                  <a:cs typeface="+mn-cs"/>
                </a:defRPr>
              </a:lvl9pPr>
            </a:lstStyle>
            <a:p>
              <a:pPr algn="ctr"/>
              <a:r>
                <a:rPr lang="zh-CN" altLang="en-US" sz="2400" b="1" dirty="0" smtClean="0">
                  <a:solidFill>
                    <a:schemeClr val="tx1"/>
                  </a:solidFill>
                </a:rPr>
                <a:t>银行理财监管系统</a:t>
              </a:r>
              <a:endParaRPr lang="en-US" altLang="zh-CN" sz="2400" b="1" dirty="0" smtClean="0">
                <a:solidFill>
                  <a:schemeClr val="tx1"/>
                </a:solidFill>
              </a:endParaRPr>
            </a:p>
            <a:p>
              <a:pPr algn="ctr"/>
              <a:r>
                <a:rPr lang="zh-CN" altLang="en-US" sz="2400" b="1" dirty="0" smtClean="0">
                  <a:solidFill>
                    <a:schemeClr val="tx1"/>
                  </a:solidFill>
                </a:rPr>
                <a:t>解决方案</a:t>
              </a:r>
              <a:endParaRPr lang="en-US" altLang="zh-CN" sz="2400" b="1" dirty="0" smtClean="0">
                <a:solidFill>
                  <a:schemeClr val="tx1"/>
                </a:solidFill>
              </a:endParaRPr>
            </a:p>
            <a:p>
              <a:pPr algn="ctr"/>
              <a:endParaRPr lang="en-US" altLang="zh-CN" sz="2400" b="1" dirty="0" smtClean="0">
                <a:solidFill>
                  <a:schemeClr val="tx1"/>
                </a:solidFill>
              </a:endParaRPr>
            </a:p>
          </p:txBody>
        </p:sp>
        <p:grpSp>
          <p:nvGrpSpPr>
            <p:cNvPr id="2" name="组合 1"/>
            <p:cNvGrpSpPr/>
            <p:nvPr/>
          </p:nvGrpSpPr>
          <p:grpSpPr>
            <a:xfrm>
              <a:off x="645244" y="3726347"/>
              <a:ext cx="7922708" cy="326558"/>
              <a:chOff x="645244" y="3772064"/>
              <a:chExt cx="5942033" cy="265053"/>
            </a:xfrm>
          </p:grpSpPr>
          <p:sp>
            <p:nvSpPr>
              <p:cNvPr id="8" name="矩形 7"/>
              <p:cNvSpPr/>
              <p:nvPr/>
            </p:nvSpPr>
            <p:spPr>
              <a:xfrm>
                <a:off x="645244" y="3772064"/>
                <a:ext cx="992882" cy="265053"/>
              </a:xfrm>
              <a:prstGeom prst="rect">
                <a:avLst/>
              </a:prstGeom>
              <a:solidFill>
                <a:srgbClr val="E68C6F"/>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050"/>
              </a:p>
            </p:txBody>
          </p:sp>
          <p:sp>
            <p:nvSpPr>
              <p:cNvPr id="10" name="矩形 9"/>
              <p:cNvSpPr/>
              <p:nvPr/>
            </p:nvSpPr>
            <p:spPr>
              <a:xfrm>
                <a:off x="1635075" y="3772064"/>
                <a:ext cx="992882" cy="265051"/>
              </a:xfrm>
              <a:prstGeom prst="rect">
                <a:avLst/>
              </a:prstGeom>
              <a:solidFill>
                <a:srgbClr val="46B029"/>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050"/>
              </a:p>
            </p:txBody>
          </p:sp>
          <p:sp>
            <p:nvSpPr>
              <p:cNvPr id="12" name="矩形 11"/>
              <p:cNvSpPr/>
              <p:nvPr/>
            </p:nvSpPr>
            <p:spPr>
              <a:xfrm>
                <a:off x="2624905" y="3772065"/>
                <a:ext cx="992882" cy="265052"/>
              </a:xfrm>
              <a:prstGeom prst="rect">
                <a:avLst/>
              </a:prstGeom>
              <a:solidFill>
                <a:srgbClr val="3178A7"/>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050"/>
              </a:p>
            </p:txBody>
          </p:sp>
          <p:sp>
            <p:nvSpPr>
              <p:cNvPr id="14" name="矩形 13"/>
              <p:cNvSpPr/>
              <p:nvPr/>
            </p:nvSpPr>
            <p:spPr>
              <a:xfrm>
                <a:off x="3614735" y="3772065"/>
                <a:ext cx="992882" cy="265050"/>
              </a:xfrm>
              <a:prstGeom prst="rect">
                <a:avLst/>
              </a:prstGeom>
              <a:solidFill>
                <a:srgbClr val="C68217"/>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050"/>
              </a:p>
            </p:txBody>
          </p:sp>
          <p:sp>
            <p:nvSpPr>
              <p:cNvPr id="15" name="矩形 14"/>
              <p:cNvSpPr/>
              <p:nvPr/>
            </p:nvSpPr>
            <p:spPr>
              <a:xfrm>
                <a:off x="4604566" y="3772065"/>
                <a:ext cx="992882" cy="265050"/>
              </a:xfrm>
              <a:prstGeom prst="rect">
                <a:avLst/>
              </a:prstGeom>
              <a:solidFill>
                <a:srgbClr val="8F6D5E"/>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050"/>
              </a:p>
            </p:txBody>
          </p:sp>
          <p:sp>
            <p:nvSpPr>
              <p:cNvPr id="16" name="矩形 15"/>
              <p:cNvSpPr/>
              <p:nvPr/>
            </p:nvSpPr>
            <p:spPr>
              <a:xfrm>
                <a:off x="5594395" y="3772065"/>
                <a:ext cx="992882" cy="265050"/>
              </a:xfrm>
              <a:prstGeom prst="rect">
                <a:avLst/>
              </a:prstGeom>
              <a:solidFill>
                <a:srgbClr val="9A9B90"/>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050"/>
              </a:p>
            </p:txBody>
          </p:sp>
        </p:grpSp>
      </p:grpSp>
      <p:sp>
        <p:nvSpPr>
          <p:cNvPr id="4" name="矩形 3"/>
          <p:cNvSpPr/>
          <p:nvPr/>
        </p:nvSpPr>
        <p:spPr>
          <a:xfrm>
            <a:off x="2355071" y="3403414"/>
            <a:ext cx="543739" cy="307777"/>
          </a:xfrm>
          <a:prstGeom prst="rect">
            <a:avLst/>
          </a:prstGeom>
        </p:spPr>
        <p:txBody>
          <a:bodyPr wrap="none">
            <a:spAutoFit/>
          </a:bodyPr>
          <a:lstStyle/>
          <a:p>
            <a:pPr algn="ctr">
              <a:defRPr/>
            </a:pPr>
            <a:r>
              <a:rPr lang="zh-CN" altLang="en-US" b="1" dirty="0">
                <a:solidFill>
                  <a:schemeClr val="bg1"/>
                </a:solidFill>
              </a:rPr>
              <a:t>开放</a:t>
            </a:r>
          </a:p>
        </p:txBody>
      </p:sp>
      <p:sp>
        <p:nvSpPr>
          <p:cNvPr id="27" name="矩形 26"/>
          <p:cNvSpPr/>
          <p:nvPr/>
        </p:nvSpPr>
        <p:spPr>
          <a:xfrm>
            <a:off x="3649194" y="3376292"/>
            <a:ext cx="595035" cy="338554"/>
          </a:xfrm>
          <a:prstGeom prst="rect">
            <a:avLst/>
          </a:prstGeom>
        </p:spPr>
        <p:txBody>
          <a:bodyPr wrap="none">
            <a:spAutoFit/>
          </a:bodyPr>
          <a:lstStyle/>
          <a:p>
            <a:pPr algn="ctr">
              <a:defRPr/>
            </a:pPr>
            <a:r>
              <a:rPr lang="zh-CN" altLang="en-US" sz="1600" b="1" dirty="0" smtClean="0">
                <a:solidFill>
                  <a:schemeClr val="bg1"/>
                </a:solidFill>
              </a:rPr>
              <a:t>融合</a:t>
            </a:r>
            <a:endParaRPr lang="zh-CN" altLang="en-US" sz="1600" b="1" dirty="0">
              <a:solidFill>
                <a:schemeClr val="bg1"/>
              </a:solidFill>
            </a:endParaRPr>
          </a:p>
        </p:txBody>
      </p:sp>
      <p:sp>
        <p:nvSpPr>
          <p:cNvPr id="6" name="矩形 5"/>
          <p:cNvSpPr/>
          <p:nvPr/>
        </p:nvSpPr>
        <p:spPr>
          <a:xfrm>
            <a:off x="5025116" y="3401926"/>
            <a:ext cx="543739" cy="307777"/>
          </a:xfrm>
          <a:prstGeom prst="rect">
            <a:avLst/>
          </a:prstGeom>
        </p:spPr>
        <p:txBody>
          <a:bodyPr wrap="none">
            <a:spAutoFit/>
          </a:bodyPr>
          <a:lstStyle/>
          <a:p>
            <a:pPr algn="ctr">
              <a:defRPr/>
            </a:pPr>
            <a:r>
              <a:rPr lang="zh-CN" altLang="en-US" b="1" dirty="0">
                <a:solidFill>
                  <a:schemeClr val="bg1"/>
                </a:solidFill>
              </a:rPr>
              <a:t>分享</a:t>
            </a:r>
          </a:p>
        </p:txBody>
      </p:sp>
      <p:sp>
        <p:nvSpPr>
          <p:cNvPr id="28" name="矩形 27"/>
          <p:cNvSpPr/>
          <p:nvPr/>
        </p:nvSpPr>
        <p:spPr>
          <a:xfrm>
            <a:off x="6288742" y="3390878"/>
            <a:ext cx="595035" cy="338554"/>
          </a:xfrm>
          <a:prstGeom prst="rect">
            <a:avLst/>
          </a:prstGeom>
        </p:spPr>
        <p:txBody>
          <a:bodyPr wrap="none">
            <a:spAutoFit/>
          </a:bodyPr>
          <a:lstStyle/>
          <a:p>
            <a:pPr algn="ctr">
              <a:defRPr/>
            </a:pPr>
            <a:r>
              <a:rPr lang="zh-CN" altLang="en-US" sz="1600" b="1" dirty="0" smtClean="0">
                <a:solidFill>
                  <a:schemeClr val="bg1"/>
                </a:solidFill>
              </a:rPr>
              <a:t>协同</a:t>
            </a:r>
            <a:endParaRPr lang="zh-CN" altLang="en-US" sz="1600" b="1" dirty="0">
              <a:solidFill>
                <a:schemeClr val="bg1"/>
              </a:solidFill>
            </a:endParaRPr>
          </a:p>
        </p:txBody>
      </p:sp>
    </p:spTree>
    <p:extLst>
      <p:ext uri="{BB962C8B-B14F-4D97-AF65-F5344CB8AC3E}">
        <p14:creationId xmlns:p14="http://schemas.microsoft.com/office/powerpoint/2010/main" val="3107375615"/>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just"/>
            <a:r>
              <a:rPr lang="zh-CN" altLang="en-US" dirty="0" smtClean="0"/>
              <a:t>方案介绍 </a:t>
            </a:r>
            <a:r>
              <a:rPr lang="en-US" altLang="zh-CN" dirty="0" smtClean="0"/>
              <a:t>| </a:t>
            </a:r>
            <a:r>
              <a:rPr lang="zh-CN" altLang="en-US" dirty="0" smtClean="0">
                <a:solidFill>
                  <a:srgbClr val="FF0000"/>
                </a:solidFill>
              </a:rPr>
              <a:t>一级</a:t>
            </a:r>
            <a:r>
              <a:rPr lang="en-US" altLang="zh-CN" dirty="0" smtClean="0">
                <a:solidFill>
                  <a:srgbClr val="FF0000"/>
                </a:solidFill>
              </a:rPr>
              <a:t>/</a:t>
            </a:r>
            <a:r>
              <a:rPr lang="zh-CN" altLang="en-US" dirty="0" smtClean="0">
                <a:solidFill>
                  <a:srgbClr val="FF0000"/>
                </a:solidFill>
              </a:rPr>
              <a:t>二级分行层</a:t>
            </a:r>
            <a:endParaRPr lang="zh-CN" altLang="en-US" dirty="0">
              <a:solidFill>
                <a:srgbClr val="FF0000"/>
              </a:solidFill>
            </a:endParaRPr>
          </a:p>
        </p:txBody>
      </p:sp>
      <p:graphicFrame>
        <p:nvGraphicFramePr>
          <p:cNvPr id="14" name="图示 13"/>
          <p:cNvGraphicFramePr/>
          <p:nvPr/>
        </p:nvGraphicFramePr>
        <p:xfrm>
          <a:off x="711200" y="853440"/>
          <a:ext cx="7132320" cy="412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121920" y="1118870"/>
          <a:ext cx="4450080" cy="3412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3"/>
          <p:cNvSpPr>
            <a:spLocks noGrp="1"/>
          </p:cNvSpPr>
          <p:nvPr>
            <p:ph type="title"/>
          </p:nvPr>
        </p:nvSpPr>
        <p:spPr/>
        <p:txBody>
          <a:bodyPr/>
          <a:lstStyle/>
          <a:p>
            <a:pPr algn="just"/>
            <a:r>
              <a:rPr lang="zh-CN" altLang="en-US" dirty="0" smtClean="0"/>
              <a:t>方案介绍 </a:t>
            </a:r>
            <a:r>
              <a:rPr lang="en-US" altLang="zh-CN" dirty="0" smtClean="0"/>
              <a:t>| </a:t>
            </a:r>
            <a:r>
              <a:rPr lang="zh-CN" altLang="en-US" dirty="0" smtClean="0">
                <a:solidFill>
                  <a:srgbClr val="FF0000"/>
                </a:solidFill>
              </a:rPr>
              <a:t>总行层</a:t>
            </a:r>
            <a:endParaRPr lang="zh-CN" altLang="en-US" dirty="0">
              <a:solidFill>
                <a:srgbClr val="FF0000"/>
              </a:solidFill>
            </a:endParaRPr>
          </a:p>
        </p:txBody>
      </p:sp>
      <p:pic>
        <p:nvPicPr>
          <p:cNvPr id="6" name="图片 5" descr="总行层.png"/>
          <p:cNvPicPr/>
          <p:nvPr/>
        </p:nvPicPr>
        <p:blipFill>
          <a:blip r:embed="rId7" cstate="print"/>
          <a:stretch>
            <a:fillRect/>
          </a:stretch>
        </p:blipFill>
        <p:spPr>
          <a:xfrm>
            <a:off x="4208800" y="1229020"/>
            <a:ext cx="4660879" cy="3231219"/>
          </a:xfrm>
          <a:prstGeom prst="rect">
            <a:avLst/>
          </a:prstGeom>
        </p:spPr>
      </p:pic>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方案介绍 </a:t>
            </a:r>
            <a:r>
              <a:rPr lang="en-US" altLang="zh-CN" dirty="0" smtClean="0"/>
              <a:t>| </a:t>
            </a:r>
            <a:r>
              <a:rPr lang="zh-CN" altLang="en-US" dirty="0" smtClean="0">
                <a:solidFill>
                  <a:srgbClr val="FF0000"/>
                </a:solidFill>
              </a:rPr>
              <a:t>系统组成</a:t>
            </a:r>
            <a:endParaRPr lang="zh-CN" altLang="en-US" dirty="0">
              <a:solidFill>
                <a:srgbClr val="FF0000"/>
              </a:solidFill>
            </a:endParaRPr>
          </a:p>
        </p:txBody>
      </p:sp>
      <p:sp>
        <p:nvSpPr>
          <p:cNvPr id="5" name="矩形 4"/>
          <p:cNvSpPr/>
          <p:nvPr/>
        </p:nvSpPr>
        <p:spPr>
          <a:xfrm>
            <a:off x="857224" y="2538917"/>
            <a:ext cx="6427496" cy="969496"/>
          </a:xfrm>
          <a:prstGeom prst="rect">
            <a:avLst/>
          </a:prstGeom>
        </p:spPr>
        <p:txBody>
          <a:bodyPr wrap="square">
            <a:spAutoFit/>
          </a:bodyPr>
          <a:lstStyle/>
          <a:p>
            <a:pPr marL="288925" indent="-288925">
              <a:lnSpc>
                <a:spcPct val="150000"/>
              </a:lnSpc>
              <a:buClr>
                <a:schemeClr val="tx1"/>
              </a:buClr>
              <a:defRPr/>
            </a:pPr>
            <a:r>
              <a:rPr lang="zh-CN" altLang="zh-CN" sz="1200" dirty="0" smtClean="0"/>
              <a:t>理财客户经理在办理业务前开启理财办理，将理财业务办理的全过程进行音视频录像存储；</a:t>
            </a:r>
            <a:endParaRPr lang="en-US" altLang="zh-CN" sz="1200" dirty="0" smtClean="0"/>
          </a:p>
          <a:p>
            <a:pPr marL="288925" indent="-288925">
              <a:lnSpc>
                <a:spcPct val="150000"/>
              </a:lnSpc>
              <a:buClr>
                <a:schemeClr val="tx1"/>
              </a:buClr>
              <a:defRPr/>
            </a:pPr>
            <a:r>
              <a:rPr lang="zh-CN" altLang="zh-CN" sz="1200" dirty="0" smtClean="0"/>
              <a:t>另外，能够将理财客户的信息叠加到理财录像中</a:t>
            </a:r>
            <a:r>
              <a:rPr lang="zh-CN" altLang="en-US" sz="1200" dirty="0" smtClean="0"/>
              <a:t>。</a:t>
            </a:r>
            <a:endParaRPr lang="zh-CN" altLang="en-US" sz="1200" dirty="0" smtClean="0">
              <a:latin typeface="+mj-ea"/>
              <a:ea typeface="+mj-ea"/>
            </a:endParaRPr>
          </a:p>
          <a:p>
            <a:pPr marL="288925" indent="-288925">
              <a:lnSpc>
                <a:spcPct val="150000"/>
              </a:lnSpc>
              <a:buClr>
                <a:schemeClr val="tx1"/>
              </a:buClr>
              <a:buFont typeface="Wingdings" pitchFamily="2" charset="2"/>
              <a:buChar char="l"/>
              <a:defRPr/>
            </a:pPr>
            <a:endParaRPr lang="zh-CN" altLang="en-US" sz="1400" dirty="0" smtClean="0">
              <a:latin typeface="+mj-ea"/>
              <a:ea typeface="+mj-ea"/>
            </a:endParaRPr>
          </a:p>
        </p:txBody>
      </p:sp>
      <p:sp>
        <p:nvSpPr>
          <p:cNvPr id="6" name="平行四边形 5"/>
          <p:cNvSpPr/>
          <p:nvPr/>
        </p:nvSpPr>
        <p:spPr>
          <a:xfrm>
            <a:off x="857224" y="840759"/>
            <a:ext cx="3357586" cy="328169"/>
          </a:xfrm>
          <a:prstGeom prst="parallelogram">
            <a:avLst/>
          </a:prstGeom>
          <a:solidFill>
            <a:schemeClr val="bg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base">
              <a:spcBef>
                <a:spcPct val="20000"/>
              </a:spcBef>
              <a:spcAft>
                <a:spcPct val="0"/>
              </a:spcAft>
              <a:buClr>
                <a:srgbClr val="E60012"/>
              </a:buClr>
              <a:defRPr/>
            </a:pPr>
            <a:r>
              <a:rPr lang="zh-CN" altLang="en-US" sz="2000" b="1" dirty="0" smtClean="0">
                <a:solidFill>
                  <a:schemeClr val="tx1"/>
                </a:solidFill>
                <a:sym typeface="微软雅黑" pitchFamily="34" charset="-122"/>
              </a:rPr>
              <a:t>前端摄像机</a:t>
            </a:r>
          </a:p>
        </p:txBody>
      </p:sp>
      <p:sp>
        <p:nvSpPr>
          <p:cNvPr id="7" name="平行四边形 6"/>
          <p:cNvSpPr/>
          <p:nvPr/>
        </p:nvSpPr>
        <p:spPr>
          <a:xfrm>
            <a:off x="642910" y="793878"/>
            <a:ext cx="428628" cy="328169"/>
          </a:xfrm>
          <a:prstGeom prst="parallelogram">
            <a:avLst/>
          </a:prstGeom>
          <a:gradFill flip="none" rotWithShape="1">
            <a:gsLst>
              <a:gs pos="0">
                <a:srgbClr val="FF0000">
                  <a:shade val="30000"/>
                  <a:satMod val="115000"/>
                </a:srgbClr>
              </a:gs>
              <a:gs pos="50000">
                <a:srgbClr val="FF0000">
                  <a:shade val="67500"/>
                  <a:satMod val="115000"/>
                </a:srgbClr>
              </a:gs>
              <a:gs pos="50000">
                <a:srgbClr val="FF0000">
                  <a:shade val="67500"/>
                  <a:satMod val="115000"/>
                </a:srgbClr>
              </a:gs>
              <a:gs pos="100000">
                <a:srgbClr val="FF0000">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i="1" dirty="0" smtClean="0">
              <a:effectLst>
                <a:outerShdw blurRad="50800" dist="38100" dir="13500000" algn="br" rotWithShape="0">
                  <a:prstClr val="black">
                    <a:alpha val="40000"/>
                  </a:prstClr>
                </a:outerShdw>
              </a:effectLst>
              <a:latin typeface="Impact" pitchFamily="34" charset="0"/>
            </a:endParaRPr>
          </a:p>
        </p:txBody>
      </p:sp>
      <p:sp>
        <p:nvSpPr>
          <p:cNvPr id="8" name="矩形 7"/>
          <p:cNvSpPr/>
          <p:nvPr/>
        </p:nvSpPr>
        <p:spPr>
          <a:xfrm>
            <a:off x="893036" y="1215809"/>
            <a:ext cx="7387364" cy="923330"/>
          </a:xfrm>
          <a:prstGeom prst="rect">
            <a:avLst/>
          </a:prstGeom>
        </p:spPr>
        <p:txBody>
          <a:bodyPr wrap="square">
            <a:spAutoFit/>
          </a:bodyPr>
          <a:lstStyle/>
          <a:p>
            <a:pPr marL="288925" indent="-288925">
              <a:lnSpc>
                <a:spcPct val="150000"/>
              </a:lnSpc>
              <a:buClr>
                <a:schemeClr val="tx1"/>
              </a:buClr>
              <a:buFont typeface="Wingdings" pitchFamily="2" charset="2"/>
              <a:buChar char="l"/>
              <a:defRPr/>
            </a:pPr>
            <a:r>
              <a:rPr lang="zh-CN" altLang="en-US" sz="1200" dirty="0" smtClean="0">
                <a:latin typeface="+mj-ea"/>
              </a:rPr>
              <a:t>网络摄像机：</a:t>
            </a:r>
            <a:r>
              <a:rPr lang="en-US" altLang="zh-CN" sz="1200" dirty="0" smtClean="0"/>
              <a:t> 100W</a:t>
            </a:r>
            <a:r>
              <a:rPr lang="zh-CN" altLang="zh-CN" sz="1200" dirty="0" smtClean="0"/>
              <a:t>高清音视频一体网络高清摄像机，负责采集理财柜台业务人员及客户身体、面部特征以及业务人员与客户的谈话的音频内容。并通过网络将音视频信息上传到理财采集终端。</a:t>
            </a:r>
            <a:endParaRPr lang="en-US" altLang="zh-CN" sz="1200" dirty="0" smtClean="0"/>
          </a:p>
          <a:p>
            <a:pPr marL="288925" indent="-288925">
              <a:lnSpc>
                <a:spcPct val="150000"/>
              </a:lnSpc>
              <a:buClr>
                <a:schemeClr val="tx1"/>
              </a:buClr>
              <a:buFont typeface="Wingdings" pitchFamily="2" charset="2"/>
              <a:buChar char="l"/>
              <a:defRPr/>
            </a:pPr>
            <a:r>
              <a:rPr lang="zh-CN" altLang="en-US" sz="1200" dirty="0" smtClean="0">
                <a:latin typeface="+mj-ea"/>
              </a:rPr>
              <a:t>模拟摄像机：</a:t>
            </a:r>
            <a:r>
              <a:rPr lang="zh-CN" altLang="zh-CN" sz="1200" dirty="0" smtClean="0"/>
              <a:t>负责采集理财柜台业务人员及客户身体、面部特征。并将视频信息上传到理财采集终端 </a:t>
            </a:r>
            <a:r>
              <a:rPr lang="zh-CN" altLang="en-US" sz="1200" dirty="0" smtClean="0"/>
              <a:t>。</a:t>
            </a:r>
            <a:endParaRPr lang="zh-CN" altLang="en-US" sz="1200" dirty="0" smtClean="0">
              <a:latin typeface="+mj-ea"/>
            </a:endParaRPr>
          </a:p>
        </p:txBody>
      </p:sp>
      <p:sp>
        <p:nvSpPr>
          <p:cNvPr id="9" name="矩形 8"/>
          <p:cNvSpPr/>
          <p:nvPr/>
        </p:nvSpPr>
        <p:spPr>
          <a:xfrm>
            <a:off x="857036" y="3741543"/>
            <a:ext cx="5299924" cy="1477328"/>
          </a:xfrm>
          <a:prstGeom prst="rect">
            <a:avLst/>
          </a:prstGeom>
        </p:spPr>
        <p:txBody>
          <a:bodyPr wrap="square">
            <a:spAutoFit/>
          </a:bodyPr>
          <a:lstStyle/>
          <a:p>
            <a:pPr marL="288925" lvl="0" indent="-288925">
              <a:lnSpc>
                <a:spcPct val="150000"/>
              </a:lnSpc>
              <a:buClr>
                <a:schemeClr val="tx1"/>
              </a:buClr>
              <a:buFont typeface="Wingdings" pitchFamily="2" charset="2"/>
              <a:buChar char="l"/>
              <a:defRPr/>
            </a:pPr>
            <a:r>
              <a:rPr lang="zh-CN" altLang="zh-CN" sz="1200" dirty="0" smtClean="0"/>
              <a:t>对整套系统进行配置与查询，包括监控设备的远程控制、参数设置，人员权限设置、录像计划设置、日志查询、录像检索等功能。</a:t>
            </a:r>
            <a:endParaRPr lang="en-US" altLang="zh-CN" sz="1200" dirty="0" smtClean="0"/>
          </a:p>
          <a:p>
            <a:pPr marL="288925" indent="-288925">
              <a:lnSpc>
                <a:spcPct val="150000"/>
              </a:lnSpc>
              <a:buClr>
                <a:schemeClr val="tx1"/>
              </a:buClr>
              <a:buFont typeface="Wingdings" pitchFamily="2" charset="2"/>
              <a:buChar char="l"/>
              <a:defRPr/>
            </a:pPr>
            <a:r>
              <a:rPr lang="zh-CN" altLang="en-US" sz="1200" dirty="0" smtClean="0">
                <a:latin typeface="+mj-ea"/>
              </a:rPr>
              <a:t>支持理财录像在中心平台的二次备份。</a:t>
            </a:r>
            <a:endParaRPr lang="en-US" altLang="zh-CN" sz="1200" dirty="0" smtClean="0">
              <a:latin typeface="+mj-ea"/>
            </a:endParaRPr>
          </a:p>
          <a:p>
            <a:pPr marL="288925" indent="-288925">
              <a:lnSpc>
                <a:spcPct val="150000"/>
              </a:lnSpc>
              <a:buClr>
                <a:schemeClr val="tx1"/>
              </a:buClr>
              <a:buFont typeface="Wingdings" pitchFamily="2" charset="2"/>
              <a:buChar char="l"/>
              <a:defRPr/>
            </a:pPr>
            <a:r>
              <a:rPr lang="zh-CN" altLang="en-US" sz="1200" dirty="0" smtClean="0">
                <a:latin typeface="+mj-ea"/>
              </a:rPr>
              <a:t>支持理财录像事后补录。</a:t>
            </a:r>
            <a:endParaRPr lang="en-US" altLang="zh-CN" sz="1200" dirty="0" smtClean="0">
              <a:latin typeface="+mj-ea"/>
            </a:endParaRPr>
          </a:p>
          <a:p>
            <a:pPr marL="288925" indent="-288925">
              <a:lnSpc>
                <a:spcPct val="150000"/>
              </a:lnSpc>
              <a:buClr>
                <a:schemeClr val="tx1"/>
              </a:buClr>
              <a:buFont typeface="Wingdings" pitchFamily="2" charset="2"/>
              <a:buChar char="l"/>
              <a:defRPr/>
            </a:pPr>
            <a:endParaRPr lang="zh-CN" altLang="en-US" sz="1200" dirty="0" smtClean="0">
              <a:latin typeface="+mj-ea"/>
            </a:endParaRPr>
          </a:p>
        </p:txBody>
      </p:sp>
      <p:sp>
        <p:nvSpPr>
          <p:cNvPr id="10" name="平行四边形 9"/>
          <p:cNvSpPr/>
          <p:nvPr/>
        </p:nvSpPr>
        <p:spPr>
          <a:xfrm>
            <a:off x="857224" y="2248609"/>
            <a:ext cx="3357586" cy="328169"/>
          </a:xfrm>
          <a:prstGeom prst="parallelogram">
            <a:avLst/>
          </a:prstGeom>
          <a:solidFill>
            <a:schemeClr val="bg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base">
              <a:spcBef>
                <a:spcPct val="20000"/>
              </a:spcBef>
              <a:spcAft>
                <a:spcPct val="0"/>
              </a:spcAft>
              <a:buClr>
                <a:srgbClr val="E60012"/>
              </a:buClr>
              <a:defRPr/>
            </a:pPr>
            <a:r>
              <a:rPr lang="zh-CN" altLang="en-US" sz="2000" b="1" dirty="0" smtClean="0">
                <a:solidFill>
                  <a:schemeClr val="tx1"/>
                </a:solidFill>
                <a:sym typeface="微软雅黑" pitchFamily="34" charset="-122"/>
              </a:rPr>
              <a:t>理财采集设备</a:t>
            </a:r>
          </a:p>
        </p:txBody>
      </p:sp>
      <p:sp>
        <p:nvSpPr>
          <p:cNvPr id="11" name="平行四边形 10"/>
          <p:cNvSpPr/>
          <p:nvPr/>
        </p:nvSpPr>
        <p:spPr>
          <a:xfrm>
            <a:off x="642910" y="2201728"/>
            <a:ext cx="428628" cy="328169"/>
          </a:xfrm>
          <a:prstGeom prst="parallelogram">
            <a:avLst/>
          </a:prstGeom>
          <a:gradFill flip="none" rotWithShape="1">
            <a:gsLst>
              <a:gs pos="0">
                <a:srgbClr val="FF0000">
                  <a:shade val="30000"/>
                  <a:satMod val="115000"/>
                </a:srgbClr>
              </a:gs>
              <a:gs pos="50000">
                <a:srgbClr val="FF0000">
                  <a:shade val="67500"/>
                  <a:satMod val="115000"/>
                </a:srgbClr>
              </a:gs>
              <a:gs pos="50000">
                <a:srgbClr val="FF0000">
                  <a:shade val="67500"/>
                  <a:satMod val="115000"/>
                </a:srgbClr>
              </a:gs>
              <a:gs pos="100000">
                <a:srgbClr val="FF0000">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i="1" dirty="0" smtClean="0">
              <a:effectLst>
                <a:outerShdw blurRad="50800" dist="38100" dir="13500000" algn="br" rotWithShape="0">
                  <a:prstClr val="black">
                    <a:alpha val="40000"/>
                  </a:prstClr>
                </a:outerShdw>
              </a:effectLst>
              <a:latin typeface="Impact" pitchFamily="34" charset="0"/>
            </a:endParaRPr>
          </a:p>
        </p:txBody>
      </p:sp>
      <p:sp>
        <p:nvSpPr>
          <p:cNvPr id="12" name="平行四边形 11"/>
          <p:cNvSpPr/>
          <p:nvPr/>
        </p:nvSpPr>
        <p:spPr>
          <a:xfrm>
            <a:off x="857224" y="3349636"/>
            <a:ext cx="3357586" cy="328169"/>
          </a:xfrm>
          <a:prstGeom prst="parallelogram">
            <a:avLst/>
          </a:prstGeom>
          <a:solidFill>
            <a:schemeClr val="bg1">
              <a:lumMod val="85000"/>
            </a:schemeClr>
          </a:solidFill>
          <a:ln>
            <a:no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base">
              <a:spcBef>
                <a:spcPct val="20000"/>
              </a:spcBef>
              <a:spcAft>
                <a:spcPct val="0"/>
              </a:spcAft>
              <a:buClr>
                <a:srgbClr val="E60012"/>
              </a:buClr>
              <a:defRPr/>
            </a:pPr>
            <a:r>
              <a:rPr lang="zh-CN" altLang="en-US" sz="2000" b="1" dirty="0" smtClean="0">
                <a:solidFill>
                  <a:schemeClr val="tx1"/>
                </a:solidFill>
                <a:sym typeface="微软雅黑" pitchFamily="34" charset="-122"/>
              </a:rPr>
              <a:t>理财监控管理平台</a:t>
            </a:r>
          </a:p>
        </p:txBody>
      </p:sp>
      <p:sp>
        <p:nvSpPr>
          <p:cNvPr id="13" name="平行四边形 12"/>
          <p:cNvSpPr/>
          <p:nvPr/>
        </p:nvSpPr>
        <p:spPr>
          <a:xfrm>
            <a:off x="642910" y="3302755"/>
            <a:ext cx="428628" cy="328169"/>
          </a:xfrm>
          <a:prstGeom prst="parallelogram">
            <a:avLst/>
          </a:prstGeom>
          <a:gradFill flip="none" rotWithShape="1">
            <a:gsLst>
              <a:gs pos="0">
                <a:srgbClr val="FF0000">
                  <a:shade val="30000"/>
                  <a:satMod val="115000"/>
                </a:srgbClr>
              </a:gs>
              <a:gs pos="50000">
                <a:srgbClr val="FF0000">
                  <a:shade val="67500"/>
                  <a:satMod val="115000"/>
                </a:srgbClr>
              </a:gs>
              <a:gs pos="50000">
                <a:srgbClr val="FF0000">
                  <a:shade val="67500"/>
                  <a:satMod val="115000"/>
                </a:srgbClr>
              </a:gs>
              <a:gs pos="100000">
                <a:srgbClr val="FF0000">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i="1" dirty="0" smtClean="0">
              <a:effectLst>
                <a:outerShdw blurRad="50800" dist="38100" dir="13500000" algn="br" rotWithShape="0">
                  <a:prstClr val="black">
                    <a:alpha val="40000"/>
                  </a:prstClr>
                </a:outerShdw>
              </a:effectLst>
              <a:latin typeface="Impact" pitchFamily="34" charset="0"/>
            </a:endParaRPr>
          </a:p>
        </p:txBody>
      </p:sp>
      <p:pic>
        <p:nvPicPr>
          <p:cNvPr id="131073" name="Picture 1" descr="C:\Users\Administrator\AppData\Roaming\Tencent\Users\36937277\QQ\WinTemp\RichOle\`JTUOO84D({B5MGYUL)O9KX.jpg"/>
          <p:cNvPicPr>
            <a:picLocks noChangeAspect="1" noChangeArrowheads="1"/>
          </p:cNvPicPr>
          <p:nvPr/>
        </p:nvPicPr>
        <p:blipFill>
          <a:blip r:embed="rId2" cstate="print"/>
          <a:srcRect/>
          <a:stretch>
            <a:fillRect/>
          </a:stretch>
        </p:blipFill>
        <p:spPr bwMode="auto">
          <a:xfrm>
            <a:off x="8298815" y="1209041"/>
            <a:ext cx="621665" cy="850932"/>
          </a:xfrm>
          <a:prstGeom prst="rect">
            <a:avLst/>
          </a:prstGeom>
          <a:noFill/>
        </p:spPr>
      </p:pic>
      <p:pic>
        <p:nvPicPr>
          <p:cNvPr id="14" name="Picture 3"/>
          <p:cNvPicPr>
            <a:picLocks noChangeAspect="1" noChangeArrowheads="1"/>
          </p:cNvPicPr>
          <p:nvPr/>
        </p:nvPicPr>
        <p:blipFill>
          <a:blip r:embed="rId3" cstate="print"/>
          <a:srcRect/>
          <a:stretch>
            <a:fillRect/>
          </a:stretch>
        </p:blipFill>
        <p:spPr bwMode="auto">
          <a:xfrm>
            <a:off x="7413942" y="2319106"/>
            <a:ext cx="1181418" cy="966616"/>
          </a:xfrm>
          <a:prstGeom prst="rect">
            <a:avLst/>
          </a:prstGeom>
          <a:noFill/>
          <a:ln w="9525">
            <a:noFill/>
            <a:miter lim="800000"/>
            <a:headEnd/>
            <a:tailEnd/>
          </a:ln>
          <a:effectLst/>
        </p:spPr>
      </p:pic>
      <p:pic>
        <p:nvPicPr>
          <p:cNvPr id="15" name="Picture 2" descr="E:\金融事业部\大华图标库Visio版V2.0\DSS-F700.jpg"/>
          <p:cNvPicPr>
            <a:picLocks noChangeAspect="1" noChangeArrowheads="1"/>
          </p:cNvPicPr>
          <p:nvPr/>
        </p:nvPicPr>
        <p:blipFill>
          <a:blip r:embed="rId4" cstate="print"/>
          <a:srcRect/>
          <a:stretch>
            <a:fillRect/>
          </a:stretch>
        </p:blipFill>
        <p:spPr bwMode="auto">
          <a:xfrm>
            <a:off x="6058336" y="3281758"/>
            <a:ext cx="2161104" cy="1813274"/>
          </a:xfrm>
          <a:prstGeom prst="rect">
            <a:avLst/>
          </a:prstGeom>
          <a:noFill/>
        </p:spPr>
      </p:pic>
    </p:spTree>
    <p:extLst>
      <p:ext uri="{BB962C8B-B14F-4D97-AF65-F5344CB8AC3E}">
        <p14:creationId xmlns:p14="http://schemas.microsoft.com/office/powerpoint/2010/main" val="1561251625"/>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方案介绍 </a:t>
            </a:r>
            <a:r>
              <a:rPr lang="en-US" altLang="zh-CN" dirty="0" smtClean="0">
                <a:latin typeface="+mn-ea"/>
                <a:ea typeface="+mn-ea"/>
              </a:rPr>
              <a:t>| </a:t>
            </a:r>
            <a:r>
              <a:rPr lang="zh-CN" altLang="en-US" dirty="0" smtClean="0">
                <a:solidFill>
                  <a:srgbClr val="FF0000"/>
                </a:solidFill>
                <a:latin typeface="+mn-ea"/>
                <a:ea typeface="+mn-ea"/>
              </a:rPr>
              <a:t>柜台布局示意图</a:t>
            </a:r>
            <a:endParaRPr lang="zh-CN" altLang="en-US" dirty="0">
              <a:solidFill>
                <a:srgbClr val="FF0000"/>
              </a:solidFill>
              <a:latin typeface="+mn-ea"/>
              <a:ea typeface="+mn-ea"/>
            </a:endParaRPr>
          </a:p>
        </p:txBody>
      </p:sp>
      <p:sp>
        <p:nvSpPr>
          <p:cNvPr id="16" name="标题 1"/>
          <p:cNvSpPr txBox="1">
            <a:spLocks/>
          </p:cNvSpPr>
          <p:nvPr/>
        </p:nvSpPr>
        <p:spPr>
          <a:xfrm>
            <a:off x="571472" y="937757"/>
            <a:ext cx="6500858" cy="357196"/>
          </a:xfrm>
          <a:prstGeom prst="rect">
            <a:avLst/>
          </a:prstGeom>
        </p:spPr>
        <p:txBody>
          <a:bodyPr>
            <a:noAutofit/>
          </a:bodyPr>
          <a:lstStyle>
            <a:lvl1pPr algn="l" defTabSz="914400" rtl="0" eaLnBrk="1" latinLnBrk="0" hangingPunct="1">
              <a:spcBef>
                <a:spcPct val="0"/>
              </a:spcBef>
              <a:buNone/>
              <a:defRPr sz="2400" b="1" kern="1200">
                <a:solidFill>
                  <a:schemeClr val="tx1"/>
                </a:solidFill>
                <a:latin typeface="微软雅黑" pitchFamily="34" charset="-122"/>
                <a:ea typeface="微软雅黑" pitchFamily="34" charset="-122"/>
                <a:cs typeface="+mj-cs"/>
              </a:defRPr>
            </a:lvl1pPr>
          </a:lstStyle>
          <a:p>
            <a:pPr marL="342900" indent="-342900" fontAlgn="base">
              <a:spcBef>
                <a:spcPct val="20000"/>
              </a:spcBef>
              <a:spcAft>
                <a:spcPct val="0"/>
              </a:spcAft>
              <a:buClr>
                <a:srgbClr val="E60012"/>
              </a:buClr>
              <a:defRPr/>
            </a:pPr>
            <a:endParaRPr lang="zh-CN" altLang="en-US" dirty="0" smtClean="0">
              <a:latin typeface="+mn-lt"/>
              <a:ea typeface="+mn-ea"/>
              <a:cs typeface="+mn-cs"/>
              <a:sym typeface="微软雅黑" pitchFamily="34" charset="-122"/>
            </a:endParaRPr>
          </a:p>
        </p:txBody>
      </p:sp>
      <p:pic>
        <p:nvPicPr>
          <p:cNvPr id="8193" name="Picture 1" descr="C:\Users\Administrator\AppData\Roaming\Tencent\Users\36937277\QQ\WinTemp\RichOle\GR74%$1{~Y0YS6UV{S@AJ~E.jpg"/>
          <p:cNvPicPr>
            <a:picLocks noChangeAspect="1" noChangeArrowheads="1"/>
          </p:cNvPicPr>
          <p:nvPr/>
        </p:nvPicPr>
        <p:blipFill>
          <a:blip r:embed="rId2" cstate="print"/>
          <a:srcRect/>
          <a:stretch>
            <a:fillRect/>
          </a:stretch>
        </p:blipFill>
        <p:spPr bwMode="auto">
          <a:xfrm>
            <a:off x="0" y="1084454"/>
            <a:ext cx="4596063" cy="3287820"/>
          </a:xfrm>
          <a:prstGeom prst="rect">
            <a:avLst/>
          </a:prstGeom>
          <a:noFill/>
        </p:spPr>
      </p:pic>
      <p:pic>
        <p:nvPicPr>
          <p:cNvPr id="5" name="图片 4"/>
          <p:cNvPicPr/>
          <p:nvPr/>
        </p:nvPicPr>
        <p:blipFill>
          <a:blip r:embed="rId3" cstate="print"/>
          <a:srcRect/>
          <a:stretch>
            <a:fillRect/>
          </a:stretch>
        </p:blipFill>
        <p:spPr bwMode="auto">
          <a:xfrm>
            <a:off x="4752474" y="1125963"/>
            <a:ext cx="4391526" cy="3373850"/>
          </a:xfrm>
          <a:prstGeom prst="rect">
            <a:avLst/>
          </a:prstGeom>
          <a:noFill/>
          <a:ln w="9525">
            <a:noFill/>
            <a:miter lim="800000"/>
            <a:headEnd/>
            <a:tailEnd/>
          </a:ln>
        </p:spPr>
      </p:pic>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方案介绍 </a:t>
            </a:r>
            <a:r>
              <a:rPr lang="en-US" altLang="zh-CN" dirty="0" smtClean="0">
                <a:latin typeface="+mn-ea"/>
                <a:ea typeface="+mn-ea"/>
              </a:rPr>
              <a:t>| </a:t>
            </a:r>
            <a:r>
              <a:rPr lang="zh-CN" altLang="en-US" dirty="0" smtClean="0">
                <a:solidFill>
                  <a:srgbClr val="FF0000"/>
                </a:solidFill>
                <a:latin typeface="+mn-ea"/>
                <a:ea typeface="+mn-ea"/>
              </a:rPr>
              <a:t>系统方案特点</a:t>
            </a:r>
            <a:endParaRPr lang="zh-CN" altLang="en-US" dirty="0">
              <a:solidFill>
                <a:srgbClr val="FF0000"/>
              </a:solidFill>
              <a:latin typeface="+mn-ea"/>
              <a:ea typeface="+mn-ea"/>
            </a:endParaRPr>
          </a:p>
        </p:txBody>
      </p:sp>
      <p:sp>
        <p:nvSpPr>
          <p:cNvPr id="16" name="标题 1"/>
          <p:cNvSpPr txBox="1">
            <a:spLocks/>
          </p:cNvSpPr>
          <p:nvPr/>
        </p:nvSpPr>
        <p:spPr>
          <a:xfrm>
            <a:off x="571472" y="937757"/>
            <a:ext cx="6500858" cy="357196"/>
          </a:xfrm>
          <a:prstGeom prst="rect">
            <a:avLst/>
          </a:prstGeom>
        </p:spPr>
        <p:txBody>
          <a:bodyPr>
            <a:noAutofit/>
          </a:bodyPr>
          <a:lstStyle>
            <a:lvl1pPr algn="l" defTabSz="914400" rtl="0" eaLnBrk="1" latinLnBrk="0" hangingPunct="1">
              <a:spcBef>
                <a:spcPct val="0"/>
              </a:spcBef>
              <a:buNone/>
              <a:defRPr sz="2400" b="1" kern="1200">
                <a:solidFill>
                  <a:schemeClr val="tx1"/>
                </a:solidFill>
                <a:latin typeface="微软雅黑" pitchFamily="34" charset="-122"/>
                <a:ea typeface="微软雅黑" pitchFamily="34" charset="-122"/>
                <a:cs typeface="+mj-cs"/>
              </a:defRPr>
            </a:lvl1pPr>
          </a:lstStyle>
          <a:p>
            <a:pPr marL="342900" indent="-342900" fontAlgn="base">
              <a:spcBef>
                <a:spcPct val="20000"/>
              </a:spcBef>
              <a:spcAft>
                <a:spcPct val="0"/>
              </a:spcAft>
              <a:buClr>
                <a:srgbClr val="E60012"/>
              </a:buClr>
              <a:defRPr/>
            </a:pPr>
            <a:endParaRPr lang="zh-CN" altLang="en-US" dirty="0" smtClean="0">
              <a:latin typeface="+mn-lt"/>
              <a:ea typeface="+mn-ea"/>
              <a:cs typeface="+mn-cs"/>
              <a:sym typeface="微软雅黑" pitchFamily="34" charset="-122"/>
            </a:endParaRPr>
          </a:p>
        </p:txBody>
      </p:sp>
      <p:sp>
        <p:nvSpPr>
          <p:cNvPr id="5" name="TextBox 6"/>
          <p:cNvSpPr txBox="1">
            <a:spLocks noChangeArrowheads="1"/>
          </p:cNvSpPr>
          <p:nvPr/>
        </p:nvSpPr>
        <p:spPr bwMode="auto">
          <a:xfrm>
            <a:off x="380155" y="971014"/>
            <a:ext cx="7737685" cy="3108543"/>
          </a:xfrm>
          <a:prstGeom prst="rect">
            <a:avLst/>
          </a:prstGeom>
          <a:noFill/>
          <a:ln w="9525">
            <a:noFill/>
            <a:miter lim="800000"/>
            <a:headEnd/>
            <a:tailEnd/>
          </a:ln>
        </p:spPr>
        <p:txBody>
          <a:bodyPr wrap="square">
            <a:spAutoFit/>
          </a:bodyPr>
          <a:lstStyle/>
          <a:p>
            <a:pPr marL="288925" lvl="0" indent="-288925">
              <a:lnSpc>
                <a:spcPct val="200000"/>
              </a:lnSpc>
              <a:buClr>
                <a:srgbClr val="C00000"/>
              </a:buClr>
              <a:buFont typeface="Wingdings" pitchFamily="2" charset="2"/>
              <a:buChar char="n"/>
            </a:pPr>
            <a:r>
              <a:rPr lang="zh-CN" altLang="zh-CN" dirty="0" smtClean="0"/>
              <a:t>实现总行、分行、支行</a:t>
            </a:r>
            <a:r>
              <a:rPr lang="en-US" altLang="zh-CN" dirty="0" smtClean="0"/>
              <a:t>/</a:t>
            </a:r>
            <a:r>
              <a:rPr lang="zh-CN" altLang="zh-CN" dirty="0" smtClean="0"/>
              <a:t>营业网点的系统层级管理</a:t>
            </a:r>
            <a:r>
              <a:rPr lang="zh-CN" altLang="en-US" dirty="0" smtClean="0"/>
              <a:t>。</a:t>
            </a:r>
            <a:endParaRPr lang="en-US" altLang="zh-CN" dirty="0" smtClean="0"/>
          </a:p>
          <a:p>
            <a:pPr marL="288925" indent="-288925">
              <a:lnSpc>
                <a:spcPct val="200000"/>
              </a:lnSpc>
              <a:buClr>
                <a:srgbClr val="C00000"/>
              </a:buClr>
              <a:buFont typeface="Wingdings" pitchFamily="2" charset="2"/>
              <a:buChar char="n"/>
            </a:pPr>
            <a:r>
              <a:rPr lang="zh-CN" altLang="zh-CN" dirty="0" smtClean="0"/>
              <a:t>支行</a:t>
            </a:r>
            <a:r>
              <a:rPr lang="en-US" altLang="zh-CN" dirty="0" smtClean="0"/>
              <a:t>/</a:t>
            </a:r>
            <a:r>
              <a:rPr lang="zh-CN" altLang="zh-CN" dirty="0" smtClean="0"/>
              <a:t>营业网点可完成理财音视频采集、存储</a:t>
            </a:r>
            <a:r>
              <a:rPr lang="zh-CN" altLang="en-US" dirty="0" smtClean="0">
                <a:latin typeface="+mn-ea"/>
              </a:rPr>
              <a:t>。</a:t>
            </a:r>
            <a:endParaRPr lang="en-US" altLang="zh-CN" dirty="0" smtClean="0">
              <a:latin typeface="+mn-ea"/>
            </a:endParaRPr>
          </a:p>
          <a:p>
            <a:pPr marL="288925" indent="-288925">
              <a:lnSpc>
                <a:spcPct val="200000"/>
              </a:lnSpc>
              <a:buClr>
                <a:srgbClr val="C00000"/>
              </a:buClr>
              <a:buFont typeface="Wingdings" pitchFamily="2" charset="2"/>
              <a:buChar char="n"/>
            </a:pPr>
            <a:r>
              <a:rPr lang="zh-CN" altLang="zh-CN" dirty="0" smtClean="0"/>
              <a:t>支行</a:t>
            </a:r>
            <a:r>
              <a:rPr lang="en-US" altLang="zh-CN" dirty="0" smtClean="0"/>
              <a:t>/</a:t>
            </a:r>
            <a:r>
              <a:rPr lang="zh-CN" altLang="zh-CN" dirty="0" smtClean="0"/>
              <a:t>营业网点的理财录像自动定时上传至分行理财监控管理平台</a:t>
            </a:r>
            <a:r>
              <a:rPr lang="zh-CN" altLang="en-US" dirty="0" smtClean="0">
                <a:latin typeface="+mn-ea"/>
              </a:rPr>
              <a:t>。</a:t>
            </a:r>
            <a:endParaRPr lang="en-US" altLang="zh-CN" dirty="0" smtClean="0">
              <a:latin typeface="+mn-ea"/>
            </a:endParaRPr>
          </a:p>
          <a:p>
            <a:pPr marL="288925" indent="-288925">
              <a:lnSpc>
                <a:spcPct val="200000"/>
              </a:lnSpc>
              <a:buClr>
                <a:srgbClr val="C00000"/>
              </a:buClr>
              <a:buFont typeface="Wingdings" pitchFamily="2" charset="2"/>
              <a:buChar char="n"/>
            </a:pPr>
            <a:r>
              <a:rPr lang="zh-CN" altLang="zh-CN" dirty="0" smtClean="0"/>
              <a:t>分行完成下属支行</a:t>
            </a:r>
            <a:r>
              <a:rPr lang="en-US" altLang="zh-CN" dirty="0" smtClean="0"/>
              <a:t>/</a:t>
            </a:r>
            <a:r>
              <a:rPr lang="zh-CN" altLang="zh-CN" dirty="0" smtClean="0"/>
              <a:t>营业网点理财录像的中心二次备份，并对网点理财设备、录像统一管理</a:t>
            </a:r>
            <a:r>
              <a:rPr lang="zh-CN" altLang="en-US" dirty="0" smtClean="0">
                <a:latin typeface="+mn-ea"/>
              </a:rPr>
              <a:t>。</a:t>
            </a:r>
            <a:endParaRPr lang="en-US" altLang="zh-CN" dirty="0" smtClean="0">
              <a:latin typeface="+mn-ea"/>
            </a:endParaRPr>
          </a:p>
          <a:p>
            <a:pPr marL="288925" indent="-288925">
              <a:lnSpc>
                <a:spcPct val="200000"/>
              </a:lnSpc>
              <a:buClr>
                <a:srgbClr val="C00000"/>
              </a:buClr>
              <a:buFont typeface="Wingdings" pitchFamily="2" charset="2"/>
              <a:buChar char="n"/>
            </a:pPr>
            <a:r>
              <a:rPr lang="zh-CN" altLang="zh-CN" dirty="0" smtClean="0"/>
              <a:t>总行实现对各分行业务信息的集中管理</a:t>
            </a:r>
            <a:r>
              <a:rPr lang="zh-CN" altLang="en-US" dirty="0" smtClean="0"/>
              <a:t>。</a:t>
            </a:r>
            <a:endParaRPr lang="en-US" altLang="zh-CN" dirty="0" smtClean="0">
              <a:latin typeface="+mn-ea"/>
            </a:endParaRPr>
          </a:p>
          <a:p>
            <a:pPr marL="288925" indent="-288925">
              <a:lnSpc>
                <a:spcPct val="200000"/>
              </a:lnSpc>
              <a:buClr>
                <a:srgbClr val="C00000"/>
              </a:buClr>
              <a:buFont typeface="Wingdings" pitchFamily="2" charset="2"/>
              <a:buChar char="n"/>
            </a:pPr>
            <a:r>
              <a:rPr lang="zh-CN" altLang="zh-CN" dirty="0" smtClean="0"/>
              <a:t>理财采集终端通过双网口设计，节省网络</a:t>
            </a:r>
            <a:r>
              <a:rPr lang="en-US" altLang="zh-CN" dirty="0" smtClean="0"/>
              <a:t>IP</a:t>
            </a:r>
            <a:r>
              <a:rPr lang="zh-CN" altLang="zh-CN" dirty="0" smtClean="0"/>
              <a:t>地址资源</a:t>
            </a:r>
            <a:r>
              <a:rPr lang="zh-CN" altLang="en-US" dirty="0" smtClean="0">
                <a:latin typeface="+mn-ea"/>
              </a:rPr>
              <a:t>。</a:t>
            </a:r>
            <a:endParaRPr lang="en-US" altLang="zh-CN" dirty="0" smtClean="0">
              <a:latin typeface="+mn-ea"/>
            </a:endParaRPr>
          </a:p>
          <a:p>
            <a:pPr marL="288925" indent="-288925">
              <a:lnSpc>
                <a:spcPct val="200000"/>
              </a:lnSpc>
              <a:buClr>
                <a:srgbClr val="C00000"/>
              </a:buClr>
              <a:buFont typeface="Wingdings" pitchFamily="2" charset="2"/>
              <a:buChar char="n"/>
            </a:pPr>
            <a:r>
              <a:rPr lang="zh-CN" altLang="zh-CN" dirty="0" smtClean="0"/>
              <a:t>支持主码流、辅助码流方式。对上传录像占用带宽可进行带宽控制</a:t>
            </a:r>
            <a:r>
              <a:rPr lang="zh-CN" altLang="en-US" b="1" dirty="0" smtClean="0"/>
              <a:t>。</a:t>
            </a:r>
            <a:endParaRPr lang="en-US" altLang="zh-CN" dirty="0" smtClean="0">
              <a:latin typeface="+mn-ea"/>
            </a:endParaRPr>
          </a:p>
        </p:txBody>
      </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方案介绍 </a:t>
            </a:r>
            <a:r>
              <a:rPr lang="en-US" altLang="zh-CN" dirty="0" smtClean="0"/>
              <a:t>| </a:t>
            </a:r>
            <a:r>
              <a:rPr lang="zh-CN" altLang="en-US" dirty="0" smtClean="0">
                <a:solidFill>
                  <a:srgbClr val="FF0000"/>
                </a:solidFill>
              </a:rPr>
              <a:t>用户价值</a:t>
            </a:r>
            <a:endParaRPr lang="zh-CN" altLang="en-US" dirty="0">
              <a:solidFill>
                <a:srgbClr val="FF0000"/>
              </a:solidFill>
            </a:endParaRPr>
          </a:p>
        </p:txBody>
      </p:sp>
      <p:sp>
        <p:nvSpPr>
          <p:cNvPr id="28" name="TextBox 61"/>
          <p:cNvSpPr txBox="1">
            <a:spLocks noChangeArrowheads="1"/>
          </p:cNvSpPr>
          <p:nvPr/>
        </p:nvSpPr>
        <p:spPr bwMode="auto">
          <a:xfrm>
            <a:off x="2173579" y="2051309"/>
            <a:ext cx="5285999" cy="522000"/>
          </a:xfrm>
          <a:prstGeom prst="rect">
            <a:avLst/>
          </a:prstGeom>
          <a:solidFill>
            <a:srgbClr val="92D050"/>
          </a:solidFill>
          <a:ln w="9525">
            <a:noFill/>
            <a:miter lim="800000"/>
            <a:headEnd/>
            <a:tailEnd/>
          </a:ln>
        </p:spPr>
        <p:txBody>
          <a:bodyPr wrap="square">
            <a:spAutoFit/>
          </a:bodyPr>
          <a:lstStyle/>
          <a:p>
            <a:r>
              <a:rPr lang="zh-CN" altLang="en-US" dirty="0" smtClean="0"/>
              <a:t>理财</a:t>
            </a:r>
            <a:r>
              <a:rPr lang="zh-CN" altLang="zh-CN" dirty="0" smtClean="0"/>
              <a:t>客户经理可通过</a:t>
            </a:r>
            <a:r>
              <a:rPr lang="en-US" altLang="zh-CN" dirty="0" smtClean="0"/>
              <a:t>PC</a:t>
            </a:r>
            <a:r>
              <a:rPr lang="zh-CN" altLang="zh-CN" dirty="0" smtClean="0"/>
              <a:t>客户端完成录像操作，也可通过理财采集终端独立做录像操作，操作画面简单，便捷。</a:t>
            </a:r>
          </a:p>
          <a:p>
            <a:endParaRPr lang="en-US" altLang="zh-CN" sz="1600" dirty="0">
              <a:latin typeface="微软雅黑" pitchFamily="34" charset="-122"/>
              <a:ea typeface="微软雅黑" pitchFamily="34" charset="-122"/>
            </a:endParaRPr>
          </a:p>
        </p:txBody>
      </p:sp>
      <p:sp>
        <p:nvSpPr>
          <p:cNvPr id="30" name="TextBox 62"/>
          <p:cNvSpPr txBox="1">
            <a:spLocks noChangeArrowheads="1"/>
          </p:cNvSpPr>
          <p:nvPr/>
        </p:nvSpPr>
        <p:spPr bwMode="auto">
          <a:xfrm>
            <a:off x="2170830" y="1445397"/>
            <a:ext cx="5264686" cy="523220"/>
          </a:xfrm>
          <a:prstGeom prst="rect">
            <a:avLst/>
          </a:prstGeom>
          <a:solidFill>
            <a:srgbClr val="FFCC00"/>
          </a:solidFill>
          <a:ln w="9525">
            <a:noFill/>
            <a:miter lim="800000"/>
            <a:headEnd/>
            <a:tailEnd/>
          </a:ln>
        </p:spPr>
        <p:txBody>
          <a:bodyPr wrap="square">
            <a:spAutoFit/>
          </a:bodyPr>
          <a:lstStyle/>
          <a:p>
            <a:r>
              <a:rPr lang="zh-CN" altLang="zh-CN" dirty="0" smtClean="0"/>
              <a:t>支行</a:t>
            </a:r>
            <a:r>
              <a:rPr lang="en-US" altLang="zh-CN" dirty="0" smtClean="0"/>
              <a:t>/</a:t>
            </a:r>
            <a:r>
              <a:rPr lang="zh-CN" altLang="zh-CN" dirty="0" smtClean="0"/>
              <a:t>营业网点多个理财柜台共用一台理财采集存储设备，方案集成度高，性价比高</a:t>
            </a:r>
            <a:r>
              <a:rPr lang="zh-CN" altLang="en-US" dirty="0" smtClean="0"/>
              <a:t>。</a:t>
            </a:r>
            <a:endParaRPr lang="en-US" altLang="zh-CN" dirty="0">
              <a:solidFill>
                <a:srgbClr val="C00000"/>
              </a:solidFill>
              <a:latin typeface="微软雅黑" pitchFamily="34" charset="-122"/>
              <a:ea typeface="微软雅黑" pitchFamily="34" charset="-122"/>
            </a:endParaRPr>
          </a:p>
        </p:txBody>
      </p:sp>
      <p:sp>
        <p:nvSpPr>
          <p:cNvPr id="32" name="TextBox 63"/>
          <p:cNvSpPr txBox="1">
            <a:spLocks noChangeArrowheads="1"/>
          </p:cNvSpPr>
          <p:nvPr/>
        </p:nvSpPr>
        <p:spPr bwMode="auto">
          <a:xfrm>
            <a:off x="2182859" y="2663545"/>
            <a:ext cx="5264687" cy="523220"/>
          </a:xfrm>
          <a:prstGeom prst="rect">
            <a:avLst/>
          </a:prstGeom>
          <a:solidFill>
            <a:schemeClr val="accent2">
              <a:lumMod val="60000"/>
              <a:lumOff val="40000"/>
            </a:schemeClr>
          </a:solidFill>
          <a:ln w="9525">
            <a:noFill/>
            <a:miter lim="800000"/>
            <a:headEnd/>
            <a:tailEnd/>
          </a:ln>
        </p:spPr>
        <p:txBody>
          <a:bodyPr wrap="square">
            <a:spAutoFit/>
          </a:bodyPr>
          <a:lstStyle/>
          <a:p>
            <a:pPr lvl="0"/>
            <a:r>
              <a:rPr lang="zh-CN" altLang="zh-CN" dirty="0" smtClean="0"/>
              <a:t>前端摄像机接入灵活多样，能方便接入模拟、</a:t>
            </a:r>
            <a:r>
              <a:rPr lang="en-US" altLang="zh-CN" dirty="0" smtClean="0"/>
              <a:t>HDCVI</a:t>
            </a:r>
            <a:r>
              <a:rPr lang="zh-CN" altLang="zh-CN" dirty="0" smtClean="0"/>
              <a:t>、网络摄像机。</a:t>
            </a:r>
            <a:endParaRPr lang="zh-CN" altLang="zh-CN" dirty="0"/>
          </a:p>
        </p:txBody>
      </p:sp>
      <p:sp>
        <p:nvSpPr>
          <p:cNvPr id="17" name="TextBox 63"/>
          <p:cNvSpPr txBox="1">
            <a:spLocks noChangeArrowheads="1"/>
          </p:cNvSpPr>
          <p:nvPr/>
        </p:nvSpPr>
        <p:spPr bwMode="auto">
          <a:xfrm>
            <a:off x="2193021" y="3251740"/>
            <a:ext cx="5266557" cy="522000"/>
          </a:xfrm>
          <a:prstGeom prst="rect">
            <a:avLst/>
          </a:prstGeom>
          <a:solidFill>
            <a:srgbClr val="00B0F0"/>
          </a:solidFill>
          <a:ln w="9525">
            <a:noFill/>
            <a:miter lim="800000"/>
            <a:headEnd/>
            <a:tailEnd/>
          </a:ln>
        </p:spPr>
        <p:txBody>
          <a:bodyPr wrap="square">
            <a:spAutoFit/>
          </a:bodyPr>
          <a:lstStyle/>
          <a:p>
            <a:r>
              <a:rPr lang="zh-CN" altLang="zh-CN" dirty="0" smtClean="0"/>
              <a:t>监控管理平台</a:t>
            </a:r>
            <a:r>
              <a:rPr lang="zh-CN" altLang="en-US" dirty="0" smtClean="0"/>
              <a:t>已自带</a:t>
            </a:r>
            <a:r>
              <a:rPr lang="en-US" altLang="zh-CN" dirty="0" smtClean="0"/>
              <a:t>CRM</a:t>
            </a:r>
            <a:r>
              <a:rPr lang="zh-CN" altLang="en-US" dirty="0" smtClean="0"/>
              <a:t>模块，可根据需求与银行</a:t>
            </a:r>
            <a:r>
              <a:rPr lang="en-US" altLang="zh-CN" dirty="0" smtClean="0"/>
              <a:t>CRM</a:t>
            </a:r>
            <a:r>
              <a:rPr lang="zh-CN" altLang="en-US" dirty="0" smtClean="0"/>
              <a:t>系统做对接。</a:t>
            </a:r>
            <a:endParaRPr lang="zh-CN" altLang="zh-CN" dirty="0" smtClean="0"/>
          </a:p>
          <a:p>
            <a:pPr lvl="0"/>
            <a:endParaRPr lang="zh-CN" altLang="zh-CN" sz="1600" dirty="0"/>
          </a:p>
        </p:txBody>
      </p:sp>
      <p:sp>
        <p:nvSpPr>
          <p:cNvPr id="19" name="TextBox 62"/>
          <p:cNvSpPr txBox="1">
            <a:spLocks noChangeArrowheads="1"/>
          </p:cNvSpPr>
          <p:nvPr/>
        </p:nvSpPr>
        <p:spPr bwMode="auto">
          <a:xfrm>
            <a:off x="2165174" y="936044"/>
            <a:ext cx="5282106" cy="400110"/>
          </a:xfrm>
          <a:prstGeom prst="rect">
            <a:avLst/>
          </a:prstGeom>
          <a:solidFill>
            <a:schemeClr val="bg2">
              <a:lumMod val="90000"/>
            </a:schemeClr>
          </a:solidFill>
          <a:ln w="9525">
            <a:noFill/>
            <a:miter lim="800000"/>
            <a:headEnd/>
            <a:tailEnd/>
          </a:ln>
        </p:spPr>
        <p:txBody>
          <a:bodyPr wrap="square">
            <a:spAutoFit/>
          </a:bodyPr>
          <a:lstStyle/>
          <a:p>
            <a:pPr algn="ctr"/>
            <a:r>
              <a:rPr lang="zh-CN" altLang="en-US" sz="2000" dirty="0" smtClean="0"/>
              <a:t>音视频结合监控理财业务过程</a:t>
            </a:r>
            <a:endParaRPr lang="en-US" altLang="zh-CN" sz="2000" dirty="0">
              <a:solidFill>
                <a:srgbClr val="C00000"/>
              </a:solidFill>
              <a:latin typeface="微软雅黑" pitchFamily="34" charset="-122"/>
              <a:ea typeface="微软雅黑" pitchFamily="34" charset="-122"/>
            </a:endParaRPr>
          </a:p>
        </p:txBody>
      </p:sp>
      <p:sp>
        <p:nvSpPr>
          <p:cNvPr id="9" name="TextBox 63"/>
          <p:cNvSpPr txBox="1">
            <a:spLocks noChangeArrowheads="1"/>
          </p:cNvSpPr>
          <p:nvPr/>
        </p:nvSpPr>
        <p:spPr bwMode="auto">
          <a:xfrm>
            <a:off x="2203181" y="3871500"/>
            <a:ext cx="5266557" cy="523220"/>
          </a:xfrm>
          <a:prstGeom prst="rect">
            <a:avLst/>
          </a:prstGeom>
          <a:solidFill>
            <a:schemeClr val="accent2"/>
          </a:solidFill>
          <a:ln w="9525">
            <a:noFill/>
            <a:miter lim="800000"/>
            <a:headEnd/>
            <a:tailEnd/>
          </a:ln>
        </p:spPr>
        <p:txBody>
          <a:bodyPr wrap="square">
            <a:spAutoFit/>
          </a:bodyPr>
          <a:lstStyle/>
          <a:p>
            <a:r>
              <a:rPr lang="zh-CN" altLang="zh-CN" dirty="0" smtClean="0"/>
              <a:t>平台业务功能强大，系统支持录像快速检索、事后补录、业务统计等功能</a:t>
            </a:r>
            <a:r>
              <a:rPr lang="zh-CN" altLang="en-US" dirty="0" smtClean="0"/>
              <a:t>。</a:t>
            </a:r>
            <a:endParaRPr lang="zh-CN" altLang="zh-CN" sz="1600" dirty="0"/>
          </a:p>
        </p:txBody>
      </p:sp>
    </p:spTree>
    <p:extLst>
      <p:ext uri="{BB962C8B-B14F-4D97-AF65-F5344CB8AC3E}">
        <p14:creationId xmlns:p14="http://schemas.microsoft.com/office/powerpoint/2010/main" val="734173503"/>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特色功能 </a:t>
            </a:r>
            <a:r>
              <a:rPr lang="en-US" altLang="zh-CN" dirty="0" smtClean="0">
                <a:latin typeface="+mn-ea"/>
                <a:ea typeface="+mn-ea"/>
              </a:rPr>
              <a:t>| </a:t>
            </a:r>
            <a:r>
              <a:rPr lang="zh-CN" altLang="en-US" dirty="0" smtClean="0">
                <a:solidFill>
                  <a:srgbClr val="FF0000"/>
                </a:solidFill>
                <a:latin typeface="+mn-ea"/>
                <a:ea typeface="+mn-ea"/>
              </a:rPr>
              <a:t>办理理财</a:t>
            </a:r>
            <a:endParaRPr lang="zh-CN" altLang="en-US" dirty="0">
              <a:solidFill>
                <a:srgbClr val="FF0000"/>
              </a:solidFill>
              <a:latin typeface="+mn-ea"/>
              <a:ea typeface="+mn-ea"/>
            </a:endParaRPr>
          </a:p>
        </p:txBody>
      </p:sp>
      <p:sp>
        <p:nvSpPr>
          <p:cNvPr id="16" name="标题 1"/>
          <p:cNvSpPr txBox="1">
            <a:spLocks/>
          </p:cNvSpPr>
          <p:nvPr/>
        </p:nvSpPr>
        <p:spPr>
          <a:xfrm>
            <a:off x="571472" y="937757"/>
            <a:ext cx="6500858" cy="357196"/>
          </a:xfrm>
          <a:prstGeom prst="rect">
            <a:avLst/>
          </a:prstGeom>
        </p:spPr>
        <p:txBody>
          <a:bodyPr>
            <a:noAutofit/>
          </a:bodyPr>
          <a:lstStyle>
            <a:lvl1pPr algn="l" defTabSz="914400" rtl="0" eaLnBrk="1" latinLnBrk="0" hangingPunct="1">
              <a:spcBef>
                <a:spcPct val="0"/>
              </a:spcBef>
              <a:buNone/>
              <a:defRPr sz="2400" b="1" kern="1200">
                <a:solidFill>
                  <a:schemeClr val="tx1"/>
                </a:solidFill>
                <a:latin typeface="微软雅黑" pitchFamily="34" charset="-122"/>
                <a:ea typeface="微软雅黑" pitchFamily="34" charset="-122"/>
                <a:cs typeface="+mj-cs"/>
              </a:defRPr>
            </a:lvl1pPr>
          </a:lstStyle>
          <a:p>
            <a:pPr marL="342900" indent="-342900" fontAlgn="base">
              <a:spcBef>
                <a:spcPct val="20000"/>
              </a:spcBef>
              <a:spcAft>
                <a:spcPct val="0"/>
              </a:spcAft>
              <a:buClr>
                <a:srgbClr val="E60012"/>
              </a:buClr>
              <a:defRPr/>
            </a:pPr>
            <a:endParaRPr lang="zh-CN" altLang="en-US" dirty="0" smtClean="0">
              <a:latin typeface="+mn-lt"/>
              <a:ea typeface="+mn-ea"/>
              <a:cs typeface="+mn-cs"/>
              <a:sym typeface="微软雅黑" pitchFamily="34" charset="-122"/>
            </a:endParaRPr>
          </a:p>
        </p:txBody>
      </p:sp>
      <p:pic>
        <p:nvPicPr>
          <p:cNvPr id="10" name="图片 9" descr="软件功能_理财办理.png"/>
          <p:cNvPicPr>
            <a:picLocks noChangeAspect="1"/>
          </p:cNvPicPr>
          <p:nvPr/>
        </p:nvPicPr>
        <p:blipFill>
          <a:blip r:embed="rId2" cstate="print"/>
          <a:stretch>
            <a:fillRect/>
          </a:stretch>
        </p:blipFill>
        <p:spPr>
          <a:xfrm>
            <a:off x="4371569" y="979918"/>
            <a:ext cx="4698861" cy="3484063"/>
          </a:xfrm>
          <a:prstGeom prst="rect">
            <a:avLst/>
          </a:prstGeom>
        </p:spPr>
      </p:pic>
      <p:graphicFrame>
        <p:nvGraphicFramePr>
          <p:cNvPr id="7" name="图示 6"/>
          <p:cNvGraphicFramePr/>
          <p:nvPr/>
        </p:nvGraphicFramePr>
        <p:xfrm>
          <a:off x="-483830" y="905510"/>
          <a:ext cx="5126950" cy="3707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直接箭头连接符 12"/>
          <p:cNvCxnSpPr/>
          <p:nvPr/>
        </p:nvCxnSpPr>
        <p:spPr>
          <a:xfrm>
            <a:off x="1838960" y="3251200"/>
            <a:ext cx="426720" cy="406400"/>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241193" y="3741994"/>
            <a:ext cx="1920904" cy="854658"/>
            <a:chOff x="2848361" y="1426235"/>
            <a:chExt cx="1424430" cy="854658"/>
          </a:xfrm>
        </p:grpSpPr>
        <p:sp>
          <p:nvSpPr>
            <p:cNvPr id="19" name="圆角矩形 18"/>
            <p:cNvSpPr/>
            <p:nvPr/>
          </p:nvSpPr>
          <p:spPr>
            <a:xfrm>
              <a:off x="2848361" y="1426235"/>
              <a:ext cx="1424430" cy="854658"/>
            </a:xfrm>
            <a:prstGeom prst="roundRect">
              <a:avLst>
                <a:gd name="adj" fmla="val 10000"/>
              </a:avLst>
            </a:prstGeom>
            <a:noFill/>
            <a:ln>
              <a:solidFill>
                <a:srgbClr val="FF0000"/>
              </a:solidFill>
              <a:prstDash val="dash"/>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圆角矩形 4"/>
            <p:cNvSpPr/>
            <p:nvPr/>
          </p:nvSpPr>
          <p:spPr>
            <a:xfrm>
              <a:off x="2881188" y="1445078"/>
              <a:ext cx="1374367" cy="8045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285750" indent="-285750">
                <a:lnSpc>
                  <a:spcPct val="120000"/>
                </a:lnSpc>
                <a:buClr>
                  <a:srgbClr val="C00000"/>
                </a:buClr>
              </a:pPr>
              <a:r>
                <a:rPr lang="zh-CN" altLang="zh-CN" sz="1100" dirty="0" smtClean="0">
                  <a:solidFill>
                    <a:schemeClr val="tx1"/>
                  </a:solidFill>
                </a:rPr>
                <a:t>宣读理财须知过程中，如果</a:t>
              </a:r>
              <a:endParaRPr lang="en-US" altLang="zh-CN" sz="1100" dirty="0" smtClean="0">
                <a:solidFill>
                  <a:schemeClr val="tx1"/>
                </a:solidFill>
              </a:endParaRPr>
            </a:p>
            <a:p>
              <a:pPr marL="285750" indent="-285750">
                <a:lnSpc>
                  <a:spcPct val="120000"/>
                </a:lnSpc>
                <a:buClr>
                  <a:srgbClr val="C00000"/>
                </a:buClr>
              </a:pPr>
              <a:r>
                <a:rPr lang="zh-CN" altLang="zh-CN" sz="1100" dirty="0" smtClean="0">
                  <a:solidFill>
                    <a:schemeClr val="tx1"/>
                  </a:solidFill>
                </a:rPr>
                <a:t>客户中途变卦放弃办理理财，</a:t>
              </a:r>
              <a:endParaRPr lang="en-US" altLang="zh-CN" sz="1100" dirty="0" smtClean="0">
                <a:solidFill>
                  <a:schemeClr val="tx1"/>
                </a:solidFill>
              </a:endParaRPr>
            </a:p>
            <a:p>
              <a:pPr marL="285750" indent="-285750">
                <a:lnSpc>
                  <a:spcPct val="120000"/>
                </a:lnSpc>
                <a:buClr>
                  <a:srgbClr val="C00000"/>
                </a:buClr>
              </a:pPr>
              <a:r>
                <a:rPr lang="zh-CN" altLang="zh-CN" sz="1100" dirty="0" smtClean="0">
                  <a:solidFill>
                    <a:schemeClr val="tx1"/>
                  </a:solidFill>
                </a:rPr>
                <a:t>理财客户经理点击“终止理</a:t>
              </a:r>
              <a:endParaRPr lang="en-US" altLang="zh-CN" sz="1100" dirty="0" smtClean="0">
                <a:solidFill>
                  <a:schemeClr val="tx1"/>
                </a:solidFill>
              </a:endParaRPr>
            </a:p>
            <a:p>
              <a:pPr marL="285750" indent="-285750">
                <a:lnSpc>
                  <a:spcPct val="120000"/>
                </a:lnSpc>
                <a:buClr>
                  <a:srgbClr val="C00000"/>
                </a:buClr>
              </a:pPr>
              <a:r>
                <a:rPr lang="zh-CN" altLang="zh-CN" sz="1100" dirty="0" smtClean="0">
                  <a:solidFill>
                    <a:schemeClr val="tx1"/>
                  </a:solidFill>
                </a:rPr>
                <a:t>财”终止理财录像</a:t>
              </a:r>
              <a:endParaRPr lang="en-US" altLang="zh-CN" sz="1100" dirty="0" smtClean="0">
                <a:solidFill>
                  <a:schemeClr val="tx1"/>
                </a:solidFill>
                <a:latin typeface="+mn-ea"/>
              </a:endParaRPr>
            </a:p>
          </p:txBody>
        </p:sp>
      </p:gr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特色功能 </a:t>
            </a:r>
            <a:r>
              <a:rPr lang="en-US" altLang="zh-CN" dirty="0" smtClean="0">
                <a:latin typeface="+mn-ea"/>
                <a:ea typeface="+mn-ea"/>
              </a:rPr>
              <a:t>| </a:t>
            </a:r>
            <a:r>
              <a:rPr lang="zh-CN" altLang="en-US" dirty="0" smtClean="0">
                <a:solidFill>
                  <a:srgbClr val="FF0000"/>
                </a:solidFill>
                <a:latin typeface="+mn-ea"/>
                <a:ea typeface="+mn-ea"/>
              </a:rPr>
              <a:t>关联理财录像</a:t>
            </a:r>
            <a:endParaRPr lang="zh-CN" altLang="en-US" dirty="0">
              <a:solidFill>
                <a:srgbClr val="FF0000"/>
              </a:solidFill>
              <a:latin typeface="+mn-ea"/>
              <a:ea typeface="+mn-ea"/>
            </a:endParaRPr>
          </a:p>
        </p:txBody>
      </p:sp>
      <p:graphicFrame>
        <p:nvGraphicFramePr>
          <p:cNvPr id="8" name="图示 7"/>
          <p:cNvGraphicFramePr/>
          <p:nvPr/>
        </p:nvGraphicFramePr>
        <p:xfrm>
          <a:off x="304800" y="1057910"/>
          <a:ext cx="4927600" cy="3188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p:cNvGraphicFramePr/>
          <p:nvPr/>
        </p:nvGraphicFramePr>
        <p:xfrm>
          <a:off x="4555884" y="1122724"/>
          <a:ext cx="5212080" cy="31746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特色功能 </a:t>
            </a:r>
            <a:r>
              <a:rPr lang="en-US" altLang="zh-CN" dirty="0" smtClean="0">
                <a:latin typeface="+mn-ea"/>
                <a:ea typeface="+mn-ea"/>
              </a:rPr>
              <a:t>| </a:t>
            </a:r>
            <a:r>
              <a:rPr lang="zh-CN" altLang="en-US" dirty="0" smtClean="0">
                <a:solidFill>
                  <a:srgbClr val="FF0000"/>
                </a:solidFill>
                <a:latin typeface="+mn-ea"/>
                <a:ea typeface="+mn-ea"/>
              </a:rPr>
              <a:t>自动上传网点录像</a:t>
            </a:r>
            <a:endParaRPr lang="zh-CN" altLang="en-US" dirty="0">
              <a:solidFill>
                <a:srgbClr val="FF0000"/>
              </a:solidFill>
              <a:latin typeface="+mn-ea"/>
              <a:ea typeface="+mn-ea"/>
            </a:endParaRPr>
          </a:p>
        </p:txBody>
      </p:sp>
      <p:graphicFrame>
        <p:nvGraphicFramePr>
          <p:cNvPr id="5" name="图示 4"/>
          <p:cNvGraphicFramePr/>
          <p:nvPr/>
        </p:nvGraphicFramePr>
        <p:xfrm>
          <a:off x="1625600" y="986790"/>
          <a:ext cx="5313680" cy="3249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特色功能 </a:t>
            </a:r>
            <a:r>
              <a:rPr lang="en-US" altLang="zh-CN" dirty="0" smtClean="0">
                <a:latin typeface="+mn-ea"/>
                <a:ea typeface="+mn-ea"/>
              </a:rPr>
              <a:t>| </a:t>
            </a:r>
            <a:r>
              <a:rPr lang="zh-CN" altLang="en-US" dirty="0" smtClean="0">
                <a:solidFill>
                  <a:srgbClr val="FF0000"/>
                </a:solidFill>
                <a:latin typeface="+mn-ea"/>
                <a:ea typeface="+mn-ea"/>
              </a:rPr>
              <a:t>补录理财录像</a:t>
            </a:r>
            <a:endParaRPr lang="zh-CN" altLang="en-US" dirty="0">
              <a:solidFill>
                <a:srgbClr val="FF0000"/>
              </a:solidFill>
              <a:latin typeface="+mn-ea"/>
              <a:ea typeface="+mn-ea"/>
            </a:endParaRPr>
          </a:p>
        </p:txBody>
      </p:sp>
      <p:sp>
        <p:nvSpPr>
          <p:cNvPr id="12" name="TextBox 11"/>
          <p:cNvSpPr txBox="1">
            <a:spLocks noChangeArrowheads="1"/>
          </p:cNvSpPr>
          <p:nvPr/>
        </p:nvSpPr>
        <p:spPr bwMode="auto">
          <a:xfrm>
            <a:off x="288715" y="1759567"/>
            <a:ext cx="7189045" cy="1938992"/>
          </a:xfrm>
          <a:prstGeom prst="rect">
            <a:avLst/>
          </a:prstGeom>
          <a:noFill/>
          <a:ln w="9525">
            <a:noFill/>
            <a:miter lim="800000"/>
            <a:headEnd/>
            <a:tailEnd/>
          </a:ln>
        </p:spPr>
        <p:txBody>
          <a:bodyPr wrap="square">
            <a:spAutoFit/>
          </a:bodyPr>
          <a:lstStyle/>
          <a:p>
            <a:pPr>
              <a:lnSpc>
                <a:spcPct val="150000"/>
              </a:lnSpc>
            </a:pPr>
            <a:r>
              <a:rPr lang="en-US" altLang="zh-CN" sz="1600" dirty="0" smtClean="0"/>
              <a:t>       </a:t>
            </a:r>
            <a:r>
              <a:rPr lang="zh-CN" altLang="zh-CN" sz="1600" dirty="0" smtClean="0"/>
              <a:t>营业网点的理财采集终端会进行至少</a:t>
            </a:r>
            <a:r>
              <a:rPr lang="en-US" altLang="zh-CN" sz="1600" dirty="0" smtClean="0"/>
              <a:t>8</a:t>
            </a:r>
            <a:r>
              <a:rPr lang="zh-CN" altLang="zh-CN" sz="1600" dirty="0" smtClean="0"/>
              <a:t>小时（工作时间段）录像存储，理财监控管理平台可以从网点的理财采集终端中将业务办理时间段内的音视频录像进行下载补录。</a:t>
            </a:r>
            <a:endParaRPr lang="en-US" altLang="zh-CN" sz="1600" dirty="0" smtClean="0"/>
          </a:p>
          <a:p>
            <a:pPr>
              <a:lnSpc>
                <a:spcPct val="150000"/>
              </a:lnSpc>
            </a:pPr>
            <a:r>
              <a:rPr lang="en-US" altLang="zh-CN" sz="1600" dirty="0" smtClean="0"/>
              <a:t>       </a:t>
            </a:r>
            <a:r>
              <a:rPr lang="zh-CN" altLang="zh-CN" sz="1600" dirty="0" smtClean="0"/>
              <a:t>因此补录时间必须在理财采集终端保存录像的最大时间段内（本方案建议为</a:t>
            </a:r>
            <a:r>
              <a:rPr lang="en-US" altLang="zh-CN" sz="1600" dirty="0" smtClean="0"/>
              <a:t>90</a:t>
            </a:r>
            <a:r>
              <a:rPr lang="zh-CN" altLang="zh-CN" sz="1600" dirty="0" smtClean="0"/>
              <a:t>天内），防止理财采集终端中的录像被覆盖，造成无法补录</a:t>
            </a:r>
            <a:r>
              <a:rPr lang="zh-CN" altLang="en-US" sz="1600" dirty="0" smtClean="0"/>
              <a:t>。</a:t>
            </a:r>
            <a:endParaRPr lang="zh-CN" altLang="en-US" sz="1600" dirty="0" smtClean="0">
              <a:latin typeface="+mn-ea"/>
            </a:endParaRPr>
          </a:p>
        </p:txBody>
      </p:sp>
      <p:sp>
        <p:nvSpPr>
          <p:cNvPr id="13" name="圆角矩形 12"/>
          <p:cNvSpPr/>
          <p:nvPr/>
        </p:nvSpPr>
        <p:spPr>
          <a:xfrm>
            <a:off x="318135" y="911225"/>
            <a:ext cx="7786688" cy="673100"/>
          </a:xfrm>
          <a:prstGeom prst="roundRect">
            <a:avLst>
              <a:gd name="adj" fmla="val 2271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smtClean="0"/>
              <a:t>应用场景：</a:t>
            </a:r>
            <a:r>
              <a:rPr lang="zh-CN" altLang="zh-CN" sz="1600" dirty="0" smtClean="0"/>
              <a:t>理财客户经理在理财业务办理开始前因为疏忽，没有按照规定对理财业务进行音视频录像</a:t>
            </a:r>
            <a:r>
              <a:rPr lang="zh-CN" altLang="en-US" sz="1600" dirty="0" smtClean="0"/>
              <a:t>。</a:t>
            </a:r>
            <a:endParaRPr lang="zh-CN" altLang="en-US" sz="1600" b="0" dirty="0"/>
          </a:p>
        </p:txBody>
      </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目录页</a:t>
            </a:r>
            <a:endParaRPr lang="zh-CN" altLang="en-US" dirty="0">
              <a:solidFill>
                <a:srgbClr val="E60013"/>
              </a:solidFill>
            </a:endParaRPr>
          </a:p>
        </p:txBody>
      </p:sp>
      <p:grpSp>
        <p:nvGrpSpPr>
          <p:cNvPr id="26" name="组合 25"/>
          <p:cNvGrpSpPr/>
          <p:nvPr/>
        </p:nvGrpSpPr>
        <p:grpSpPr>
          <a:xfrm>
            <a:off x="1291216" y="1800223"/>
            <a:ext cx="1480435" cy="1648057"/>
            <a:chOff x="575110" y="1428747"/>
            <a:chExt cx="1751325" cy="1750869"/>
          </a:xfrm>
        </p:grpSpPr>
        <p:grpSp>
          <p:nvGrpSpPr>
            <p:cNvPr id="32" name="组合 31"/>
            <p:cNvGrpSpPr/>
            <p:nvPr/>
          </p:nvGrpSpPr>
          <p:grpSpPr>
            <a:xfrm>
              <a:off x="575110" y="1428747"/>
              <a:ext cx="1751325" cy="1750869"/>
              <a:chOff x="575111" y="1428749"/>
              <a:chExt cx="1509153" cy="1508760"/>
            </a:xfrm>
          </p:grpSpPr>
          <p:sp>
            <p:nvSpPr>
              <p:cNvPr id="34" name="Rectangle 29"/>
              <p:cNvSpPr/>
              <p:nvPr/>
            </p:nvSpPr>
            <p:spPr bwMode="auto">
              <a:xfrm>
                <a:off x="575111" y="1428749"/>
                <a:ext cx="1509153" cy="1508760"/>
              </a:xfrm>
              <a:prstGeom prst="rect">
                <a:avLst/>
              </a:prstGeom>
              <a:solidFill>
                <a:srgbClr val="4ABDD9"/>
              </a:solidFill>
              <a:ln w="25400" cap="flat" cmpd="sng" algn="ctr">
                <a:noFill/>
                <a:prstDash val="solid"/>
                <a:headEnd type="none" w="med" len="med"/>
                <a:tailEnd type="none" w="med" len="med"/>
              </a:ln>
              <a:effectLst/>
            </p:spPr>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lvl="0" defTabSz="685666" fontAlgn="base">
                  <a:spcBef>
                    <a:spcPct val="0"/>
                  </a:spcBef>
                  <a:spcAft>
                    <a:spcPct val="0"/>
                  </a:spcAft>
                </a:pPr>
                <a:endParaRPr lang="zh-CN" altLang="en-US" sz="2000" kern="0" dirty="0">
                  <a:solidFill>
                    <a:schemeClr val="bg1"/>
                  </a:solidFill>
                  <a:latin typeface="Segoe UI"/>
                </a:endParaRPr>
              </a:p>
            </p:txBody>
          </p:sp>
          <p:sp>
            <p:nvSpPr>
              <p:cNvPr id="35" name="TextBox 34"/>
              <p:cNvSpPr txBox="1"/>
              <p:nvPr/>
            </p:nvSpPr>
            <p:spPr>
              <a:xfrm>
                <a:off x="1828358" y="1428749"/>
                <a:ext cx="162722" cy="265218"/>
              </a:xfrm>
              <a:prstGeom prst="rect">
                <a:avLst/>
              </a:prstGeom>
              <a:noFill/>
            </p:spPr>
            <p:txBody>
              <a:bodyPr wrap="none" lIns="0" tIns="0" rIns="4572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rPr>
                  <a:t>1</a:t>
                </a:r>
              </a:p>
            </p:txBody>
          </p:sp>
        </p:grpSp>
        <p:sp>
          <p:nvSpPr>
            <p:cNvPr id="31" name="TextBox 30"/>
            <p:cNvSpPr txBox="1"/>
            <p:nvPr/>
          </p:nvSpPr>
          <p:spPr>
            <a:xfrm>
              <a:off x="575110" y="2678447"/>
              <a:ext cx="1751325" cy="400110"/>
            </a:xfrm>
            <a:prstGeom prst="rect">
              <a:avLst/>
            </a:prstGeom>
            <a:noFill/>
          </p:spPr>
          <p:txBody>
            <a:bodyPr wrap="square" rtlCol="0">
              <a:spAutoFit/>
            </a:bodyPr>
            <a:lstStyle/>
            <a:p>
              <a:r>
                <a:rPr lang="zh-CN" altLang="en-US" sz="2000" b="1" dirty="0" smtClean="0">
                  <a:solidFill>
                    <a:schemeClr val="bg1"/>
                  </a:solidFill>
                </a:rPr>
                <a:t>行业背景</a:t>
              </a:r>
              <a:endParaRPr lang="zh-CN" altLang="en-US" sz="2000" b="1" dirty="0">
                <a:solidFill>
                  <a:schemeClr val="bg1"/>
                </a:solidFill>
              </a:endParaRPr>
            </a:p>
          </p:txBody>
        </p:sp>
      </p:grpSp>
      <p:grpSp>
        <p:nvGrpSpPr>
          <p:cNvPr id="36" name="组合 35"/>
          <p:cNvGrpSpPr/>
          <p:nvPr/>
        </p:nvGrpSpPr>
        <p:grpSpPr>
          <a:xfrm>
            <a:off x="3014236" y="1800223"/>
            <a:ext cx="1512642" cy="1648057"/>
            <a:chOff x="2661691" y="1428747"/>
            <a:chExt cx="1789426" cy="1750869"/>
          </a:xfrm>
        </p:grpSpPr>
        <p:grpSp>
          <p:nvGrpSpPr>
            <p:cNvPr id="39" name="组合 38"/>
            <p:cNvGrpSpPr/>
            <p:nvPr/>
          </p:nvGrpSpPr>
          <p:grpSpPr>
            <a:xfrm>
              <a:off x="2699792" y="1428747"/>
              <a:ext cx="1751325" cy="1750869"/>
              <a:chOff x="575111" y="1428749"/>
              <a:chExt cx="1509153" cy="1508760"/>
            </a:xfrm>
          </p:grpSpPr>
          <p:sp>
            <p:nvSpPr>
              <p:cNvPr id="41" name="Rectangle 29"/>
              <p:cNvSpPr/>
              <p:nvPr/>
            </p:nvSpPr>
            <p:spPr bwMode="auto">
              <a:xfrm>
                <a:off x="575111" y="1428749"/>
                <a:ext cx="1509153" cy="1508760"/>
              </a:xfrm>
              <a:prstGeom prst="rect">
                <a:avLst/>
              </a:prstGeom>
              <a:solidFill>
                <a:srgbClr val="C1DD21"/>
              </a:solidFill>
              <a:ln w="25400" cap="flat" cmpd="sng" algn="ctr">
                <a:noFill/>
                <a:prstDash val="solid"/>
                <a:headEnd type="none" w="med" len="med"/>
                <a:tailEnd type="none" w="med" len="med"/>
              </a:ln>
              <a:effectLst/>
            </p:spPr>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lvl="0" defTabSz="685666" fontAlgn="base">
                  <a:spcBef>
                    <a:spcPct val="0"/>
                  </a:spcBef>
                  <a:spcAft>
                    <a:spcPct val="0"/>
                  </a:spcAft>
                </a:pPr>
                <a:endParaRPr lang="zh-CN" altLang="en-US" sz="2000" kern="0" dirty="0">
                  <a:solidFill>
                    <a:schemeClr val="bg1"/>
                  </a:solidFill>
                  <a:latin typeface="Segoe UI"/>
                </a:endParaRPr>
              </a:p>
            </p:txBody>
          </p:sp>
          <p:sp>
            <p:nvSpPr>
              <p:cNvPr id="42" name="TextBox 41"/>
              <p:cNvSpPr txBox="1"/>
              <p:nvPr/>
            </p:nvSpPr>
            <p:spPr>
              <a:xfrm>
                <a:off x="1828358" y="1428749"/>
                <a:ext cx="162722" cy="265218"/>
              </a:xfrm>
              <a:prstGeom prst="rect">
                <a:avLst/>
              </a:prstGeom>
              <a:noFill/>
            </p:spPr>
            <p:txBody>
              <a:bodyPr wrap="none" lIns="0" tIns="0" rIns="4572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rPr>
                  <a:t>2</a:t>
                </a:r>
                <a:endParaRPr kumimoji="0" lang="en-US" sz="2000" b="1" i="0" u="none" strike="noStrike" kern="0" cap="none" spc="0" normalizeH="0" baseline="0" noProof="0" dirty="0">
                  <a:ln>
                    <a:noFill/>
                  </a:ln>
                  <a:solidFill>
                    <a:schemeClr val="bg1"/>
                  </a:solidFill>
                  <a:effectLst/>
                  <a:uLnTx/>
                  <a:uFillTx/>
                </a:endParaRPr>
              </a:p>
            </p:txBody>
          </p:sp>
        </p:grpSp>
        <p:sp>
          <p:nvSpPr>
            <p:cNvPr id="38" name="TextBox 37"/>
            <p:cNvSpPr txBox="1"/>
            <p:nvPr/>
          </p:nvSpPr>
          <p:spPr>
            <a:xfrm>
              <a:off x="2661691" y="2687972"/>
              <a:ext cx="1751325" cy="400110"/>
            </a:xfrm>
            <a:prstGeom prst="rect">
              <a:avLst/>
            </a:prstGeom>
            <a:noFill/>
          </p:spPr>
          <p:txBody>
            <a:bodyPr wrap="square" rtlCol="0">
              <a:spAutoFit/>
            </a:bodyPr>
            <a:lstStyle/>
            <a:p>
              <a:r>
                <a:rPr lang="zh-CN" altLang="en-US" sz="2000" b="1" dirty="0" smtClean="0">
                  <a:solidFill>
                    <a:schemeClr val="bg1"/>
                  </a:solidFill>
                </a:rPr>
                <a:t>方案介绍</a:t>
              </a:r>
              <a:endParaRPr lang="zh-CN" altLang="en-US" sz="2000" b="1" dirty="0">
                <a:solidFill>
                  <a:schemeClr val="bg1"/>
                </a:solidFill>
              </a:endParaRPr>
            </a:p>
          </p:txBody>
        </p:sp>
      </p:grpSp>
      <p:grpSp>
        <p:nvGrpSpPr>
          <p:cNvPr id="43" name="组合 42"/>
          <p:cNvGrpSpPr/>
          <p:nvPr/>
        </p:nvGrpSpPr>
        <p:grpSpPr>
          <a:xfrm>
            <a:off x="4765991" y="1800223"/>
            <a:ext cx="1480435" cy="1648057"/>
            <a:chOff x="4788024" y="1428747"/>
            <a:chExt cx="1751325" cy="1750869"/>
          </a:xfrm>
        </p:grpSpPr>
        <p:grpSp>
          <p:nvGrpSpPr>
            <p:cNvPr id="46" name="组合 45"/>
            <p:cNvGrpSpPr/>
            <p:nvPr/>
          </p:nvGrpSpPr>
          <p:grpSpPr>
            <a:xfrm>
              <a:off x="4788024" y="1428747"/>
              <a:ext cx="1751325" cy="1750869"/>
              <a:chOff x="575111" y="1428749"/>
              <a:chExt cx="1509153" cy="1508760"/>
            </a:xfrm>
          </p:grpSpPr>
          <p:sp>
            <p:nvSpPr>
              <p:cNvPr id="48" name="Rectangle 29"/>
              <p:cNvSpPr/>
              <p:nvPr/>
            </p:nvSpPr>
            <p:spPr bwMode="auto">
              <a:xfrm>
                <a:off x="575111" y="1428749"/>
                <a:ext cx="1509153" cy="1508760"/>
              </a:xfrm>
              <a:prstGeom prst="rect">
                <a:avLst/>
              </a:prstGeom>
              <a:solidFill>
                <a:srgbClr val="E95332"/>
              </a:solidFill>
              <a:ln w="25400" cap="flat" cmpd="sng" algn="ctr">
                <a:noFill/>
                <a:prstDash val="solid"/>
                <a:headEnd type="none" w="med" len="med"/>
                <a:tailEnd type="none" w="med" len="med"/>
              </a:ln>
              <a:effectLst/>
            </p:spPr>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lvl="0" defTabSz="685666" fontAlgn="base">
                  <a:spcBef>
                    <a:spcPct val="0"/>
                  </a:spcBef>
                  <a:spcAft>
                    <a:spcPct val="0"/>
                  </a:spcAft>
                </a:pPr>
                <a:endParaRPr lang="zh-CN" altLang="en-US" sz="2000" kern="0" dirty="0">
                  <a:solidFill>
                    <a:schemeClr val="bg1"/>
                  </a:solidFill>
                  <a:latin typeface="Segoe UI"/>
                </a:endParaRPr>
              </a:p>
            </p:txBody>
          </p:sp>
          <p:sp>
            <p:nvSpPr>
              <p:cNvPr id="49" name="TextBox 48"/>
              <p:cNvSpPr txBox="1"/>
              <p:nvPr/>
            </p:nvSpPr>
            <p:spPr>
              <a:xfrm>
                <a:off x="1828358" y="1428749"/>
                <a:ext cx="162722" cy="265218"/>
              </a:xfrm>
              <a:prstGeom prst="rect">
                <a:avLst/>
              </a:prstGeom>
              <a:noFill/>
            </p:spPr>
            <p:txBody>
              <a:bodyPr wrap="none" lIns="0" tIns="0" rIns="4572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rPr>
                  <a:t>3</a:t>
                </a:r>
                <a:endParaRPr kumimoji="0" lang="en-US" sz="2000" b="1" i="0" u="none" strike="noStrike" kern="0" cap="none" spc="0" normalizeH="0" baseline="0" noProof="0" dirty="0">
                  <a:ln>
                    <a:noFill/>
                  </a:ln>
                  <a:solidFill>
                    <a:schemeClr val="bg1"/>
                  </a:solidFill>
                  <a:effectLst/>
                  <a:uLnTx/>
                  <a:uFillTx/>
                </a:endParaRPr>
              </a:p>
            </p:txBody>
          </p:sp>
        </p:grpSp>
        <p:sp>
          <p:nvSpPr>
            <p:cNvPr id="45" name="TextBox 44"/>
            <p:cNvSpPr txBox="1"/>
            <p:nvPr/>
          </p:nvSpPr>
          <p:spPr>
            <a:xfrm>
              <a:off x="4788024" y="2726072"/>
              <a:ext cx="1530424" cy="400110"/>
            </a:xfrm>
            <a:prstGeom prst="rect">
              <a:avLst/>
            </a:prstGeom>
            <a:noFill/>
          </p:spPr>
          <p:txBody>
            <a:bodyPr wrap="square" rtlCol="0">
              <a:spAutoFit/>
            </a:bodyPr>
            <a:lstStyle/>
            <a:p>
              <a:r>
                <a:rPr lang="zh-CN" altLang="en-US" sz="2000" b="1" dirty="0" smtClean="0">
                  <a:solidFill>
                    <a:schemeClr val="bg1"/>
                  </a:solidFill>
                </a:rPr>
                <a:t>特色功能</a:t>
              </a:r>
              <a:endParaRPr lang="zh-CN" altLang="en-US" sz="2000" b="1" dirty="0">
                <a:solidFill>
                  <a:schemeClr val="bg1"/>
                </a:solidFill>
              </a:endParaRPr>
            </a:p>
          </p:txBody>
        </p:sp>
      </p:grpSp>
      <p:grpSp>
        <p:nvGrpSpPr>
          <p:cNvPr id="50" name="组合 49"/>
          <p:cNvGrpSpPr/>
          <p:nvPr/>
        </p:nvGrpSpPr>
        <p:grpSpPr>
          <a:xfrm>
            <a:off x="6484756" y="1800223"/>
            <a:ext cx="1480435" cy="1648057"/>
            <a:chOff x="6804248" y="1428747"/>
            <a:chExt cx="1751325" cy="1750869"/>
          </a:xfrm>
        </p:grpSpPr>
        <p:grpSp>
          <p:nvGrpSpPr>
            <p:cNvPr id="51" name="组合 50"/>
            <p:cNvGrpSpPr/>
            <p:nvPr/>
          </p:nvGrpSpPr>
          <p:grpSpPr>
            <a:xfrm>
              <a:off x="6804248" y="1428747"/>
              <a:ext cx="1751325" cy="1750869"/>
              <a:chOff x="575111" y="1428749"/>
              <a:chExt cx="1509153" cy="1508760"/>
            </a:xfrm>
          </p:grpSpPr>
          <p:sp>
            <p:nvSpPr>
              <p:cNvPr id="76" name="Rectangle 29"/>
              <p:cNvSpPr/>
              <p:nvPr/>
            </p:nvSpPr>
            <p:spPr bwMode="auto">
              <a:xfrm>
                <a:off x="575111" y="1428749"/>
                <a:ext cx="1509153" cy="1508760"/>
              </a:xfrm>
              <a:prstGeom prst="rect">
                <a:avLst/>
              </a:prstGeom>
              <a:solidFill>
                <a:srgbClr val="723099"/>
              </a:solidFill>
              <a:ln w="25400" cap="flat" cmpd="sng" algn="ctr">
                <a:noFill/>
                <a:prstDash val="solid"/>
                <a:headEnd type="none" w="med" len="med"/>
                <a:tailEnd type="none" w="med" len="med"/>
              </a:ln>
              <a:effectLst/>
            </p:spPr>
            <p:txBody>
              <a:bodyPr rot="0" spcFirstLastPara="0" vertOverflow="overflow" horzOverflow="overflow" vert="horz" wrap="square" lIns="91440" tIns="1188720" rIns="91440" bIns="0" numCol="1" spcCol="0" rtlCol="0" fromWordArt="0" anchor="t" anchorCtr="0" forceAA="0" compatLnSpc="1">
                <a:prstTxWarp prst="textNoShape">
                  <a:avLst/>
                </a:prstTxWarp>
                <a:noAutofit/>
              </a:bodyPr>
              <a:lstStyle/>
              <a:p>
                <a:pPr lvl="0" defTabSz="685666" fontAlgn="base">
                  <a:spcBef>
                    <a:spcPct val="0"/>
                  </a:spcBef>
                  <a:spcAft>
                    <a:spcPct val="0"/>
                  </a:spcAft>
                </a:pPr>
                <a:endParaRPr lang="zh-CN" altLang="en-US" sz="2000" kern="0" dirty="0">
                  <a:solidFill>
                    <a:schemeClr val="bg1"/>
                  </a:solidFill>
                  <a:latin typeface="Segoe UI"/>
                </a:endParaRPr>
              </a:p>
            </p:txBody>
          </p:sp>
          <p:sp>
            <p:nvSpPr>
              <p:cNvPr id="77" name="TextBox 76"/>
              <p:cNvSpPr txBox="1"/>
              <p:nvPr/>
            </p:nvSpPr>
            <p:spPr>
              <a:xfrm>
                <a:off x="1850820" y="1428749"/>
                <a:ext cx="162722" cy="265218"/>
              </a:xfrm>
              <a:prstGeom prst="rect">
                <a:avLst/>
              </a:prstGeom>
              <a:noFill/>
            </p:spPr>
            <p:txBody>
              <a:bodyPr wrap="none" lIns="0" tIns="0" rIns="4572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rPr>
                  <a:t>4</a:t>
                </a:r>
                <a:endParaRPr kumimoji="0" lang="en-US" sz="2000" b="1" i="0" u="none" strike="noStrike" kern="0" cap="none" spc="0" normalizeH="0" baseline="0" noProof="0" dirty="0">
                  <a:ln>
                    <a:noFill/>
                  </a:ln>
                  <a:solidFill>
                    <a:schemeClr val="bg1"/>
                  </a:solidFill>
                  <a:effectLst/>
                  <a:uLnTx/>
                  <a:uFillTx/>
                </a:endParaRPr>
              </a:p>
            </p:txBody>
          </p:sp>
        </p:grpSp>
        <p:grpSp>
          <p:nvGrpSpPr>
            <p:cNvPr id="52" name="组合 51"/>
            <p:cNvGrpSpPr/>
            <p:nvPr/>
          </p:nvGrpSpPr>
          <p:grpSpPr>
            <a:xfrm>
              <a:off x="7031074" y="1614046"/>
              <a:ext cx="538386" cy="607297"/>
              <a:chOff x="7310449" y="2198155"/>
              <a:chExt cx="272476" cy="307353"/>
            </a:xfrm>
          </p:grpSpPr>
          <p:sp>
            <p:nvSpPr>
              <p:cNvPr id="74" name="Freeform 13"/>
              <p:cNvSpPr>
                <a:spLocks/>
              </p:cNvSpPr>
              <p:nvPr/>
            </p:nvSpPr>
            <p:spPr bwMode="auto">
              <a:xfrm rot="20400000">
                <a:off x="7310449" y="2234075"/>
                <a:ext cx="272476" cy="271433"/>
              </a:xfrm>
              <a:custGeom>
                <a:avLst/>
                <a:gdLst>
                  <a:gd name="T0" fmla="*/ 164 w 329"/>
                  <a:gd name="T1" fmla="*/ 163 h 328"/>
                  <a:gd name="T2" fmla="*/ 141 w 329"/>
                  <a:gd name="T3" fmla="*/ 0 h 328"/>
                  <a:gd name="T4" fmla="*/ 141 w 329"/>
                  <a:gd name="T5" fmla="*/ 0 h 328"/>
                  <a:gd name="T6" fmla="*/ 0 w 329"/>
                  <a:gd name="T7" fmla="*/ 163 h 328"/>
                  <a:gd name="T8" fmla="*/ 164 w 329"/>
                  <a:gd name="T9" fmla="*/ 328 h 328"/>
                  <a:gd name="T10" fmla="*/ 329 w 329"/>
                  <a:gd name="T11" fmla="*/ 163 h 328"/>
                  <a:gd name="T12" fmla="*/ 294 w 329"/>
                  <a:gd name="T13" fmla="*/ 63 h 328"/>
                  <a:gd name="T14" fmla="*/ 164 w 329"/>
                  <a:gd name="T15" fmla="*/ 16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8">
                    <a:moveTo>
                      <a:pt x="164" y="163"/>
                    </a:moveTo>
                    <a:cubicBezTo>
                      <a:pt x="141" y="0"/>
                      <a:pt x="141" y="0"/>
                      <a:pt x="141" y="0"/>
                    </a:cubicBezTo>
                    <a:cubicBezTo>
                      <a:pt x="141" y="0"/>
                      <a:pt x="141" y="0"/>
                      <a:pt x="141" y="0"/>
                    </a:cubicBezTo>
                    <a:cubicBezTo>
                      <a:pt x="61" y="12"/>
                      <a:pt x="0" y="80"/>
                      <a:pt x="0" y="163"/>
                    </a:cubicBezTo>
                    <a:cubicBezTo>
                      <a:pt x="0" y="254"/>
                      <a:pt x="73" y="328"/>
                      <a:pt x="164" y="328"/>
                    </a:cubicBezTo>
                    <a:cubicBezTo>
                      <a:pt x="255" y="328"/>
                      <a:pt x="329" y="254"/>
                      <a:pt x="329" y="163"/>
                    </a:cubicBezTo>
                    <a:cubicBezTo>
                      <a:pt x="329" y="125"/>
                      <a:pt x="316" y="90"/>
                      <a:pt x="294" y="63"/>
                    </a:cubicBezTo>
                    <a:lnTo>
                      <a:pt x="164" y="1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75" name="Freeform 14"/>
              <p:cNvSpPr>
                <a:spLocks/>
              </p:cNvSpPr>
              <p:nvPr/>
            </p:nvSpPr>
            <p:spPr bwMode="auto">
              <a:xfrm rot="20400000">
                <a:off x="7401922" y="2198155"/>
                <a:ext cx="126854" cy="135890"/>
              </a:xfrm>
              <a:custGeom>
                <a:avLst/>
                <a:gdLst>
                  <a:gd name="T0" fmla="*/ 23 w 153"/>
                  <a:gd name="T1" fmla="*/ 164 h 164"/>
                  <a:gd name="T2" fmla="*/ 153 w 153"/>
                  <a:gd name="T3" fmla="*/ 64 h 164"/>
                  <a:gd name="T4" fmla="*/ 23 w 153"/>
                  <a:gd name="T5" fmla="*/ 0 h 164"/>
                  <a:gd name="T6" fmla="*/ 0 w 153"/>
                  <a:gd name="T7" fmla="*/ 1 h 164"/>
                  <a:gd name="T8" fmla="*/ 0 w 153"/>
                  <a:gd name="T9" fmla="*/ 1 h 164"/>
                  <a:gd name="T10" fmla="*/ 23 w 153"/>
                  <a:gd name="T11" fmla="*/ 164 h 164"/>
                </a:gdLst>
                <a:ahLst/>
                <a:cxnLst>
                  <a:cxn ang="0">
                    <a:pos x="T0" y="T1"/>
                  </a:cxn>
                  <a:cxn ang="0">
                    <a:pos x="T2" y="T3"/>
                  </a:cxn>
                  <a:cxn ang="0">
                    <a:pos x="T4" y="T5"/>
                  </a:cxn>
                  <a:cxn ang="0">
                    <a:pos x="T6" y="T7"/>
                  </a:cxn>
                  <a:cxn ang="0">
                    <a:pos x="T8" y="T9"/>
                  </a:cxn>
                  <a:cxn ang="0">
                    <a:pos x="T10" y="T11"/>
                  </a:cxn>
                </a:cxnLst>
                <a:rect l="0" t="0" r="r" b="b"/>
                <a:pathLst>
                  <a:path w="153" h="164">
                    <a:moveTo>
                      <a:pt x="23" y="164"/>
                    </a:moveTo>
                    <a:cubicBezTo>
                      <a:pt x="153" y="64"/>
                      <a:pt x="153" y="64"/>
                      <a:pt x="153" y="64"/>
                    </a:cubicBezTo>
                    <a:cubicBezTo>
                      <a:pt x="123" y="25"/>
                      <a:pt x="76" y="0"/>
                      <a:pt x="23" y="0"/>
                    </a:cubicBezTo>
                    <a:cubicBezTo>
                      <a:pt x="15" y="0"/>
                      <a:pt x="8" y="0"/>
                      <a:pt x="0" y="1"/>
                    </a:cubicBezTo>
                    <a:cubicBezTo>
                      <a:pt x="0" y="1"/>
                      <a:pt x="0" y="1"/>
                      <a:pt x="0" y="1"/>
                    </a:cubicBezTo>
                    <a:lnTo>
                      <a:pt x="23" y="1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grpSp>
        <p:sp>
          <p:nvSpPr>
            <p:cNvPr id="53" name="TextBox 52"/>
            <p:cNvSpPr txBox="1"/>
            <p:nvPr/>
          </p:nvSpPr>
          <p:spPr>
            <a:xfrm>
              <a:off x="6804248" y="2735597"/>
              <a:ext cx="1530424" cy="400110"/>
            </a:xfrm>
            <a:prstGeom prst="rect">
              <a:avLst/>
            </a:prstGeom>
            <a:noFill/>
          </p:spPr>
          <p:txBody>
            <a:bodyPr wrap="square" rtlCol="0">
              <a:spAutoFit/>
            </a:bodyPr>
            <a:lstStyle/>
            <a:p>
              <a:r>
                <a:rPr lang="zh-CN" altLang="en-US" sz="2000" b="1" dirty="0" smtClean="0">
                  <a:solidFill>
                    <a:schemeClr val="bg1"/>
                  </a:solidFill>
                </a:rPr>
                <a:t>设备清单</a:t>
              </a:r>
              <a:endParaRPr lang="zh-CN" altLang="en-US" sz="2000" b="1" dirty="0">
                <a:solidFill>
                  <a:schemeClr val="bg1"/>
                </a:solidFill>
              </a:endParaRPr>
            </a:p>
          </p:txBody>
        </p:sp>
      </p:grpSp>
      <p:pic>
        <p:nvPicPr>
          <p:cNvPr id="78" name="Picture 2" descr="\\MAGNUM\Projects\Microsoft\Journey to the Cloud Campaign\Design\Assets\Flexible.png"/>
          <p:cNvPicPr>
            <a:picLocks noChangeAspect="1" noChangeArrowheads="1"/>
          </p:cNvPicPr>
          <p:nvPr/>
        </p:nvPicPr>
        <p:blipFill>
          <a:blip r:embed="rId3" cstate="print">
            <a:lum bright="100000"/>
          </a:blip>
          <a:srcRect/>
          <a:stretch>
            <a:fillRect/>
          </a:stretch>
        </p:blipFill>
        <p:spPr bwMode="auto">
          <a:xfrm>
            <a:off x="1356823" y="1838484"/>
            <a:ext cx="1053658" cy="747676"/>
          </a:xfrm>
          <a:prstGeom prst="rect">
            <a:avLst/>
          </a:prstGeom>
          <a:noFill/>
        </p:spPr>
      </p:pic>
      <p:sp>
        <p:nvSpPr>
          <p:cNvPr id="79" name="Freeform 18"/>
          <p:cNvSpPr>
            <a:spLocks noEditPoints="1"/>
          </p:cNvSpPr>
          <p:nvPr/>
        </p:nvSpPr>
        <p:spPr bwMode="black">
          <a:xfrm>
            <a:off x="4907749" y="1908093"/>
            <a:ext cx="535443" cy="58270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prstTxWarp prst="textNoShape">
              <a:avLst/>
            </a:prstTxWarp>
          </a:bodyPr>
          <a:lstStyle/>
          <a:p>
            <a:endParaRPr lang="en-US" sz="2000"/>
          </a:p>
        </p:txBody>
      </p:sp>
      <p:pic>
        <p:nvPicPr>
          <p:cNvPr id="80" name="Picture 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a:ext>
            </a:extLst>
          </a:blip>
          <a:srcRect/>
          <a:stretch>
            <a:fillRect/>
          </a:stretch>
        </p:blipFill>
        <p:spPr bwMode="auto">
          <a:xfrm>
            <a:off x="3087520" y="1794896"/>
            <a:ext cx="650767" cy="707184"/>
          </a:xfrm>
          <a:prstGeom prst="rect">
            <a:avLst/>
          </a:prstGeom>
          <a:noFill/>
          <a:ln>
            <a:noFill/>
            <a:headEnd type="none" w="med" len="med"/>
            <a:tailEnd type="none" w="med" len="med"/>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09070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1+#ppt_w/2"/>
                                          </p:val>
                                        </p:tav>
                                        <p:tav tm="100000">
                                          <p:val>
                                            <p:strVal val="#ppt_x"/>
                                          </p:val>
                                        </p:tav>
                                      </p:tavLst>
                                    </p:anim>
                                    <p:anim calcmode="lin" valueType="num">
                                      <p:cBhvr additive="base">
                                        <p:cTn id="20"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特色功能 </a:t>
            </a:r>
            <a:r>
              <a:rPr lang="en-US" altLang="zh-CN" dirty="0" smtClean="0">
                <a:latin typeface="+mn-ea"/>
                <a:ea typeface="+mn-ea"/>
              </a:rPr>
              <a:t>| </a:t>
            </a:r>
            <a:r>
              <a:rPr lang="zh-CN" altLang="en-US" dirty="0" smtClean="0">
                <a:solidFill>
                  <a:srgbClr val="FF0000"/>
                </a:solidFill>
                <a:latin typeface="+mn-ea"/>
                <a:ea typeface="+mn-ea"/>
              </a:rPr>
              <a:t>检索理财录像</a:t>
            </a:r>
            <a:endParaRPr lang="zh-CN" altLang="en-US" dirty="0">
              <a:solidFill>
                <a:srgbClr val="FF0000"/>
              </a:solidFill>
              <a:latin typeface="+mn-ea"/>
              <a:ea typeface="+mn-ea"/>
            </a:endParaRPr>
          </a:p>
        </p:txBody>
      </p:sp>
      <p:sp>
        <p:nvSpPr>
          <p:cNvPr id="16" name="标题 1"/>
          <p:cNvSpPr txBox="1">
            <a:spLocks/>
          </p:cNvSpPr>
          <p:nvPr/>
        </p:nvSpPr>
        <p:spPr>
          <a:xfrm>
            <a:off x="571472" y="937757"/>
            <a:ext cx="6500858" cy="357196"/>
          </a:xfrm>
          <a:prstGeom prst="rect">
            <a:avLst/>
          </a:prstGeom>
        </p:spPr>
        <p:txBody>
          <a:bodyPr>
            <a:noAutofit/>
          </a:bodyPr>
          <a:lstStyle>
            <a:lvl1pPr algn="l" defTabSz="914400" rtl="0" eaLnBrk="1" latinLnBrk="0" hangingPunct="1">
              <a:spcBef>
                <a:spcPct val="0"/>
              </a:spcBef>
              <a:buNone/>
              <a:defRPr sz="2400" b="1" kern="1200">
                <a:solidFill>
                  <a:schemeClr val="tx1"/>
                </a:solidFill>
                <a:latin typeface="微软雅黑" pitchFamily="34" charset="-122"/>
                <a:ea typeface="微软雅黑" pitchFamily="34" charset="-122"/>
                <a:cs typeface="+mj-cs"/>
              </a:defRPr>
            </a:lvl1pPr>
          </a:lstStyle>
          <a:p>
            <a:pPr marL="342900" indent="-342900" fontAlgn="base">
              <a:spcBef>
                <a:spcPct val="20000"/>
              </a:spcBef>
              <a:spcAft>
                <a:spcPct val="0"/>
              </a:spcAft>
              <a:buClr>
                <a:srgbClr val="E60012"/>
              </a:buClr>
              <a:defRPr/>
            </a:pPr>
            <a:endParaRPr lang="zh-CN" altLang="en-US" dirty="0" smtClean="0">
              <a:latin typeface="+mn-lt"/>
              <a:ea typeface="+mn-ea"/>
              <a:cs typeface="+mn-cs"/>
              <a:sym typeface="微软雅黑" pitchFamily="34" charset="-122"/>
            </a:endParaRPr>
          </a:p>
        </p:txBody>
      </p:sp>
      <p:pic>
        <p:nvPicPr>
          <p:cNvPr id="8" name="图片 7" descr="QQ图片20141111132606.jpg"/>
          <p:cNvPicPr>
            <a:picLocks noChangeAspect="1"/>
          </p:cNvPicPr>
          <p:nvPr/>
        </p:nvPicPr>
        <p:blipFill>
          <a:blip r:embed="rId2" cstate="print"/>
          <a:stretch>
            <a:fillRect/>
          </a:stretch>
        </p:blipFill>
        <p:spPr>
          <a:xfrm>
            <a:off x="1197588" y="1301366"/>
            <a:ext cx="6175389" cy="3801494"/>
          </a:xfrm>
          <a:prstGeom prst="rect">
            <a:avLst/>
          </a:prstGeom>
        </p:spPr>
      </p:pic>
      <p:sp>
        <p:nvSpPr>
          <p:cNvPr id="5" name="矩形 4"/>
          <p:cNvSpPr/>
          <p:nvPr/>
        </p:nvSpPr>
        <p:spPr>
          <a:xfrm>
            <a:off x="1097280" y="607298"/>
            <a:ext cx="6309360" cy="700192"/>
          </a:xfrm>
          <a:prstGeom prst="rect">
            <a:avLst/>
          </a:prstGeom>
        </p:spPr>
        <p:txBody>
          <a:bodyPr wrap="square">
            <a:spAutoFit/>
          </a:bodyPr>
          <a:lstStyle/>
          <a:p>
            <a:pPr>
              <a:lnSpc>
                <a:spcPct val="150000"/>
              </a:lnSpc>
            </a:pPr>
            <a:r>
              <a:rPr lang="zh-CN" altLang="zh-CN" dirty="0" smtClean="0"/>
              <a:t>分行管理员通过输入录像时间、业务单号、客户姓名、客户证件号等信息可以在理财录像列表中快速查询到指定的签约录像。</a:t>
            </a:r>
            <a:endParaRPr lang="zh-CN" altLang="zh-CN" dirty="0"/>
          </a:p>
        </p:txBody>
      </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特色功能 </a:t>
            </a:r>
            <a:r>
              <a:rPr lang="en-US" altLang="zh-CN" dirty="0" smtClean="0">
                <a:latin typeface="+mn-ea"/>
                <a:ea typeface="+mn-ea"/>
              </a:rPr>
              <a:t>| </a:t>
            </a:r>
            <a:r>
              <a:rPr lang="zh-CN" altLang="en-US" dirty="0" smtClean="0">
                <a:solidFill>
                  <a:srgbClr val="FF0000"/>
                </a:solidFill>
                <a:latin typeface="+mn-ea"/>
                <a:ea typeface="+mn-ea"/>
              </a:rPr>
              <a:t>延长理财录像存储时间</a:t>
            </a:r>
            <a:endParaRPr lang="zh-CN" altLang="en-US" dirty="0">
              <a:solidFill>
                <a:srgbClr val="FF0000"/>
              </a:solidFill>
              <a:latin typeface="+mn-ea"/>
              <a:ea typeface="+mn-ea"/>
            </a:endParaRPr>
          </a:p>
        </p:txBody>
      </p:sp>
      <p:sp>
        <p:nvSpPr>
          <p:cNvPr id="16" name="标题 1"/>
          <p:cNvSpPr txBox="1">
            <a:spLocks/>
          </p:cNvSpPr>
          <p:nvPr/>
        </p:nvSpPr>
        <p:spPr>
          <a:xfrm>
            <a:off x="571472" y="1466077"/>
            <a:ext cx="6500858" cy="357196"/>
          </a:xfrm>
          <a:prstGeom prst="rect">
            <a:avLst/>
          </a:prstGeom>
        </p:spPr>
        <p:txBody>
          <a:bodyPr>
            <a:noAutofit/>
          </a:bodyPr>
          <a:lstStyle>
            <a:lvl1pPr algn="l" defTabSz="914400" rtl="0" eaLnBrk="1" latinLnBrk="0" hangingPunct="1">
              <a:spcBef>
                <a:spcPct val="0"/>
              </a:spcBef>
              <a:buNone/>
              <a:defRPr sz="2400" b="1" kern="1200">
                <a:solidFill>
                  <a:schemeClr val="tx1"/>
                </a:solidFill>
                <a:latin typeface="微软雅黑" pitchFamily="34" charset="-122"/>
                <a:ea typeface="微软雅黑" pitchFamily="34" charset="-122"/>
                <a:cs typeface="+mj-cs"/>
              </a:defRPr>
            </a:lvl1pPr>
          </a:lstStyle>
          <a:p>
            <a:pPr marL="342900" indent="-342900" fontAlgn="base">
              <a:spcBef>
                <a:spcPct val="20000"/>
              </a:spcBef>
              <a:spcAft>
                <a:spcPct val="0"/>
              </a:spcAft>
              <a:buClr>
                <a:srgbClr val="E60012"/>
              </a:buClr>
              <a:defRPr/>
            </a:pPr>
            <a:endParaRPr lang="zh-CN" altLang="en-US" dirty="0" smtClean="0">
              <a:latin typeface="+mn-lt"/>
              <a:ea typeface="+mn-ea"/>
              <a:cs typeface="+mn-cs"/>
              <a:sym typeface="微软雅黑" pitchFamily="34" charset="-122"/>
            </a:endParaRPr>
          </a:p>
        </p:txBody>
      </p:sp>
      <p:pic>
        <p:nvPicPr>
          <p:cNvPr id="5" name="图片 4" descr="理财监管2.jpg"/>
          <p:cNvPicPr>
            <a:picLocks noChangeAspect="1"/>
          </p:cNvPicPr>
          <p:nvPr/>
        </p:nvPicPr>
        <p:blipFill>
          <a:blip r:embed="rId2" cstate="print"/>
          <a:stretch>
            <a:fillRect/>
          </a:stretch>
        </p:blipFill>
        <p:spPr>
          <a:xfrm>
            <a:off x="769303" y="1372870"/>
            <a:ext cx="7003098" cy="1737203"/>
          </a:xfrm>
          <a:prstGeom prst="rect">
            <a:avLst/>
          </a:prstGeom>
        </p:spPr>
      </p:pic>
      <p:sp>
        <p:nvSpPr>
          <p:cNvPr id="6" name="矩形 5"/>
          <p:cNvSpPr/>
          <p:nvPr/>
        </p:nvSpPr>
        <p:spPr>
          <a:xfrm>
            <a:off x="4744720" y="1930400"/>
            <a:ext cx="924560"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2097" name="Picture 1" descr="C:\Users\Administrator\AppData\Roaming\Tencent\Users\36937277\QQ\WinTemp\RichOle\7`X70LF[~1`WX(JCODZC17E.jpg"/>
          <p:cNvPicPr>
            <a:picLocks noChangeAspect="1" noChangeArrowheads="1"/>
          </p:cNvPicPr>
          <p:nvPr/>
        </p:nvPicPr>
        <p:blipFill>
          <a:blip r:embed="rId3" cstate="print"/>
          <a:srcRect/>
          <a:stretch>
            <a:fillRect/>
          </a:stretch>
        </p:blipFill>
        <p:spPr bwMode="auto">
          <a:xfrm>
            <a:off x="1483360" y="3187372"/>
            <a:ext cx="2529840" cy="1917782"/>
          </a:xfrm>
          <a:prstGeom prst="rect">
            <a:avLst/>
          </a:prstGeom>
          <a:noFill/>
        </p:spPr>
      </p:pic>
      <p:sp>
        <p:nvSpPr>
          <p:cNvPr id="9" name="矩形 8"/>
          <p:cNvSpPr/>
          <p:nvPr/>
        </p:nvSpPr>
        <p:spPr>
          <a:xfrm>
            <a:off x="6543040" y="2743200"/>
            <a:ext cx="772160"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6675120" y="3423920"/>
            <a:ext cx="1625600" cy="670560"/>
          </a:xfrm>
          <a:prstGeom prst="wedgeRoundRectCallout">
            <a:avLst>
              <a:gd name="adj1" fmla="val -34326"/>
              <a:gd name="adj2" fmla="val -97826"/>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7"/>
          <p:cNvSpPr txBox="1">
            <a:spLocks noChangeArrowheads="1"/>
          </p:cNvSpPr>
          <p:nvPr/>
        </p:nvSpPr>
        <p:spPr bwMode="auto">
          <a:xfrm>
            <a:off x="6746239" y="3444288"/>
            <a:ext cx="1513841" cy="609398"/>
          </a:xfrm>
          <a:prstGeom prst="rect">
            <a:avLst/>
          </a:prstGeom>
          <a:noFill/>
          <a:ln w="9525">
            <a:noFill/>
            <a:miter lim="800000"/>
            <a:headEnd/>
            <a:tailEnd/>
          </a:ln>
        </p:spPr>
        <p:txBody>
          <a:bodyPr wrap="square">
            <a:spAutoFit/>
          </a:bodyPr>
          <a:lstStyle/>
          <a:p>
            <a:pPr marL="285750" indent="-285750">
              <a:lnSpc>
                <a:spcPct val="120000"/>
              </a:lnSpc>
              <a:buClr>
                <a:srgbClr val="C00000"/>
              </a:buClr>
            </a:pPr>
            <a:r>
              <a:rPr lang="zh-CN" altLang="en-US" dirty="0" smtClean="0">
                <a:latin typeface="+mn-ea"/>
              </a:rPr>
              <a:t>支持录像存储年</a:t>
            </a:r>
            <a:endParaRPr lang="en-US" altLang="zh-CN" dirty="0" smtClean="0">
              <a:latin typeface="+mn-ea"/>
            </a:endParaRPr>
          </a:p>
          <a:p>
            <a:pPr marL="285750" indent="-285750">
              <a:lnSpc>
                <a:spcPct val="120000"/>
              </a:lnSpc>
              <a:buClr>
                <a:srgbClr val="C00000"/>
              </a:buClr>
            </a:pPr>
            <a:r>
              <a:rPr lang="zh-CN" altLang="en-US" dirty="0" smtClean="0">
                <a:latin typeface="+mn-ea"/>
              </a:rPr>
              <a:t>限的延长。</a:t>
            </a:r>
            <a:endParaRPr lang="en-US" altLang="zh-CN" sz="1400" dirty="0" smtClean="0">
              <a:latin typeface="+mn-ea"/>
              <a:ea typeface="+mn-ea"/>
            </a:endParaRPr>
          </a:p>
        </p:txBody>
      </p:sp>
      <p:sp>
        <p:nvSpPr>
          <p:cNvPr id="12" name="矩形 11"/>
          <p:cNvSpPr/>
          <p:nvPr/>
        </p:nvSpPr>
        <p:spPr>
          <a:xfrm>
            <a:off x="619760" y="639733"/>
            <a:ext cx="7487920" cy="954107"/>
          </a:xfrm>
          <a:prstGeom prst="rect">
            <a:avLst/>
          </a:prstGeom>
        </p:spPr>
        <p:txBody>
          <a:bodyPr wrap="square">
            <a:spAutoFit/>
          </a:bodyPr>
          <a:lstStyle/>
          <a:p>
            <a:pPr>
              <a:lnSpc>
                <a:spcPct val="150000"/>
              </a:lnSpc>
            </a:pPr>
            <a:r>
              <a:rPr lang="zh-CN" altLang="zh-CN" dirty="0" smtClean="0"/>
              <a:t>如遇产品客户投诉、法律诉讼等纠纷，根据银行要求需对该段录像延长保存期限至纠纷结束后</a:t>
            </a:r>
            <a:r>
              <a:rPr lang="en-US" altLang="zh-CN" dirty="0" smtClean="0"/>
              <a:t>2</a:t>
            </a:r>
            <a:r>
              <a:rPr lang="zh-CN" altLang="zh-CN" dirty="0" smtClean="0"/>
              <a:t>年。系统支持延长该段录像的存储年限。</a:t>
            </a:r>
          </a:p>
          <a:p>
            <a:endParaRPr lang="zh-CN" altLang="zh-CN" dirty="0"/>
          </a:p>
        </p:txBody>
      </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2097"/>
                                        </p:tgtEl>
                                        <p:attrNameLst>
                                          <p:attrName>style.visibility</p:attrName>
                                        </p:attrNameLst>
                                      </p:cBhvr>
                                      <p:to>
                                        <p:strVal val="visible"/>
                                      </p:to>
                                    </p:set>
                                    <p:anim calcmode="lin" valueType="num">
                                      <p:cBhvr additive="base">
                                        <p:cTn id="12" dur="500" fill="hold"/>
                                        <p:tgtEl>
                                          <p:spTgt spid="132097"/>
                                        </p:tgtEl>
                                        <p:attrNameLst>
                                          <p:attrName>ppt_x</p:attrName>
                                        </p:attrNameLst>
                                      </p:cBhvr>
                                      <p:tavLst>
                                        <p:tav tm="0">
                                          <p:val>
                                            <p:strVal val="#ppt_x"/>
                                          </p:val>
                                        </p:tav>
                                        <p:tav tm="100000">
                                          <p:val>
                                            <p:strVal val="#ppt_x"/>
                                          </p:val>
                                        </p:tav>
                                      </p:tavLst>
                                    </p:anim>
                                    <p:anim calcmode="lin" valueType="num">
                                      <p:cBhvr additive="base">
                                        <p:cTn id="13" dur="500" fill="hold"/>
                                        <p:tgtEl>
                                          <p:spTgt spid="13209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1" animBg="1"/>
      <p:bldP spid="11"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特色功能 </a:t>
            </a:r>
            <a:r>
              <a:rPr lang="en-US" altLang="zh-CN" dirty="0" smtClean="0">
                <a:latin typeface="+mn-ea"/>
                <a:ea typeface="+mn-ea"/>
              </a:rPr>
              <a:t>| </a:t>
            </a:r>
            <a:r>
              <a:rPr lang="zh-CN" altLang="en-US" dirty="0" smtClean="0">
                <a:solidFill>
                  <a:srgbClr val="FF0000"/>
                </a:solidFill>
                <a:latin typeface="+mn-ea"/>
                <a:ea typeface="+mn-ea"/>
              </a:rPr>
              <a:t>自动删除到期理财录像</a:t>
            </a:r>
            <a:endParaRPr lang="zh-CN" altLang="en-US" dirty="0">
              <a:solidFill>
                <a:srgbClr val="FF0000"/>
              </a:solidFill>
              <a:latin typeface="+mn-ea"/>
              <a:ea typeface="+mn-ea"/>
            </a:endParaRPr>
          </a:p>
        </p:txBody>
      </p:sp>
      <p:sp>
        <p:nvSpPr>
          <p:cNvPr id="7" name="矩形 6"/>
          <p:cNvSpPr/>
          <p:nvPr/>
        </p:nvSpPr>
        <p:spPr>
          <a:xfrm>
            <a:off x="213360" y="934373"/>
            <a:ext cx="7884160" cy="1156407"/>
          </a:xfrm>
          <a:prstGeom prst="rect">
            <a:avLst/>
          </a:prstGeom>
        </p:spPr>
        <p:txBody>
          <a:bodyPr wrap="square">
            <a:spAutoFit/>
          </a:bodyPr>
          <a:lstStyle/>
          <a:p>
            <a:pPr>
              <a:lnSpc>
                <a:spcPct val="150000"/>
              </a:lnSpc>
            </a:pPr>
            <a:r>
              <a:rPr lang="zh-CN" altLang="zh-CN" sz="1600" dirty="0" smtClean="0"/>
              <a:t>根据银行要求，有期限的理财产品至少保存至产品结束后</a:t>
            </a:r>
            <a:r>
              <a:rPr lang="en-US" altLang="zh-CN" sz="1600" dirty="0" smtClean="0"/>
              <a:t>2</a:t>
            </a:r>
            <a:r>
              <a:rPr lang="zh-CN" altLang="zh-CN" sz="1600" dirty="0" smtClean="0"/>
              <a:t>年；无规定期限的产品录音录像资料保存期为客户购买之日起</a:t>
            </a:r>
            <a:r>
              <a:rPr lang="en-US" altLang="zh-CN" sz="1600" dirty="0" smtClean="0"/>
              <a:t>5</a:t>
            </a:r>
            <a:r>
              <a:rPr lang="zh-CN" altLang="zh-CN" sz="1600" dirty="0" smtClean="0"/>
              <a:t>年或客户全部赎回后</a:t>
            </a:r>
            <a:r>
              <a:rPr lang="en-US" altLang="zh-CN" sz="1600" dirty="0" smtClean="0"/>
              <a:t>2</a:t>
            </a:r>
            <a:r>
              <a:rPr lang="zh-CN" altLang="zh-CN" sz="1600" dirty="0" smtClean="0"/>
              <a:t>年。</a:t>
            </a:r>
            <a:endParaRPr lang="en-US" altLang="zh-CN" sz="1600" dirty="0" smtClean="0"/>
          </a:p>
          <a:p>
            <a:pPr>
              <a:lnSpc>
                <a:spcPct val="150000"/>
              </a:lnSpc>
            </a:pPr>
            <a:r>
              <a:rPr lang="zh-CN" altLang="zh-CN" sz="1600" dirty="0" smtClean="0"/>
              <a:t>系统支持针对银行对理财产品的期限要求，自动删除到期的理财录像。</a:t>
            </a:r>
          </a:p>
        </p:txBody>
      </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设备清单 </a:t>
            </a:r>
            <a:r>
              <a:rPr lang="en-US" altLang="zh-CN" dirty="0" smtClean="0">
                <a:latin typeface="+mn-ea"/>
                <a:ea typeface="+mn-ea"/>
              </a:rPr>
              <a:t>| </a:t>
            </a:r>
            <a:r>
              <a:rPr lang="zh-CN" altLang="en-US" dirty="0" smtClean="0">
                <a:solidFill>
                  <a:srgbClr val="FF0000"/>
                </a:solidFill>
                <a:latin typeface="+mn-ea"/>
                <a:ea typeface="+mn-ea"/>
              </a:rPr>
              <a:t>推荐配置清单</a:t>
            </a:r>
            <a:endParaRPr lang="zh-CN" altLang="en-US" dirty="0">
              <a:solidFill>
                <a:srgbClr val="FF0000"/>
              </a:solidFill>
              <a:latin typeface="+mn-ea"/>
              <a:ea typeface="+mn-ea"/>
            </a:endParaRPr>
          </a:p>
        </p:txBody>
      </p:sp>
      <p:graphicFrame>
        <p:nvGraphicFramePr>
          <p:cNvPr id="5" name="表格 4"/>
          <p:cNvGraphicFramePr>
            <a:graphicFrameLocks noGrp="1"/>
          </p:cNvGraphicFramePr>
          <p:nvPr/>
        </p:nvGraphicFramePr>
        <p:xfrm>
          <a:off x="701040" y="895350"/>
          <a:ext cx="6522720" cy="3707130"/>
        </p:xfrm>
        <a:graphic>
          <a:graphicData uri="http://schemas.openxmlformats.org/drawingml/2006/table">
            <a:tbl>
              <a:tblPr firstRow="1" bandRow="1">
                <a:tableStyleId>{7DF18680-E054-41AD-8BC1-D1AEF772440D}</a:tableStyleId>
              </a:tblPr>
              <a:tblGrid>
                <a:gridCol w="1393821"/>
                <a:gridCol w="728795"/>
                <a:gridCol w="1270824"/>
                <a:gridCol w="1605280"/>
                <a:gridCol w="1524000"/>
              </a:tblGrid>
              <a:tr h="370840">
                <a:tc>
                  <a:txBody>
                    <a:bodyPr/>
                    <a:lstStyle/>
                    <a:p>
                      <a:r>
                        <a:rPr lang="zh-CN" altLang="en-US" dirty="0" smtClean="0"/>
                        <a:t>设备</a:t>
                      </a:r>
                      <a:endParaRPr lang="zh-CN" altLang="en-US" dirty="0"/>
                    </a:p>
                  </a:txBody>
                  <a:tcPr/>
                </a:tc>
                <a:tc>
                  <a:txBody>
                    <a:bodyPr/>
                    <a:lstStyle/>
                    <a:p>
                      <a:r>
                        <a:rPr lang="zh-CN" altLang="en-US" dirty="0" smtClean="0"/>
                        <a:t>品牌</a:t>
                      </a:r>
                      <a:endParaRPr lang="zh-CN" altLang="en-US" dirty="0"/>
                    </a:p>
                  </a:txBody>
                  <a:tcPr/>
                </a:tc>
                <a:tc>
                  <a:txBody>
                    <a:bodyPr/>
                    <a:lstStyle/>
                    <a:p>
                      <a:r>
                        <a:rPr lang="zh-CN" altLang="en-US" dirty="0" smtClean="0"/>
                        <a:t>型号</a:t>
                      </a:r>
                      <a:endParaRPr lang="zh-CN" altLang="en-US" dirty="0"/>
                    </a:p>
                  </a:txBody>
                  <a:tcPr/>
                </a:tc>
                <a:tc>
                  <a:txBody>
                    <a:bodyPr/>
                    <a:lstStyle/>
                    <a:p>
                      <a:r>
                        <a:rPr lang="zh-CN" altLang="en-US" dirty="0" smtClean="0"/>
                        <a:t>功能</a:t>
                      </a:r>
                      <a:endParaRPr lang="zh-CN" altLang="en-US" dirty="0"/>
                    </a:p>
                  </a:txBody>
                  <a:tcPr/>
                </a:tc>
                <a:tc>
                  <a:txBody>
                    <a:bodyPr/>
                    <a:lstStyle/>
                    <a:p>
                      <a:r>
                        <a:rPr lang="zh-CN" altLang="en-US" dirty="0" smtClean="0"/>
                        <a:t>备注</a:t>
                      </a:r>
                      <a:endParaRPr lang="zh-CN" altLang="en-US" dirty="0"/>
                    </a:p>
                  </a:txBody>
                  <a:tcPr/>
                </a:tc>
              </a:tr>
              <a:tr h="370840">
                <a:tc>
                  <a:txBody>
                    <a:bodyPr/>
                    <a:lstStyle/>
                    <a:p>
                      <a:pPr algn="l"/>
                      <a:r>
                        <a:rPr lang="zh-CN" altLang="en-US" sz="1000" dirty="0" smtClean="0"/>
                        <a:t>模拟宽动态摄像机</a:t>
                      </a:r>
                      <a:endParaRPr lang="zh-CN" altLang="en-US" sz="1000" dirty="0">
                        <a:latin typeface="+mn-ea"/>
                        <a:ea typeface="+mn-ea"/>
                      </a:endParaRPr>
                    </a:p>
                  </a:txBody>
                  <a:tcPr anchor="ctr"/>
                </a:tc>
                <a:tc>
                  <a:txBody>
                    <a:bodyPr/>
                    <a:lstStyle/>
                    <a:p>
                      <a:pPr algn="l"/>
                      <a:r>
                        <a:rPr lang="zh-CN" altLang="en-US" sz="1000" dirty="0" smtClean="0"/>
                        <a:t>浙江大华</a:t>
                      </a:r>
                      <a:endParaRPr lang="zh-CN" altLang="en-US" sz="1000" dirty="0">
                        <a:latin typeface="+mn-ea"/>
                        <a:ea typeface="+mn-ea"/>
                      </a:endParaRPr>
                    </a:p>
                  </a:txBody>
                  <a:tcPr anchor="ctr"/>
                </a:tc>
                <a:tc>
                  <a:txBody>
                    <a:bodyPr/>
                    <a:lstStyle/>
                    <a:p>
                      <a:pPr algn="l"/>
                      <a:endParaRPr lang="zh-CN" altLang="en-US" sz="1000" dirty="0">
                        <a:latin typeface="+mn-ea"/>
                        <a:ea typeface="+mn-ea"/>
                      </a:endParaRPr>
                    </a:p>
                  </a:txBody>
                  <a:tcPr anchor="ctr"/>
                </a:tc>
                <a:tc>
                  <a:txBody>
                    <a:bodyPr/>
                    <a:lstStyle/>
                    <a:p>
                      <a:pPr algn="l"/>
                      <a:r>
                        <a:rPr lang="zh-CN" altLang="zh-CN" sz="1000" kern="1200" dirty="0" smtClean="0"/>
                        <a:t>理财业务专柜监控</a:t>
                      </a:r>
                      <a:endParaRPr lang="zh-CN" altLang="en-US" sz="1000" dirty="0">
                        <a:latin typeface="+mn-ea"/>
                        <a:ea typeface="+mn-ea"/>
                      </a:endParaRPr>
                    </a:p>
                  </a:txBody>
                  <a:tcPr anchor="ctr"/>
                </a:tc>
                <a:tc rowSpan="2">
                  <a:txBody>
                    <a:bodyPr/>
                    <a:lstStyle/>
                    <a:p>
                      <a:pPr algn="l"/>
                      <a:r>
                        <a:rPr lang="zh-CN" altLang="zh-CN" sz="1000" kern="1200" dirty="0" smtClean="0">
                          <a:solidFill>
                            <a:schemeClr val="dk1"/>
                          </a:solidFill>
                          <a:latin typeface="+mn-lt"/>
                          <a:ea typeface="+mn-ea"/>
                          <a:cs typeface="+mn-cs"/>
                        </a:rPr>
                        <a:t>一个柜台选择一个即可，需外接拾音器</a:t>
                      </a:r>
                      <a:endParaRPr lang="zh-CN" altLang="en-US" sz="1000" dirty="0">
                        <a:latin typeface="+mn-ea"/>
                        <a:ea typeface="+mn-ea"/>
                      </a:endParaRPr>
                    </a:p>
                  </a:txBody>
                  <a:tcPr anchor="ctr"/>
                </a:tc>
              </a:tr>
              <a:tr h="588010">
                <a:tc>
                  <a:txBody>
                    <a:bodyPr/>
                    <a:lstStyle/>
                    <a:p>
                      <a:pPr algn="l"/>
                      <a:r>
                        <a:rPr lang="zh-CN" altLang="en-US" sz="1000" dirty="0" smtClean="0"/>
                        <a:t>网络高清超宽动态枪机</a:t>
                      </a:r>
                      <a:endParaRPr lang="zh-CN" altLang="en-US" sz="1000" dirty="0">
                        <a:latin typeface="+mn-ea"/>
                        <a:ea typeface="+mn-ea"/>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10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000" dirty="0" smtClean="0"/>
                        <a:t>浙江大华</a:t>
                      </a:r>
                    </a:p>
                    <a:p>
                      <a:pPr algn="l"/>
                      <a:endParaRPr lang="zh-CN" altLang="en-US" sz="1000" dirty="0">
                        <a:latin typeface="+mn-ea"/>
                        <a:ea typeface="+mn-ea"/>
                      </a:endParaRPr>
                    </a:p>
                  </a:txBody>
                  <a:tcPr anchor="ctr"/>
                </a:tc>
                <a:tc>
                  <a:txBody>
                    <a:bodyPr/>
                    <a:lstStyle/>
                    <a:p>
                      <a:pPr indent="8255" algn="l">
                        <a:lnSpc>
                          <a:spcPct val="150000"/>
                        </a:lnSpc>
                        <a:spcAft>
                          <a:spcPts val="0"/>
                        </a:spcAft>
                      </a:pPr>
                      <a:endParaRPr lang="zh-CN" sz="1000" kern="100" dirty="0">
                        <a:latin typeface="+mn-ea"/>
                        <a:ea typeface="+mn-ea"/>
                        <a:cs typeface="Times New Roman"/>
                      </a:endParaRPr>
                    </a:p>
                  </a:txBody>
                  <a:tcPr marL="68580" marR="68580" marT="34290" marB="34290"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1000" kern="12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1000" kern="1200" dirty="0" smtClean="0"/>
                        <a:t>理财业务专柜监控</a:t>
                      </a:r>
                      <a:endParaRPr lang="zh-CN" altLang="en-US" sz="1000" dirty="0" smtClean="0"/>
                    </a:p>
                    <a:p>
                      <a:pPr algn="l"/>
                      <a:endParaRPr lang="zh-CN" altLang="en-US" sz="1000" dirty="0">
                        <a:latin typeface="+mn-ea"/>
                        <a:ea typeface="+mn-ea"/>
                      </a:endParaRPr>
                    </a:p>
                  </a:txBody>
                  <a:tcPr anchor="ctr"/>
                </a:tc>
                <a:tc vMerge="1">
                  <a:txBody>
                    <a:bodyPr/>
                    <a:lstStyle/>
                    <a:p>
                      <a:endParaRPr lang="zh-CN" altLang="en-US" sz="1000" dirty="0">
                        <a:latin typeface="+mn-ea"/>
                        <a:ea typeface="+mn-ea"/>
                      </a:endParaRPr>
                    </a:p>
                  </a:txBody>
                  <a:tcPr/>
                </a:tc>
              </a:tr>
              <a:tr h="731520">
                <a:tc>
                  <a:txBody>
                    <a:bodyPr/>
                    <a:lstStyle/>
                    <a:p>
                      <a:pPr algn="l"/>
                      <a:r>
                        <a:rPr lang="en-US" altLang="zh-CN" sz="1000" kern="1200" dirty="0" smtClean="0"/>
                        <a:t>100W</a:t>
                      </a:r>
                      <a:r>
                        <a:rPr lang="zh-CN" altLang="zh-CN" sz="1000" kern="1200" dirty="0" smtClean="0"/>
                        <a:t>卡片型网络摄像机</a:t>
                      </a:r>
                      <a:endParaRPr lang="zh-CN" altLang="en-US" sz="1000" dirty="0">
                        <a:latin typeface="+mn-ea"/>
                        <a:ea typeface="+mn-ea"/>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10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000" dirty="0" smtClean="0"/>
                        <a:t>浙江大华</a:t>
                      </a:r>
                    </a:p>
                    <a:p>
                      <a:pPr algn="l"/>
                      <a:endParaRPr lang="zh-CN" altLang="en-US" sz="1000" dirty="0">
                        <a:latin typeface="+mn-ea"/>
                        <a:ea typeface="+mn-ea"/>
                      </a:endParaRPr>
                    </a:p>
                  </a:txBody>
                  <a:tcPr anchor="ctr"/>
                </a:tc>
                <a:tc>
                  <a:txBody>
                    <a:bodyPr/>
                    <a:lstStyle/>
                    <a:p>
                      <a:pPr algn="l"/>
                      <a:r>
                        <a:rPr lang="en-US" altLang="zh-CN" sz="1000" kern="1200" dirty="0" smtClean="0">
                          <a:solidFill>
                            <a:schemeClr val="dk1"/>
                          </a:solidFill>
                          <a:latin typeface="+mn-lt"/>
                          <a:ea typeface="+mn-ea"/>
                          <a:cs typeface="+mn-cs"/>
                        </a:rPr>
                        <a:t>DH-IPC-KW12W-0280B</a:t>
                      </a:r>
                      <a:endParaRPr lang="zh-CN" altLang="en-US" sz="1000" dirty="0">
                        <a:latin typeface="+mn-ea"/>
                        <a:ea typeface="+mn-ea"/>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1000" kern="12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1000" kern="1200" dirty="0" smtClean="0"/>
                        <a:t>理财业务专柜监控</a:t>
                      </a:r>
                      <a:endParaRPr lang="zh-CN" altLang="en-US" sz="1000" dirty="0" smtClean="0"/>
                    </a:p>
                    <a:p>
                      <a:pPr algn="l"/>
                      <a:endParaRPr lang="zh-CN" altLang="en-US" sz="1000" dirty="0">
                        <a:latin typeface="+mn-ea"/>
                        <a:ea typeface="+mn-ea"/>
                      </a:endParaRPr>
                    </a:p>
                  </a:txBody>
                  <a:tcPr anchor="ctr"/>
                </a:tc>
                <a:tc>
                  <a:txBody>
                    <a:bodyPr/>
                    <a:lstStyle/>
                    <a:p>
                      <a:r>
                        <a:rPr lang="zh-CN" altLang="zh-CN" sz="1000" kern="1200" dirty="0" smtClean="0">
                          <a:solidFill>
                            <a:schemeClr val="dk1"/>
                          </a:solidFill>
                          <a:latin typeface="+mn-lt"/>
                          <a:ea typeface="+mn-ea"/>
                          <a:cs typeface="+mn-cs"/>
                        </a:rPr>
                        <a:t>一个柜台配置一个即可</a:t>
                      </a:r>
                      <a:r>
                        <a:rPr lang="zh-CN" altLang="en-US" sz="1000" kern="1200" dirty="0" smtClean="0">
                          <a:solidFill>
                            <a:schemeClr val="dk1"/>
                          </a:solidFill>
                          <a:latin typeface="+mn-lt"/>
                          <a:ea typeface="+mn-ea"/>
                          <a:cs typeface="+mn-cs"/>
                        </a:rPr>
                        <a:t>，无需外接拾音器</a:t>
                      </a:r>
                      <a:endParaRPr lang="zh-CN" altLang="en-US" sz="1000" dirty="0">
                        <a:latin typeface="+mn-ea"/>
                        <a:ea typeface="+mn-ea"/>
                      </a:endParaRPr>
                    </a:p>
                  </a:txBody>
                  <a:tcPr anchor="ctr"/>
                </a:tc>
              </a:tr>
              <a:tr h="370840">
                <a:tc>
                  <a:txBody>
                    <a:bodyPr/>
                    <a:lstStyle/>
                    <a:p>
                      <a:pPr algn="l"/>
                      <a:r>
                        <a:rPr lang="zh-CN" altLang="en-US" sz="1000" dirty="0" smtClean="0"/>
                        <a:t>理财采集设备</a:t>
                      </a:r>
                      <a:endParaRPr lang="zh-CN" altLang="en-US" sz="1000" dirty="0">
                        <a:latin typeface="+mn-ea"/>
                        <a:ea typeface="+mn-ea"/>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10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000" dirty="0" smtClean="0"/>
                        <a:t>浙江大华</a:t>
                      </a:r>
                    </a:p>
                    <a:p>
                      <a:pPr algn="l"/>
                      <a:endParaRPr lang="zh-CN" altLang="en-US" sz="1000" dirty="0">
                        <a:latin typeface="+mn-ea"/>
                        <a:ea typeface="+mn-ea"/>
                      </a:endParaRPr>
                    </a:p>
                  </a:txBody>
                  <a:tcPr anchor="ctr"/>
                </a:tc>
                <a:tc>
                  <a:txBody>
                    <a:bodyPr/>
                    <a:lstStyle/>
                    <a:p>
                      <a:pPr algn="l"/>
                      <a:endParaRPr lang="zh-CN" altLang="en-US" sz="1000" dirty="0">
                        <a:latin typeface="+mn-ea"/>
                        <a:ea typeface="+mn-ea"/>
                      </a:endParaRPr>
                    </a:p>
                  </a:txBody>
                  <a:tcPr anchor="ctr"/>
                </a:tc>
                <a:tc>
                  <a:txBody>
                    <a:bodyPr/>
                    <a:lstStyle/>
                    <a:p>
                      <a:pPr algn="l"/>
                      <a:r>
                        <a:rPr lang="zh-CN" altLang="en-US" sz="1000" dirty="0" smtClean="0"/>
                        <a:t>理财音视频录像采集</a:t>
                      </a:r>
                      <a:endParaRPr lang="zh-CN" altLang="en-US" sz="1000" dirty="0">
                        <a:latin typeface="+mn-ea"/>
                        <a:ea typeface="+mn-ea"/>
                      </a:endParaRPr>
                    </a:p>
                  </a:txBody>
                  <a:tcPr anchor="ctr"/>
                </a:tc>
                <a:tc>
                  <a:txBody>
                    <a:bodyPr/>
                    <a:lstStyle/>
                    <a:p>
                      <a:pPr algn="l"/>
                      <a:r>
                        <a:rPr lang="en-US" altLang="zh-CN" sz="1000" kern="1200" dirty="0" smtClean="0"/>
                        <a:t>4</a:t>
                      </a:r>
                      <a:r>
                        <a:rPr lang="zh-CN" altLang="en-US" sz="1000" kern="1200" dirty="0" smtClean="0"/>
                        <a:t>个理财柜台共用一台理财采集设备</a:t>
                      </a:r>
                      <a:endParaRPr lang="zh-CN" altLang="en-US" sz="1000" dirty="0">
                        <a:latin typeface="+mn-ea"/>
                        <a:ea typeface="+mn-ea"/>
                      </a:endParaRPr>
                    </a:p>
                  </a:txBody>
                  <a:tcPr anchor="ctr"/>
                </a:tc>
              </a:tr>
              <a:tr h="370840">
                <a:tc>
                  <a:txBody>
                    <a:bodyPr/>
                    <a:lstStyle/>
                    <a:p>
                      <a:pPr algn="l"/>
                      <a:r>
                        <a:rPr lang="zh-CN" altLang="en-US" sz="1000" dirty="0" smtClean="0"/>
                        <a:t>理财监控管理平台</a:t>
                      </a:r>
                      <a:endParaRPr lang="zh-CN" altLang="en-US" sz="1000" dirty="0">
                        <a:latin typeface="+mn-ea"/>
                        <a:ea typeface="+mn-ea"/>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10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000" dirty="0" smtClean="0"/>
                        <a:t>浙江大华</a:t>
                      </a:r>
                    </a:p>
                    <a:p>
                      <a:pPr algn="l"/>
                      <a:endParaRPr lang="zh-CN" altLang="en-US" sz="1000" dirty="0">
                        <a:latin typeface="+mn-ea"/>
                        <a:ea typeface="+mn-ea"/>
                      </a:endParaRPr>
                    </a:p>
                  </a:txBody>
                  <a:tcPr anchor="ctr"/>
                </a:tc>
                <a:tc>
                  <a:txBody>
                    <a:bodyPr/>
                    <a:lstStyle/>
                    <a:p>
                      <a:pPr algn="l"/>
                      <a:endParaRPr lang="zh-CN" altLang="en-US" sz="1000" dirty="0">
                        <a:latin typeface="+mn-ea"/>
                        <a:ea typeface="+mn-ea"/>
                      </a:endParaRPr>
                    </a:p>
                  </a:txBody>
                  <a:tcPr anchor="ctr"/>
                </a:tc>
                <a:tc>
                  <a:txBody>
                    <a:bodyPr/>
                    <a:lstStyle/>
                    <a:p>
                      <a:pPr algn="l"/>
                      <a:r>
                        <a:rPr lang="zh-CN" altLang="en-US" sz="1000" kern="1200" dirty="0" smtClean="0"/>
                        <a:t>软硬件一体机，</a:t>
                      </a:r>
                      <a:r>
                        <a:rPr lang="zh-CN" altLang="zh-CN" sz="1000" kern="1200" dirty="0" smtClean="0"/>
                        <a:t>集主控</a:t>
                      </a:r>
                      <a:r>
                        <a:rPr lang="zh-CN" altLang="en-US" sz="1000" kern="1200" dirty="0" smtClean="0"/>
                        <a:t>、</a:t>
                      </a:r>
                      <a:r>
                        <a:rPr lang="zh-CN" altLang="zh-CN" sz="1000" kern="1200" dirty="0" smtClean="0"/>
                        <a:t>转发</a:t>
                      </a:r>
                      <a:r>
                        <a:rPr lang="zh-CN" altLang="en-US" sz="1000" kern="1200" dirty="0" smtClean="0"/>
                        <a:t>、</a:t>
                      </a:r>
                      <a:r>
                        <a:rPr lang="zh-CN" altLang="zh-CN" sz="1000" kern="1200" dirty="0" smtClean="0"/>
                        <a:t>存储</a:t>
                      </a:r>
                      <a:r>
                        <a:rPr lang="zh-CN" altLang="en-US" sz="1000" kern="1200" dirty="0" smtClean="0"/>
                        <a:t>、</a:t>
                      </a:r>
                      <a:r>
                        <a:rPr lang="zh-CN" altLang="zh-CN" sz="1000" kern="1200" dirty="0" smtClean="0"/>
                        <a:t>管理于</a:t>
                      </a:r>
                      <a:r>
                        <a:rPr lang="zh-CN" altLang="en-US" sz="1000" kern="1200" dirty="0" smtClean="0"/>
                        <a:t>一体</a:t>
                      </a:r>
                      <a:endParaRPr lang="zh-CN" altLang="en-US" sz="1000" dirty="0">
                        <a:latin typeface="+mn-ea"/>
                        <a:ea typeface="+mn-ea"/>
                      </a:endParaRPr>
                    </a:p>
                  </a:txBody>
                  <a:tcPr anchor="ctr"/>
                </a:tc>
                <a:tc>
                  <a:txBody>
                    <a:bodyPr/>
                    <a:lstStyle/>
                    <a:p>
                      <a:pPr algn="l"/>
                      <a:endParaRPr lang="zh-CN" altLang="en-US" sz="1000" dirty="0">
                        <a:latin typeface="+mn-ea"/>
                        <a:ea typeface="+mn-ea"/>
                      </a:endParaRPr>
                    </a:p>
                  </a:txBody>
                  <a:tcPr anchor="ctr"/>
                </a:tc>
              </a:tr>
              <a:tr h="370840">
                <a:tc>
                  <a:txBody>
                    <a:bodyPr/>
                    <a:lstStyle/>
                    <a:p>
                      <a:pPr algn="l"/>
                      <a:r>
                        <a:rPr lang="zh-CN" altLang="en-US" sz="1000" dirty="0" smtClean="0"/>
                        <a:t>拾音器</a:t>
                      </a:r>
                      <a:endParaRPr lang="zh-CN" altLang="en-US" sz="1000" dirty="0">
                        <a:latin typeface="+mn-ea"/>
                        <a:ea typeface="+mn-ea"/>
                      </a:endParaRP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10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000" dirty="0" smtClean="0"/>
                        <a:t>浙江大华</a:t>
                      </a:r>
                    </a:p>
                    <a:p>
                      <a:pPr algn="l"/>
                      <a:endParaRPr lang="zh-CN" altLang="en-US" sz="1000" dirty="0">
                        <a:latin typeface="+mn-ea"/>
                        <a:ea typeface="+mn-ea"/>
                      </a:endParaRPr>
                    </a:p>
                  </a:txBody>
                  <a:tcPr anchor="ctr"/>
                </a:tc>
                <a:tc>
                  <a:txBody>
                    <a:bodyPr/>
                    <a:lstStyle/>
                    <a:p>
                      <a:pPr algn="l"/>
                      <a:r>
                        <a:rPr lang="en-US" altLang="zh-CN" sz="1000" kern="1200" dirty="0" smtClean="0"/>
                        <a:t>HS-22S</a:t>
                      </a:r>
                      <a:endParaRPr lang="zh-CN" altLang="en-US" sz="1000" dirty="0">
                        <a:latin typeface="+mn-ea"/>
                        <a:ea typeface="+mn-ea"/>
                      </a:endParaRPr>
                    </a:p>
                  </a:txBody>
                  <a:tcPr anchor="ctr"/>
                </a:tc>
                <a:tc>
                  <a:txBody>
                    <a:bodyPr/>
                    <a:lstStyle/>
                    <a:p>
                      <a:pPr algn="l"/>
                      <a:r>
                        <a:rPr lang="zh-CN" altLang="en-US" sz="1000" dirty="0" smtClean="0"/>
                        <a:t>音频信号输入</a:t>
                      </a:r>
                      <a:endParaRPr lang="zh-CN" altLang="en-US" sz="1000" dirty="0">
                        <a:latin typeface="+mn-ea"/>
                        <a:ea typeface="+mn-ea"/>
                      </a:endParaRPr>
                    </a:p>
                  </a:txBody>
                  <a:tcPr anchor="ctr"/>
                </a:tc>
                <a:tc>
                  <a:txBody>
                    <a:bodyPr/>
                    <a:lstStyle/>
                    <a:p>
                      <a:pPr algn="l"/>
                      <a:r>
                        <a:rPr lang="zh-CN" altLang="zh-CN" sz="1000" kern="1200" dirty="0" smtClean="0"/>
                        <a:t>拾音头语音清晰干净、高保真自然原声</a:t>
                      </a:r>
                      <a:endParaRPr lang="zh-CN" altLang="en-US" sz="1000" dirty="0">
                        <a:latin typeface="+mn-ea"/>
                        <a:ea typeface="+mn-ea"/>
                      </a:endParaRPr>
                    </a:p>
                  </a:txBody>
                  <a:tcPr anchor="ctr"/>
                </a:tc>
              </a:tr>
            </a:tbl>
          </a:graphicData>
        </a:graphic>
      </p:graphicFrame>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设备清单 </a:t>
            </a:r>
            <a:r>
              <a:rPr lang="en-US" altLang="zh-CN" dirty="0" smtClean="0">
                <a:latin typeface="+mn-ea"/>
                <a:ea typeface="+mn-ea"/>
              </a:rPr>
              <a:t>| </a:t>
            </a:r>
            <a:r>
              <a:rPr lang="zh-CN" altLang="en-US" dirty="0" smtClean="0">
                <a:solidFill>
                  <a:srgbClr val="FF0000"/>
                </a:solidFill>
                <a:latin typeface="+mn-ea"/>
                <a:ea typeface="+mn-ea"/>
              </a:rPr>
              <a:t>方案推荐产品介绍</a:t>
            </a:r>
            <a:endParaRPr lang="zh-CN" altLang="en-US" dirty="0">
              <a:solidFill>
                <a:srgbClr val="FF0000"/>
              </a:solidFill>
              <a:latin typeface="+mn-ea"/>
              <a:ea typeface="+mn-ea"/>
            </a:endParaRPr>
          </a:p>
        </p:txBody>
      </p:sp>
      <p:pic>
        <p:nvPicPr>
          <p:cNvPr id="6" name="Picture 3"/>
          <p:cNvPicPr>
            <a:picLocks noChangeAspect="1" noChangeArrowheads="1"/>
          </p:cNvPicPr>
          <p:nvPr/>
        </p:nvPicPr>
        <p:blipFill>
          <a:blip r:embed="rId2" cstate="print"/>
          <a:srcRect/>
          <a:stretch>
            <a:fillRect/>
          </a:stretch>
        </p:blipFill>
        <p:spPr bwMode="auto">
          <a:xfrm>
            <a:off x="6923265" y="1888456"/>
            <a:ext cx="1144817" cy="1847850"/>
          </a:xfrm>
          <a:prstGeom prst="rect">
            <a:avLst/>
          </a:prstGeom>
          <a:noFill/>
          <a:ln w="1">
            <a:noFill/>
            <a:miter lim="800000"/>
            <a:headEnd/>
            <a:tailEnd type="none" w="med" len="med"/>
          </a:ln>
          <a:effectLst/>
        </p:spPr>
      </p:pic>
      <p:sp>
        <p:nvSpPr>
          <p:cNvPr id="7" name="矩形 6"/>
          <p:cNvSpPr/>
          <p:nvPr/>
        </p:nvSpPr>
        <p:spPr>
          <a:xfrm>
            <a:off x="457188" y="1126882"/>
            <a:ext cx="5582665" cy="3416320"/>
          </a:xfrm>
          <a:prstGeom prst="rect">
            <a:avLst/>
          </a:prstGeom>
        </p:spPr>
        <p:txBody>
          <a:bodyPr wrap="square">
            <a:spAutoFit/>
          </a:bodyPr>
          <a:lstStyle/>
          <a:p>
            <a:pPr>
              <a:lnSpc>
                <a:spcPct val="150000"/>
              </a:lnSpc>
              <a:buClr>
                <a:srgbClr val="C00000"/>
              </a:buClr>
              <a:buFont typeface="Wingdings" pitchFamily="2" charset="2"/>
              <a:buChar char="n"/>
            </a:pPr>
            <a:r>
              <a:rPr lang="zh-CN" altLang="en-US" sz="1600" dirty="0" smtClean="0"/>
              <a:t>采用标准</a:t>
            </a:r>
            <a:r>
              <a:rPr lang="en-US" altLang="zh-CN" sz="1600" dirty="0" smtClean="0"/>
              <a:t>H.264</a:t>
            </a:r>
            <a:r>
              <a:rPr lang="zh-CN" altLang="en-US" sz="1600" dirty="0" smtClean="0"/>
              <a:t>视频压缩技术，压缩比高，码流控制准确、稳定</a:t>
            </a:r>
            <a:endParaRPr lang="en-US" altLang="zh-CN" sz="1600" dirty="0" smtClean="0"/>
          </a:p>
          <a:p>
            <a:pPr>
              <a:lnSpc>
                <a:spcPct val="150000"/>
              </a:lnSpc>
              <a:buClr>
                <a:srgbClr val="C00000"/>
              </a:buClr>
              <a:buFont typeface="Wingdings" pitchFamily="2" charset="2"/>
              <a:buChar char="n"/>
            </a:pPr>
            <a:r>
              <a:rPr lang="zh-CN" altLang="en-US" sz="1600" dirty="0" smtClean="0"/>
              <a:t>百万像素分辨率，低照度效果好，图像清晰度高</a:t>
            </a:r>
            <a:endParaRPr lang="en-US" altLang="zh-CN" sz="1600" dirty="0" smtClean="0"/>
          </a:p>
          <a:p>
            <a:pPr>
              <a:lnSpc>
                <a:spcPct val="150000"/>
              </a:lnSpc>
              <a:buClr>
                <a:srgbClr val="C00000"/>
              </a:buClr>
              <a:buFont typeface="Wingdings" pitchFamily="2" charset="2"/>
              <a:buChar char="n"/>
            </a:pPr>
            <a:r>
              <a:rPr lang="zh-CN" altLang="en-US" sz="1600" dirty="0" smtClean="0">
                <a:solidFill>
                  <a:srgbClr val="FF0000"/>
                </a:solidFill>
              </a:rPr>
              <a:t>支持数字水印加密，防止数据被篡改</a:t>
            </a:r>
            <a:endParaRPr lang="en-US" altLang="zh-CN" sz="1600" dirty="0" smtClean="0">
              <a:solidFill>
                <a:srgbClr val="FF0000"/>
              </a:solidFill>
            </a:endParaRPr>
          </a:p>
          <a:p>
            <a:pPr>
              <a:lnSpc>
                <a:spcPct val="150000"/>
              </a:lnSpc>
              <a:buClr>
                <a:srgbClr val="C00000"/>
              </a:buClr>
              <a:buFont typeface="Wingdings" pitchFamily="2" charset="2"/>
              <a:buChar char="n"/>
            </a:pPr>
            <a:r>
              <a:rPr lang="zh-CN" altLang="en-US" sz="1600" dirty="0" smtClean="0"/>
              <a:t>支持</a:t>
            </a:r>
            <a:r>
              <a:rPr lang="en-US" altLang="zh-CN" sz="1600" dirty="0" smtClean="0"/>
              <a:t>SD</a:t>
            </a:r>
            <a:r>
              <a:rPr lang="zh-CN" altLang="en-US" sz="1600" dirty="0" smtClean="0"/>
              <a:t>卡功能</a:t>
            </a:r>
            <a:endParaRPr lang="en-US" altLang="zh-CN" sz="1600" dirty="0" smtClean="0"/>
          </a:p>
          <a:p>
            <a:pPr>
              <a:lnSpc>
                <a:spcPct val="150000"/>
              </a:lnSpc>
              <a:buClr>
                <a:srgbClr val="C00000"/>
              </a:buClr>
              <a:buFont typeface="Wingdings" pitchFamily="2" charset="2"/>
              <a:buChar char="n"/>
            </a:pPr>
            <a:r>
              <a:rPr lang="zh-CN" altLang="en-US" sz="1600" dirty="0" smtClean="0">
                <a:solidFill>
                  <a:srgbClr val="FF0000"/>
                </a:solidFill>
              </a:rPr>
              <a:t>支持</a:t>
            </a:r>
            <a:r>
              <a:rPr lang="en-US" altLang="zh-CN" sz="1600" dirty="0" smtClean="0">
                <a:solidFill>
                  <a:srgbClr val="FF0000"/>
                </a:solidFill>
              </a:rPr>
              <a:t>POE</a:t>
            </a:r>
            <a:r>
              <a:rPr lang="zh-CN" altLang="en-US" sz="1600" dirty="0" smtClean="0">
                <a:solidFill>
                  <a:srgbClr val="FF0000"/>
                </a:solidFill>
              </a:rPr>
              <a:t>功能</a:t>
            </a:r>
            <a:endParaRPr lang="en-US" altLang="zh-CN" sz="1600" dirty="0" smtClean="0">
              <a:solidFill>
                <a:srgbClr val="FF0000"/>
              </a:solidFill>
            </a:endParaRPr>
          </a:p>
          <a:p>
            <a:pPr>
              <a:lnSpc>
                <a:spcPct val="150000"/>
              </a:lnSpc>
              <a:buClr>
                <a:srgbClr val="C00000"/>
              </a:buClr>
              <a:buFont typeface="Wingdings" pitchFamily="2" charset="2"/>
              <a:buChar char="n"/>
            </a:pPr>
            <a:r>
              <a:rPr lang="zh-CN" altLang="en-US" sz="1600" dirty="0" smtClean="0">
                <a:solidFill>
                  <a:srgbClr val="FF0000"/>
                </a:solidFill>
              </a:rPr>
              <a:t>内置拾音器和扬声器</a:t>
            </a:r>
            <a:endParaRPr lang="en-US" altLang="zh-CN" sz="1600" dirty="0" smtClean="0">
              <a:solidFill>
                <a:srgbClr val="FF0000"/>
              </a:solidFill>
            </a:endParaRPr>
          </a:p>
          <a:p>
            <a:pPr>
              <a:lnSpc>
                <a:spcPct val="150000"/>
              </a:lnSpc>
              <a:buClr>
                <a:srgbClr val="C00000"/>
              </a:buClr>
              <a:buFont typeface="Wingdings" pitchFamily="2" charset="2"/>
              <a:buChar char="n"/>
            </a:pPr>
            <a:r>
              <a:rPr lang="zh-CN" altLang="en-US" sz="1600" dirty="0" smtClean="0">
                <a:solidFill>
                  <a:srgbClr val="FF0000"/>
                </a:solidFill>
              </a:rPr>
              <a:t>支持</a:t>
            </a:r>
            <a:r>
              <a:rPr lang="en-US" altLang="zh-CN" sz="1600" dirty="0" smtClean="0">
                <a:solidFill>
                  <a:srgbClr val="FF0000"/>
                </a:solidFill>
              </a:rPr>
              <a:t>WIFI</a:t>
            </a:r>
            <a:r>
              <a:rPr lang="zh-CN" altLang="en-US" sz="1600" dirty="0" smtClean="0">
                <a:solidFill>
                  <a:srgbClr val="FF0000"/>
                </a:solidFill>
              </a:rPr>
              <a:t>功能、支持</a:t>
            </a:r>
            <a:r>
              <a:rPr lang="en-US" altLang="zh-CN" sz="1600" dirty="0" smtClean="0">
                <a:solidFill>
                  <a:srgbClr val="FF0000"/>
                </a:solidFill>
              </a:rPr>
              <a:t>WPS</a:t>
            </a:r>
            <a:r>
              <a:rPr lang="zh-CN" altLang="en-US" sz="1600" dirty="0" smtClean="0">
                <a:solidFill>
                  <a:srgbClr val="FF0000"/>
                </a:solidFill>
              </a:rPr>
              <a:t>一键连接</a:t>
            </a:r>
            <a:endParaRPr lang="en-US" altLang="zh-CN" sz="1600" dirty="0" smtClean="0">
              <a:solidFill>
                <a:srgbClr val="FF0000"/>
              </a:solidFill>
            </a:endParaRPr>
          </a:p>
          <a:p>
            <a:pPr>
              <a:lnSpc>
                <a:spcPct val="150000"/>
              </a:lnSpc>
              <a:buClr>
                <a:srgbClr val="C00000"/>
              </a:buClr>
              <a:buFont typeface="Wingdings" pitchFamily="2" charset="2"/>
              <a:buChar char="n"/>
            </a:pPr>
            <a:r>
              <a:rPr lang="zh-CN" altLang="en-US" sz="1600" dirty="0" smtClean="0">
                <a:solidFill>
                  <a:srgbClr val="FF0000"/>
                </a:solidFill>
              </a:rPr>
              <a:t>支持网络断开、</a:t>
            </a:r>
            <a:r>
              <a:rPr lang="en-US" altLang="zh-CN" sz="1600" dirty="0" smtClean="0">
                <a:solidFill>
                  <a:srgbClr val="FF0000"/>
                </a:solidFill>
              </a:rPr>
              <a:t>IP</a:t>
            </a:r>
            <a:r>
              <a:rPr lang="zh-CN" altLang="en-US" sz="1600" dirty="0" smtClean="0">
                <a:solidFill>
                  <a:srgbClr val="FF0000"/>
                </a:solidFill>
              </a:rPr>
              <a:t>冲突、移动检测、视频遮挡智能报警</a:t>
            </a:r>
            <a:endParaRPr lang="zh-CN" altLang="zh-CN" sz="1600" dirty="0">
              <a:solidFill>
                <a:srgbClr val="FF0000"/>
              </a:solidFill>
            </a:endParaRPr>
          </a:p>
        </p:txBody>
      </p:sp>
      <p:sp>
        <p:nvSpPr>
          <p:cNvPr id="8" name="矩形 7"/>
          <p:cNvSpPr/>
          <p:nvPr/>
        </p:nvSpPr>
        <p:spPr>
          <a:xfrm>
            <a:off x="6237045" y="1278605"/>
            <a:ext cx="2768707" cy="369332"/>
          </a:xfrm>
          <a:prstGeom prst="rect">
            <a:avLst/>
          </a:prstGeom>
        </p:spPr>
        <p:txBody>
          <a:bodyPr wrap="none">
            <a:spAutoFit/>
          </a:bodyPr>
          <a:lstStyle/>
          <a:p>
            <a:r>
              <a:rPr lang="en-US" altLang="zh-CN" sz="1800" dirty="0" smtClean="0">
                <a:latin typeface="+mn-ea"/>
              </a:rPr>
              <a:t>DH-IPC-KW12W-0280B</a:t>
            </a:r>
            <a:endParaRPr lang="zh-CN" altLang="en-US" sz="1800" dirty="0">
              <a:latin typeface="+mn-ea"/>
            </a:endParaRPr>
          </a:p>
        </p:txBody>
      </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设备清单 </a:t>
            </a:r>
            <a:r>
              <a:rPr lang="en-US" altLang="zh-CN" dirty="0" smtClean="0">
                <a:latin typeface="+mn-ea"/>
                <a:ea typeface="+mn-ea"/>
              </a:rPr>
              <a:t>| </a:t>
            </a:r>
            <a:r>
              <a:rPr lang="zh-CN" altLang="en-US" dirty="0" smtClean="0">
                <a:solidFill>
                  <a:srgbClr val="FF0000"/>
                </a:solidFill>
                <a:latin typeface="+mn-ea"/>
                <a:ea typeface="+mn-ea"/>
              </a:rPr>
              <a:t>方案推荐产品介绍</a:t>
            </a:r>
            <a:endParaRPr lang="zh-CN" altLang="en-US" dirty="0">
              <a:solidFill>
                <a:srgbClr val="FF0000"/>
              </a:solidFill>
              <a:latin typeface="+mn-ea"/>
              <a:ea typeface="+mn-ea"/>
            </a:endParaRPr>
          </a:p>
        </p:txBody>
      </p:sp>
      <p:pic>
        <p:nvPicPr>
          <p:cNvPr id="3" name="Picture 3"/>
          <p:cNvPicPr>
            <a:picLocks noChangeAspect="1" noChangeArrowheads="1"/>
          </p:cNvPicPr>
          <p:nvPr/>
        </p:nvPicPr>
        <p:blipFill>
          <a:blip r:embed="rId2" cstate="print"/>
          <a:srcRect/>
          <a:stretch>
            <a:fillRect/>
          </a:stretch>
        </p:blipFill>
        <p:spPr bwMode="auto">
          <a:xfrm>
            <a:off x="6592054" y="2076337"/>
            <a:ext cx="1962400" cy="1605601"/>
          </a:xfrm>
          <a:prstGeom prst="rect">
            <a:avLst/>
          </a:prstGeom>
          <a:noFill/>
          <a:ln w="9525">
            <a:noFill/>
            <a:miter lim="800000"/>
            <a:headEnd/>
            <a:tailEnd/>
          </a:ln>
          <a:effectLst/>
        </p:spPr>
      </p:pic>
      <p:sp>
        <p:nvSpPr>
          <p:cNvPr id="5" name="矩形 4"/>
          <p:cNvSpPr/>
          <p:nvPr/>
        </p:nvSpPr>
        <p:spPr>
          <a:xfrm>
            <a:off x="397028" y="1143132"/>
            <a:ext cx="5775170" cy="3785652"/>
          </a:xfrm>
          <a:prstGeom prst="rect">
            <a:avLst/>
          </a:prstGeom>
        </p:spPr>
        <p:txBody>
          <a:bodyPr wrap="square">
            <a:spAutoFit/>
          </a:bodyPr>
          <a:lstStyle/>
          <a:p>
            <a:pPr>
              <a:lnSpc>
                <a:spcPct val="150000"/>
              </a:lnSpc>
              <a:buClr>
                <a:srgbClr val="C00000"/>
              </a:buClr>
              <a:buFont typeface="Wingdings" pitchFamily="2" charset="2"/>
              <a:buChar char="n"/>
            </a:pPr>
            <a:r>
              <a:rPr lang="zh-CN" altLang="en-US" sz="1600" dirty="0" smtClean="0"/>
              <a:t>软硬件采用嵌入式构架，设备稳定，性能强劲</a:t>
            </a:r>
            <a:endParaRPr lang="en-US" altLang="zh-CN" sz="1600" dirty="0" smtClean="0"/>
          </a:p>
          <a:p>
            <a:pPr>
              <a:lnSpc>
                <a:spcPct val="150000"/>
              </a:lnSpc>
              <a:buClr>
                <a:srgbClr val="C00000"/>
              </a:buClr>
              <a:buFont typeface="Wingdings" pitchFamily="2" charset="2"/>
              <a:buChar char="n"/>
            </a:pPr>
            <a:r>
              <a:rPr lang="en-US" altLang="zh-CN" sz="1600" dirty="0" smtClean="0"/>
              <a:t>H.264H</a:t>
            </a:r>
            <a:r>
              <a:rPr lang="zh-CN" altLang="en-US" sz="1600" dirty="0" smtClean="0"/>
              <a:t>编码模式，</a:t>
            </a:r>
            <a:r>
              <a:rPr lang="en-US" altLang="zh-CN" sz="1600" dirty="0" smtClean="0"/>
              <a:t>1080P</a:t>
            </a:r>
            <a:r>
              <a:rPr lang="zh-CN" altLang="en-US" sz="1600" dirty="0" smtClean="0"/>
              <a:t>编码降为</a:t>
            </a:r>
            <a:r>
              <a:rPr lang="en-US" altLang="zh-CN" sz="1600" dirty="0" smtClean="0"/>
              <a:t>4M</a:t>
            </a:r>
            <a:r>
              <a:rPr lang="zh-CN" altLang="en-US" sz="1600" dirty="0" smtClean="0"/>
              <a:t>码流</a:t>
            </a:r>
            <a:endParaRPr lang="en-US" altLang="zh-CN" sz="1600" dirty="0" smtClean="0"/>
          </a:p>
          <a:p>
            <a:pPr>
              <a:lnSpc>
                <a:spcPct val="150000"/>
              </a:lnSpc>
              <a:buClr>
                <a:srgbClr val="C00000"/>
              </a:buClr>
              <a:buFont typeface="Wingdings" pitchFamily="2" charset="2"/>
              <a:buChar char="n"/>
            </a:pPr>
            <a:r>
              <a:rPr lang="zh-CN" altLang="en-US" sz="1600" dirty="0" smtClean="0"/>
              <a:t>内置</a:t>
            </a:r>
            <a:r>
              <a:rPr lang="en-US" altLang="zh-CN" sz="1600" dirty="0" smtClean="0"/>
              <a:t>4</a:t>
            </a:r>
            <a:r>
              <a:rPr lang="zh-CN" altLang="en-US" sz="1600" dirty="0" smtClean="0"/>
              <a:t>个</a:t>
            </a:r>
            <a:r>
              <a:rPr lang="en-US" altLang="zh-CN" sz="1600" dirty="0" err="1" smtClean="0"/>
              <a:t>sata</a:t>
            </a:r>
            <a:r>
              <a:rPr lang="zh-CN" altLang="en-US" sz="1600" dirty="0" smtClean="0"/>
              <a:t>接口，支持</a:t>
            </a:r>
            <a:r>
              <a:rPr lang="en-US" altLang="zh-CN" sz="1600" dirty="0" smtClean="0"/>
              <a:t>4</a:t>
            </a:r>
            <a:r>
              <a:rPr lang="zh-CN" altLang="en-US" sz="1600" dirty="0" smtClean="0"/>
              <a:t>个</a:t>
            </a:r>
            <a:r>
              <a:rPr lang="en-US" altLang="zh-CN" sz="1600" dirty="0" smtClean="0"/>
              <a:t>4T</a:t>
            </a:r>
            <a:r>
              <a:rPr lang="zh-CN" altLang="en-US" sz="1600" dirty="0" smtClean="0"/>
              <a:t>硬盘，外置</a:t>
            </a:r>
            <a:r>
              <a:rPr lang="en-US" altLang="zh-CN" sz="1600" dirty="0" smtClean="0"/>
              <a:t>1</a:t>
            </a:r>
            <a:r>
              <a:rPr lang="zh-CN" altLang="en-US" sz="1600" dirty="0" smtClean="0"/>
              <a:t>个</a:t>
            </a:r>
            <a:r>
              <a:rPr lang="en-US" altLang="zh-CN" sz="1600" dirty="0" err="1" smtClean="0"/>
              <a:t>esata</a:t>
            </a:r>
            <a:r>
              <a:rPr lang="zh-CN" altLang="en-US" sz="1600" dirty="0" smtClean="0"/>
              <a:t>接口，可外挂硬盘或磁盘柜 </a:t>
            </a:r>
            <a:endParaRPr lang="en-US" altLang="zh-CN" sz="1600" dirty="0" smtClean="0"/>
          </a:p>
          <a:p>
            <a:pPr>
              <a:lnSpc>
                <a:spcPct val="150000"/>
              </a:lnSpc>
              <a:buClr>
                <a:srgbClr val="C00000"/>
              </a:buClr>
              <a:buFont typeface="Wingdings" pitchFamily="2" charset="2"/>
              <a:buChar char="n"/>
            </a:pPr>
            <a:r>
              <a:rPr lang="zh-CN" altLang="en-US" sz="1600" dirty="0" smtClean="0">
                <a:solidFill>
                  <a:srgbClr val="FF0000"/>
                </a:solidFill>
              </a:rPr>
              <a:t>支持一键开启和停止录像</a:t>
            </a:r>
            <a:endParaRPr lang="en-US" altLang="zh-CN" sz="1600" dirty="0" smtClean="0">
              <a:solidFill>
                <a:srgbClr val="FF0000"/>
              </a:solidFill>
            </a:endParaRPr>
          </a:p>
          <a:p>
            <a:pPr>
              <a:lnSpc>
                <a:spcPct val="150000"/>
              </a:lnSpc>
              <a:buClr>
                <a:srgbClr val="C00000"/>
              </a:buClr>
              <a:buFont typeface="Wingdings" pitchFamily="2" charset="2"/>
              <a:buChar char="n"/>
            </a:pPr>
            <a:r>
              <a:rPr lang="zh-CN" altLang="en-US" sz="1600" dirty="0" smtClean="0">
                <a:solidFill>
                  <a:srgbClr val="FF0000"/>
                </a:solidFill>
              </a:rPr>
              <a:t>可独立做音视频录像操作，视频画面操作简单、便捷</a:t>
            </a:r>
            <a:endParaRPr lang="en-US" altLang="zh-CN" sz="1600" dirty="0" smtClean="0">
              <a:solidFill>
                <a:srgbClr val="FF0000"/>
              </a:solidFill>
            </a:endParaRPr>
          </a:p>
          <a:p>
            <a:pPr>
              <a:lnSpc>
                <a:spcPct val="150000"/>
              </a:lnSpc>
              <a:buClr>
                <a:srgbClr val="C00000"/>
              </a:buClr>
              <a:buFont typeface="Wingdings" pitchFamily="2" charset="2"/>
              <a:buChar char="n"/>
            </a:pPr>
            <a:r>
              <a:rPr lang="zh-CN" altLang="en-US" sz="1600" dirty="0" smtClean="0"/>
              <a:t>独立语音对讲和投放接口，真人语音播报，分时音量控制</a:t>
            </a:r>
            <a:endParaRPr lang="en-US" altLang="zh-CN" sz="1600" dirty="0" smtClean="0"/>
          </a:p>
          <a:p>
            <a:pPr>
              <a:lnSpc>
                <a:spcPct val="150000"/>
              </a:lnSpc>
              <a:buClr>
                <a:srgbClr val="C00000"/>
              </a:buClr>
              <a:buFont typeface="Wingdings" pitchFamily="2" charset="2"/>
              <a:buChar char="n"/>
            </a:pPr>
            <a:r>
              <a:rPr lang="zh-CN" altLang="en-US" sz="1600" dirty="0" smtClean="0"/>
              <a:t>双网口设计，对监控网络进行有效隔离，减轻银行业务网带宽压力</a:t>
            </a:r>
            <a:endParaRPr lang="en-US" altLang="zh-CN" sz="1600" dirty="0" smtClean="0"/>
          </a:p>
          <a:p>
            <a:pPr>
              <a:lnSpc>
                <a:spcPct val="150000"/>
              </a:lnSpc>
              <a:buClr>
                <a:srgbClr val="C00000"/>
              </a:buClr>
              <a:buFont typeface="Wingdings" pitchFamily="2" charset="2"/>
              <a:buChar char="n"/>
            </a:pPr>
            <a:endParaRPr lang="en-US" altLang="zh-CN" sz="1600" dirty="0" smtClean="0"/>
          </a:p>
        </p:txBody>
      </p:sp>
      <p:sp>
        <p:nvSpPr>
          <p:cNvPr id="6" name="矩形 5"/>
          <p:cNvSpPr/>
          <p:nvPr/>
        </p:nvSpPr>
        <p:spPr>
          <a:xfrm>
            <a:off x="6553631" y="1503462"/>
            <a:ext cx="2031325" cy="369332"/>
          </a:xfrm>
          <a:prstGeom prst="rect">
            <a:avLst/>
          </a:prstGeom>
        </p:spPr>
        <p:txBody>
          <a:bodyPr wrap="none">
            <a:spAutoFit/>
          </a:bodyPr>
          <a:lstStyle/>
          <a:p>
            <a:r>
              <a:rPr lang="zh-CN" altLang="en-US" sz="1800" dirty="0" smtClean="0">
                <a:latin typeface="+mn-ea"/>
              </a:rPr>
              <a:t>金融理财采集终端</a:t>
            </a:r>
            <a:endParaRPr lang="zh-CN" altLang="en-US" sz="1800" dirty="0">
              <a:latin typeface="+mn-ea"/>
            </a:endParaRPr>
          </a:p>
        </p:txBody>
      </p:sp>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rPr>
              <a:t>设备清单 </a:t>
            </a:r>
            <a:r>
              <a:rPr lang="en-US" altLang="zh-CN" dirty="0" smtClean="0">
                <a:latin typeface="+mn-ea"/>
                <a:ea typeface="+mn-ea"/>
              </a:rPr>
              <a:t>| </a:t>
            </a:r>
            <a:r>
              <a:rPr lang="zh-CN" altLang="en-US" dirty="0" smtClean="0">
                <a:solidFill>
                  <a:srgbClr val="FF0000"/>
                </a:solidFill>
                <a:latin typeface="+mn-ea"/>
                <a:ea typeface="+mn-ea"/>
              </a:rPr>
              <a:t>方案推荐产品介绍</a:t>
            </a:r>
            <a:endParaRPr lang="zh-CN" altLang="en-US" dirty="0">
              <a:solidFill>
                <a:srgbClr val="FF0000"/>
              </a:solidFill>
              <a:latin typeface="+mn-ea"/>
              <a:ea typeface="+mn-ea"/>
            </a:endParaRPr>
          </a:p>
        </p:txBody>
      </p:sp>
      <p:sp>
        <p:nvSpPr>
          <p:cNvPr id="5" name="矩形 4"/>
          <p:cNvSpPr/>
          <p:nvPr/>
        </p:nvSpPr>
        <p:spPr>
          <a:xfrm>
            <a:off x="397028" y="950620"/>
            <a:ext cx="5952972" cy="4524315"/>
          </a:xfrm>
          <a:prstGeom prst="rect">
            <a:avLst/>
          </a:prstGeom>
        </p:spPr>
        <p:txBody>
          <a:bodyPr wrap="square">
            <a:spAutoFit/>
          </a:bodyPr>
          <a:lstStyle/>
          <a:p>
            <a:pPr>
              <a:lnSpc>
                <a:spcPct val="150000"/>
              </a:lnSpc>
              <a:buClr>
                <a:srgbClr val="C00000"/>
              </a:buClr>
              <a:buFont typeface="Wingdings" pitchFamily="2" charset="2"/>
              <a:buChar char="n"/>
            </a:pPr>
            <a:r>
              <a:rPr lang="zh-CN" altLang="en-US" sz="1600" dirty="0" smtClean="0"/>
              <a:t>软硬件采用嵌入式构架，设备稳定，性能强劲</a:t>
            </a:r>
            <a:r>
              <a:rPr lang="zh-CN" altLang="en-US" sz="1600" dirty="0" smtClean="0">
                <a:latin typeface="+mn-ea"/>
              </a:rPr>
              <a:t>采用业界领先的</a:t>
            </a:r>
            <a:r>
              <a:rPr lang="en-US" altLang="zh-CN" sz="1600" b="1" dirty="0" smtClean="0">
                <a:latin typeface="+mn-ea"/>
              </a:rPr>
              <a:t>ALL-IN-ONE</a:t>
            </a:r>
            <a:r>
              <a:rPr lang="zh-CN" altLang="en-US" sz="1600" dirty="0" smtClean="0">
                <a:latin typeface="+mn-ea"/>
              </a:rPr>
              <a:t>架构，集成主控、转发、存储、设备管理等功能，使系统搭建更方便</a:t>
            </a:r>
            <a:endParaRPr lang="en-US" altLang="zh-CN" sz="1100" dirty="0" smtClean="0">
              <a:latin typeface="+mj-ea"/>
            </a:endParaRPr>
          </a:p>
          <a:p>
            <a:pPr>
              <a:lnSpc>
                <a:spcPct val="150000"/>
              </a:lnSpc>
              <a:buClr>
                <a:srgbClr val="C00000"/>
              </a:buClr>
              <a:buFont typeface="Wingdings" pitchFamily="2" charset="2"/>
              <a:buChar char="n"/>
            </a:pPr>
            <a:r>
              <a:rPr lang="zh-CN" altLang="en-US" sz="1600" dirty="0" smtClean="0">
                <a:latin typeface="+mn-ea"/>
              </a:rPr>
              <a:t>无需再使用专用的转发服务器、存储服务器等</a:t>
            </a:r>
            <a:endParaRPr lang="en-US" altLang="zh-CN" sz="1600" dirty="0" smtClean="0">
              <a:latin typeface="+mn-ea"/>
            </a:endParaRPr>
          </a:p>
          <a:p>
            <a:pPr>
              <a:lnSpc>
                <a:spcPct val="150000"/>
              </a:lnSpc>
              <a:buClr>
                <a:srgbClr val="C00000"/>
              </a:buClr>
              <a:buFont typeface="Wingdings" pitchFamily="2" charset="2"/>
              <a:buChar char="n"/>
            </a:pPr>
            <a:r>
              <a:rPr lang="zh-CN" altLang="en-US" sz="1600" dirty="0" smtClean="0">
                <a:latin typeface="+mn-ea"/>
              </a:rPr>
              <a:t>只需插上电源、配上</a:t>
            </a:r>
            <a:r>
              <a:rPr lang="en-US" altLang="zh-CN" sz="1600" dirty="0" smtClean="0">
                <a:latin typeface="+mn-ea"/>
              </a:rPr>
              <a:t>IP</a:t>
            </a:r>
            <a:r>
              <a:rPr lang="zh-CN" altLang="en-US" sz="1600" dirty="0" smtClean="0">
                <a:latin typeface="+mn-ea"/>
              </a:rPr>
              <a:t>，设备就可马上开始工作</a:t>
            </a:r>
            <a:endParaRPr lang="en-US" altLang="zh-CN" sz="1600" dirty="0" smtClean="0">
              <a:latin typeface="+mn-ea"/>
            </a:endParaRPr>
          </a:p>
          <a:p>
            <a:pPr>
              <a:lnSpc>
                <a:spcPct val="150000"/>
              </a:lnSpc>
              <a:buClr>
                <a:srgbClr val="C00000"/>
              </a:buClr>
              <a:buFont typeface="Wingdings" pitchFamily="2" charset="2"/>
              <a:buChar char="n"/>
            </a:pPr>
            <a:r>
              <a:rPr lang="zh-CN" altLang="en-US" sz="1600" dirty="0" smtClean="0">
                <a:solidFill>
                  <a:srgbClr val="000000"/>
                </a:solidFill>
                <a:latin typeface="微软雅黑" pitchFamily="34" charset="-122"/>
                <a:ea typeface="微软雅黑" pitchFamily="34" charset="-122"/>
              </a:rPr>
              <a:t>双机热备部署非常简单，一根网线互联两台设备就可以完成部署</a:t>
            </a:r>
            <a:endParaRPr lang="en-US" altLang="zh-CN" sz="1600" dirty="0" smtClean="0">
              <a:solidFill>
                <a:srgbClr val="000000"/>
              </a:solidFill>
              <a:latin typeface="微软雅黑" pitchFamily="34" charset="-122"/>
              <a:ea typeface="微软雅黑" pitchFamily="34" charset="-122"/>
            </a:endParaRPr>
          </a:p>
          <a:p>
            <a:pPr>
              <a:lnSpc>
                <a:spcPct val="150000"/>
              </a:lnSpc>
              <a:buClr>
                <a:srgbClr val="C00000"/>
              </a:buClr>
              <a:buFont typeface="Wingdings" pitchFamily="2" charset="2"/>
              <a:buChar char="n"/>
            </a:pPr>
            <a:r>
              <a:rPr lang="zh-CN" altLang="en-US" sz="1600" dirty="0" smtClean="0">
                <a:latin typeface="+mn-ea"/>
              </a:rPr>
              <a:t>支持接入</a:t>
            </a:r>
            <a:r>
              <a:rPr lang="en-US" altLang="zh-CN" sz="1600" dirty="0" smtClean="0">
                <a:latin typeface="+mn-ea"/>
              </a:rPr>
              <a:t>30</a:t>
            </a:r>
            <a:r>
              <a:rPr lang="zh-CN" altLang="en-US" sz="1600" dirty="0" smtClean="0">
                <a:latin typeface="+mn-ea"/>
              </a:rPr>
              <a:t>多家主流厂家的视频设备，支持</a:t>
            </a:r>
            <a:r>
              <a:rPr lang="en-US" altLang="zh-CN" sz="1600" dirty="0" smtClean="0">
                <a:latin typeface="+mn-ea"/>
              </a:rPr>
              <a:t>GB28181</a:t>
            </a:r>
            <a:r>
              <a:rPr lang="zh-CN" altLang="en-US" sz="1600" dirty="0" smtClean="0">
                <a:latin typeface="+mn-ea"/>
              </a:rPr>
              <a:t>协议、支持</a:t>
            </a:r>
            <a:r>
              <a:rPr lang="en-US" altLang="zh-CN" sz="1600" dirty="0" smtClean="0">
                <a:latin typeface="+mn-ea"/>
              </a:rPr>
              <a:t>ONVIF</a:t>
            </a:r>
            <a:r>
              <a:rPr lang="zh-CN" altLang="en-US" sz="1600" dirty="0" smtClean="0">
                <a:latin typeface="+mn-ea"/>
              </a:rPr>
              <a:t>协议</a:t>
            </a:r>
            <a:endParaRPr lang="en-US" altLang="zh-CN" sz="1600" dirty="0" smtClean="0">
              <a:latin typeface="+mn-ea"/>
            </a:endParaRPr>
          </a:p>
          <a:p>
            <a:pPr>
              <a:lnSpc>
                <a:spcPct val="150000"/>
              </a:lnSpc>
              <a:buClr>
                <a:srgbClr val="C00000"/>
              </a:buClr>
              <a:buFont typeface="Wingdings" pitchFamily="2" charset="2"/>
              <a:buChar char="n"/>
            </a:pPr>
            <a:r>
              <a:rPr lang="zh-CN" altLang="en-US" sz="1600" dirty="0" smtClean="0">
                <a:latin typeface="+mn-ea"/>
              </a:rPr>
              <a:t>针对理财监控业务需求，具备丰富的业务扩展性能</a:t>
            </a:r>
            <a:endParaRPr lang="en-US" altLang="zh-CN" sz="1600" dirty="0" smtClean="0">
              <a:latin typeface="+mn-ea"/>
            </a:endParaRPr>
          </a:p>
          <a:p>
            <a:pPr>
              <a:lnSpc>
                <a:spcPct val="150000"/>
              </a:lnSpc>
              <a:buClr>
                <a:srgbClr val="C00000"/>
              </a:buClr>
              <a:buFont typeface="Wingdings" pitchFamily="2" charset="2"/>
              <a:buChar char="n"/>
            </a:pPr>
            <a:endParaRPr lang="en-US" altLang="zh-CN" sz="1600" dirty="0" smtClean="0"/>
          </a:p>
          <a:p>
            <a:pPr>
              <a:lnSpc>
                <a:spcPct val="150000"/>
              </a:lnSpc>
              <a:buClr>
                <a:srgbClr val="C00000"/>
              </a:buClr>
              <a:buFont typeface="Wingdings" pitchFamily="2" charset="2"/>
              <a:buChar char="n"/>
            </a:pPr>
            <a:endParaRPr lang="en-US" altLang="zh-CN" sz="1600" dirty="0" smtClean="0"/>
          </a:p>
        </p:txBody>
      </p:sp>
      <p:sp>
        <p:nvSpPr>
          <p:cNvPr id="6" name="矩形 5"/>
          <p:cNvSpPr/>
          <p:nvPr/>
        </p:nvSpPr>
        <p:spPr>
          <a:xfrm>
            <a:off x="6651010" y="1599715"/>
            <a:ext cx="2492990" cy="369332"/>
          </a:xfrm>
          <a:prstGeom prst="rect">
            <a:avLst/>
          </a:prstGeom>
        </p:spPr>
        <p:txBody>
          <a:bodyPr wrap="none">
            <a:spAutoFit/>
          </a:bodyPr>
          <a:lstStyle/>
          <a:p>
            <a:r>
              <a:rPr lang="zh-CN" altLang="en-US" sz="1800" dirty="0" smtClean="0">
                <a:latin typeface="+mn-ea"/>
              </a:rPr>
              <a:t>金融理财监控管理平台</a:t>
            </a:r>
            <a:endParaRPr lang="zh-CN" altLang="en-US" sz="1800" dirty="0">
              <a:latin typeface="+mn-ea"/>
            </a:endParaRPr>
          </a:p>
        </p:txBody>
      </p:sp>
      <p:pic>
        <p:nvPicPr>
          <p:cNvPr id="7" name="Picture 2" descr="E:\金融事业部\大华图标库Visio版V2.0\DSS-F700.jpg"/>
          <p:cNvPicPr>
            <a:picLocks noChangeAspect="1" noChangeArrowheads="1"/>
          </p:cNvPicPr>
          <p:nvPr/>
        </p:nvPicPr>
        <p:blipFill>
          <a:blip r:embed="rId2" cstate="print"/>
          <a:srcRect/>
          <a:stretch>
            <a:fillRect/>
          </a:stretch>
        </p:blipFill>
        <p:spPr bwMode="auto">
          <a:xfrm>
            <a:off x="6658043" y="1958278"/>
            <a:ext cx="2485957" cy="2085842"/>
          </a:xfrm>
          <a:prstGeom prst="rect">
            <a:avLst/>
          </a:prstGeom>
          <a:noFill/>
        </p:spPr>
      </p:pic>
    </p:spTree>
    <p:extLst>
      <p:ext uri="{BB962C8B-B14F-4D97-AF65-F5344CB8AC3E}">
        <p14:creationId xmlns:p14="http://schemas.microsoft.com/office/powerpoint/2010/main" val="3341515973"/>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1"/>
          <p:cNvSpPr/>
          <p:nvPr/>
        </p:nvSpPr>
        <p:spPr bwMode="auto">
          <a:xfrm>
            <a:off x="8149331" y="0"/>
            <a:ext cx="994669" cy="1028700"/>
          </a:xfrm>
          <a:prstGeom prst="rect">
            <a:avLst/>
          </a:prstGeom>
          <a:solidFill>
            <a:srgbClr val="E95332"/>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68528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a:ln>
                <a:noFill/>
              </a:ln>
              <a:solidFill>
                <a:srgbClr val="FFFFFF">
                  <a:lumMod val="20000"/>
                  <a:lumOff val="80000"/>
                  <a:alpha val="99000"/>
                </a:srgbClr>
              </a:solidFill>
              <a:effectLst/>
              <a:uLnTx/>
              <a:uFillTx/>
              <a:latin typeface="Segoe UI" pitchFamily="34" charset="0"/>
              <a:ea typeface="Segoe UI" pitchFamily="34" charset="0"/>
              <a:cs typeface="Segoe UI" pitchFamily="34" charset="0"/>
            </a:endParaRPr>
          </a:p>
        </p:txBody>
      </p:sp>
      <p:sp>
        <p:nvSpPr>
          <p:cNvPr id="5" name="Rectangle 34"/>
          <p:cNvSpPr/>
          <p:nvPr/>
        </p:nvSpPr>
        <p:spPr bwMode="auto">
          <a:xfrm>
            <a:off x="4572000" y="4120952"/>
            <a:ext cx="994669" cy="1036290"/>
          </a:xfrm>
          <a:prstGeom prst="rect">
            <a:avLst/>
          </a:prstGeom>
          <a:solidFill>
            <a:srgbClr val="C1DD2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68528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a:ln>
                <a:noFill/>
              </a:ln>
              <a:solidFill>
                <a:srgbClr val="FFFFFF">
                  <a:lumMod val="20000"/>
                  <a:lumOff val="80000"/>
                  <a:alpha val="99000"/>
                </a:srgbClr>
              </a:solidFill>
              <a:effectLst/>
              <a:uLnTx/>
              <a:uFillTx/>
              <a:latin typeface="Segoe UI" pitchFamily="34" charset="0"/>
              <a:ea typeface="Segoe UI" pitchFamily="34" charset="0"/>
              <a:cs typeface="Segoe UI" pitchFamily="34" charset="0"/>
            </a:endParaRPr>
          </a:p>
        </p:txBody>
      </p:sp>
      <p:sp>
        <p:nvSpPr>
          <p:cNvPr id="6" name="TechEd Tile"/>
          <p:cNvSpPr/>
          <p:nvPr/>
        </p:nvSpPr>
        <p:spPr bwMode="auto">
          <a:xfrm>
            <a:off x="4572000" y="30"/>
            <a:ext cx="3459480" cy="1028670"/>
          </a:xfrm>
          <a:prstGeom prst="rect">
            <a:avLst/>
          </a:prstGeom>
          <a:solidFill>
            <a:srgbClr val="723099"/>
          </a:solidFill>
          <a:ln w="9525" cap="flat" cmpd="sng" algn="ctr">
            <a:noFill/>
            <a:prstDash val="solid"/>
            <a:headEnd type="none" w="med" len="med"/>
            <a:tailEnd type="none" w="med" len="med"/>
          </a:ln>
          <a:effectLst/>
        </p:spPr>
        <p:txBody>
          <a:bodyPr vert="horz" wrap="square" lIns="68547" tIns="34274" rIns="68547" bIns="34274" numCol="1" rtlCol="0" anchor="ctr" anchorCtr="0" compatLnSpc="1">
            <a:prstTxWarp prst="textNoShape">
              <a:avLst/>
            </a:prstTxWarp>
          </a:bodyPr>
          <a:lstStyle/>
          <a:p>
            <a:pPr marL="0" marR="0" lvl="0" indent="0" algn="ctr" defTabSz="68528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a:ln>
                <a:noFill/>
              </a:ln>
              <a:solidFill>
                <a:srgbClr val="FFFFFF">
                  <a:lumMod val="20000"/>
                  <a:lumOff val="80000"/>
                  <a:alpha val="99000"/>
                </a:srgbClr>
              </a:solidFill>
              <a:effectLst/>
              <a:uLnTx/>
              <a:uFillTx/>
              <a:latin typeface="Segoe UI" pitchFamily="34" charset="0"/>
              <a:ea typeface="Segoe UI" pitchFamily="34" charset="0"/>
              <a:cs typeface="Segoe UI" pitchFamily="34" charset="0"/>
            </a:endParaRPr>
          </a:p>
        </p:txBody>
      </p:sp>
      <p:pic>
        <p:nvPicPr>
          <p:cNvPr id="7" name="Picture 3" descr="F:\1原创作品\通用模板\win8\未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109027"/>
            <a:ext cx="2016224" cy="2912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Rectangle 34"/>
          <p:cNvSpPr/>
          <p:nvPr/>
        </p:nvSpPr>
        <p:spPr bwMode="auto">
          <a:xfrm>
            <a:off x="6660232" y="1101376"/>
            <a:ext cx="2483768" cy="2920473"/>
          </a:xfrm>
          <a:prstGeom prst="rect">
            <a:avLst/>
          </a:prstGeom>
          <a:solidFill>
            <a:srgbClr val="4ABDD9"/>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68528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a:ln>
                <a:noFill/>
              </a:ln>
              <a:solidFill>
                <a:srgbClr val="FFFFFF">
                  <a:lumMod val="20000"/>
                  <a:lumOff val="80000"/>
                  <a:alpha val="99000"/>
                </a:srgbClr>
              </a:solidFill>
              <a:effectLst/>
              <a:uLnTx/>
              <a:uFillTx/>
              <a:latin typeface="Segoe UI" pitchFamily="34" charset="0"/>
              <a:ea typeface="Segoe UI" pitchFamily="34" charset="0"/>
              <a:cs typeface="Segoe UI" pitchFamily="34" charset="0"/>
            </a:endParaRPr>
          </a:p>
        </p:txBody>
      </p:sp>
      <p:sp>
        <p:nvSpPr>
          <p:cNvPr id="9" name="TechEd Tile"/>
          <p:cNvSpPr/>
          <p:nvPr/>
        </p:nvSpPr>
        <p:spPr bwMode="auto">
          <a:xfrm>
            <a:off x="5684520" y="4120952"/>
            <a:ext cx="3459480" cy="1036290"/>
          </a:xfrm>
          <a:prstGeom prst="rect">
            <a:avLst/>
          </a:prstGeom>
          <a:solidFill>
            <a:srgbClr val="F6931E"/>
          </a:solidFill>
          <a:ln w="25400" cap="flat" cmpd="sng" algn="ctr">
            <a:noFill/>
            <a:prstDash val="solid"/>
            <a:headEnd type="none" w="med" len="med"/>
            <a:tailEnd type="none" w="med" len="med"/>
          </a:ln>
          <a:effectLst/>
        </p:spPr>
        <p:txBody>
          <a:bodyPr rot="0" spcFirstLastPara="0" vertOverflow="overflow" horzOverflow="overflow" vert="horz" wrap="square" lIns="68586" tIns="34293" rIns="68586" bIns="34293"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500" kern="0" dirty="0">
              <a:gradFill>
                <a:gsLst>
                  <a:gs pos="0">
                    <a:srgbClr val="FFFFFF"/>
                  </a:gs>
                  <a:gs pos="100000">
                    <a:srgbClr val="FFFFFF"/>
                  </a:gs>
                </a:gsLst>
                <a:lin ang="5400000" scaled="0"/>
              </a:gradFill>
              <a:latin typeface="Segoe UI"/>
            </a:endParaRPr>
          </a:p>
        </p:txBody>
      </p:sp>
      <p:sp>
        <p:nvSpPr>
          <p:cNvPr id="10" name="矩形 9"/>
          <p:cNvSpPr/>
          <p:nvPr/>
        </p:nvSpPr>
        <p:spPr>
          <a:xfrm>
            <a:off x="1365874" y="1419622"/>
            <a:ext cx="2540903" cy="707886"/>
          </a:xfrm>
          <a:prstGeom prst="rect">
            <a:avLst/>
          </a:prstGeom>
        </p:spPr>
        <p:txBody>
          <a:bodyPr wrap="square">
            <a:spAutoFit/>
          </a:bodyPr>
          <a:lstStyle/>
          <a:p>
            <a:pPr algn="ctr"/>
            <a:r>
              <a:rPr lang="zh-CN" altLang="en-US" sz="4000" b="1" dirty="0" smtClean="0">
                <a:solidFill>
                  <a:srgbClr val="573A1E"/>
                </a:solidFill>
                <a:cs typeface="+mj-cs"/>
              </a:rPr>
              <a:t>谢谢 </a:t>
            </a:r>
            <a:endParaRPr lang="zh-CN" altLang="en-US" sz="2800" dirty="0">
              <a:solidFill>
                <a:srgbClr val="573A1E"/>
              </a:solidFill>
            </a:endParaRPr>
          </a:p>
        </p:txBody>
      </p:sp>
      <p:grpSp>
        <p:nvGrpSpPr>
          <p:cNvPr id="11" name="组合 10"/>
          <p:cNvGrpSpPr/>
          <p:nvPr/>
        </p:nvGrpSpPr>
        <p:grpSpPr>
          <a:xfrm flipH="1">
            <a:off x="8532440" y="2355726"/>
            <a:ext cx="432048" cy="432048"/>
            <a:chOff x="323528" y="2569057"/>
            <a:chExt cx="432048" cy="432048"/>
          </a:xfrm>
        </p:grpSpPr>
        <p:sp>
          <p:nvSpPr>
            <p:cNvPr id="12" name="椭圆 11"/>
            <p:cNvSpPr/>
            <p:nvPr/>
          </p:nvSpPr>
          <p:spPr>
            <a:xfrm flipH="1">
              <a:off x="323528" y="2569057"/>
              <a:ext cx="432048" cy="43204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flipH="1">
              <a:off x="430579" y="2637311"/>
              <a:ext cx="217947" cy="295541"/>
              <a:chOff x="-756592" y="1141030"/>
              <a:chExt cx="432048" cy="585867"/>
            </a:xfrm>
          </p:grpSpPr>
          <p:cxnSp>
            <p:nvCxnSpPr>
              <p:cNvPr id="14" name="直接连接符 13"/>
              <p:cNvCxnSpPr/>
              <p:nvPr/>
            </p:nvCxnSpPr>
            <p:spPr>
              <a:xfrm>
                <a:off x="-618137" y="1141030"/>
                <a:ext cx="288032" cy="2880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56592" y="1436446"/>
                <a:ext cx="4320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17296" y="1438865"/>
                <a:ext cx="288032" cy="2880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7" name="Text Box 4"/>
          <p:cNvSpPr txBox="1">
            <a:spLocks noChangeArrowheads="1"/>
          </p:cNvSpPr>
          <p:nvPr/>
        </p:nvSpPr>
        <p:spPr bwMode="auto">
          <a:xfrm>
            <a:off x="1389460" y="2387787"/>
            <a:ext cx="2783681" cy="409575"/>
          </a:xfrm>
          <a:prstGeom prst="rect">
            <a:avLst/>
          </a:prstGeom>
          <a:solidFill>
            <a:srgbClr val="E60013"/>
          </a:solidFill>
          <a:ln>
            <a:noFill/>
          </a:ln>
          <a:effectLst/>
          <a:ex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4">
              <a:defRPr/>
            </a:pPr>
            <a:r>
              <a:rPr lang="zh-CN" altLang="en-US" sz="1875" b="1" kern="0" dirty="0">
                <a:solidFill>
                  <a:srgbClr val="FFFFFF"/>
                </a:solidFill>
                <a:latin typeface="微软雅黑" pitchFamily="34" charset="-122"/>
                <a:ea typeface="微软雅黑" pitchFamily="34" charset="-122"/>
              </a:rPr>
              <a:t>社会的安全   我们的责任</a:t>
            </a:r>
          </a:p>
        </p:txBody>
      </p:sp>
      <p:sp>
        <p:nvSpPr>
          <p:cNvPr id="18" name="Text Box 5"/>
          <p:cNvSpPr txBox="1">
            <a:spLocks noChangeArrowheads="1"/>
          </p:cNvSpPr>
          <p:nvPr/>
        </p:nvSpPr>
        <p:spPr bwMode="auto">
          <a:xfrm>
            <a:off x="1712993" y="2927848"/>
            <a:ext cx="216024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85784">
              <a:defRPr/>
            </a:pPr>
            <a:r>
              <a:rPr lang="zh-CN" altLang="en-US" sz="1050" kern="0" dirty="0">
                <a:solidFill>
                  <a:srgbClr val="E60013"/>
                </a:solidFill>
                <a:latin typeface="微软雅黑" pitchFamily="34" charset="-122"/>
                <a:ea typeface="微软雅黑" pitchFamily="34" charset="-122"/>
              </a:rPr>
              <a:t>浙江大华技术股份有限公司</a:t>
            </a:r>
            <a:endParaRPr lang="en-US" altLang="zh-CN" sz="1050" kern="0" dirty="0">
              <a:solidFill>
                <a:srgbClr val="E60013"/>
              </a:solidFill>
              <a:latin typeface="微软雅黑" pitchFamily="34" charset="-122"/>
              <a:ea typeface="微软雅黑" pitchFamily="34" charset="-122"/>
            </a:endParaRPr>
          </a:p>
          <a:p>
            <a:pPr algn="dist" defTabSz="685784">
              <a:defRPr/>
            </a:pPr>
            <a:r>
              <a:rPr lang="en-US" altLang="zh-CN" sz="1050" kern="0" dirty="0">
                <a:solidFill>
                  <a:srgbClr val="E60013"/>
                </a:solidFill>
                <a:latin typeface="Times New Roman"/>
              </a:rPr>
              <a:t>ZheJiang Dahua Technology CO.,LTD.</a:t>
            </a:r>
            <a:endParaRPr lang="zh-CN" altLang="en-US" sz="1050" kern="0" dirty="0">
              <a:solidFill>
                <a:srgbClr val="E60013"/>
              </a:solidFill>
              <a:latin typeface="微软雅黑" pitchFamily="34" charset="-122"/>
              <a:ea typeface="微软雅黑" pitchFamily="34" charset="-122"/>
            </a:endParaRPr>
          </a:p>
        </p:txBody>
      </p:sp>
    </p:spTree>
    <p:extLst>
      <p:ext uri="{BB962C8B-B14F-4D97-AF65-F5344CB8AC3E}">
        <p14:creationId xmlns:p14="http://schemas.microsoft.com/office/powerpoint/2010/main" val="31506269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行业背景 </a:t>
            </a:r>
            <a:r>
              <a:rPr lang="en-US" altLang="zh-CN" dirty="0" smtClean="0"/>
              <a:t>| </a:t>
            </a:r>
            <a:r>
              <a:rPr lang="zh-CN" altLang="en-US" dirty="0" smtClean="0">
                <a:solidFill>
                  <a:srgbClr val="FF0000"/>
                </a:solidFill>
              </a:rPr>
              <a:t>事件分析</a:t>
            </a:r>
            <a:endParaRPr lang="zh-CN" altLang="en-US" dirty="0">
              <a:solidFill>
                <a:srgbClr val="FF0000"/>
              </a:solidFill>
            </a:endParaRPr>
          </a:p>
        </p:txBody>
      </p:sp>
      <p:sp>
        <p:nvSpPr>
          <p:cNvPr id="3" name="矩形 2"/>
          <p:cNvSpPr/>
          <p:nvPr/>
        </p:nvSpPr>
        <p:spPr>
          <a:xfrm>
            <a:off x="66084" y="815598"/>
            <a:ext cx="8383324" cy="1131079"/>
          </a:xfrm>
          <a:prstGeom prst="rect">
            <a:avLst/>
          </a:prstGeom>
        </p:spPr>
        <p:txBody>
          <a:bodyPr wrap="square">
            <a:spAutoFit/>
          </a:bodyPr>
          <a:lstStyle/>
          <a:p>
            <a:pPr>
              <a:lnSpc>
                <a:spcPct val="125000"/>
              </a:lnSpc>
            </a:pPr>
            <a:r>
              <a:rPr lang="zh-CN" altLang="zh-CN" sz="1800" dirty="0" smtClean="0"/>
              <a:t>近年来，随着银行代销各类投资理财产品数量不断增加，违规销售、客户投诉和纠纷数量也不断增加</a:t>
            </a:r>
            <a:r>
              <a:rPr lang="zh-CN" altLang="en-US" sz="1800" dirty="0" smtClean="0"/>
              <a:t>。类似</a:t>
            </a:r>
            <a:r>
              <a:rPr lang="zh-CN" altLang="zh-CN" sz="1800" dirty="0" smtClean="0"/>
              <a:t>事件暴露出当前银行业在大步发展理财业务过程中，所存在的种种问题与风险</a:t>
            </a:r>
            <a:r>
              <a:rPr lang="zh-CN" altLang="en-US" sz="1800" dirty="0" smtClean="0"/>
              <a:t>。</a:t>
            </a:r>
            <a:endParaRPr lang="en-US" altLang="zh-CN" sz="1800" b="1" dirty="0">
              <a:latin typeface="微软雅黑" pitchFamily="34" charset="-122"/>
              <a:ea typeface="微软雅黑" pitchFamily="34" charset="-122"/>
            </a:endParaRPr>
          </a:p>
        </p:txBody>
      </p:sp>
      <p:sp>
        <p:nvSpPr>
          <p:cNvPr id="5" name="Freeform 6"/>
          <p:cNvSpPr>
            <a:spLocks/>
          </p:cNvSpPr>
          <p:nvPr/>
        </p:nvSpPr>
        <p:spPr bwMode="auto">
          <a:xfrm>
            <a:off x="167800" y="1927799"/>
            <a:ext cx="2088918" cy="471210"/>
          </a:xfrm>
          <a:custGeom>
            <a:avLst/>
            <a:gdLst>
              <a:gd name="T0" fmla="*/ 0 w 1912"/>
              <a:gd name="T1" fmla="*/ 0 h 358"/>
              <a:gd name="T2" fmla="*/ 1845 w 1912"/>
              <a:gd name="T3" fmla="*/ 0 h 358"/>
              <a:gd name="T4" fmla="*/ 1845 w 1912"/>
              <a:gd name="T5" fmla="*/ 113 h 358"/>
              <a:gd name="T6" fmla="*/ 1912 w 1912"/>
              <a:gd name="T7" fmla="*/ 180 h 358"/>
              <a:gd name="T8" fmla="*/ 1845 w 1912"/>
              <a:gd name="T9" fmla="*/ 247 h 358"/>
              <a:gd name="T10" fmla="*/ 1845 w 1912"/>
              <a:gd name="T11" fmla="*/ 358 h 358"/>
              <a:gd name="T12" fmla="*/ 0 w 1912"/>
              <a:gd name="T13" fmla="*/ 358 h 358"/>
              <a:gd name="T14" fmla="*/ 0 w 1912"/>
              <a:gd name="T15" fmla="*/ 0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2" h="358">
                <a:moveTo>
                  <a:pt x="0" y="0"/>
                </a:moveTo>
                <a:lnTo>
                  <a:pt x="1845" y="0"/>
                </a:lnTo>
                <a:lnTo>
                  <a:pt x="1845" y="113"/>
                </a:lnTo>
                <a:lnTo>
                  <a:pt x="1912" y="180"/>
                </a:lnTo>
                <a:lnTo>
                  <a:pt x="1845" y="247"/>
                </a:lnTo>
                <a:lnTo>
                  <a:pt x="1845" y="358"/>
                </a:lnTo>
                <a:lnTo>
                  <a:pt x="0" y="358"/>
                </a:lnTo>
                <a:lnTo>
                  <a:pt x="0" y="0"/>
                </a:lnTo>
                <a:close/>
              </a:path>
            </a:pathLst>
          </a:custGeom>
          <a:solidFill>
            <a:srgbClr val="3178A7"/>
          </a:solidFill>
          <a:ln>
            <a:noFill/>
            <a:headEnd type="none" w="med" len="med"/>
            <a:tailEnd type="none" w="med" len="med"/>
          </a:ln>
          <a:effectLst/>
        </p:spPr>
        <p:txBody>
          <a:bodyPr vert="horz" wrap="square" lIns="121915" tIns="60957" rIns="121915" bIns="60957" numCol="1" rtlCol="0" anchor="ctr"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76" fontAlgn="base">
              <a:spcBef>
                <a:spcPct val="0"/>
              </a:spcBef>
              <a:spcAft>
                <a:spcPct val="0"/>
              </a:spcAft>
            </a:pPr>
            <a:endParaRPr lang="zh-CN" altLang="en-US" sz="2400" kern="0" spc="-50">
              <a:gradFill>
                <a:gsLst>
                  <a:gs pos="0">
                    <a:srgbClr val="000000"/>
                  </a:gs>
                  <a:gs pos="100000">
                    <a:srgbClr val="000000"/>
                  </a:gs>
                </a:gsLst>
                <a:lin ang="5400000" scaled="0"/>
              </a:gradFill>
              <a:latin typeface="Segoe UI"/>
            </a:endParaRPr>
          </a:p>
        </p:txBody>
      </p:sp>
      <p:sp>
        <p:nvSpPr>
          <p:cNvPr id="6" name="文本框 5"/>
          <p:cNvSpPr txBox="1"/>
          <p:nvPr/>
        </p:nvSpPr>
        <p:spPr>
          <a:xfrm>
            <a:off x="271329" y="1969303"/>
            <a:ext cx="1800493" cy="369332"/>
          </a:xfrm>
          <a:prstGeom prst="rect">
            <a:avLst/>
          </a:prstGeom>
          <a:solidFill>
            <a:srgbClr val="3178A7"/>
          </a:solid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itchFamily="34" charset="-122"/>
                <a:ea typeface="微软雅黑" pitchFamily="34" charset="-122"/>
              </a:rPr>
              <a:t>内部监管不完善</a:t>
            </a:r>
            <a:endParaRPr lang="zh-CN" altLang="en-US" b="1" dirty="0">
              <a:solidFill>
                <a:schemeClr val="bg1"/>
              </a:solidFill>
              <a:latin typeface="微软雅黑" pitchFamily="34" charset="-122"/>
              <a:ea typeface="微软雅黑" pitchFamily="34" charset="-122"/>
            </a:endParaRPr>
          </a:p>
        </p:txBody>
      </p:sp>
      <p:sp>
        <p:nvSpPr>
          <p:cNvPr id="7" name="TextBox 61"/>
          <p:cNvSpPr txBox="1">
            <a:spLocks noChangeArrowheads="1"/>
          </p:cNvSpPr>
          <p:nvPr/>
        </p:nvSpPr>
        <p:spPr bwMode="auto">
          <a:xfrm>
            <a:off x="2645578" y="1904646"/>
            <a:ext cx="5670630" cy="523220"/>
          </a:xfrm>
          <a:prstGeom prst="rect">
            <a:avLst/>
          </a:prstGeom>
          <a:gradFill>
            <a:gsLst>
              <a:gs pos="0">
                <a:srgbClr val="FFEFD1"/>
              </a:gs>
              <a:gs pos="64999">
                <a:srgbClr val="F0EBD5"/>
              </a:gs>
              <a:gs pos="100000">
                <a:srgbClr val="D1C39F"/>
              </a:gs>
            </a:gsLst>
            <a:lin ang="5400000" scaled="0"/>
          </a:gradFill>
          <a:ln w="9525">
            <a:noFill/>
            <a:miter lim="800000"/>
            <a:headEnd/>
            <a:tailEnd/>
          </a:ln>
        </p:spPr>
        <p:txBody>
          <a:bodyPr wrap="square">
            <a:spAutoFit/>
          </a:bodyPr>
          <a:lstStyle/>
          <a:p>
            <a:r>
              <a:rPr lang="zh-CN" altLang="en-US" b="1" dirty="0" smtClean="0"/>
              <a:t>内部管理不完善，</a:t>
            </a:r>
            <a:r>
              <a:rPr lang="zh-CN" altLang="zh-CN" b="1" dirty="0" smtClean="0"/>
              <a:t>如何进一步完善内控管理，防范类似风险发生，当是各银行要</a:t>
            </a:r>
            <a:r>
              <a:rPr lang="zh-CN" altLang="en-US" b="1" dirty="0" smtClean="0"/>
              <a:t>面对</a:t>
            </a:r>
            <a:r>
              <a:rPr lang="zh-CN" altLang="zh-CN" b="1" dirty="0" smtClean="0"/>
              <a:t>的问题</a:t>
            </a:r>
            <a:r>
              <a:rPr lang="zh-CN" altLang="en-US" b="1" dirty="0" smtClean="0">
                <a:latin typeface="微软雅黑" pitchFamily="34" charset="-122"/>
                <a:ea typeface="微软雅黑" pitchFamily="34" charset="-122"/>
              </a:rPr>
              <a:t>。</a:t>
            </a:r>
            <a:endParaRPr lang="en-US" altLang="zh-CN" b="1" dirty="0">
              <a:latin typeface="微软雅黑" pitchFamily="34" charset="-122"/>
              <a:ea typeface="微软雅黑" pitchFamily="34" charset="-122"/>
            </a:endParaRPr>
          </a:p>
        </p:txBody>
      </p:sp>
      <p:sp>
        <p:nvSpPr>
          <p:cNvPr id="8" name="Freeform 6"/>
          <p:cNvSpPr>
            <a:spLocks/>
          </p:cNvSpPr>
          <p:nvPr/>
        </p:nvSpPr>
        <p:spPr bwMode="auto">
          <a:xfrm>
            <a:off x="165300" y="3986126"/>
            <a:ext cx="2088918" cy="471210"/>
          </a:xfrm>
          <a:custGeom>
            <a:avLst/>
            <a:gdLst>
              <a:gd name="T0" fmla="*/ 0 w 1912"/>
              <a:gd name="T1" fmla="*/ 0 h 358"/>
              <a:gd name="T2" fmla="*/ 1845 w 1912"/>
              <a:gd name="T3" fmla="*/ 0 h 358"/>
              <a:gd name="T4" fmla="*/ 1845 w 1912"/>
              <a:gd name="T5" fmla="*/ 113 h 358"/>
              <a:gd name="T6" fmla="*/ 1912 w 1912"/>
              <a:gd name="T7" fmla="*/ 180 h 358"/>
              <a:gd name="T8" fmla="*/ 1845 w 1912"/>
              <a:gd name="T9" fmla="*/ 247 h 358"/>
              <a:gd name="T10" fmla="*/ 1845 w 1912"/>
              <a:gd name="T11" fmla="*/ 358 h 358"/>
              <a:gd name="T12" fmla="*/ 0 w 1912"/>
              <a:gd name="T13" fmla="*/ 358 h 358"/>
              <a:gd name="T14" fmla="*/ 0 w 1912"/>
              <a:gd name="T15" fmla="*/ 0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2" h="358">
                <a:moveTo>
                  <a:pt x="0" y="0"/>
                </a:moveTo>
                <a:lnTo>
                  <a:pt x="1845" y="0"/>
                </a:lnTo>
                <a:lnTo>
                  <a:pt x="1845" y="113"/>
                </a:lnTo>
                <a:lnTo>
                  <a:pt x="1912" y="180"/>
                </a:lnTo>
                <a:lnTo>
                  <a:pt x="1845" y="247"/>
                </a:lnTo>
                <a:lnTo>
                  <a:pt x="1845" y="358"/>
                </a:lnTo>
                <a:lnTo>
                  <a:pt x="0" y="358"/>
                </a:lnTo>
                <a:lnTo>
                  <a:pt x="0" y="0"/>
                </a:lnTo>
                <a:close/>
              </a:path>
            </a:pathLst>
          </a:custGeom>
          <a:solidFill>
            <a:srgbClr val="C68217"/>
          </a:solidFill>
          <a:ln>
            <a:noFill/>
            <a:headEnd type="none" w="med" len="med"/>
            <a:tailEnd type="none" w="med" len="med"/>
          </a:ln>
          <a:effectLst/>
        </p:spPr>
        <p:txBody>
          <a:bodyPr vert="horz" wrap="square" lIns="121915" tIns="60957" rIns="121915" bIns="60957" numCol="1" rtlCol="0" anchor="ctr"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76" fontAlgn="base">
              <a:spcBef>
                <a:spcPct val="0"/>
              </a:spcBef>
              <a:spcAft>
                <a:spcPct val="0"/>
              </a:spcAft>
            </a:pPr>
            <a:endParaRPr lang="zh-CN" altLang="en-US" sz="2400" kern="0" spc="-50">
              <a:gradFill>
                <a:gsLst>
                  <a:gs pos="0">
                    <a:srgbClr val="000000"/>
                  </a:gs>
                  <a:gs pos="100000">
                    <a:srgbClr val="000000"/>
                  </a:gs>
                </a:gsLst>
                <a:lin ang="5400000" scaled="0"/>
              </a:gradFill>
              <a:latin typeface="Segoe UI"/>
            </a:endParaRPr>
          </a:p>
        </p:txBody>
      </p:sp>
      <p:sp>
        <p:nvSpPr>
          <p:cNvPr id="9" name="文本框 5"/>
          <p:cNvSpPr txBox="1"/>
          <p:nvPr/>
        </p:nvSpPr>
        <p:spPr>
          <a:xfrm>
            <a:off x="320799" y="4045217"/>
            <a:ext cx="180049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itchFamily="34" charset="-122"/>
                <a:ea typeface="微软雅黑" pitchFamily="34" charset="-122"/>
              </a:rPr>
              <a:t>视频录像无备份</a:t>
            </a:r>
            <a:endParaRPr lang="zh-CN" altLang="en-US" b="1" dirty="0">
              <a:solidFill>
                <a:schemeClr val="bg1"/>
              </a:solidFill>
              <a:latin typeface="微软雅黑" pitchFamily="34" charset="-122"/>
              <a:ea typeface="微软雅黑" pitchFamily="34" charset="-122"/>
            </a:endParaRPr>
          </a:p>
        </p:txBody>
      </p:sp>
      <p:sp>
        <p:nvSpPr>
          <p:cNvPr id="10" name="TextBox 61"/>
          <p:cNvSpPr txBox="1">
            <a:spLocks noChangeArrowheads="1"/>
          </p:cNvSpPr>
          <p:nvPr/>
        </p:nvSpPr>
        <p:spPr bwMode="auto">
          <a:xfrm>
            <a:off x="2646621" y="3965382"/>
            <a:ext cx="5688487" cy="523220"/>
          </a:xfrm>
          <a:prstGeom prst="rect">
            <a:avLst/>
          </a:prstGeom>
          <a:gradFill>
            <a:gsLst>
              <a:gs pos="0">
                <a:srgbClr val="FFEFD1"/>
              </a:gs>
              <a:gs pos="64999">
                <a:srgbClr val="F0EBD5"/>
              </a:gs>
              <a:gs pos="100000">
                <a:srgbClr val="D1C39F"/>
              </a:gs>
            </a:gsLst>
            <a:lin ang="5400000" scaled="0"/>
          </a:gradFill>
          <a:ln w="9525">
            <a:noFill/>
            <a:miter lim="800000"/>
            <a:headEnd/>
            <a:tailEnd/>
          </a:ln>
        </p:spPr>
        <p:txBody>
          <a:bodyPr wrap="square">
            <a:spAutoFit/>
          </a:bodyPr>
          <a:lstStyle/>
          <a:p>
            <a:r>
              <a:rPr lang="zh-CN" altLang="zh-CN" b="1" dirty="0" smtClean="0"/>
              <a:t>目前的录像存储方式仅限于网点本地的硬盘录像机，没有做备份存储机制，一旦硬盘录像机故障，将直接导致录像文件丢失</a:t>
            </a:r>
            <a:r>
              <a:rPr lang="zh-CN" altLang="en-US" b="1" dirty="0" smtClean="0"/>
              <a:t>。</a:t>
            </a:r>
            <a:endParaRPr lang="en-US" altLang="zh-CN" b="1" dirty="0">
              <a:latin typeface="微软雅黑" pitchFamily="34" charset="-122"/>
              <a:ea typeface="微软雅黑" pitchFamily="34" charset="-122"/>
            </a:endParaRPr>
          </a:p>
        </p:txBody>
      </p:sp>
      <p:sp>
        <p:nvSpPr>
          <p:cNvPr id="11" name="Freeform 6"/>
          <p:cNvSpPr>
            <a:spLocks/>
          </p:cNvSpPr>
          <p:nvPr/>
        </p:nvSpPr>
        <p:spPr bwMode="auto">
          <a:xfrm>
            <a:off x="162976" y="3284142"/>
            <a:ext cx="2088918" cy="471210"/>
          </a:xfrm>
          <a:custGeom>
            <a:avLst/>
            <a:gdLst>
              <a:gd name="T0" fmla="*/ 0 w 1912"/>
              <a:gd name="T1" fmla="*/ 0 h 358"/>
              <a:gd name="T2" fmla="*/ 1845 w 1912"/>
              <a:gd name="T3" fmla="*/ 0 h 358"/>
              <a:gd name="T4" fmla="*/ 1845 w 1912"/>
              <a:gd name="T5" fmla="*/ 113 h 358"/>
              <a:gd name="T6" fmla="*/ 1912 w 1912"/>
              <a:gd name="T7" fmla="*/ 180 h 358"/>
              <a:gd name="T8" fmla="*/ 1845 w 1912"/>
              <a:gd name="T9" fmla="*/ 247 h 358"/>
              <a:gd name="T10" fmla="*/ 1845 w 1912"/>
              <a:gd name="T11" fmla="*/ 358 h 358"/>
              <a:gd name="T12" fmla="*/ 0 w 1912"/>
              <a:gd name="T13" fmla="*/ 358 h 358"/>
              <a:gd name="T14" fmla="*/ 0 w 1912"/>
              <a:gd name="T15" fmla="*/ 0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2" h="358">
                <a:moveTo>
                  <a:pt x="0" y="0"/>
                </a:moveTo>
                <a:lnTo>
                  <a:pt x="1845" y="0"/>
                </a:lnTo>
                <a:lnTo>
                  <a:pt x="1845" y="113"/>
                </a:lnTo>
                <a:lnTo>
                  <a:pt x="1912" y="180"/>
                </a:lnTo>
                <a:lnTo>
                  <a:pt x="1845" y="247"/>
                </a:lnTo>
                <a:lnTo>
                  <a:pt x="1845" y="358"/>
                </a:lnTo>
                <a:lnTo>
                  <a:pt x="0" y="358"/>
                </a:lnTo>
                <a:lnTo>
                  <a:pt x="0" y="0"/>
                </a:lnTo>
                <a:close/>
              </a:path>
            </a:pathLst>
          </a:custGeom>
          <a:solidFill>
            <a:srgbClr val="46B029"/>
          </a:solidFill>
          <a:ln>
            <a:noFill/>
            <a:headEnd type="none" w="med" len="med"/>
            <a:tailEnd type="none" w="med" len="med"/>
          </a:ln>
          <a:effectLst/>
        </p:spPr>
        <p:txBody>
          <a:bodyPr vert="horz" wrap="square" lIns="121915" tIns="60957" rIns="121915" bIns="60957" numCol="1" rtlCol="0" anchor="ctr"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76" fontAlgn="base">
              <a:spcBef>
                <a:spcPct val="0"/>
              </a:spcBef>
              <a:spcAft>
                <a:spcPct val="0"/>
              </a:spcAft>
            </a:pPr>
            <a:endParaRPr lang="zh-CN" altLang="en-US" sz="2400" kern="0" spc="-50">
              <a:gradFill>
                <a:gsLst>
                  <a:gs pos="0">
                    <a:srgbClr val="000000"/>
                  </a:gs>
                  <a:gs pos="100000">
                    <a:srgbClr val="000000"/>
                  </a:gs>
                </a:gsLst>
                <a:lin ang="5400000" scaled="0"/>
              </a:gradFill>
              <a:latin typeface="Segoe UI"/>
            </a:endParaRPr>
          </a:p>
        </p:txBody>
      </p:sp>
      <p:sp>
        <p:nvSpPr>
          <p:cNvPr id="12" name="文本框 5"/>
          <p:cNvSpPr txBox="1"/>
          <p:nvPr/>
        </p:nvSpPr>
        <p:spPr>
          <a:xfrm>
            <a:off x="294247" y="3334440"/>
            <a:ext cx="180049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itchFamily="34" charset="-122"/>
                <a:ea typeface="微软雅黑" pitchFamily="34" charset="-122"/>
              </a:rPr>
              <a:t>业务监控存盲区</a:t>
            </a:r>
            <a:endParaRPr lang="zh-CN" altLang="en-US" b="1" dirty="0">
              <a:solidFill>
                <a:schemeClr val="bg1"/>
              </a:solidFill>
              <a:latin typeface="微软雅黑" pitchFamily="34" charset="-122"/>
              <a:ea typeface="微软雅黑" pitchFamily="34" charset="-122"/>
            </a:endParaRPr>
          </a:p>
        </p:txBody>
      </p:sp>
      <p:sp>
        <p:nvSpPr>
          <p:cNvPr id="13" name="Freeform 6"/>
          <p:cNvSpPr>
            <a:spLocks/>
          </p:cNvSpPr>
          <p:nvPr/>
        </p:nvSpPr>
        <p:spPr bwMode="auto">
          <a:xfrm>
            <a:off x="174522" y="2591912"/>
            <a:ext cx="2088918" cy="471210"/>
          </a:xfrm>
          <a:custGeom>
            <a:avLst/>
            <a:gdLst>
              <a:gd name="T0" fmla="*/ 0 w 1912"/>
              <a:gd name="T1" fmla="*/ 0 h 358"/>
              <a:gd name="T2" fmla="*/ 1845 w 1912"/>
              <a:gd name="T3" fmla="*/ 0 h 358"/>
              <a:gd name="T4" fmla="*/ 1845 w 1912"/>
              <a:gd name="T5" fmla="*/ 113 h 358"/>
              <a:gd name="T6" fmla="*/ 1912 w 1912"/>
              <a:gd name="T7" fmla="*/ 180 h 358"/>
              <a:gd name="T8" fmla="*/ 1845 w 1912"/>
              <a:gd name="T9" fmla="*/ 247 h 358"/>
              <a:gd name="T10" fmla="*/ 1845 w 1912"/>
              <a:gd name="T11" fmla="*/ 358 h 358"/>
              <a:gd name="T12" fmla="*/ 0 w 1912"/>
              <a:gd name="T13" fmla="*/ 358 h 358"/>
              <a:gd name="T14" fmla="*/ 0 w 1912"/>
              <a:gd name="T15" fmla="*/ 0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2" h="358">
                <a:moveTo>
                  <a:pt x="0" y="0"/>
                </a:moveTo>
                <a:lnTo>
                  <a:pt x="1845" y="0"/>
                </a:lnTo>
                <a:lnTo>
                  <a:pt x="1845" y="113"/>
                </a:lnTo>
                <a:lnTo>
                  <a:pt x="1912" y="180"/>
                </a:lnTo>
                <a:lnTo>
                  <a:pt x="1845" y="247"/>
                </a:lnTo>
                <a:lnTo>
                  <a:pt x="1845" y="358"/>
                </a:lnTo>
                <a:lnTo>
                  <a:pt x="0" y="358"/>
                </a:lnTo>
                <a:lnTo>
                  <a:pt x="0" y="0"/>
                </a:lnTo>
                <a:close/>
              </a:path>
            </a:pathLst>
          </a:custGeom>
          <a:solidFill>
            <a:srgbClr val="E68C6F"/>
          </a:solidFill>
          <a:ln>
            <a:noFill/>
            <a:headEnd type="none" w="med" len="med"/>
            <a:tailEnd type="none" w="med" len="med"/>
          </a:ln>
          <a:effectLst/>
        </p:spPr>
        <p:txBody>
          <a:bodyPr vert="horz" wrap="square" lIns="121915" tIns="60957" rIns="121915" bIns="60957" numCol="1" rtlCol="0" anchor="ctr"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76" fontAlgn="base">
              <a:spcBef>
                <a:spcPct val="0"/>
              </a:spcBef>
              <a:spcAft>
                <a:spcPct val="0"/>
              </a:spcAft>
            </a:pPr>
            <a:endParaRPr lang="zh-CN" altLang="en-US" sz="2400" kern="0" spc="-50">
              <a:gradFill>
                <a:gsLst>
                  <a:gs pos="0">
                    <a:srgbClr val="000000"/>
                  </a:gs>
                  <a:gs pos="100000">
                    <a:srgbClr val="000000"/>
                  </a:gs>
                </a:gsLst>
                <a:lin ang="5400000" scaled="0"/>
              </a:gradFill>
              <a:latin typeface="Segoe UI"/>
            </a:endParaRPr>
          </a:p>
        </p:txBody>
      </p:sp>
      <p:sp>
        <p:nvSpPr>
          <p:cNvPr id="14" name="TextBox 61"/>
          <p:cNvSpPr txBox="1">
            <a:spLocks noChangeArrowheads="1"/>
          </p:cNvSpPr>
          <p:nvPr/>
        </p:nvSpPr>
        <p:spPr bwMode="auto">
          <a:xfrm>
            <a:off x="2638005" y="3269094"/>
            <a:ext cx="5693195" cy="523220"/>
          </a:xfrm>
          <a:prstGeom prst="rect">
            <a:avLst/>
          </a:prstGeom>
          <a:gradFill flip="none" rotWithShape="1">
            <a:gsLst>
              <a:gs pos="0">
                <a:srgbClr val="FFEFD1"/>
              </a:gs>
              <a:gs pos="64999">
                <a:srgbClr val="F0EBD5"/>
              </a:gs>
              <a:gs pos="100000">
                <a:srgbClr val="D1C39F"/>
              </a:gs>
            </a:gsLst>
            <a:lin ang="5400000" scaled="0"/>
            <a:tileRect/>
          </a:gradFill>
          <a:ln w="9525">
            <a:noFill/>
            <a:miter lim="800000"/>
            <a:headEnd/>
            <a:tailEnd/>
          </a:ln>
        </p:spPr>
        <p:txBody>
          <a:bodyPr wrap="square">
            <a:spAutoFit/>
          </a:bodyPr>
          <a:lstStyle/>
          <a:p>
            <a:r>
              <a:rPr lang="zh-CN" altLang="en-US" b="1" dirty="0" smtClean="0"/>
              <a:t>部分</a:t>
            </a:r>
            <a:r>
              <a:rPr lang="zh-CN" altLang="zh-CN" b="1" dirty="0" smtClean="0"/>
              <a:t>理财业务是在理财经理办公室</a:t>
            </a:r>
            <a:r>
              <a:rPr lang="zh-CN" altLang="en-US" b="1" dirty="0" smtClean="0"/>
              <a:t>办理</a:t>
            </a:r>
            <a:r>
              <a:rPr lang="zh-CN" altLang="zh-CN" b="1" dirty="0" smtClean="0"/>
              <a:t>，并没有安装监控设备，存在监控盲区</a:t>
            </a:r>
            <a:r>
              <a:rPr lang="zh-CN" altLang="en-US" b="1" dirty="0" smtClean="0">
                <a:latin typeface="微软雅黑" pitchFamily="34" charset="-122"/>
                <a:ea typeface="微软雅黑" pitchFamily="34" charset="-122"/>
              </a:rPr>
              <a:t>。</a:t>
            </a:r>
            <a:endParaRPr lang="en-US" altLang="zh-CN" b="1" dirty="0">
              <a:latin typeface="微软雅黑" pitchFamily="34" charset="-122"/>
              <a:ea typeface="微软雅黑" pitchFamily="34" charset="-122"/>
            </a:endParaRPr>
          </a:p>
        </p:txBody>
      </p:sp>
      <p:sp>
        <p:nvSpPr>
          <p:cNvPr id="15" name="文本框 5"/>
          <p:cNvSpPr txBox="1"/>
          <p:nvPr/>
        </p:nvSpPr>
        <p:spPr>
          <a:xfrm>
            <a:off x="319472" y="2629004"/>
            <a:ext cx="180049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itchFamily="34" charset="-122"/>
                <a:ea typeface="微软雅黑" pitchFamily="34" charset="-122"/>
              </a:rPr>
              <a:t>理财经理流动快</a:t>
            </a:r>
            <a:endParaRPr lang="zh-CN" altLang="en-US" b="1" dirty="0">
              <a:solidFill>
                <a:schemeClr val="bg1"/>
              </a:solidFill>
              <a:latin typeface="微软雅黑" pitchFamily="34" charset="-122"/>
              <a:ea typeface="微软雅黑" pitchFamily="34" charset="-122"/>
            </a:endParaRPr>
          </a:p>
        </p:txBody>
      </p:sp>
      <p:sp>
        <p:nvSpPr>
          <p:cNvPr id="16" name="TextBox 61"/>
          <p:cNvSpPr txBox="1">
            <a:spLocks noChangeArrowheads="1"/>
          </p:cNvSpPr>
          <p:nvPr/>
        </p:nvSpPr>
        <p:spPr bwMode="auto">
          <a:xfrm>
            <a:off x="2649552" y="2571153"/>
            <a:ext cx="5671487" cy="523220"/>
          </a:xfrm>
          <a:prstGeom prst="rect">
            <a:avLst/>
          </a:prstGeom>
          <a:gradFill flip="none" rotWithShape="1">
            <a:gsLst>
              <a:gs pos="0">
                <a:srgbClr val="FFEFD1"/>
              </a:gs>
              <a:gs pos="64999">
                <a:srgbClr val="F0EBD5"/>
              </a:gs>
              <a:gs pos="100000">
                <a:srgbClr val="D1C39F"/>
              </a:gs>
            </a:gsLst>
            <a:lin ang="5400000" scaled="0"/>
            <a:tileRect/>
          </a:gradFill>
          <a:ln w="9525">
            <a:noFill/>
            <a:miter lim="800000"/>
            <a:headEnd/>
            <a:tailEnd/>
          </a:ln>
        </p:spPr>
        <p:txBody>
          <a:bodyPr wrap="square">
            <a:spAutoFit/>
          </a:bodyPr>
          <a:lstStyle/>
          <a:p>
            <a:r>
              <a:rPr lang="zh-CN" altLang="zh-CN" b="1" dirty="0" smtClean="0"/>
              <a:t>一旦发生理财产品到期无法兑付，理财经理往往已经换岗甚至离职，造成无法对证的局面</a:t>
            </a:r>
            <a:r>
              <a:rPr lang="zh-CN" altLang="en-US" b="1" dirty="0" smtClean="0"/>
              <a:t>。</a:t>
            </a:r>
            <a:endParaRPr lang="en-US" altLang="zh-CN"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行业背景 </a:t>
            </a:r>
            <a:r>
              <a:rPr lang="en-US" altLang="zh-CN" dirty="0" smtClean="0"/>
              <a:t>| </a:t>
            </a:r>
            <a:r>
              <a:rPr lang="zh-CN" altLang="en-US" dirty="0" smtClean="0">
                <a:solidFill>
                  <a:srgbClr val="FF0000"/>
                </a:solidFill>
              </a:rPr>
              <a:t>银行政策</a:t>
            </a:r>
            <a:endParaRPr lang="zh-CN" altLang="en-US" dirty="0">
              <a:solidFill>
                <a:srgbClr val="FF0000"/>
              </a:solidFill>
            </a:endParaRPr>
          </a:p>
        </p:txBody>
      </p:sp>
      <p:sp>
        <p:nvSpPr>
          <p:cNvPr id="3" name="矩形 2"/>
          <p:cNvSpPr/>
          <p:nvPr/>
        </p:nvSpPr>
        <p:spPr>
          <a:xfrm>
            <a:off x="137204" y="856238"/>
            <a:ext cx="8383324" cy="438582"/>
          </a:xfrm>
          <a:prstGeom prst="rect">
            <a:avLst/>
          </a:prstGeom>
        </p:spPr>
        <p:txBody>
          <a:bodyPr wrap="square">
            <a:spAutoFit/>
          </a:bodyPr>
          <a:lstStyle/>
          <a:p>
            <a:pPr>
              <a:lnSpc>
                <a:spcPct val="125000"/>
              </a:lnSpc>
            </a:pPr>
            <a:r>
              <a:rPr lang="zh-CN" altLang="en-US" sz="1800" dirty="0" smtClean="0"/>
              <a:t>中国银监会北京监管局下发关于印发商业银行产品销售录音录像工作指引的通知。</a:t>
            </a:r>
            <a:endParaRPr lang="en-US" altLang="zh-CN" sz="1800" b="1" dirty="0">
              <a:latin typeface="微软雅黑" pitchFamily="34" charset="-122"/>
              <a:ea typeface="微软雅黑" pitchFamily="34" charset="-122"/>
            </a:endParaRPr>
          </a:p>
        </p:txBody>
      </p:sp>
      <p:grpSp>
        <p:nvGrpSpPr>
          <p:cNvPr id="17" name="组合 16"/>
          <p:cNvGrpSpPr/>
          <p:nvPr/>
        </p:nvGrpSpPr>
        <p:grpSpPr>
          <a:xfrm>
            <a:off x="460875" y="1526054"/>
            <a:ext cx="2454943" cy="2772000"/>
            <a:chOff x="676897" y="1122539"/>
            <a:chExt cx="2454943" cy="3384833"/>
          </a:xfrm>
        </p:grpSpPr>
        <p:sp>
          <p:nvSpPr>
            <p:cNvPr id="18" name="矩形 17"/>
            <p:cNvSpPr/>
            <p:nvPr/>
          </p:nvSpPr>
          <p:spPr>
            <a:xfrm>
              <a:off x="676897" y="1122539"/>
              <a:ext cx="2448272" cy="3384833"/>
            </a:xfrm>
            <a:prstGeom prst="rect">
              <a:avLst/>
            </a:prstGeom>
            <a:solidFill>
              <a:srgbClr val="C68217"/>
            </a:solidFill>
            <a:effectLst/>
          </p:spPr>
        </p:sp>
        <p:sp>
          <p:nvSpPr>
            <p:cNvPr id="19" name="TextBox 18"/>
            <p:cNvSpPr txBox="1"/>
            <p:nvPr/>
          </p:nvSpPr>
          <p:spPr>
            <a:xfrm>
              <a:off x="885360" y="1875718"/>
              <a:ext cx="2088232" cy="2024394"/>
            </a:xfrm>
            <a:prstGeom prst="rect">
              <a:avLst/>
            </a:prstGeom>
            <a:noFill/>
          </p:spPr>
          <p:txBody>
            <a:bodyPr wrap="square" rtlCol="0">
              <a:spAutoFit/>
            </a:bodyPr>
            <a:lstStyle/>
            <a:p>
              <a:pPr defTabSz="914076">
                <a:buFont typeface="Wingdings" pitchFamily="2" charset="2"/>
                <a:buChar char="l"/>
                <a:defRPr/>
              </a:pPr>
              <a:r>
                <a:rPr lang="zh-CN" altLang="en-US" b="1" kern="0" dirty="0" smtClean="0">
                  <a:solidFill>
                    <a:srgbClr val="FFFFFF"/>
                  </a:solidFill>
                  <a:latin typeface="微软雅黑" pitchFamily="34" charset="-122"/>
                  <a:ea typeface="微软雅黑" pitchFamily="34" charset="-122"/>
                </a:rPr>
                <a:t>商业银行音视频资料及相关电子信息应至少保存至理财产品结束后两年</a:t>
              </a:r>
              <a:endParaRPr lang="en-US" altLang="zh-CN" b="1" kern="0" dirty="0" smtClean="0">
                <a:solidFill>
                  <a:srgbClr val="FFFFFF"/>
                </a:solidFill>
                <a:latin typeface="微软雅黑" pitchFamily="34" charset="-122"/>
                <a:ea typeface="微软雅黑" pitchFamily="34" charset="-122"/>
              </a:endParaRPr>
            </a:p>
            <a:p>
              <a:pPr defTabSz="914076">
                <a:buFont typeface="Wingdings" pitchFamily="2" charset="2"/>
                <a:buChar char="l"/>
                <a:defRPr/>
              </a:pPr>
              <a:r>
                <a:rPr lang="zh-CN" altLang="en-US" b="1" kern="0" dirty="0" smtClean="0">
                  <a:solidFill>
                    <a:srgbClr val="FFFFFF"/>
                  </a:solidFill>
                  <a:latin typeface="微软雅黑" pitchFamily="34" charset="-122"/>
                  <a:ea typeface="微软雅黑" pitchFamily="34" charset="-122"/>
                </a:rPr>
                <a:t>如遇产品客户投诉、法律诉讼等纠纷，应延长保管期限至纠纷结束后两年</a:t>
              </a:r>
              <a:endParaRPr lang="en-US" altLang="zh-CN" b="1" kern="0" dirty="0">
                <a:solidFill>
                  <a:srgbClr val="FFFFFF"/>
                </a:solidFill>
                <a:latin typeface="微软雅黑" pitchFamily="34" charset="-122"/>
                <a:ea typeface="微软雅黑" pitchFamily="34" charset="-122"/>
              </a:endParaRPr>
            </a:p>
          </p:txBody>
        </p:sp>
        <p:sp>
          <p:nvSpPr>
            <p:cNvPr id="20" name="矩形 19"/>
            <p:cNvSpPr/>
            <p:nvPr/>
          </p:nvSpPr>
          <p:spPr>
            <a:xfrm>
              <a:off x="1461908" y="1194547"/>
              <a:ext cx="800219" cy="461665"/>
            </a:xfrm>
            <a:prstGeom prst="rect">
              <a:avLst/>
            </a:prstGeom>
          </p:spPr>
          <p:txBody>
            <a:bodyPr wrap="none">
              <a:spAutoFit/>
            </a:bodyPr>
            <a:lstStyle/>
            <a:p>
              <a:pPr>
                <a:defRPr/>
              </a:pPr>
              <a:r>
                <a:rPr lang="zh-CN" altLang="en-US" sz="2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存储</a:t>
              </a:r>
              <a:endParaRPr lang="zh-CN" altLang="en-US" sz="2400"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21" name="直接连接符 20"/>
            <p:cNvCxnSpPr/>
            <p:nvPr/>
          </p:nvCxnSpPr>
          <p:spPr>
            <a:xfrm>
              <a:off x="683568" y="1698603"/>
              <a:ext cx="2448272" cy="0"/>
            </a:xfrm>
            <a:prstGeom prst="line">
              <a:avLst/>
            </a:prstGeom>
            <a:noFill/>
            <a:ln w="12700" cap="flat" cmpd="sng" algn="ctr">
              <a:gradFill flip="none" rotWithShape="1">
                <a:gsLst>
                  <a:gs pos="0">
                    <a:sysClr val="window" lastClr="FFFFFF"/>
                  </a:gs>
                  <a:gs pos="50000">
                    <a:sysClr val="window" lastClr="FFFFFF"/>
                  </a:gs>
                  <a:gs pos="100000">
                    <a:sysClr val="window" lastClr="FFFFFF"/>
                  </a:gs>
                </a:gsLst>
                <a:lin ang="10800000" scaled="1"/>
                <a:tileRect/>
              </a:gradFill>
              <a:prstDash val="solid"/>
            </a:ln>
            <a:effectLst/>
          </p:spPr>
        </p:cxnSp>
      </p:grpSp>
      <p:grpSp>
        <p:nvGrpSpPr>
          <p:cNvPr id="22" name="组合 21"/>
          <p:cNvGrpSpPr/>
          <p:nvPr/>
        </p:nvGrpSpPr>
        <p:grpSpPr>
          <a:xfrm>
            <a:off x="3339164" y="1532087"/>
            <a:ext cx="2456973" cy="2772000"/>
            <a:chOff x="3339163" y="1128573"/>
            <a:chExt cx="2456973" cy="3387394"/>
          </a:xfrm>
        </p:grpSpPr>
        <p:sp>
          <p:nvSpPr>
            <p:cNvPr id="23" name="矩形 22"/>
            <p:cNvSpPr/>
            <p:nvPr/>
          </p:nvSpPr>
          <p:spPr>
            <a:xfrm>
              <a:off x="3347864" y="1128573"/>
              <a:ext cx="2448272" cy="3387394"/>
            </a:xfrm>
            <a:prstGeom prst="rect">
              <a:avLst/>
            </a:prstGeom>
            <a:solidFill>
              <a:srgbClr val="E68C6F"/>
            </a:solidFill>
            <a:effectLst/>
          </p:spPr>
          <p:txBody>
            <a:bodyPr rtlCol="0" anchor="ctr"/>
            <a:lstStyle/>
            <a:p>
              <a:pPr algn="ctr">
                <a:defRPr/>
              </a:pPr>
              <a:endParaRPr lang="zh-CN" altLang="en-US" kern="0">
                <a:solidFill>
                  <a:sysClr val="windowText" lastClr="000000"/>
                </a:solidFill>
              </a:endParaRPr>
            </a:p>
          </p:txBody>
        </p:sp>
        <p:sp>
          <p:nvSpPr>
            <p:cNvPr id="24" name="TextBox 23"/>
            <p:cNvSpPr txBox="1"/>
            <p:nvPr/>
          </p:nvSpPr>
          <p:spPr>
            <a:xfrm>
              <a:off x="3527884" y="1842618"/>
              <a:ext cx="2088232" cy="1316437"/>
            </a:xfrm>
            <a:prstGeom prst="rect">
              <a:avLst/>
            </a:prstGeom>
            <a:noFill/>
          </p:spPr>
          <p:txBody>
            <a:bodyPr wrap="square" rtlCol="0">
              <a:spAutoFit/>
            </a:bodyPr>
            <a:lstStyle/>
            <a:p>
              <a:pPr>
                <a:spcBef>
                  <a:spcPct val="50000"/>
                </a:spcBef>
                <a:defRPr/>
              </a:pPr>
              <a:r>
                <a:rPr lang="zh-CN" altLang="en-US" b="1" kern="0" dirty="0" smtClean="0">
                  <a:solidFill>
                    <a:sysClr val="window" lastClr="FFFFFF"/>
                  </a:solidFill>
                  <a:latin typeface="微软雅黑" pitchFamily="34" charset="-122"/>
                  <a:ea typeface="微软雅黑" pitchFamily="34" charset="-122"/>
                </a:rPr>
                <a:t>银行音视频资料应实现安全隔离存储和管理，确保前台人员及利益相关人员仅可检索调阅，不可截取和涂抹</a:t>
              </a:r>
              <a:endParaRPr lang="zh-CN" altLang="en-US" b="1" kern="0" dirty="0">
                <a:solidFill>
                  <a:sysClr val="window" lastClr="FFFFFF"/>
                </a:solidFill>
                <a:latin typeface="微软雅黑" pitchFamily="34" charset="-122"/>
                <a:ea typeface="微软雅黑" pitchFamily="34" charset="-122"/>
              </a:endParaRPr>
            </a:p>
          </p:txBody>
        </p:sp>
        <p:sp>
          <p:nvSpPr>
            <p:cNvPr id="25" name="矩形 24"/>
            <p:cNvSpPr/>
            <p:nvPr/>
          </p:nvSpPr>
          <p:spPr>
            <a:xfrm>
              <a:off x="4126204" y="1194547"/>
              <a:ext cx="800219" cy="461665"/>
            </a:xfrm>
            <a:prstGeom prst="rect">
              <a:avLst/>
            </a:prstGeom>
          </p:spPr>
          <p:txBody>
            <a:bodyPr wrap="none">
              <a:spAutoFit/>
            </a:bodyPr>
            <a:lstStyle/>
            <a:p>
              <a:pPr>
                <a:defRPr/>
              </a:pPr>
              <a:r>
                <a:rPr lang="zh-CN" altLang="en-US" sz="2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安全</a:t>
              </a:r>
              <a:endParaRPr lang="zh-CN" altLang="en-US" sz="2400"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26" name="直接连接符 25"/>
            <p:cNvCxnSpPr/>
            <p:nvPr/>
          </p:nvCxnSpPr>
          <p:spPr>
            <a:xfrm>
              <a:off x="3339163" y="1698603"/>
              <a:ext cx="2448272" cy="0"/>
            </a:xfrm>
            <a:prstGeom prst="line">
              <a:avLst/>
            </a:prstGeom>
            <a:noFill/>
            <a:ln w="12700" cap="flat" cmpd="sng" algn="ctr">
              <a:gradFill flip="none" rotWithShape="1">
                <a:gsLst>
                  <a:gs pos="0">
                    <a:sysClr val="window" lastClr="FFFFFF"/>
                  </a:gs>
                  <a:gs pos="50000">
                    <a:sysClr val="window" lastClr="FFFFFF"/>
                  </a:gs>
                  <a:gs pos="100000">
                    <a:sysClr val="window" lastClr="FFFFFF"/>
                  </a:gs>
                </a:gsLst>
                <a:lin ang="10800000" scaled="1"/>
                <a:tileRect/>
              </a:gradFill>
              <a:prstDash val="solid"/>
            </a:ln>
            <a:effectLst/>
          </p:spPr>
        </p:cxnSp>
      </p:grpSp>
      <p:grpSp>
        <p:nvGrpSpPr>
          <p:cNvPr id="27" name="组合 26"/>
          <p:cNvGrpSpPr/>
          <p:nvPr/>
        </p:nvGrpSpPr>
        <p:grpSpPr>
          <a:xfrm>
            <a:off x="6217299" y="1526056"/>
            <a:ext cx="2459159" cy="2772000"/>
            <a:chOff x="6001274" y="1122539"/>
            <a:chExt cx="2459158" cy="3344844"/>
          </a:xfrm>
        </p:grpSpPr>
        <p:sp>
          <p:nvSpPr>
            <p:cNvPr id="28" name="矩形 27"/>
            <p:cNvSpPr/>
            <p:nvPr/>
          </p:nvSpPr>
          <p:spPr>
            <a:xfrm>
              <a:off x="6012160" y="1122539"/>
              <a:ext cx="2448272" cy="3344844"/>
            </a:xfrm>
            <a:prstGeom prst="rect">
              <a:avLst/>
            </a:prstGeom>
            <a:solidFill>
              <a:srgbClr val="3178A7"/>
            </a:solidFill>
            <a:effectLst/>
          </p:spPr>
          <p:txBody>
            <a:bodyPr wrap="square">
              <a:noAutofit/>
            </a:bodyPr>
            <a:lstStyle/>
            <a:p>
              <a:pPr>
                <a:defRPr/>
              </a:pPr>
              <a:endParaRPr lang="zh-CN" altLang="en-US" sz="2000" kern="0">
                <a:solidFill>
                  <a:sysClr val="windowText" lastClr="000000">
                    <a:lumMod val="65000"/>
                    <a:lumOff val="35000"/>
                  </a:sysClr>
                </a:solidFill>
                <a:latin typeface="Impact" pitchFamily="34" charset="0"/>
                <a:ea typeface="微软雅黑" pitchFamily="34" charset="-122"/>
              </a:endParaRPr>
            </a:p>
          </p:txBody>
        </p:sp>
        <p:sp>
          <p:nvSpPr>
            <p:cNvPr id="29" name="TextBox 28"/>
            <p:cNvSpPr txBox="1"/>
            <p:nvPr/>
          </p:nvSpPr>
          <p:spPr>
            <a:xfrm>
              <a:off x="6134662" y="1842619"/>
              <a:ext cx="2314883" cy="1325074"/>
            </a:xfrm>
            <a:prstGeom prst="rect">
              <a:avLst/>
            </a:prstGeom>
            <a:noFill/>
          </p:spPr>
          <p:txBody>
            <a:bodyPr wrap="square" rtlCol="0">
              <a:spAutoFit/>
            </a:bodyPr>
            <a:lstStyle/>
            <a:p>
              <a:pPr>
                <a:spcBef>
                  <a:spcPct val="50000"/>
                </a:spcBef>
                <a:defRPr/>
              </a:pPr>
              <a:r>
                <a:rPr lang="zh-CN" altLang="en-US"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确保音视频资料的声音、图像完整清晰，关系信息完备。音视频资料实施分类存储、有序管理，能够实现快速检索调阅</a:t>
              </a:r>
              <a:endParaRPr lang="zh-CN" altLang="en-US"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0" name="矩形 29"/>
            <p:cNvSpPr/>
            <p:nvPr/>
          </p:nvSpPr>
          <p:spPr>
            <a:xfrm>
              <a:off x="6790500" y="1194547"/>
              <a:ext cx="800219" cy="461665"/>
            </a:xfrm>
            <a:prstGeom prst="rect">
              <a:avLst/>
            </a:prstGeom>
          </p:spPr>
          <p:txBody>
            <a:bodyPr wrap="none">
              <a:spAutoFit/>
            </a:bodyPr>
            <a:lstStyle/>
            <a:p>
              <a:pPr>
                <a:defRPr/>
              </a:pPr>
              <a:r>
                <a:rPr lang="zh-CN" altLang="en-US" sz="2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检索</a:t>
              </a:r>
              <a:endParaRPr lang="zh-CN" altLang="en-US" sz="2400"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31" name="直接连接符 30"/>
            <p:cNvCxnSpPr/>
            <p:nvPr/>
          </p:nvCxnSpPr>
          <p:spPr>
            <a:xfrm>
              <a:off x="6001274" y="1698603"/>
              <a:ext cx="2448272" cy="0"/>
            </a:xfrm>
            <a:prstGeom prst="line">
              <a:avLst/>
            </a:prstGeom>
            <a:noFill/>
            <a:ln w="12700" cap="flat" cmpd="sng" algn="ctr">
              <a:gradFill flip="none" rotWithShape="1">
                <a:gsLst>
                  <a:gs pos="0">
                    <a:sysClr val="window" lastClr="FFFFFF"/>
                  </a:gs>
                  <a:gs pos="50000">
                    <a:sysClr val="window" lastClr="FFFFFF"/>
                  </a:gs>
                  <a:gs pos="100000">
                    <a:sysClr val="window" lastClr="FFFFFF"/>
                  </a:gs>
                </a:gsLst>
                <a:lin ang="10800000" scaled="1"/>
                <a:tileRect/>
              </a:gradFill>
              <a:prstDash val="solid"/>
            </a:ln>
            <a:effectLst/>
          </p:spPr>
        </p:cxnSp>
      </p:grpSp>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方案介绍 </a:t>
            </a:r>
            <a:r>
              <a:rPr lang="en-US" altLang="zh-CN" dirty="0" smtClean="0"/>
              <a:t>| </a:t>
            </a:r>
            <a:r>
              <a:rPr lang="zh-CN" altLang="en-US" dirty="0" smtClean="0">
                <a:solidFill>
                  <a:srgbClr val="FF0000"/>
                </a:solidFill>
              </a:rPr>
              <a:t>设计原则</a:t>
            </a:r>
            <a:endParaRPr lang="zh-CN" altLang="en-US" dirty="0">
              <a:solidFill>
                <a:srgbClr val="FF0000"/>
              </a:solidFill>
            </a:endParaRPr>
          </a:p>
        </p:txBody>
      </p:sp>
      <p:sp>
        <p:nvSpPr>
          <p:cNvPr id="26" name="矩形 25"/>
          <p:cNvSpPr/>
          <p:nvPr/>
        </p:nvSpPr>
        <p:spPr>
          <a:xfrm>
            <a:off x="668054" y="889320"/>
            <a:ext cx="1409744" cy="813383"/>
          </a:xfrm>
          <a:prstGeom prst="rect">
            <a:avLst/>
          </a:prstGeom>
          <a:solidFill>
            <a:srgbClr val="3178A7"/>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endParaRPr lang="zh-CN" altLang="en-US" kern="0">
              <a:solidFill>
                <a:sysClr val="window" lastClr="FFFFFF"/>
              </a:solidFill>
              <a:latin typeface="Calibri"/>
              <a:ea typeface="宋体"/>
            </a:endParaRPr>
          </a:p>
        </p:txBody>
      </p:sp>
      <p:sp>
        <p:nvSpPr>
          <p:cNvPr id="28" name="TextBox 61"/>
          <p:cNvSpPr txBox="1">
            <a:spLocks noChangeArrowheads="1"/>
          </p:cNvSpPr>
          <p:nvPr/>
        </p:nvSpPr>
        <p:spPr bwMode="auto">
          <a:xfrm>
            <a:off x="2618765" y="1876440"/>
            <a:ext cx="5084761" cy="892552"/>
          </a:xfrm>
          <a:prstGeom prst="rect">
            <a:avLst/>
          </a:prstGeom>
          <a:noFill/>
          <a:ln w="9525">
            <a:noFill/>
            <a:miter lim="800000"/>
            <a:headEnd/>
            <a:tailEnd/>
          </a:ln>
        </p:spPr>
        <p:txBody>
          <a:bodyPr wrap="square">
            <a:spAutoFit/>
          </a:bodyPr>
          <a:lstStyle/>
          <a:p>
            <a:r>
              <a:rPr lang="zh-CN" altLang="en-US" sz="2000" b="1" dirty="0" smtClean="0">
                <a:solidFill>
                  <a:srgbClr val="FF0000"/>
                </a:solidFill>
                <a:latin typeface="微软雅黑" pitchFamily="34" charset="-122"/>
                <a:ea typeface="微软雅黑" pitchFamily="34" charset="-122"/>
              </a:rPr>
              <a:t>实用性</a:t>
            </a:r>
            <a:endParaRPr lang="en-US" altLang="zh-CN" sz="2000" b="1" dirty="0">
              <a:solidFill>
                <a:srgbClr val="FF0000"/>
              </a:solidFill>
              <a:latin typeface="微软雅黑" pitchFamily="34" charset="-122"/>
              <a:ea typeface="微软雅黑" pitchFamily="34" charset="-122"/>
            </a:endParaRPr>
          </a:p>
          <a:p>
            <a:r>
              <a:rPr lang="zh-CN" altLang="zh-CN" sz="1600" dirty="0" smtClean="0"/>
              <a:t>系统从客户的实际需求出发，采用人性化的操作界面，高度集成、功能强大、界面直观，操作简便</a:t>
            </a:r>
            <a:r>
              <a:rPr lang="zh-CN" altLang="en-US" sz="1600" dirty="0" smtClean="0"/>
              <a:t>。</a:t>
            </a:r>
            <a:endParaRPr lang="en-US" altLang="zh-CN" sz="1600" dirty="0">
              <a:latin typeface="微软雅黑" pitchFamily="34" charset="-122"/>
              <a:ea typeface="微软雅黑" pitchFamily="34" charset="-122"/>
            </a:endParaRPr>
          </a:p>
        </p:txBody>
      </p:sp>
      <p:sp>
        <p:nvSpPr>
          <p:cNvPr id="30" name="TextBox 62"/>
          <p:cNvSpPr txBox="1">
            <a:spLocks noChangeArrowheads="1"/>
          </p:cNvSpPr>
          <p:nvPr/>
        </p:nvSpPr>
        <p:spPr bwMode="auto">
          <a:xfrm>
            <a:off x="2628046" y="879093"/>
            <a:ext cx="5040312" cy="892552"/>
          </a:xfrm>
          <a:prstGeom prst="rect">
            <a:avLst/>
          </a:prstGeom>
          <a:noFill/>
          <a:ln w="9525">
            <a:noFill/>
            <a:miter lim="800000"/>
            <a:headEnd/>
            <a:tailEnd/>
          </a:ln>
        </p:spPr>
        <p:txBody>
          <a:bodyPr wrap="square">
            <a:spAutoFit/>
          </a:bodyPr>
          <a:lstStyle/>
          <a:p>
            <a:r>
              <a:rPr lang="zh-CN" altLang="zh-CN" sz="2000" b="1" dirty="0" smtClean="0">
                <a:solidFill>
                  <a:srgbClr val="FF0000"/>
                </a:solidFill>
              </a:rPr>
              <a:t>先进性</a:t>
            </a:r>
            <a:endParaRPr lang="en-US" altLang="zh-CN" sz="2000" b="1" dirty="0">
              <a:solidFill>
                <a:srgbClr val="FF0000"/>
              </a:solidFill>
              <a:latin typeface="微软雅黑" pitchFamily="34" charset="-122"/>
              <a:ea typeface="微软雅黑" pitchFamily="34" charset="-122"/>
            </a:endParaRPr>
          </a:p>
          <a:p>
            <a:r>
              <a:rPr lang="zh-CN" altLang="zh-CN" sz="1600" dirty="0" smtClean="0"/>
              <a:t>投资理财业务录音录像系统的监控设备采用国际上技术先进、性能优良、工作稳定的设备和软件</a:t>
            </a:r>
            <a:r>
              <a:rPr lang="zh-CN" altLang="en-US" sz="1600" dirty="0" smtClean="0">
                <a:latin typeface="微软雅黑" pitchFamily="34" charset="-122"/>
                <a:ea typeface="微软雅黑" pitchFamily="34" charset="-122"/>
              </a:rPr>
              <a:t>。</a:t>
            </a:r>
            <a:r>
              <a:rPr lang="en-US" altLang="zh-CN" sz="1600" dirty="0" smtClean="0">
                <a:solidFill>
                  <a:srgbClr val="C00000"/>
                </a:solidFill>
                <a:latin typeface="微软雅黑" pitchFamily="34" charset="-122"/>
                <a:ea typeface="微软雅黑" pitchFamily="34" charset="-122"/>
              </a:rPr>
              <a:t>   </a:t>
            </a:r>
            <a:endParaRPr lang="en-US" altLang="zh-CN" dirty="0">
              <a:solidFill>
                <a:srgbClr val="C00000"/>
              </a:solidFill>
              <a:latin typeface="微软雅黑" pitchFamily="34" charset="-122"/>
              <a:ea typeface="微软雅黑" pitchFamily="34" charset="-122"/>
            </a:endParaRPr>
          </a:p>
        </p:txBody>
      </p:sp>
      <p:sp>
        <p:nvSpPr>
          <p:cNvPr id="32" name="TextBox 63"/>
          <p:cNvSpPr txBox="1">
            <a:spLocks noChangeArrowheads="1"/>
          </p:cNvSpPr>
          <p:nvPr/>
        </p:nvSpPr>
        <p:spPr bwMode="auto">
          <a:xfrm>
            <a:off x="2628046" y="2952308"/>
            <a:ext cx="4995862" cy="892552"/>
          </a:xfrm>
          <a:prstGeom prst="rect">
            <a:avLst/>
          </a:prstGeom>
          <a:noFill/>
          <a:ln w="9525">
            <a:noFill/>
            <a:miter lim="800000"/>
            <a:headEnd/>
            <a:tailEnd/>
          </a:ln>
        </p:spPr>
        <p:txBody>
          <a:bodyPr>
            <a:spAutoFit/>
          </a:bodyPr>
          <a:lstStyle/>
          <a:p>
            <a:r>
              <a:rPr lang="zh-CN" altLang="en-US" sz="2000" b="1" dirty="0" smtClean="0">
                <a:solidFill>
                  <a:srgbClr val="FF0000"/>
                </a:solidFill>
                <a:latin typeface="微软雅黑" pitchFamily="34" charset="-122"/>
                <a:ea typeface="微软雅黑" pitchFamily="34" charset="-122"/>
              </a:rPr>
              <a:t>经济性</a:t>
            </a:r>
            <a:endParaRPr lang="en-US" altLang="zh-CN" sz="2000" b="1" dirty="0" smtClean="0">
              <a:solidFill>
                <a:srgbClr val="FF0000"/>
              </a:solidFill>
              <a:latin typeface="微软雅黑" pitchFamily="34" charset="-122"/>
              <a:ea typeface="微软雅黑" pitchFamily="34" charset="-122"/>
            </a:endParaRPr>
          </a:p>
          <a:p>
            <a:r>
              <a:rPr lang="zh-CN" altLang="zh-CN" sz="1600" dirty="0" smtClean="0"/>
              <a:t>充分的利用原有的设备和人力资源，进行合理的调整和整合，使系统建设更加经济实用</a:t>
            </a:r>
            <a:r>
              <a:rPr lang="zh-CN" altLang="en-US" sz="1600" dirty="0" smtClean="0"/>
              <a:t>。</a:t>
            </a:r>
            <a:endParaRPr lang="en-US" altLang="zh-CN" sz="1600" dirty="0">
              <a:latin typeface="微软雅黑" pitchFamily="34" charset="-122"/>
              <a:ea typeface="微软雅黑" pitchFamily="34" charset="-122"/>
            </a:endParaRPr>
          </a:p>
        </p:txBody>
      </p:sp>
      <p:pic>
        <p:nvPicPr>
          <p:cNvPr id="33" name="Picture 33" descr="C:\Users\v-jtobey.REDMOND\AppData\Local\MetroStyleAddIn\Icons\Computing.wmf"/>
          <p:cNvPicPr>
            <a:picLocks noChangeAspect="1" noChangeArrowheads="1"/>
          </p:cNvPicPr>
          <p:nvPr/>
        </p:nvPicPr>
        <p:blipFill>
          <a:blip r:embed="rId2" cstate="email">
            <a:extLst>
              <a:ext uri="{28A0092B-C50C-407E-A947-70E740481C1C}">
                <a14:useLocalDpi xmlns:a14="http://schemas.microsoft.com/office/drawing/2010/main"/>
              </a:ext>
            </a:extLst>
          </a:blip>
          <a:srcRect t="7580" b="7580"/>
          <a:stretch>
            <a:fillRect/>
          </a:stretch>
        </p:blipFill>
        <p:spPr bwMode="auto">
          <a:xfrm>
            <a:off x="945193" y="949762"/>
            <a:ext cx="858722" cy="708981"/>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668054" y="1876440"/>
            <a:ext cx="1409744" cy="892552"/>
          </a:xfrm>
          <a:prstGeom prst="rect">
            <a:avLst/>
          </a:prstGeom>
          <a:solidFill>
            <a:srgbClr val="CDF916"/>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endParaRPr lang="zh-CN" altLang="en-US" kern="0">
              <a:solidFill>
                <a:sysClr val="window" lastClr="FFFFFF"/>
              </a:solidFill>
              <a:latin typeface="Calibri"/>
              <a:ea typeface="宋体"/>
            </a:endParaRPr>
          </a:p>
        </p:txBody>
      </p:sp>
      <p:sp>
        <p:nvSpPr>
          <p:cNvPr id="35" name="Freeform 12"/>
          <p:cNvSpPr>
            <a:spLocks noEditPoints="1"/>
          </p:cNvSpPr>
          <p:nvPr/>
        </p:nvSpPr>
        <p:spPr bwMode="black">
          <a:xfrm>
            <a:off x="1030813" y="1935990"/>
            <a:ext cx="764310" cy="75806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109740" tIns="54871" rIns="109740" bIns="54871"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40">
              <a:defRPr/>
            </a:pPr>
            <a:endParaRPr lang="en-US" sz="2400">
              <a:solidFill>
                <a:srgbClr val="FFFFFF"/>
              </a:solidFill>
              <a:latin typeface="Segoe UI"/>
            </a:endParaRPr>
          </a:p>
        </p:txBody>
      </p:sp>
      <p:sp>
        <p:nvSpPr>
          <p:cNvPr id="36" name="矩形 35"/>
          <p:cNvSpPr/>
          <p:nvPr/>
        </p:nvSpPr>
        <p:spPr>
          <a:xfrm>
            <a:off x="668054" y="2972627"/>
            <a:ext cx="1409744" cy="892553"/>
          </a:xfrm>
          <a:prstGeom prst="rect">
            <a:avLst/>
          </a:prstGeom>
          <a:solidFill>
            <a:srgbClr val="E68C6F"/>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endParaRPr lang="zh-CN" altLang="en-US" kern="0">
              <a:solidFill>
                <a:sysClr val="window" lastClr="FFFFFF"/>
              </a:solidFill>
              <a:latin typeface="Calibri"/>
              <a:ea typeface="宋体"/>
            </a:endParaRPr>
          </a:p>
        </p:txBody>
      </p:sp>
      <p:pic>
        <p:nvPicPr>
          <p:cNvPr id="37" name="Picture 7" descr="C:\Users\Jonahs\Dropbox\Projects SCOTT\MEET Windows Azure\source\Background\tile-icon-identity.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75247" y="3038497"/>
            <a:ext cx="798613" cy="76081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655987" y="4059206"/>
            <a:ext cx="1436973" cy="940421"/>
            <a:chOff x="3348038" y="3069215"/>
            <a:chExt cx="1787667" cy="1232332"/>
          </a:xfrm>
        </p:grpSpPr>
        <p:sp>
          <p:nvSpPr>
            <p:cNvPr id="14" name="矩形 13"/>
            <p:cNvSpPr/>
            <p:nvPr/>
          </p:nvSpPr>
          <p:spPr>
            <a:xfrm>
              <a:off x="3348038" y="3092363"/>
              <a:ext cx="1787667" cy="1184696"/>
            </a:xfrm>
            <a:prstGeom prst="rect">
              <a:avLst/>
            </a:prstGeom>
            <a:solidFill>
              <a:srgbClr val="46B029"/>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pic>
          <p:nvPicPr>
            <p:cNvPr id="15" name="Picture 5" descr="C:\Users\Jonahs\Dropbox\Projects SCOTT\MEET Windows Azure\source\Background\tile-icon-CDN.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65031" y="3069215"/>
              <a:ext cx="1016766" cy="123233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63"/>
          <p:cNvSpPr txBox="1">
            <a:spLocks noChangeArrowheads="1"/>
          </p:cNvSpPr>
          <p:nvPr/>
        </p:nvSpPr>
        <p:spPr bwMode="auto">
          <a:xfrm>
            <a:off x="2638206" y="4069908"/>
            <a:ext cx="4995862" cy="892552"/>
          </a:xfrm>
          <a:prstGeom prst="rect">
            <a:avLst/>
          </a:prstGeom>
          <a:noFill/>
          <a:ln w="9525">
            <a:noFill/>
            <a:miter lim="800000"/>
            <a:headEnd/>
            <a:tailEnd/>
          </a:ln>
        </p:spPr>
        <p:txBody>
          <a:bodyPr>
            <a:spAutoFit/>
          </a:bodyPr>
          <a:lstStyle/>
          <a:p>
            <a:r>
              <a:rPr lang="zh-CN" altLang="en-US" sz="2000" b="1" dirty="0" smtClean="0">
                <a:solidFill>
                  <a:srgbClr val="FF0000"/>
                </a:solidFill>
                <a:latin typeface="微软雅黑" pitchFamily="34" charset="-122"/>
                <a:ea typeface="微软雅黑" pitchFamily="34" charset="-122"/>
              </a:rPr>
              <a:t>安全性</a:t>
            </a:r>
            <a:endParaRPr lang="en-US" altLang="zh-CN" sz="2000" b="1" dirty="0" smtClean="0">
              <a:solidFill>
                <a:srgbClr val="FF0000"/>
              </a:solidFill>
              <a:latin typeface="微软雅黑" pitchFamily="34" charset="-122"/>
              <a:ea typeface="微软雅黑" pitchFamily="34" charset="-122"/>
            </a:endParaRPr>
          </a:p>
          <a:p>
            <a:r>
              <a:rPr lang="zh-CN" altLang="zh-CN" sz="1600" dirty="0" smtClean="0"/>
              <a:t>采用科学的架构设计，确保销售过程的录音录像与远程监控系统同步保存，对录音录像进行存储和管理</a:t>
            </a:r>
            <a:r>
              <a:rPr lang="zh-CN" altLang="en-US" sz="1600" dirty="0" smtClean="0"/>
              <a:t>。</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734173503"/>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just"/>
            <a:r>
              <a:rPr lang="zh-CN" altLang="en-US" dirty="0" smtClean="0"/>
              <a:t>方案介绍 </a:t>
            </a:r>
            <a:r>
              <a:rPr lang="en-US" altLang="zh-CN" dirty="0" smtClean="0"/>
              <a:t>| </a:t>
            </a:r>
            <a:r>
              <a:rPr lang="zh-CN" altLang="en-US" dirty="0" smtClean="0">
                <a:solidFill>
                  <a:srgbClr val="FF0000"/>
                </a:solidFill>
              </a:rPr>
              <a:t>系统结构</a:t>
            </a:r>
            <a:endParaRPr lang="zh-CN" altLang="en-US" dirty="0">
              <a:solidFill>
                <a:srgbClr val="FF0000"/>
              </a:solidFill>
            </a:endParaRPr>
          </a:p>
        </p:txBody>
      </p:sp>
      <p:sp>
        <p:nvSpPr>
          <p:cNvPr id="22" name="TextBox 21"/>
          <p:cNvSpPr txBox="1"/>
          <p:nvPr/>
        </p:nvSpPr>
        <p:spPr>
          <a:xfrm>
            <a:off x="6314946" y="2101572"/>
            <a:ext cx="1559054" cy="33855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w="12700">
            <a:noFill/>
            <a:prstDash val="sysDash"/>
          </a:ln>
          <a:effectLst/>
        </p:spPr>
        <p:txBody>
          <a:bodyPr wrap="square">
            <a:spAutoFit/>
          </a:bodyPr>
          <a:lstStyle/>
          <a:p>
            <a:pPr fontAlgn="auto">
              <a:spcBef>
                <a:spcPts val="0"/>
              </a:spcBef>
              <a:spcAft>
                <a:spcPts val="0"/>
              </a:spcAft>
              <a:defRPr/>
            </a:pPr>
            <a:r>
              <a:rPr lang="zh-CN" altLang="en-US" sz="1600" b="1" dirty="0" smtClean="0">
                <a:solidFill>
                  <a:schemeClr val="bg1"/>
                </a:solidFill>
                <a:latin typeface="微软雅黑" pitchFamily="34" charset="-122"/>
                <a:ea typeface="微软雅黑" pitchFamily="34" charset="-122"/>
              </a:rPr>
              <a:t>分行监控中心</a:t>
            </a:r>
            <a:endParaRPr lang="zh-CN" altLang="en-US" sz="1600" b="1" dirty="0">
              <a:solidFill>
                <a:schemeClr val="bg1"/>
              </a:solidFill>
              <a:latin typeface="微软雅黑" pitchFamily="34" charset="-122"/>
              <a:ea typeface="微软雅黑" pitchFamily="34" charset="-122"/>
            </a:endParaRPr>
          </a:p>
        </p:txBody>
      </p:sp>
      <p:sp>
        <p:nvSpPr>
          <p:cNvPr id="27" name="TextBox 26"/>
          <p:cNvSpPr txBox="1"/>
          <p:nvPr/>
        </p:nvSpPr>
        <p:spPr>
          <a:xfrm>
            <a:off x="6284466" y="933866"/>
            <a:ext cx="1569214" cy="33855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w="12700">
            <a:noFill/>
            <a:prstDash val="sysDash"/>
          </a:ln>
          <a:effectLst/>
        </p:spPr>
        <p:txBody>
          <a:bodyPr wrap="square">
            <a:spAutoFit/>
          </a:bodyPr>
          <a:lstStyle/>
          <a:p>
            <a:pPr fontAlgn="auto">
              <a:spcBef>
                <a:spcPts val="0"/>
              </a:spcBef>
              <a:spcAft>
                <a:spcPts val="0"/>
              </a:spcAft>
              <a:defRPr/>
            </a:pPr>
            <a:r>
              <a:rPr lang="zh-CN" altLang="en-US" sz="1600" b="1" dirty="0" smtClean="0">
                <a:solidFill>
                  <a:schemeClr val="bg1"/>
                </a:solidFill>
                <a:latin typeface="微软雅黑" pitchFamily="34" charset="-122"/>
                <a:ea typeface="微软雅黑" pitchFamily="34" charset="-122"/>
              </a:rPr>
              <a:t>总行监控中心</a:t>
            </a:r>
            <a:endParaRPr lang="zh-CN" altLang="en-US" sz="1600" b="1" dirty="0">
              <a:solidFill>
                <a:schemeClr val="bg1"/>
              </a:solidFill>
              <a:latin typeface="微软雅黑" pitchFamily="34" charset="-122"/>
              <a:ea typeface="微软雅黑" pitchFamily="34" charset="-122"/>
            </a:endParaRPr>
          </a:p>
        </p:txBody>
      </p:sp>
      <p:sp>
        <p:nvSpPr>
          <p:cNvPr id="32" name="TextBox 47"/>
          <p:cNvSpPr txBox="1">
            <a:spLocks noChangeArrowheads="1"/>
          </p:cNvSpPr>
          <p:nvPr/>
        </p:nvSpPr>
        <p:spPr bwMode="auto">
          <a:xfrm>
            <a:off x="6198181" y="1300528"/>
            <a:ext cx="3177376" cy="609398"/>
          </a:xfrm>
          <a:prstGeom prst="rect">
            <a:avLst/>
          </a:prstGeom>
          <a:noFill/>
          <a:ln w="9525">
            <a:noFill/>
            <a:miter lim="800000"/>
            <a:headEnd/>
            <a:tailEnd/>
          </a:ln>
        </p:spPr>
        <p:txBody>
          <a:bodyPr wrap="square">
            <a:spAutoFit/>
          </a:bodyPr>
          <a:lstStyle/>
          <a:p>
            <a:pPr marL="285750" indent="-285750">
              <a:lnSpc>
                <a:spcPct val="120000"/>
              </a:lnSpc>
              <a:buClr>
                <a:srgbClr val="C00000"/>
              </a:buClr>
              <a:buFont typeface="Wingdings" pitchFamily="2" charset="2"/>
              <a:buChar char="n"/>
            </a:pPr>
            <a:r>
              <a:rPr lang="zh-CN" altLang="en-US" dirty="0" smtClean="0">
                <a:latin typeface="+mn-ea"/>
              </a:rPr>
              <a:t>理财录像备份</a:t>
            </a:r>
            <a:endParaRPr lang="en-US" altLang="zh-CN" dirty="0" smtClean="0">
              <a:latin typeface="+mn-ea"/>
            </a:endParaRPr>
          </a:p>
          <a:p>
            <a:pPr marL="285750" indent="-285750">
              <a:lnSpc>
                <a:spcPct val="120000"/>
              </a:lnSpc>
              <a:buClr>
                <a:srgbClr val="C00000"/>
              </a:buClr>
              <a:buFont typeface="Wingdings" pitchFamily="2" charset="2"/>
              <a:buChar char="n"/>
            </a:pPr>
            <a:r>
              <a:rPr lang="zh-CN" altLang="en-US" dirty="0" smtClean="0">
                <a:latin typeface="+mn-ea"/>
              </a:rPr>
              <a:t>理财录像查询、下载</a:t>
            </a:r>
            <a:endParaRPr lang="en-US" altLang="zh-CN" sz="1400" dirty="0" smtClean="0">
              <a:latin typeface="+mn-ea"/>
              <a:ea typeface="+mn-ea"/>
            </a:endParaRPr>
          </a:p>
        </p:txBody>
      </p:sp>
      <p:sp>
        <p:nvSpPr>
          <p:cNvPr id="33" name="TextBox 47"/>
          <p:cNvSpPr txBox="1">
            <a:spLocks noChangeArrowheads="1"/>
          </p:cNvSpPr>
          <p:nvPr/>
        </p:nvSpPr>
        <p:spPr bwMode="auto">
          <a:xfrm>
            <a:off x="6207431" y="2526855"/>
            <a:ext cx="2967049" cy="867930"/>
          </a:xfrm>
          <a:prstGeom prst="rect">
            <a:avLst/>
          </a:prstGeom>
          <a:noFill/>
          <a:ln w="9525">
            <a:noFill/>
            <a:miter lim="800000"/>
            <a:headEnd/>
            <a:tailEnd/>
          </a:ln>
        </p:spPr>
        <p:txBody>
          <a:bodyPr wrap="square">
            <a:spAutoFit/>
          </a:bodyPr>
          <a:lstStyle/>
          <a:p>
            <a:pPr marL="285750" indent="-285750">
              <a:lnSpc>
                <a:spcPct val="120000"/>
              </a:lnSpc>
              <a:buClr>
                <a:srgbClr val="C00000"/>
              </a:buClr>
              <a:buFont typeface="Wingdings" pitchFamily="2" charset="2"/>
              <a:buChar char="n"/>
            </a:pPr>
            <a:r>
              <a:rPr lang="zh-CN" altLang="en-US" dirty="0" smtClean="0">
                <a:latin typeface="+mn-ea"/>
              </a:rPr>
              <a:t>理财录像中心备份</a:t>
            </a:r>
            <a:endParaRPr lang="en-US" altLang="zh-CN" dirty="0" smtClean="0">
              <a:latin typeface="+mn-ea"/>
            </a:endParaRPr>
          </a:p>
          <a:p>
            <a:pPr marL="285750" indent="-285750">
              <a:lnSpc>
                <a:spcPct val="120000"/>
              </a:lnSpc>
              <a:buClr>
                <a:srgbClr val="C00000"/>
              </a:buClr>
              <a:buFont typeface="Wingdings" pitchFamily="2" charset="2"/>
              <a:buChar char="n"/>
            </a:pPr>
            <a:r>
              <a:rPr lang="zh-CN" altLang="en-US" dirty="0" smtClean="0">
                <a:latin typeface="+mn-ea"/>
              </a:rPr>
              <a:t>理财录像查询、下载</a:t>
            </a:r>
            <a:endParaRPr lang="en-US" altLang="zh-CN" dirty="0" smtClean="0">
              <a:latin typeface="+mn-ea"/>
            </a:endParaRPr>
          </a:p>
          <a:p>
            <a:pPr marL="285750" indent="-285750">
              <a:lnSpc>
                <a:spcPct val="120000"/>
              </a:lnSpc>
              <a:buClr>
                <a:srgbClr val="C00000"/>
              </a:buClr>
              <a:buFont typeface="Wingdings" pitchFamily="2" charset="2"/>
              <a:buChar char="n"/>
            </a:pPr>
            <a:r>
              <a:rPr lang="zh-CN" altLang="en-US" dirty="0" smtClean="0">
                <a:latin typeface="+mn-ea"/>
              </a:rPr>
              <a:t>对网点理财设备、录像统一管理</a:t>
            </a:r>
            <a:endParaRPr lang="en-US" altLang="zh-CN" dirty="0" smtClean="0">
              <a:latin typeface="+mn-ea"/>
            </a:endParaRPr>
          </a:p>
        </p:txBody>
      </p:sp>
      <p:sp>
        <p:nvSpPr>
          <p:cNvPr id="35" name="TextBox 34"/>
          <p:cNvSpPr txBox="1"/>
          <p:nvPr/>
        </p:nvSpPr>
        <p:spPr>
          <a:xfrm>
            <a:off x="6345426" y="3554452"/>
            <a:ext cx="1528574" cy="33855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w="12700">
            <a:noFill/>
            <a:prstDash val="sysDash"/>
          </a:ln>
          <a:effectLst/>
        </p:spPr>
        <p:txBody>
          <a:bodyPr wrap="square">
            <a:spAutoFit/>
          </a:bodyPr>
          <a:lstStyle/>
          <a:p>
            <a:pPr fontAlgn="auto">
              <a:spcBef>
                <a:spcPts val="0"/>
              </a:spcBef>
              <a:spcAft>
                <a:spcPts val="0"/>
              </a:spcAft>
              <a:defRPr/>
            </a:pPr>
            <a:r>
              <a:rPr lang="zh-CN" altLang="en-US" sz="1600" b="1" dirty="0" smtClean="0">
                <a:solidFill>
                  <a:schemeClr val="bg1"/>
                </a:solidFill>
                <a:latin typeface="微软雅黑" pitchFamily="34" charset="-122"/>
                <a:ea typeface="微软雅黑" pitchFamily="34" charset="-122"/>
              </a:rPr>
              <a:t>支行</a:t>
            </a:r>
            <a:r>
              <a:rPr lang="en-US" altLang="zh-CN"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营业网点</a:t>
            </a:r>
            <a:endParaRPr lang="zh-CN" altLang="en-US" sz="1600" b="1" dirty="0">
              <a:solidFill>
                <a:schemeClr val="bg1"/>
              </a:solidFill>
              <a:latin typeface="微软雅黑" pitchFamily="34" charset="-122"/>
              <a:ea typeface="微软雅黑" pitchFamily="34" charset="-122"/>
            </a:endParaRPr>
          </a:p>
        </p:txBody>
      </p:sp>
      <p:sp>
        <p:nvSpPr>
          <p:cNvPr id="36" name="TextBox 47"/>
          <p:cNvSpPr txBox="1">
            <a:spLocks noChangeArrowheads="1"/>
          </p:cNvSpPr>
          <p:nvPr/>
        </p:nvSpPr>
        <p:spPr bwMode="auto">
          <a:xfrm>
            <a:off x="6237911" y="3979735"/>
            <a:ext cx="2967049" cy="609398"/>
          </a:xfrm>
          <a:prstGeom prst="rect">
            <a:avLst/>
          </a:prstGeom>
          <a:noFill/>
          <a:ln w="9525">
            <a:noFill/>
            <a:miter lim="800000"/>
            <a:headEnd/>
            <a:tailEnd/>
          </a:ln>
        </p:spPr>
        <p:txBody>
          <a:bodyPr wrap="square">
            <a:spAutoFit/>
          </a:bodyPr>
          <a:lstStyle/>
          <a:p>
            <a:pPr marL="285750" indent="-285750">
              <a:lnSpc>
                <a:spcPct val="120000"/>
              </a:lnSpc>
              <a:buClr>
                <a:srgbClr val="C00000"/>
              </a:buClr>
              <a:buFont typeface="Wingdings" pitchFamily="2" charset="2"/>
              <a:buChar char="n"/>
            </a:pPr>
            <a:r>
              <a:rPr lang="zh-CN" altLang="en-US" dirty="0" smtClean="0">
                <a:latin typeface="+mn-ea"/>
              </a:rPr>
              <a:t>理财过程录音录像</a:t>
            </a:r>
            <a:endParaRPr lang="en-US" altLang="zh-CN" dirty="0" smtClean="0">
              <a:latin typeface="+mn-ea"/>
            </a:endParaRPr>
          </a:p>
          <a:p>
            <a:pPr marL="285750" indent="-285750">
              <a:lnSpc>
                <a:spcPct val="120000"/>
              </a:lnSpc>
              <a:buClr>
                <a:srgbClr val="C00000"/>
              </a:buClr>
              <a:buFont typeface="Wingdings" pitchFamily="2" charset="2"/>
              <a:buChar char="n"/>
            </a:pPr>
            <a:r>
              <a:rPr lang="zh-CN" altLang="en-US" dirty="0" smtClean="0">
                <a:latin typeface="+mn-ea"/>
              </a:rPr>
              <a:t>理财录像网点存储</a:t>
            </a:r>
            <a:endParaRPr lang="en-US" altLang="zh-CN" dirty="0" smtClean="0">
              <a:latin typeface="+mn-ea"/>
            </a:endParaRPr>
          </a:p>
        </p:txBody>
      </p:sp>
      <p:pic>
        <p:nvPicPr>
          <p:cNvPr id="12" name="图片 11" descr="硬件架构图示.png"/>
          <p:cNvPicPr>
            <a:picLocks noChangeAspect="1"/>
          </p:cNvPicPr>
          <p:nvPr/>
        </p:nvPicPr>
        <p:blipFill>
          <a:blip r:embed="rId2" cstate="print"/>
          <a:stretch>
            <a:fillRect/>
          </a:stretch>
        </p:blipFill>
        <p:spPr>
          <a:xfrm>
            <a:off x="318911" y="773386"/>
            <a:ext cx="5563729" cy="4272669"/>
          </a:xfrm>
          <a:prstGeom prst="rect">
            <a:avLst/>
          </a:prstGeom>
        </p:spPr>
      </p:pic>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just"/>
            <a:r>
              <a:rPr lang="zh-CN" altLang="en-US" dirty="0" smtClean="0"/>
              <a:t>方案介绍 </a:t>
            </a:r>
            <a:r>
              <a:rPr lang="en-US" altLang="zh-CN" dirty="0" smtClean="0"/>
              <a:t>| </a:t>
            </a:r>
            <a:r>
              <a:rPr lang="zh-CN" altLang="en-US" dirty="0" smtClean="0">
                <a:solidFill>
                  <a:srgbClr val="FF0000"/>
                </a:solidFill>
              </a:rPr>
              <a:t>支行</a:t>
            </a:r>
            <a:r>
              <a:rPr lang="en-US" altLang="zh-CN" dirty="0" smtClean="0">
                <a:solidFill>
                  <a:srgbClr val="FF0000"/>
                </a:solidFill>
              </a:rPr>
              <a:t>/</a:t>
            </a:r>
            <a:r>
              <a:rPr lang="zh-CN" altLang="en-US" dirty="0" smtClean="0">
                <a:solidFill>
                  <a:srgbClr val="FF0000"/>
                </a:solidFill>
              </a:rPr>
              <a:t>营业网点</a:t>
            </a:r>
            <a:endParaRPr lang="zh-CN" altLang="en-US" dirty="0">
              <a:solidFill>
                <a:srgbClr val="FF0000"/>
              </a:solidFill>
            </a:endParaRPr>
          </a:p>
        </p:txBody>
      </p:sp>
      <p:pic>
        <p:nvPicPr>
          <p:cNvPr id="10" name="图片 9" descr="网点层.png"/>
          <p:cNvPicPr>
            <a:picLocks noChangeAspect="1"/>
          </p:cNvPicPr>
          <p:nvPr/>
        </p:nvPicPr>
        <p:blipFill>
          <a:blip r:embed="rId2" cstate="print"/>
          <a:stretch>
            <a:fillRect/>
          </a:stretch>
        </p:blipFill>
        <p:spPr>
          <a:xfrm>
            <a:off x="5072708" y="1209040"/>
            <a:ext cx="4010286" cy="2722880"/>
          </a:xfrm>
          <a:prstGeom prst="rect">
            <a:avLst/>
          </a:prstGeom>
        </p:spPr>
      </p:pic>
      <p:pic>
        <p:nvPicPr>
          <p:cNvPr id="15" name="图片 14"/>
          <p:cNvPicPr/>
          <p:nvPr/>
        </p:nvPicPr>
        <p:blipFill>
          <a:blip r:embed="rId3" cstate="print"/>
          <a:srcRect/>
          <a:stretch>
            <a:fillRect/>
          </a:stretch>
        </p:blipFill>
        <p:spPr bwMode="auto">
          <a:xfrm>
            <a:off x="5039360" y="1079500"/>
            <a:ext cx="4074160" cy="3218180"/>
          </a:xfrm>
          <a:prstGeom prst="rect">
            <a:avLst/>
          </a:prstGeom>
          <a:noFill/>
          <a:ln w="9525">
            <a:noFill/>
            <a:miter lim="800000"/>
            <a:headEnd/>
            <a:tailEnd/>
          </a:ln>
        </p:spPr>
      </p:pic>
      <p:graphicFrame>
        <p:nvGraphicFramePr>
          <p:cNvPr id="16" name="图示 15"/>
          <p:cNvGraphicFramePr/>
          <p:nvPr/>
        </p:nvGraphicFramePr>
        <p:xfrm>
          <a:off x="71120" y="1108710"/>
          <a:ext cx="5029200" cy="31991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just"/>
            <a:r>
              <a:rPr lang="zh-CN" altLang="en-US" dirty="0" smtClean="0"/>
              <a:t>方案介绍 </a:t>
            </a:r>
            <a:r>
              <a:rPr lang="en-US" altLang="zh-CN" dirty="0" smtClean="0"/>
              <a:t>| </a:t>
            </a:r>
            <a:r>
              <a:rPr lang="zh-CN" altLang="en-US" dirty="0" smtClean="0">
                <a:solidFill>
                  <a:srgbClr val="FF0000"/>
                </a:solidFill>
              </a:rPr>
              <a:t>支行</a:t>
            </a:r>
            <a:r>
              <a:rPr lang="en-US" altLang="zh-CN" dirty="0" smtClean="0">
                <a:solidFill>
                  <a:srgbClr val="FF0000"/>
                </a:solidFill>
              </a:rPr>
              <a:t>/</a:t>
            </a:r>
            <a:r>
              <a:rPr lang="zh-CN" altLang="en-US" dirty="0" smtClean="0">
                <a:solidFill>
                  <a:srgbClr val="FF0000"/>
                </a:solidFill>
              </a:rPr>
              <a:t>营业网点</a:t>
            </a:r>
            <a:endParaRPr lang="zh-CN" altLang="en-US" dirty="0">
              <a:solidFill>
                <a:srgbClr val="FF0000"/>
              </a:solidFill>
            </a:endParaRPr>
          </a:p>
        </p:txBody>
      </p:sp>
      <p:graphicFrame>
        <p:nvGraphicFramePr>
          <p:cNvPr id="5" name="图示 4"/>
          <p:cNvGraphicFramePr/>
          <p:nvPr/>
        </p:nvGraphicFramePr>
        <p:xfrm>
          <a:off x="950836" y="85050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just"/>
            <a:r>
              <a:rPr lang="zh-CN" altLang="en-US" dirty="0" smtClean="0"/>
              <a:t>方案介绍 </a:t>
            </a:r>
            <a:r>
              <a:rPr lang="en-US" altLang="zh-CN" dirty="0" smtClean="0"/>
              <a:t>| </a:t>
            </a:r>
            <a:r>
              <a:rPr lang="zh-CN" altLang="en-US" dirty="0" smtClean="0">
                <a:solidFill>
                  <a:srgbClr val="FF0000"/>
                </a:solidFill>
              </a:rPr>
              <a:t>一级</a:t>
            </a:r>
            <a:r>
              <a:rPr lang="en-US" altLang="zh-CN" dirty="0" smtClean="0">
                <a:solidFill>
                  <a:srgbClr val="FF0000"/>
                </a:solidFill>
              </a:rPr>
              <a:t>/</a:t>
            </a:r>
            <a:r>
              <a:rPr lang="zh-CN" altLang="en-US" dirty="0" smtClean="0">
                <a:solidFill>
                  <a:srgbClr val="FF0000"/>
                </a:solidFill>
              </a:rPr>
              <a:t>二级分行层</a:t>
            </a:r>
            <a:endParaRPr lang="zh-CN" altLang="en-US" dirty="0">
              <a:solidFill>
                <a:srgbClr val="FF0000"/>
              </a:solidFill>
            </a:endParaRPr>
          </a:p>
        </p:txBody>
      </p:sp>
      <p:pic>
        <p:nvPicPr>
          <p:cNvPr id="8" name="图片 7" descr="分行层.png"/>
          <p:cNvPicPr/>
          <p:nvPr/>
        </p:nvPicPr>
        <p:blipFill>
          <a:blip r:embed="rId2" cstate="print"/>
          <a:stretch>
            <a:fillRect/>
          </a:stretch>
        </p:blipFill>
        <p:spPr>
          <a:xfrm>
            <a:off x="5481955" y="1359939"/>
            <a:ext cx="3651885" cy="2419582"/>
          </a:xfrm>
          <a:prstGeom prst="rect">
            <a:avLst/>
          </a:prstGeom>
        </p:spPr>
      </p:pic>
      <p:graphicFrame>
        <p:nvGraphicFramePr>
          <p:cNvPr id="7" name="图示 6"/>
          <p:cNvGraphicFramePr/>
          <p:nvPr/>
        </p:nvGraphicFramePr>
        <p:xfrm>
          <a:off x="-108957" y="7416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1919013"/>
      </p:ext>
    </p:ext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bc8b92eb9821e14f058898bfe5ed3cc5ce62d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HojMppB7ke_G1rtyo8aFw"/>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12811</TotalTime>
  <Words>2543</Words>
  <Application>Microsoft Office PowerPoint</Application>
  <PresentationFormat>全屏显示(16:9)</PresentationFormat>
  <Paragraphs>237</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宋体</vt:lpstr>
      <vt:lpstr>微软雅黑</vt:lpstr>
      <vt:lpstr>Arial</vt:lpstr>
      <vt:lpstr>Calibri</vt:lpstr>
      <vt:lpstr>Impact</vt:lpstr>
      <vt:lpstr>Segoe UI</vt:lpstr>
      <vt:lpstr>Times New Roman</vt:lpstr>
      <vt:lpstr>Wingdings</vt:lpstr>
      <vt:lpstr>Office 主题</vt:lpstr>
      <vt:lpstr>PowerPoint 演示文稿</vt:lpstr>
      <vt:lpstr>目录页</vt:lpstr>
      <vt:lpstr>行业背景 | 事件分析</vt:lpstr>
      <vt:lpstr>行业背景 | 银行政策</vt:lpstr>
      <vt:lpstr>方案介绍 | 设计原则</vt:lpstr>
      <vt:lpstr>方案介绍 | 系统结构</vt:lpstr>
      <vt:lpstr>方案介绍 | 支行/营业网点</vt:lpstr>
      <vt:lpstr>方案介绍 | 支行/营业网点</vt:lpstr>
      <vt:lpstr>方案介绍 | 一级/二级分行层</vt:lpstr>
      <vt:lpstr>方案介绍 | 一级/二级分行层</vt:lpstr>
      <vt:lpstr>方案介绍 | 总行层</vt:lpstr>
      <vt:lpstr>方案介绍 | 系统组成</vt:lpstr>
      <vt:lpstr>方案介绍 | 柜台布局示意图</vt:lpstr>
      <vt:lpstr>方案介绍 | 系统方案特点</vt:lpstr>
      <vt:lpstr>方案介绍 | 用户价值</vt:lpstr>
      <vt:lpstr>特色功能 | 办理理财</vt:lpstr>
      <vt:lpstr>特色功能 | 关联理财录像</vt:lpstr>
      <vt:lpstr>特色功能 | 自动上传网点录像</vt:lpstr>
      <vt:lpstr>特色功能 | 补录理财录像</vt:lpstr>
      <vt:lpstr>特色功能 | 检索理财录像</vt:lpstr>
      <vt:lpstr>特色功能 | 延长理财录像存储时间</vt:lpstr>
      <vt:lpstr>特色功能 | 自动删除到期理财录像</vt:lpstr>
      <vt:lpstr>设备清单 | 推荐配置清单</vt:lpstr>
      <vt:lpstr>设备清单 | 方案推荐产品介绍</vt:lpstr>
      <vt:lpstr>设备清单 | 方案推荐产品介绍</vt:lpstr>
      <vt:lpstr>设备清单 | 方案推荐产品介绍</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zjd</dc:creator>
  <cp:lastModifiedBy>wanglei</cp:lastModifiedBy>
  <cp:revision>487</cp:revision>
  <dcterms:created xsi:type="dcterms:W3CDTF">2013-10-24T05:15:52Z</dcterms:created>
  <dcterms:modified xsi:type="dcterms:W3CDTF">2015-08-05T01:46:51Z</dcterms:modified>
</cp:coreProperties>
</file>