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12" r:id="rId1"/>
  </p:sldMasterIdLst>
  <p:notesMasterIdLst>
    <p:notesMasterId r:id="rId22"/>
  </p:notesMasterIdLst>
  <p:handoutMasterIdLst>
    <p:handoutMasterId r:id="rId23"/>
  </p:handoutMasterIdLst>
  <p:sldIdLst>
    <p:sldId id="368" r:id="rId2"/>
    <p:sldId id="314" r:id="rId3"/>
    <p:sldId id="315" r:id="rId4"/>
    <p:sldId id="316" r:id="rId5"/>
    <p:sldId id="317" r:id="rId6"/>
    <p:sldId id="318" r:id="rId7"/>
    <p:sldId id="369" r:id="rId8"/>
    <p:sldId id="304" r:id="rId9"/>
    <p:sldId id="332" r:id="rId10"/>
    <p:sldId id="334" r:id="rId11"/>
    <p:sldId id="340" r:id="rId12"/>
    <p:sldId id="336" r:id="rId13"/>
    <p:sldId id="338" r:id="rId14"/>
    <p:sldId id="335" r:id="rId15"/>
    <p:sldId id="337" r:id="rId16"/>
    <p:sldId id="339" r:id="rId17"/>
    <p:sldId id="341" r:id="rId18"/>
    <p:sldId id="342" r:id="rId19"/>
    <p:sldId id="343" r:id="rId20"/>
    <p:sldId id="345" r:id="rId21"/>
  </p:sldIdLst>
  <p:sldSz cx="12192000" cy="6858000"/>
  <p:notesSz cx="6661150" cy="98313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FF99CC"/>
    <a:srgbClr val="FF0066"/>
    <a:srgbClr val="CC99FF"/>
    <a:srgbClr val="6699FF"/>
    <a:srgbClr val="CC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092" autoAdjust="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3" d="100"/>
          <a:sy n="33" d="100"/>
        </p:scale>
        <p:origin x="2142" y="39"/>
      </p:cViewPr>
      <p:guideLst>
        <p:guide orient="horz" pos="309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 16029 - Problem Solving &amp; Programming Logic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B4D8FB-2B4D-47F6-9B62-23B0018696F5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7825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267825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23CE37-7915-4F7B-BF78-1457C72A3D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71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 16029 - Problem Solving &amp; Programming Logic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D83BBB-2CD9-4B8B-879B-6DD3D78124BB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975" y="736600"/>
            <a:ext cx="6554788" cy="368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70425"/>
            <a:ext cx="4886325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39263"/>
            <a:ext cx="288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18A7F4-40CD-4B7B-AE58-72C70B78A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3361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mitt.ca/Content/Images/uploaded/Henlow%20Campus%20-%20Exterior.jpg">
            <a:extLst>
              <a:ext uri="{FF2B5EF4-FFF2-40B4-BE49-F238E27FC236}">
                <a16:creationId xmlns:a16="http://schemas.microsoft.com/office/drawing/2014/main" id="{EC27D5FF-82DF-4DF3-8E3B-D37D09054A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3"/>
          <p:cNvSpPr/>
          <p:nvPr userDrawn="1"/>
        </p:nvSpPr>
        <p:spPr>
          <a:xfrm>
            <a:off x="0" y="0"/>
            <a:ext cx="4912468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5">
              <a:lumMod val="50000"/>
              <a:alpha val="6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defTabSz="651426" eaLnBrk="1" fontAlgn="auto" hangingPunct="1">
              <a:spcBef>
                <a:spcPts val="0"/>
              </a:spcBef>
              <a:spcAft>
                <a:spcPts val="0"/>
              </a:spcAft>
            </a:pPr>
            <a:endParaRPr sz="2489" dirty="0">
              <a:solidFill>
                <a:srgbClr val="000000"/>
              </a:solidFill>
              <a:latin typeface="Univers for KPMG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45F9F42-74BD-4800-84B8-C69CFA16CE7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6A697-91D0-46E4-B948-DE3FCBA7081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052736"/>
            <a:ext cx="11593288" cy="51845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-2257"/>
            <a:ext cx="10515600" cy="1127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0DA30B6-9894-494A-8047-3BA3B66B3F0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3/4/2019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88F2127-1352-4493-A1CC-CABD27932A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4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A7C94B-49BB-433D-84F2-1BE85D13CDFF}"/>
              </a:ext>
            </a:extLst>
          </p:cNvPr>
          <p:cNvSpPr txBox="1"/>
          <p:nvPr/>
        </p:nvSpPr>
        <p:spPr>
          <a:xfrm>
            <a:off x="111002" y="2971800"/>
            <a:ext cx="4130259" cy="1550571"/>
          </a:xfrm>
          <a:prstGeom prst="rect">
            <a:avLst/>
          </a:prstGeom>
          <a:noFill/>
        </p:spPr>
        <p:txBody>
          <a:bodyPr wrap="square" lIns="43875" tIns="43875" rIns="43875" bIns="43875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2800" b="1" dirty="0">
                <a:solidFill>
                  <a:srgbClr val="FFFF00"/>
                </a:solidFill>
                <a:cs typeface="Arial" panose="020B0604020202020204" pitchFamily="34" charset="0"/>
              </a:rPr>
              <a:t>Introduction to </a:t>
            </a:r>
            <a:r>
              <a:rPr lang="en-CA" sz="28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Problem Solving and Programmatic </a:t>
            </a:r>
            <a:r>
              <a:rPr lang="en-CA" sz="2800" b="1" dirty="0">
                <a:solidFill>
                  <a:srgbClr val="FFFF00"/>
                </a:solidFill>
                <a:cs typeface="Arial" panose="020B0604020202020204" pitchFamily="34" charset="0"/>
              </a:rPr>
              <a:t>L</a:t>
            </a:r>
            <a:r>
              <a:rPr lang="en-CA" sz="28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ogic</a:t>
            </a:r>
            <a:endParaRPr lang="en-CA" sz="28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D9E652B-CA25-4252-93C4-E20DB69F271A}"/>
              </a:ext>
            </a:extLst>
          </p:cNvPr>
          <p:cNvSpPr txBox="1"/>
          <p:nvPr/>
        </p:nvSpPr>
        <p:spPr>
          <a:xfrm>
            <a:off x="7237379" y="6624513"/>
            <a:ext cx="5217019" cy="15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1" eaLnBrk="1" fontAlgn="auto" hangingPunct="1">
              <a:lnSpc>
                <a:spcPct val="107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i="1" spc="-51" dirty="0">
                <a:solidFill>
                  <a:prstClr val="white"/>
                </a:solidFill>
                <a:cs typeface="Arial" panose="020B0604020202020204" pitchFamily="34" charset="0"/>
              </a:rPr>
              <a:t>Image source: http://mitt.ca/Content/Images/uploaded/Henlow%20Campus%20-%20Exterior.jpg</a:t>
            </a:r>
          </a:p>
        </p:txBody>
      </p:sp>
    </p:spTree>
    <p:extLst>
      <p:ext uri="{BB962C8B-B14F-4D97-AF65-F5344CB8AC3E}">
        <p14:creationId xmlns:p14="http://schemas.microsoft.com/office/powerpoint/2010/main" val="23227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Variables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In Boolean logic/algebra we simplify statements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Variables/letters and special symbols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Statements are assigned a letter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Wendi prefers pudding and will eat anything covered in chocolate.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Let p = Wendi prefers pudding.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Let c = Wendi will eat anything covered in chocolate.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E.g. p AND 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5FB27-FB9A-43BD-8891-47AB0B54EAD3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8EA59-809D-4CBA-9F99-A581405E356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Operator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Symbolism: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Λ   E.g. a Λ b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*   E.g. a * b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I’m going to eat beans and rice for dinner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Under what conditions is this statement true?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Let b = I'm going to eat beans for dinner.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Let r = I'm going to eat rice for dinner.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Evaluate the expression b AND r (also written as b * r or b Λ r)</a:t>
            </a: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36F4-FA3B-4734-8331-93924A39EDE7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1B9F3-6751-41EA-87EB-434B2DF68C67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Operator</a:t>
            </a:r>
            <a:endParaRPr lang="en-CA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Truth Table:</a:t>
            </a:r>
          </a:p>
          <a:p>
            <a:pPr lvl="1" eaLnBrk="1" hangingPunct="1"/>
            <a:endParaRPr lang="en-CA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2D541-850C-40C6-89D1-BEC5C08A205F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327BA-5352-4A3C-825B-9C991ADF8DF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89375" y="2133600"/>
          <a:ext cx="443865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b</a:t>
                      </a:r>
                      <a:endParaRPr lang="en-CA" sz="3200" b="1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</a:t>
                      </a:r>
                      <a:endParaRPr lang="en-CA" sz="3200" b="1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b AND r</a:t>
                      </a:r>
                      <a:endParaRPr lang="en-CA" sz="3200" b="1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3" marR="91433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Operator</a:t>
            </a:r>
            <a:endParaRPr lang="en-CA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Venn Diagram:</a:t>
            </a:r>
          </a:p>
          <a:p>
            <a:pPr lvl="1" eaLnBrk="1" hangingPunct="1"/>
            <a:endParaRPr lang="en-CA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FA9E62-004C-49B7-B6A3-858ABFAFE0FD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E6224-F278-4B6C-B50A-A20FE803939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 descr="venn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51063"/>
            <a:ext cx="58848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 Operator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Symbolism:</a:t>
            </a:r>
          </a:p>
          <a:p>
            <a:pPr lvl="1" eaLnBrk="1" hangingPunct="1"/>
            <a:r>
              <a:rPr lang="en-CA" altLang="en-US" dirty="0"/>
              <a:t>V   E.g. a V b</a:t>
            </a:r>
          </a:p>
          <a:p>
            <a:pPr lvl="1" eaLnBrk="1" hangingPunct="1"/>
            <a:r>
              <a:rPr lang="en-US" altLang="en-US" dirty="0"/>
              <a:t>+   E.g. a + b</a:t>
            </a:r>
          </a:p>
          <a:p>
            <a:pPr eaLnBrk="1" hangingPunct="1"/>
            <a:r>
              <a:rPr lang="en-US" altLang="en-US" dirty="0" smtClean="0"/>
              <a:t>Example</a:t>
            </a:r>
          </a:p>
          <a:p>
            <a:pPr lvl="1" eaLnBrk="1" hangingPunct="1"/>
            <a:r>
              <a:rPr lang="en-CA" altLang="en-US" dirty="0"/>
              <a:t>Tonight you will play World of Warcraft or do your homework.</a:t>
            </a:r>
          </a:p>
          <a:p>
            <a:pPr lvl="1" eaLnBrk="1" hangingPunct="1"/>
            <a:r>
              <a:rPr lang="en-CA" altLang="en-US" dirty="0"/>
              <a:t>Under what circumstances is this statement true?</a:t>
            </a:r>
          </a:p>
          <a:p>
            <a:pPr lvl="1" eaLnBrk="1" hangingPunct="1"/>
            <a:r>
              <a:rPr lang="en-CA" altLang="en-US" dirty="0"/>
              <a:t>Let w = You play World of Warcraft.</a:t>
            </a:r>
          </a:p>
          <a:p>
            <a:pPr lvl="1" eaLnBrk="1" hangingPunct="1"/>
            <a:r>
              <a:rPr lang="en-CA" altLang="en-US" dirty="0"/>
              <a:t>Let h = You do your homework.</a:t>
            </a:r>
          </a:p>
          <a:p>
            <a:pPr lvl="1" eaLnBrk="1" hangingPunct="1"/>
            <a:r>
              <a:rPr lang="en-CA" altLang="en-US" dirty="0"/>
              <a:t>Evaluate the expression </a:t>
            </a:r>
            <a:r>
              <a:rPr lang="en-CA" altLang="en-US" dirty="0" smtClean="0"/>
              <a:t>w OR h </a:t>
            </a:r>
            <a:r>
              <a:rPr lang="en-CA" altLang="en-US" dirty="0"/>
              <a:t>(also written </a:t>
            </a:r>
            <a:r>
              <a:rPr lang="en-CA" altLang="en-US" dirty="0" smtClean="0"/>
              <a:t>as w </a:t>
            </a:r>
            <a:r>
              <a:rPr lang="en-CA" altLang="en-US" dirty="0"/>
              <a:t>+ </a:t>
            </a:r>
            <a:r>
              <a:rPr lang="en-CA" altLang="en-US" dirty="0" smtClean="0"/>
              <a:t>h </a:t>
            </a:r>
            <a:r>
              <a:rPr lang="en-CA" altLang="en-US" dirty="0"/>
              <a:t>or </a:t>
            </a:r>
            <a:r>
              <a:rPr lang="en-CA" altLang="en-US" dirty="0" smtClean="0"/>
              <a:t>w </a:t>
            </a:r>
            <a:r>
              <a:rPr lang="en-CA" altLang="en-US" dirty="0"/>
              <a:t>V </a:t>
            </a:r>
            <a:r>
              <a:rPr lang="en-CA" altLang="en-US" sz="2400" dirty="0"/>
              <a:t>h</a:t>
            </a:r>
            <a:r>
              <a:rPr lang="en-CA" altLang="en-US" sz="2400" dirty="0" smtClean="0"/>
              <a:t>)</a:t>
            </a:r>
            <a:endParaRPr lang="en-CA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7353A8-A087-42C4-AC05-079C6802C546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C5589-5D89-465F-81D4-9E785EE3F10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 Operator</a:t>
            </a:r>
            <a:endParaRPr lang="en-CA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Truth Table:</a:t>
            </a:r>
          </a:p>
          <a:p>
            <a:pPr lvl="1" eaLnBrk="1" hangingPunct="1"/>
            <a:endParaRPr lang="en-CA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5C3D9-9FB2-4CDB-A33B-82FB7F1816E7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05BE8-1E64-4F6B-8215-94731990CBD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79876" y="2276475"/>
          <a:ext cx="4752975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OR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w</a:t>
                      </a:r>
                      <a:endParaRPr lang="en-CA" sz="3200" b="1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h</a:t>
                      </a:r>
                      <a:endParaRPr lang="en-CA" sz="3200" b="1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w OR h</a:t>
                      </a:r>
                      <a:endParaRPr lang="en-CA" sz="3200" b="1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30" marR="91430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 Operator</a:t>
            </a:r>
            <a:endParaRPr lang="en-CA" alt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Venn Diagram:</a:t>
            </a:r>
          </a:p>
          <a:p>
            <a:pPr lvl="1" eaLnBrk="1" hangingPunct="1"/>
            <a:endParaRPr lang="en-CA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9D7AE-00A9-4587-B753-2042FEB9E021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B4D12-451E-4255-9B39-CDA8CAC7628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9" name="Picture 8" descr="venn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2217738"/>
            <a:ext cx="5641975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Operator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Symbolism: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~   E.g. ~b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overline</a:t>
            </a:r>
            <a:r>
              <a:rPr lang="en-US" altLang="en-US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The class is not in room g203.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Under what circumstances is this statement true?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Let c = The class is in room g203.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altLang="en-US" dirty="0" smtClean="0"/>
              <a:t>Evaluate the expression NOT c (also written as ~c)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E8353-3B8E-433C-82DA-0C676D092F13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48879-78BD-48A1-A7E8-3A96369C0AD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Operator</a:t>
            </a:r>
            <a:endParaRPr lang="en-CA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Truth Table:</a:t>
            </a:r>
          </a:p>
          <a:p>
            <a:pPr lvl="1" eaLnBrk="1" hangingPunct="1"/>
            <a:endParaRPr lang="en-CA" alt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66F96-4D79-4E85-AD00-E3F345CB5522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FF201-B8DE-4CF6-84DC-2E11F400B59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95775" y="2492376"/>
          <a:ext cx="2736850" cy="231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</a:t>
                      </a:r>
                      <a:endParaRPr lang="en-CA" sz="3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</a:t>
                      </a:r>
                      <a:endParaRPr lang="en-CA" sz="3200" b="1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NOT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dirty="0" smtClean="0"/>
                        <a:t>c</a:t>
                      </a:r>
                      <a:endParaRPr lang="en-CA" sz="3200" b="1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CA" sz="3200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CA" sz="3200" dirty="0"/>
                    </a:p>
                  </a:txBody>
                  <a:tcPr marL="91458" marR="9145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Operator</a:t>
            </a:r>
            <a:endParaRPr lang="en-CA" alt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Venn Diagram:</a:t>
            </a:r>
          </a:p>
          <a:p>
            <a:pPr lvl="1" eaLnBrk="1" hangingPunct="1"/>
            <a:endParaRPr lang="en-CA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D5416-631B-4407-8FB6-C97626D057CA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A91CF-73A8-4571-9CDB-0325916D452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vennN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2038351"/>
            <a:ext cx="613886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Problem Solving?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Wikipedia:</a:t>
            </a:r>
          </a:p>
          <a:p>
            <a:pPr lvl="1" eaLnBrk="1" hangingPunct="1"/>
            <a:r>
              <a:rPr lang="en-US" altLang="en-US" smtClean="0"/>
              <a:t>"Problem solving forms part of thinking." </a:t>
            </a:r>
          </a:p>
          <a:p>
            <a:pPr lvl="1" eaLnBrk="1" hangingPunct="1"/>
            <a:r>
              <a:rPr lang="en-US" altLang="en-US" smtClean="0"/>
              <a:t>"It occurs if an organism or an artificial intelligence system does not know how to proceed from a given state to a desired goal state.”</a:t>
            </a:r>
          </a:p>
          <a:p>
            <a:pPr eaLnBrk="1" hangingPunct="1"/>
            <a:r>
              <a:rPr lang="en-US" altLang="en-US" smtClean="0"/>
              <a:t>In other words:</a:t>
            </a:r>
          </a:p>
          <a:p>
            <a:pPr lvl="1" eaLnBrk="1" hangingPunct="1"/>
            <a:r>
              <a:rPr lang="en-US" altLang="en-US" smtClean="0"/>
              <a:t>You are “here” and want to go “there”.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721CE4-66C9-47F1-A716-0A5DB4AAC124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8F415-B6E2-4B4E-8E06-AB24A872213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In-Class Exercise</a:t>
            </a:r>
            <a:endParaRPr lang="en-CA" altLang="en-US" dirty="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Complete the in-class exercise.</a:t>
            </a:r>
            <a:endParaRPr lang="en-CA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B3793-A056-4488-A921-5FA5AA2ED921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A63F-E247-4D5A-B503-0A16A406C36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Problem Solving?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Problem:  I’m hungry.</a:t>
            </a:r>
          </a:p>
          <a:p>
            <a:pPr eaLnBrk="1" hangingPunct="1"/>
            <a:r>
              <a:rPr lang="en-US" altLang="en-US" dirty="0" smtClean="0"/>
              <a:t>Solution?</a:t>
            </a:r>
          </a:p>
          <a:p>
            <a:pPr lvl="1" eaLnBrk="1" hangingPunct="1"/>
            <a:r>
              <a:rPr lang="en-US" altLang="en-US" dirty="0" smtClean="0"/>
              <a:t>Eat your lunch.</a:t>
            </a:r>
          </a:p>
          <a:p>
            <a:pPr lvl="1" eaLnBrk="1" hangingPunct="1"/>
            <a:r>
              <a:rPr lang="en-US" altLang="en-US" dirty="0" smtClean="0"/>
              <a:t>Go to the cafe and buy some cookies.</a:t>
            </a:r>
          </a:p>
          <a:p>
            <a:pPr lvl="1" eaLnBrk="1" hangingPunct="1"/>
            <a:r>
              <a:rPr lang="en-US" altLang="en-US" dirty="0" smtClean="0"/>
              <a:t>Chew some gum.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65BE7-F201-4F86-BAED-E1077A623BE6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E1491-9EA7-4DB2-B926-B38653BAF2B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Problem Solving?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Problem: I can’t keep track of all the DVDs I lend to people!</a:t>
            </a:r>
          </a:p>
          <a:p>
            <a:pPr eaLnBrk="1" hangingPunct="1"/>
            <a:r>
              <a:rPr lang="en-US" altLang="en-US" smtClean="0"/>
              <a:t>Solution?</a:t>
            </a:r>
          </a:p>
          <a:p>
            <a:pPr lvl="1" eaLnBrk="1" hangingPunct="1"/>
            <a:r>
              <a:rPr lang="en-US" altLang="en-US" smtClean="0"/>
              <a:t>Get a notebook and start keeping track of who borrows my DVDs.</a:t>
            </a:r>
          </a:p>
          <a:p>
            <a:pPr lvl="1" eaLnBrk="1" hangingPunct="1"/>
            <a:r>
              <a:rPr lang="en-US" altLang="en-US" smtClean="0"/>
              <a:t>Download or buy a program that keeps track of things you lend to people.</a:t>
            </a:r>
          </a:p>
          <a:p>
            <a:pPr lvl="1" eaLnBrk="1" hangingPunct="1"/>
            <a:r>
              <a:rPr lang="en-US" altLang="en-US" smtClean="0"/>
              <a:t>Write a program that keeps track of things you lend to people!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A6AF02-DBAE-4437-B895-BFE7E96B3B0C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A9D92-C238-4740-9E7E-FF41ECDBEEB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Problem Solving?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does this relate to programming?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Programs can solve some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you are developing programs: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piece of the program is like a mini problem to solve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do I display a report sorted by date?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do I validate the input data?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75C07-C76D-44D5-8C54-A78543B2440F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55C64-1C68-48D1-A754-3EF1C3D82EF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Programming Logic?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Planning a program using various tools</a:t>
            </a:r>
          </a:p>
          <a:p>
            <a:pPr lvl="1" eaLnBrk="1" hangingPunct="1"/>
            <a:r>
              <a:rPr lang="en-US" altLang="en-US" dirty="0"/>
              <a:t>Flowcharts, pseudocode</a:t>
            </a:r>
          </a:p>
          <a:p>
            <a:pPr lvl="1" eaLnBrk="1" hangingPunct="1"/>
            <a:r>
              <a:rPr lang="en-US" altLang="en-US" dirty="0"/>
              <a:t>UML – Class diagrams and Use-Case</a:t>
            </a:r>
          </a:p>
          <a:p>
            <a:pPr lvl="1" eaLnBrk="1" hangingPunct="1"/>
            <a:r>
              <a:rPr lang="en-US" altLang="en-US" dirty="0"/>
              <a:t>Decision Tables</a:t>
            </a:r>
          </a:p>
          <a:p>
            <a:pPr eaLnBrk="1" hangingPunct="1"/>
            <a:r>
              <a:rPr lang="en-US" altLang="en-US" dirty="0" smtClean="0"/>
              <a:t>Instructions</a:t>
            </a:r>
          </a:p>
          <a:p>
            <a:pPr lvl="1" eaLnBrk="1" hangingPunct="1"/>
            <a:r>
              <a:rPr lang="en-US" altLang="en-US" dirty="0"/>
              <a:t>Program logic is the instructions given to the computer.</a:t>
            </a:r>
          </a:p>
          <a:p>
            <a:pPr lvl="1" eaLnBrk="1" hangingPunct="1"/>
            <a:r>
              <a:rPr lang="en-US" altLang="en-US" dirty="0"/>
              <a:t>This includes how the program flows from one piece of logic to the next.</a:t>
            </a:r>
          </a:p>
          <a:p>
            <a:pPr lvl="1" eaLnBrk="1" hangingPunct="1"/>
            <a:r>
              <a:rPr lang="en-US" altLang="en-US" dirty="0"/>
              <a:t>Algorithms!!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76CBCF-203A-4881-BCC9-366B28844E00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B715C-8A50-458B-8588-5D8B8A76CCB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A7C94B-49BB-433D-84F2-1BE85D13CDFF}"/>
              </a:ext>
            </a:extLst>
          </p:cNvPr>
          <p:cNvSpPr txBox="1"/>
          <p:nvPr/>
        </p:nvSpPr>
        <p:spPr>
          <a:xfrm>
            <a:off x="111002" y="2971800"/>
            <a:ext cx="4130259" cy="1550571"/>
          </a:xfrm>
          <a:prstGeom prst="rect">
            <a:avLst/>
          </a:prstGeom>
          <a:noFill/>
        </p:spPr>
        <p:txBody>
          <a:bodyPr wrap="square" lIns="43875" tIns="43875" rIns="43875" bIns="43875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2800" b="1" dirty="0">
                <a:solidFill>
                  <a:srgbClr val="FFFF00"/>
                </a:solidFill>
                <a:cs typeface="Arial" panose="020B0604020202020204" pitchFamily="34" charset="0"/>
              </a:rPr>
              <a:t>Introduction to </a:t>
            </a:r>
            <a:r>
              <a:rPr lang="en-CA" sz="28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Boolean Logic</a:t>
            </a:r>
            <a:endParaRPr lang="en-CA" sz="28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D9E652B-CA25-4252-93C4-E20DB69F271A}"/>
              </a:ext>
            </a:extLst>
          </p:cNvPr>
          <p:cNvSpPr txBox="1"/>
          <p:nvPr/>
        </p:nvSpPr>
        <p:spPr>
          <a:xfrm>
            <a:off x="7237379" y="6624513"/>
            <a:ext cx="5217019" cy="15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1" eaLnBrk="1" fontAlgn="auto" hangingPunct="1">
              <a:lnSpc>
                <a:spcPct val="107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i="1" spc="-51" dirty="0">
                <a:solidFill>
                  <a:prstClr val="white"/>
                </a:solidFill>
                <a:cs typeface="Arial" panose="020B0604020202020204" pitchFamily="34" charset="0"/>
              </a:rPr>
              <a:t>Image source: http://mitt.ca/Content/Images/uploaded/Henlow%20Campus%20-%20Exterior.jpg</a:t>
            </a:r>
          </a:p>
        </p:txBody>
      </p:sp>
    </p:spTree>
    <p:extLst>
      <p:ext uri="{BB962C8B-B14F-4D97-AF65-F5344CB8AC3E}">
        <p14:creationId xmlns:p14="http://schemas.microsoft.com/office/powerpoint/2010/main" val="7181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Logic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George Boole, 1840’s</a:t>
            </a:r>
          </a:p>
          <a:p>
            <a:pPr lvl="1" eaLnBrk="1" hangingPunct="1"/>
            <a:r>
              <a:rPr lang="en-US" altLang="en-US" dirty="0" smtClean="0"/>
              <a:t>Developed a mathematical system of operators and truth values</a:t>
            </a:r>
          </a:p>
          <a:p>
            <a:pPr lvl="2" eaLnBrk="1" hangingPunct="1"/>
            <a:r>
              <a:rPr lang="en-US" altLang="en-US" dirty="0" smtClean="0"/>
              <a:t>Statements that can only be true or false</a:t>
            </a:r>
          </a:p>
          <a:p>
            <a:pPr lvl="1" eaLnBrk="1" hangingPunct="1"/>
            <a:r>
              <a:rPr lang="en-US" altLang="en-US" dirty="0" smtClean="0"/>
              <a:t>Binary:</a:t>
            </a:r>
          </a:p>
          <a:p>
            <a:pPr lvl="2" eaLnBrk="1" hangingPunct="1"/>
            <a:r>
              <a:rPr lang="en-US" altLang="en-US" dirty="0" smtClean="0"/>
              <a:t>True = 1</a:t>
            </a:r>
          </a:p>
          <a:p>
            <a:pPr lvl="2" eaLnBrk="1" hangingPunct="1"/>
            <a:r>
              <a:rPr lang="en-US" altLang="en-US" dirty="0" smtClean="0"/>
              <a:t>False = 0</a:t>
            </a:r>
          </a:p>
          <a:p>
            <a:pPr lvl="1" eaLnBrk="1" hangingPunct="1"/>
            <a:r>
              <a:rPr lang="en-US" altLang="en-US" dirty="0" smtClean="0"/>
              <a:t>Creating complex statements with operators such as AND, OR, NOT, XOR,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1A45F-9844-407B-9B63-F9D9C0D3DFDF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7F55B-1A3A-4295-825A-8FD77F54153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3 &lt; x &lt; 7   ???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3 is less than x (or x is greater than 3)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x is less than 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Common sense says this is “x is greater than 3 AND x is less than 7”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3 &gt; x &gt; 7  ???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x is less than 3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X is greater than 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Common sense says this is “x is less than 3 OR x is greater than 7”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CA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8F5F5-B4F4-4193-8FCC-F644767B68CE}" type="datetime1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6269-946A-4EFC-BCEF-917C9852A9C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</TotalTime>
  <Words>773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Univers for KPMG</vt:lpstr>
      <vt:lpstr>Office Theme</vt:lpstr>
      <vt:lpstr>PowerPoint Presentation</vt:lpstr>
      <vt:lpstr>What is Problem Solving?</vt:lpstr>
      <vt:lpstr>What is Problem Solving?</vt:lpstr>
      <vt:lpstr>What is Problem Solving?</vt:lpstr>
      <vt:lpstr>What is Problem Solving?</vt:lpstr>
      <vt:lpstr>What is Programming Logic?</vt:lpstr>
      <vt:lpstr>PowerPoint Presentation</vt:lpstr>
      <vt:lpstr>Boolean Logic</vt:lpstr>
      <vt:lpstr>Examples</vt:lpstr>
      <vt:lpstr>Using Variables</vt:lpstr>
      <vt:lpstr>AND Operator</vt:lpstr>
      <vt:lpstr>AND Operator</vt:lpstr>
      <vt:lpstr>AND Operator</vt:lpstr>
      <vt:lpstr>OR Operator</vt:lpstr>
      <vt:lpstr>OR Operator</vt:lpstr>
      <vt:lpstr>OR Operator</vt:lpstr>
      <vt:lpstr>NOT Operator</vt:lpstr>
      <vt:lpstr>NOT Operator</vt:lpstr>
      <vt:lpstr>NOT Operator</vt:lpstr>
      <vt:lpstr>In-Class Exercise</vt:lpstr>
    </vt:vector>
  </TitlesOfParts>
  <Company>MITT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 Class 1</dc:title>
  <dc:creator>Adnan Khalid</dc:creator>
  <cp:lastModifiedBy>Guilherme Guizado</cp:lastModifiedBy>
  <cp:revision>168</cp:revision>
  <dcterms:created xsi:type="dcterms:W3CDTF">2000-04-30T00:46:30Z</dcterms:created>
  <dcterms:modified xsi:type="dcterms:W3CDTF">2019-03-05T01:55:29Z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wendi.jollymore@sheridanc.on.ca</vt:lpwstr>
  </property>
  <property fmtid="{D5CDD505-2E9C-101B-9397-08002B2CF9AE}" pid="8" name="HomePage">
    <vt:lpwstr>http://www.lara.on.ca/~wendi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12632256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8388736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d:\my documents\courses\cpgm21x1\session 01</vt:lpwstr>
  </property>
</Properties>
</file>