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 snapToObjects="1">
      <p:cViewPr>
        <p:scale>
          <a:sx n="143" d="100"/>
          <a:sy n="143" d="100"/>
        </p:scale>
        <p:origin x="288" y="-1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ED00E-8405-5945-A02B-B5DD6237C081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C269B-B565-9444-8B0B-E17F99BF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269B-B565-9444-8B0B-E17F99BFDA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269B-B565-9444-8B0B-E17F99BFDA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269B-B565-9444-8B0B-E17F99BFDA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269B-B565-9444-8B0B-E17F99BFDA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269B-B565-9444-8B0B-E17F99BFDA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269B-B565-9444-8B0B-E17F99BFDA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269B-B565-9444-8B0B-E17F99BFDA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8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9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4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8A281-9DF3-004D-8BB3-126DE31406FA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160418" y="1440450"/>
            <a:ext cx="6026820" cy="3041838"/>
            <a:chOff x="1160418" y="1440450"/>
            <a:chExt cx="6026820" cy="3041838"/>
          </a:xfrm>
        </p:grpSpPr>
        <p:sp>
          <p:nvSpPr>
            <p:cNvPr id="4" name="Process 3"/>
            <p:cNvSpPr/>
            <p:nvPr/>
          </p:nvSpPr>
          <p:spPr>
            <a:xfrm>
              <a:off x="1160418" y="2028277"/>
              <a:ext cx="995950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华文细黑"/>
                  <a:ea typeface="华文细黑"/>
                  <a:cs typeface="华文细黑"/>
                </a:rPr>
                <a:t>手机 APP</a:t>
              </a:r>
              <a:endParaRPr lang="en-US" sz="11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5" name="Process 4"/>
            <p:cNvSpPr/>
            <p:nvPr/>
          </p:nvSpPr>
          <p:spPr>
            <a:xfrm>
              <a:off x="1160418" y="2729241"/>
              <a:ext cx="995950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华文细黑"/>
                  <a:ea typeface="华文细黑"/>
                  <a:cs typeface="华文细黑"/>
                </a:rPr>
                <a:t>浏览器 APP</a:t>
              </a:r>
              <a:endParaRPr lang="en-US" sz="11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6" name="Process 5"/>
            <p:cNvSpPr/>
            <p:nvPr/>
          </p:nvSpPr>
          <p:spPr>
            <a:xfrm>
              <a:off x="1160418" y="3408253"/>
              <a:ext cx="995950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华文细黑"/>
                  <a:ea typeface="华文细黑"/>
                  <a:cs typeface="华文细黑"/>
                </a:rPr>
                <a:t>第三方应用</a:t>
              </a:r>
              <a:endParaRPr lang="en-US" sz="1100" dirty="0">
                <a:latin typeface="华文细黑"/>
                <a:ea typeface="华文细黑"/>
                <a:cs typeface="华文细黑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226333" y="1440450"/>
              <a:ext cx="1849723" cy="3041838"/>
              <a:chOff x="2915816" y="1485886"/>
              <a:chExt cx="1849723" cy="3041838"/>
            </a:xfrm>
          </p:grpSpPr>
          <p:sp>
            <p:nvSpPr>
              <p:cNvPr id="7" name="Process 6"/>
              <p:cNvSpPr/>
              <p:nvPr/>
            </p:nvSpPr>
            <p:spPr>
              <a:xfrm>
                <a:off x="2915816" y="1485886"/>
                <a:ext cx="1849723" cy="3041838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 smtClean="0">
                    <a:latin typeface="华文细黑"/>
                    <a:ea typeface="华文细黑"/>
                    <a:cs typeface="华文细黑"/>
                  </a:rPr>
                  <a:t>API</a:t>
                </a:r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 网关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8" name="Process 7"/>
              <p:cNvSpPr/>
              <p:nvPr/>
            </p:nvSpPr>
            <p:spPr>
              <a:xfrm>
                <a:off x="3330095" y="1844824"/>
                <a:ext cx="995950" cy="359231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华文细黑"/>
                    <a:ea typeface="华文细黑"/>
                    <a:cs typeface="华文细黑"/>
                  </a:rPr>
                  <a:t>HTTP</a:t>
                </a:r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 代理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9" name="Process 8"/>
              <p:cNvSpPr/>
              <p:nvPr/>
            </p:nvSpPr>
            <p:spPr>
              <a:xfrm>
                <a:off x="3330095" y="2377654"/>
                <a:ext cx="995950" cy="358850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过滤器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10" name="Process 9"/>
              <p:cNvSpPr/>
              <p:nvPr/>
            </p:nvSpPr>
            <p:spPr>
              <a:xfrm>
                <a:off x="3330095" y="2899362"/>
                <a:ext cx="995950" cy="358512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请求路由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11" name="Process 10"/>
              <p:cNvSpPr/>
              <p:nvPr/>
            </p:nvSpPr>
            <p:spPr>
              <a:xfrm>
                <a:off x="3330095" y="3410867"/>
                <a:ext cx="995950" cy="365380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访问统计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12" name="Process 11"/>
              <p:cNvSpPr/>
              <p:nvPr/>
            </p:nvSpPr>
            <p:spPr>
              <a:xfrm>
                <a:off x="3330095" y="3909682"/>
                <a:ext cx="995950" cy="365380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验证授权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886488" y="2576210"/>
              <a:ext cx="1300750" cy="761620"/>
              <a:chOff x="5314929" y="2614064"/>
              <a:chExt cx="1300750" cy="761620"/>
            </a:xfrm>
          </p:grpSpPr>
          <p:sp>
            <p:nvSpPr>
              <p:cNvPr id="13" name="Process 12"/>
              <p:cNvSpPr/>
              <p:nvPr/>
            </p:nvSpPr>
            <p:spPr>
              <a:xfrm>
                <a:off x="5314929" y="2614064"/>
                <a:ext cx="995950" cy="456820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后端服务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14" name="Process 13"/>
              <p:cNvSpPr/>
              <p:nvPr/>
            </p:nvSpPr>
            <p:spPr>
              <a:xfrm>
                <a:off x="5467329" y="2766464"/>
                <a:ext cx="995950" cy="456820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后端服务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15" name="Process 14"/>
              <p:cNvSpPr/>
              <p:nvPr/>
            </p:nvSpPr>
            <p:spPr>
              <a:xfrm>
                <a:off x="5619729" y="2918864"/>
                <a:ext cx="995950" cy="456820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后端服务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2156368" y="2281743"/>
              <a:ext cx="1069965" cy="446867"/>
            </a:xfrm>
            <a:prstGeom prst="straightConnector1">
              <a:avLst/>
            </a:prstGeom>
            <a:ln w="12700" cmpd="sng">
              <a:headEnd type="arrow"/>
              <a:tailEnd type="arrow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3"/>
              <a:endCxn id="7" idx="1"/>
            </p:cNvCxnSpPr>
            <p:nvPr/>
          </p:nvCxnSpPr>
          <p:spPr>
            <a:xfrm>
              <a:off x="2156368" y="2957651"/>
              <a:ext cx="1069965" cy="3718"/>
            </a:xfrm>
            <a:prstGeom prst="straightConnector1">
              <a:avLst/>
            </a:prstGeom>
            <a:ln w="12700" cmpd="sng">
              <a:headEnd type="arrow"/>
              <a:tailEnd type="arrow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156368" y="3212438"/>
              <a:ext cx="1069965" cy="432586"/>
            </a:xfrm>
            <a:prstGeom prst="straightConnector1">
              <a:avLst/>
            </a:prstGeom>
            <a:ln w="12700" cmpd="sng">
              <a:headEnd type="arrow"/>
              <a:tailEnd type="arrow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3"/>
            </p:cNvCxnSpPr>
            <p:nvPr/>
          </p:nvCxnSpPr>
          <p:spPr>
            <a:xfrm flipV="1">
              <a:off x="5076056" y="2957651"/>
              <a:ext cx="796838" cy="3718"/>
            </a:xfrm>
            <a:prstGeom prst="straightConnector1">
              <a:avLst/>
            </a:prstGeom>
            <a:ln w="12700" cmpd="sng">
              <a:headEnd type="arrow"/>
              <a:tailEnd type="arrow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9752" y="2691068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latin typeface="华文细黑"/>
                  <a:ea typeface="华文细黑"/>
                  <a:cs typeface="华文细黑"/>
                </a:rPr>
                <a:t>API</a:t>
              </a:r>
              <a:r>
                <a:rPr lang="zh-CN" altLang="en-US" sz="1100" dirty="0" smtClean="0">
                  <a:latin typeface="华文细黑"/>
                  <a:ea typeface="华文细黑"/>
                  <a:cs typeface="华文细黑"/>
                </a:rPr>
                <a:t> 请求</a:t>
              </a:r>
              <a:endParaRPr lang="en-US" sz="11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31731" y="266374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latin typeface="华文细黑"/>
                  <a:ea typeface="华文细黑"/>
                  <a:cs typeface="华文细黑"/>
                </a:rPr>
                <a:t>服务请求</a:t>
              </a:r>
              <a:endParaRPr lang="en-US" sz="1100" dirty="0">
                <a:latin typeface="华文细黑"/>
                <a:ea typeface="华文细黑"/>
                <a:cs typeface="华文细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5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632327" y="459410"/>
            <a:ext cx="6766560" cy="5904656"/>
            <a:chOff x="632327" y="459410"/>
            <a:chExt cx="6766560" cy="5904656"/>
          </a:xfrm>
        </p:grpSpPr>
        <p:sp>
          <p:nvSpPr>
            <p:cNvPr id="67" name="Process 66"/>
            <p:cNvSpPr/>
            <p:nvPr/>
          </p:nvSpPr>
          <p:spPr>
            <a:xfrm>
              <a:off x="2700438" y="675434"/>
              <a:ext cx="995950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华文细黑"/>
                  <a:ea typeface="华文细黑"/>
                  <a:cs typeface="华文细黑"/>
                </a:rPr>
                <a:t>手机 APP</a:t>
              </a:r>
              <a:endParaRPr lang="en-US" sz="10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68" name="Process 67"/>
            <p:cNvSpPr/>
            <p:nvPr/>
          </p:nvSpPr>
          <p:spPr>
            <a:xfrm>
              <a:off x="3985780" y="675434"/>
              <a:ext cx="995950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华文细黑"/>
                  <a:ea typeface="华文细黑"/>
                  <a:cs typeface="华文细黑"/>
                </a:rPr>
                <a:t>PC Web</a:t>
              </a:r>
            </a:p>
          </p:txBody>
        </p:sp>
        <p:sp>
          <p:nvSpPr>
            <p:cNvPr id="70" name="Process 69"/>
            <p:cNvSpPr/>
            <p:nvPr/>
          </p:nvSpPr>
          <p:spPr>
            <a:xfrm>
              <a:off x="5251114" y="675434"/>
              <a:ext cx="995950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华文细黑"/>
                  <a:ea typeface="华文细黑"/>
                  <a:cs typeface="华文细黑"/>
                </a:rPr>
                <a:t>第三方</a:t>
              </a:r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应用</a:t>
              </a:r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1" name="Process 70"/>
            <p:cNvSpPr/>
            <p:nvPr/>
          </p:nvSpPr>
          <p:spPr>
            <a:xfrm>
              <a:off x="3481724" y="1683546"/>
              <a:ext cx="2004062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r>
                <a:rPr lang="en-US" altLang="zh-CN" sz="1000" dirty="0" smtClean="0">
                  <a:latin typeface="华文细黑"/>
                  <a:ea typeface="华文细黑"/>
                  <a:cs typeface="华文细黑"/>
                </a:rPr>
                <a:t>Load Balancer</a:t>
              </a: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2" name="Process 71"/>
            <p:cNvSpPr/>
            <p:nvPr/>
          </p:nvSpPr>
          <p:spPr>
            <a:xfrm>
              <a:off x="2843624" y="2691658"/>
              <a:ext cx="1276199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华文细黑"/>
                  <a:ea typeface="华文细黑"/>
                  <a:cs typeface="华文细黑"/>
                </a:rPr>
                <a:t>API 网关</a:t>
              </a:r>
              <a:endParaRPr lang="en-US" sz="10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3" name="Process 72"/>
            <p:cNvSpPr/>
            <p:nvPr/>
          </p:nvSpPr>
          <p:spPr>
            <a:xfrm>
              <a:off x="4929124" y="2691658"/>
              <a:ext cx="1279533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华文细黑"/>
                  <a:ea typeface="华文细黑"/>
                  <a:cs typeface="华文细黑"/>
                </a:rPr>
                <a:t>微信 API 网关</a:t>
              </a:r>
              <a:endParaRPr lang="en-US" sz="10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7" name="Process 76"/>
            <p:cNvSpPr/>
            <p:nvPr/>
          </p:nvSpPr>
          <p:spPr>
            <a:xfrm>
              <a:off x="2176209" y="3915794"/>
              <a:ext cx="1276199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用户服务</a:t>
              </a:r>
              <a:endParaRPr lang="en-US" sz="10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0" name="Process 79"/>
            <p:cNvSpPr/>
            <p:nvPr/>
          </p:nvSpPr>
          <p:spPr>
            <a:xfrm>
              <a:off x="3986258" y="3915794"/>
              <a:ext cx="1276199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授权服务</a:t>
              </a:r>
              <a:endParaRPr lang="en-US" sz="10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1" name="Process 80"/>
            <p:cNvSpPr/>
            <p:nvPr/>
          </p:nvSpPr>
          <p:spPr>
            <a:xfrm>
              <a:off x="5776609" y="3915794"/>
              <a:ext cx="1276199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短信服务</a:t>
              </a:r>
              <a:endParaRPr lang="en-US" sz="10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2" name="Process 81"/>
            <p:cNvSpPr/>
            <p:nvPr/>
          </p:nvSpPr>
          <p:spPr>
            <a:xfrm>
              <a:off x="4120425" y="4304608"/>
              <a:ext cx="1276199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地锁服务</a:t>
              </a:r>
              <a:endParaRPr lang="en-US" sz="10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3" name="Process 82"/>
            <p:cNvSpPr/>
            <p:nvPr/>
          </p:nvSpPr>
          <p:spPr>
            <a:xfrm>
              <a:off x="2300280" y="4304608"/>
              <a:ext cx="1276199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计费服务</a:t>
              </a:r>
              <a:endParaRPr lang="en-US" sz="10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4" name="Process 83"/>
            <p:cNvSpPr/>
            <p:nvPr/>
          </p:nvSpPr>
          <p:spPr>
            <a:xfrm>
              <a:off x="5912372" y="4304608"/>
              <a:ext cx="1276199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其他拓展服务</a:t>
              </a:r>
              <a:endParaRPr lang="en-US" sz="10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5" name="Process 84"/>
            <p:cNvSpPr/>
            <p:nvPr/>
          </p:nvSpPr>
          <p:spPr>
            <a:xfrm>
              <a:off x="2320225" y="5571978"/>
              <a:ext cx="1276199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文件系统</a:t>
              </a:r>
              <a:endParaRPr lang="en-US" sz="10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6" name="Process 85"/>
            <p:cNvSpPr/>
            <p:nvPr/>
          </p:nvSpPr>
          <p:spPr>
            <a:xfrm>
              <a:off x="4068362" y="5571978"/>
              <a:ext cx="1276199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关系型数据库</a:t>
              </a:r>
              <a:endParaRPr lang="en-US" sz="10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7" name="Process 86"/>
            <p:cNvSpPr/>
            <p:nvPr/>
          </p:nvSpPr>
          <p:spPr>
            <a:xfrm>
              <a:off x="5868562" y="5571978"/>
              <a:ext cx="1276199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非关系型数据库</a:t>
              </a:r>
              <a:endParaRPr lang="en-US" sz="1000" dirty="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763688" y="459410"/>
              <a:ext cx="0" cy="5904656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635845" y="1395514"/>
              <a:ext cx="6758460" cy="0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32327" y="2403626"/>
              <a:ext cx="6766560" cy="0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632327" y="3411738"/>
              <a:ext cx="6766560" cy="0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632327" y="5211938"/>
              <a:ext cx="6766560" cy="0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32327" y="6364066"/>
              <a:ext cx="6766560" cy="0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67" idx="2"/>
              <a:endCxn id="71" idx="0"/>
            </p:cNvCxnSpPr>
            <p:nvPr/>
          </p:nvCxnSpPr>
          <p:spPr>
            <a:xfrm>
              <a:off x="3198413" y="1132254"/>
              <a:ext cx="1285342" cy="551292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68" idx="2"/>
              <a:endCxn id="71" idx="0"/>
            </p:cNvCxnSpPr>
            <p:nvPr/>
          </p:nvCxnSpPr>
          <p:spPr>
            <a:xfrm>
              <a:off x="4483755" y="1132254"/>
              <a:ext cx="0" cy="551292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0" idx="2"/>
              <a:endCxn id="71" idx="0"/>
            </p:cNvCxnSpPr>
            <p:nvPr/>
          </p:nvCxnSpPr>
          <p:spPr>
            <a:xfrm flipH="1">
              <a:off x="4483755" y="1132254"/>
              <a:ext cx="1265334" cy="551292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71" idx="2"/>
              <a:endCxn id="72" idx="0"/>
            </p:cNvCxnSpPr>
            <p:nvPr/>
          </p:nvCxnSpPr>
          <p:spPr>
            <a:xfrm flipH="1">
              <a:off x="3481724" y="2140366"/>
              <a:ext cx="1002031" cy="551292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71" idx="2"/>
              <a:endCxn id="73" idx="0"/>
            </p:cNvCxnSpPr>
            <p:nvPr/>
          </p:nvCxnSpPr>
          <p:spPr>
            <a:xfrm>
              <a:off x="4483755" y="2140366"/>
              <a:ext cx="1085136" cy="551292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72" idx="2"/>
              <a:endCxn id="77" idx="0"/>
            </p:cNvCxnSpPr>
            <p:nvPr/>
          </p:nvCxnSpPr>
          <p:spPr>
            <a:xfrm flipH="1">
              <a:off x="2814309" y="3148478"/>
              <a:ext cx="667415" cy="767316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72" idx="2"/>
              <a:endCxn id="80" idx="0"/>
            </p:cNvCxnSpPr>
            <p:nvPr/>
          </p:nvCxnSpPr>
          <p:spPr>
            <a:xfrm>
              <a:off x="3481724" y="3148478"/>
              <a:ext cx="1142634" cy="767316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72" idx="2"/>
              <a:endCxn id="81" idx="0"/>
            </p:cNvCxnSpPr>
            <p:nvPr/>
          </p:nvCxnSpPr>
          <p:spPr>
            <a:xfrm>
              <a:off x="3481724" y="3148478"/>
              <a:ext cx="2932985" cy="767316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73" idx="2"/>
              <a:endCxn id="77" idx="0"/>
            </p:cNvCxnSpPr>
            <p:nvPr/>
          </p:nvCxnSpPr>
          <p:spPr>
            <a:xfrm flipH="1">
              <a:off x="2814309" y="3148478"/>
              <a:ext cx="2754582" cy="767316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73" idx="2"/>
              <a:endCxn id="80" idx="0"/>
            </p:cNvCxnSpPr>
            <p:nvPr/>
          </p:nvCxnSpPr>
          <p:spPr>
            <a:xfrm flipH="1">
              <a:off x="4624358" y="3148478"/>
              <a:ext cx="944533" cy="767316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73" idx="2"/>
              <a:endCxn id="81" idx="0"/>
            </p:cNvCxnSpPr>
            <p:nvPr/>
          </p:nvCxnSpPr>
          <p:spPr>
            <a:xfrm>
              <a:off x="5568891" y="3148478"/>
              <a:ext cx="845818" cy="767316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83" idx="2"/>
              <a:endCxn id="85" idx="0"/>
            </p:cNvCxnSpPr>
            <p:nvPr/>
          </p:nvCxnSpPr>
          <p:spPr>
            <a:xfrm>
              <a:off x="2938380" y="4761428"/>
              <a:ext cx="19945" cy="81055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83" idx="2"/>
              <a:endCxn id="87" idx="0"/>
            </p:cNvCxnSpPr>
            <p:nvPr/>
          </p:nvCxnSpPr>
          <p:spPr>
            <a:xfrm>
              <a:off x="2938380" y="4761428"/>
              <a:ext cx="3568282" cy="81055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82" idx="2"/>
              <a:endCxn id="85" idx="0"/>
            </p:cNvCxnSpPr>
            <p:nvPr/>
          </p:nvCxnSpPr>
          <p:spPr>
            <a:xfrm flipH="1">
              <a:off x="2958325" y="4761428"/>
              <a:ext cx="1800200" cy="81055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82" idx="2"/>
              <a:endCxn id="87" idx="0"/>
            </p:cNvCxnSpPr>
            <p:nvPr/>
          </p:nvCxnSpPr>
          <p:spPr>
            <a:xfrm>
              <a:off x="4758525" y="4761428"/>
              <a:ext cx="1748137" cy="81055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84" idx="2"/>
              <a:endCxn id="87" idx="0"/>
            </p:cNvCxnSpPr>
            <p:nvPr/>
          </p:nvCxnSpPr>
          <p:spPr>
            <a:xfrm flipH="1">
              <a:off x="6506662" y="4761428"/>
              <a:ext cx="43810" cy="81055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4" idx="2"/>
              <a:endCxn id="86" idx="0"/>
            </p:cNvCxnSpPr>
            <p:nvPr/>
          </p:nvCxnSpPr>
          <p:spPr>
            <a:xfrm flipH="1">
              <a:off x="4706462" y="4761428"/>
              <a:ext cx="1844010" cy="81055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851867" y="776634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latin typeface="华文细黑"/>
                  <a:ea typeface="华文细黑"/>
                  <a:cs typeface="华文细黑"/>
                </a:rPr>
                <a:t>应用</a:t>
              </a:r>
              <a:r>
                <a:rPr lang="en-US" sz="1100" dirty="0" smtClean="0">
                  <a:latin typeface="华文细黑"/>
                  <a:ea typeface="华文细黑"/>
                  <a:cs typeface="华文细黑"/>
                </a:rPr>
                <a:t>层</a:t>
              </a:r>
              <a:endParaRPr lang="en-US" sz="11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79859" y="1766587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latin typeface="华文细黑"/>
                  <a:ea typeface="华文细黑"/>
                  <a:cs typeface="华文细黑"/>
                </a:rPr>
                <a:t>负载均衡</a:t>
              </a:r>
              <a:endParaRPr lang="en-US" sz="11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07851" y="2835674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latin typeface="华文细黑"/>
                  <a:ea typeface="华文细黑"/>
                  <a:cs typeface="华文细黑"/>
                </a:rPr>
                <a:t>网关接入层</a:t>
              </a:r>
              <a:endParaRPr lang="en-US" sz="11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71728" y="427583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latin typeface="华文细黑"/>
                  <a:ea typeface="华文细黑"/>
                  <a:cs typeface="华文细黑"/>
                </a:rPr>
                <a:t>微服务层</a:t>
              </a:r>
              <a:endParaRPr lang="en-US" sz="11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853608" y="5715994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latin typeface="华文细黑"/>
                  <a:ea typeface="华文细黑"/>
                  <a:cs typeface="华文细黑"/>
                </a:rPr>
                <a:t>数据层</a:t>
              </a:r>
              <a:endParaRPr lang="en-US" sz="1100" dirty="0">
                <a:latin typeface="华文细黑"/>
                <a:ea typeface="华文细黑"/>
                <a:cs typeface="华文细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34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669146" y="494049"/>
            <a:ext cx="6626996" cy="5346239"/>
            <a:chOff x="669146" y="494049"/>
            <a:chExt cx="6626996" cy="5346239"/>
          </a:xfrm>
        </p:grpSpPr>
        <p:sp>
          <p:nvSpPr>
            <p:cNvPr id="26" name="Process 25"/>
            <p:cNvSpPr/>
            <p:nvPr/>
          </p:nvSpPr>
          <p:spPr>
            <a:xfrm>
              <a:off x="1691680" y="657794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Login</a:t>
              </a:r>
              <a:r>
                <a:rPr lang="en-US" altLang="zh-CN" sz="900" dirty="0">
                  <a:latin typeface="Arial"/>
                  <a:ea typeface="华文细黑"/>
                  <a:cs typeface="Arial"/>
                </a:rPr>
                <a:t> </a:t>
              </a:r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API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189654" y="1124744"/>
              <a:ext cx="0" cy="4715544"/>
            </a:xfrm>
            <a:prstGeom prst="line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Process 29"/>
            <p:cNvSpPr/>
            <p:nvPr/>
          </p:nvSpPr>
          <p:spPr>
            <a:xfrm>
              <a:off x="2843808" y="666870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Login Service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sp>
          <p:nvSpPr>
            <p:cNvPr id="32" name="Process 31"/>
            <p:cNvSpPr/>
            <p:nvPr/>
          </p:nvSpPr>
          <p:spPr>
            <a:xfrm>
              <a:off x="4011460" y="668243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User Repository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sp>
          <p:nvSpPr>
            <p:cNvPr id="33" name="Process 32"/>
            <p:cNvSpPr/>
            <p:nvPr/>
          </p:nvSpPr>
          <p:spPr>
            <a:xfrm>
              <a:off x="5148064" y="667929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User Database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341782" y="1124744"/>
              <a:ext cx="0" cy="4715544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493103" y="1123685"/>
              <a:ext cx="807" cy="47166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35720" y="1125058"/>
              <a:ext cx="10318" cy="4715230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Process 38"/>
            <p:cNvSpPr/>
            <p:nvPr/>
          </p:nvSpPr>
          <p:spPr>
            <a:xfrm>
              <a:off x="6300192" y="668243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OAuth2</a:t>
              </a:r>
            </a:p>
            <a:p>
              <a:pPr algn="ctr"/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Service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798166" y="1130208"/>
              <a:ext cx="0" cy="4710080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111241" y="1520864"/>
              <a:ext cx="151228" cy="3636328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9774" y="1772892"/>
              <a:ext cx="144016" cy="50405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043608" y="1105426"/>
              <a:ext cx="0" cy="4734862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975355" y="1340768"/>
              <a:ext cx="144016" cy="396044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22" name="Straight Arrow Connector 21"/>
            <p:cNvCxnSpPr>
              <a:endCxn id="41" idx="0"/>
            </p:cNvCxnSpPr>
            <p:nvPr/>
          </p:nvCxnSpPr>
          <p:spPr>
            <a:xfrm>
              <a:off x="1103936" y="1520864"/>
              <a:ext cx="1082919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262469" y="1776707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413146" y="2024920"/>
              <a:ext cx="144016" cy="50405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80112" y="2276948"/>
              <a:ext cx="144016" cy="108004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748565" y="3861048"/>
              <a:ext cx="117448" cy="72008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3413790" y="2024844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556407" y="2295473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1" idx="3"/>
            </p:cNvCxnSpPr>
            <p:nvPr/>
          </p:nvCxnSpPr>
          <p:spPr>
            <a:xfrm flipH="1" flipV="1">
              <a:off x="2262469" y="3339028"/>
              <a:ext cx="3304602" cy="17964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48" idx="0"/>
            </p:cNvCxnSpPr>
            <p:nvPr/>
          </p:nvCxnSpPr>
          <p:spPr>
            <a:xfrm>
              <a:off x="2275913" y="3860972"/>
              <a:ext cx="4531376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2275913" y="4577666"/>
              <a:ext cx="4463529" cy="0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03936" y="5085184"/>
              <a:ext cx="1007305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144626" y="1259254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1.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请求登录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75307" y="1345896"/>
              <a:ext cx="894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2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调用用户登录服务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82987" y="1709273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3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判断逻辑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84148" y="1986372"/>
              <a:ext cx="8899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4.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查询数据库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54026" y="3034095"/>
              <a:ext cx="10054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5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返回用户数据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71466" y="3429000"/>
              <a:ext cx="1212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6.</a:t>
              </a:r>
              <a:r>
                <a:rPr lang="en-US" altLang="en-US" sz="900" dirty="0" smtClean="0">
                  <a:latin typeface="华文细黑"/>
                  <a:ea typeface="华文细黑"/>
                  <a:cs typeface="华文细黑"/>
                </a:rPr>
                <a:t> 根据用户信息调用授权服务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41782" y="4293096"/>
              <a:ext cx="1159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7.</a:t>
              </a:r>
              <a:r>
                <a:rPr lang="en-US" altLang="en-US" sz="900" dirty="0" smtClean="0">
                  <a:latin typeface="华文细黑"/>
                  <a:ea typeface="华文细黑"/>
                  <a:cs typeface="华文细黑"/>
                </a:rPr>
                <a:t> 返回 Token 信息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87624" y="4653136"/>
              <a:ext cx="923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8.</a:t>
              </a:r>
              <a:r>
                <a:rPr lang="en-US" altLang="en-US" sz="900" dirty="0" smtClean="0">
                  <a:latin typeface="华文细黑"/>
                  <a:ea typeface="华文细黑"/>
                  <a:cs typeface="华文细黑"/>
                </a:rPr>
                <a:t> 取得授权 Token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69146" y="494049"/>
              <a:ext cx="646331" cy="613226"/>
              <a:chOff x="7438785" y="1948067"/>
              <a:chExt cx="646331" cy="613226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7674841" y="1948067"/>
                <a:ext cx="267488" cy="414135"/>
                <a:chOff x="7668344" y="1954522"/>
                <a:chExt cx="267488" cy="414135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7722864" y="1954522"/>
                  <a:ext cx="152850" cy="145872"/>
                </a:xfrm>
                <a:prstGeom prst="ellips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华文细黑"/>
                    <a:ea typeface="华文细黑"/>
                    <a:cs typeface="华文细黑"/>
                  </a:endParaRP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7668344" y="2155135"/>
                  <a:ext cx="267488" cy="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3" name="Straight Connector 92"/>
                <p:cNvCxnSpPr>
                  <a:stCxn id="89" idx="4"/>
                </p:cNvCxnSpPr>
                <p:nvPr/>
              </p:nvCxnSpPr>
              <p:spPr>
                <a:xfrm>
                  <a:off x="7799289" y="2100395"/>
                  <a:ext cx="0" cy="13112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7674841" y="2225880"/>
                  <a:ext cx="121799" cy="142302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7802135" y="2228154"/>
                  <a:ext cx="126838" cy="140503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01" name="TextBox 100"/>
              <p:cNvSpPr txBox="1"/>
              <p:nvPr/>
            </p:nvSpPr>
            <p:spPr>
              <a:xfrm>
                <a:off x="7438785" y="233046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latin typeface="华文细黑"/>
                    <a:ea typeface="华文细黑"/>
                    <a:cs typeface="华文细黑"/>
                  </a:rPr>
                  <a:t>地锁主人</a:t>
                </a:r>
                <a:endParaRPr lang="en-US" sz="900" dirty="0">
                  <a:latin typeface="华文细黑"/>
                  <a:ea typeface="华文细黑"/>
                  <a:cs typeface="华文细黑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86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13616" y="500896"/>
            <a:ext cx="5474868" cy="4434913"/>
            <a:chOff x="713616" y="500896"/>
            <a:chExt cx="5474868" cy="4434913"/>
          </a:xfrm>
        </p:grpSpPr>
        <p:sp>
          <p:nvSpPr>
            <p:cNvPr id="26" name="Process 25"/>
            <p:cNvSpPr/>
            <p:nvPr/>
          </p:nvSpPr>
          <p:spPr>
            <a:xfrm>
              <a:off x="1736150" y="664641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User API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234124" y="1131592"/>
              <a:ext cx="0" cy="3803903"/>
            </a:xfrm>
            <a:prstGeom prst="line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Process 29"/>
            <p:cNvSpPr/>
            <p:nvPr/>
          </p:nvSpPr>
          <p:spPr>
            <a:xfrm>
              <a:off x="2888278" y="673717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User</a:t>
              </a:r>
              <a:r>
                <a:rPr lang="en-US" sz="900" dirty="0" smtClean="0">
                  <a:latin typeface="Arial"/>
                  <a:ea typeface="华文细黑"/>
                  <a:cs typeface="Arial"/>
                </a:rPr>
                <a:t> Service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sp>
          <p:nvSpPr>
            <p:cNvPr id="32" name="Process 31"/>
            <p:cNvSpPr/>
            <p:nvPr/>
          </p:nvSpPr>
          <p:spPr>
            <a:xfrm>
              <a:off x="4055930" y="675090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User Repository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sp>
          <p:nvSpPr>
            <p:cNvPr id="33" name="Process 32"/>
            <p:cNvSpPr/>
            <p:nvPr/>
          </p:nvSpPr>
          <p:spPr>
            <a:xfrm>
              <a:off x="5192534" y="674776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User Database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386252" y="1131592"/>
              <a:ext cx="0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537573" y="1130532"/>
              <a:ext cx="807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80190" y="1131906"/>
              <a:ext cx="10318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155711" y="1527711"/>
              <a:ext cx="151228" cy="226817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14244" y="1779739"/>
              <a:ext cx="144016" cy="50405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088078" y="1112274"/>
              <a:ext cx="0" cy="3822191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994280" y="1347615"/>
              <a:ext cx="159497" cy="279156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22" name="Straight Arrow Connector 21"/>
            <p:cNvCxnSpPr>
              <a:endCxn id="41" idx="0"/>
            </p:cNvCxnSpPr>
            <p:nvPr/>
          </p:nvCxnSpPr>
          <p:spPr>
            <a:xfrm>
              <a:off x="1148406" y="1527711"/>
              <a:ext cx="1082919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306939" y="1783554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457616" y="2031767"/>
              <a:ext cx="144016" cy="50405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24582" y="2283795"/>
              <a:ext cx="144016" cy="108004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3458260" y="2031691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600877" y="2302320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2306939" y="3363839"/>
              <a:ext cx="3304602" cy="0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60086" y="3795887"/>
              <a:ext cx="1007305" cy="0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160086" y="1266101"/>
              <a:ext cx="10019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1.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请求查询用户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06939" y="1491631"/>
              <a:ext cx="11885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2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调用用户服务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43527" y="1779663"/>
              <a:ext cx="10054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3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内部处理逻辑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28618" y="1993219"/>
              <a:ext cx="8899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4.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查询数据库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98496" y="3040942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5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返回数据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59632" y="3501008"/>
              <a:ext cx="9236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6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获取</a:t>
              </a:r>
              <a:r>
                <a:rPr lang="en-US" altLang="en-US" sz="900" dirty="0" smtClean="0">
                  <a:latin typeface="华文细黑"/>
                  <a:ea typeface="华文细黑"/>
                  <a:cs typeface="华文细黑"/>
                </a:rPr>
                <a:t>结果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713616" y="500896"/>
              <a:ext cx="646331" cy="613226"/>
              <a:chOff x="7438785" y="1948067"/>
              <a:chExt cx="646331" cy="613226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7674841" y="1948067"/>
                <a:ext cx="267488" cy="414135"/>
                <a:chOff x="7668344" y="1954522"/>
                <a:chExt cx="267488" cy="414135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7722864" y="1954522"/>
                  <a:ext cx="152850" cy="145872"/>
                </a:xfrm>
                <a:prstGeom prst="ellips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华文细黑"/>
                    <a:ea typeface="华文细黑"/>
                    <a:cs typeface="华文细黑"/>
                  </a:endParaRP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7668344" y="2155135"/>
                  <a:ext cx="267488" cy="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3" name="Straight Connector 92"/>
                <p:cNvCxnSpPr>
                  <a:stCxn id="89" idx="4"/>
                </p:cNvCxnSpPr>
                <p:nvPr/>
              </p:nvCxnSpPr>
              <p:spPr>
                <a:xfrm>
                  <a:off x="7799289" y="2100395"/>
                  <a:ext cx="0" cy="13112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7674841" y="2225880"/>
                  <a:ext cx="121799" cy="142302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7802135" y="2228154"/>
                  <a:ext cx="126838" cy="140503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01" name="TextBox 100"/>
              <p:cNvSpPr txBox="1"/>
              <p:nvPr/>
            </p:nvSpPr>
            <p:spPr>
              <a:xfrm>
                <a:off x="7438785" y="233046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latin typeface="华文细黑"/>
                    <a:ea typeface="华文细黑"/>
                    <a:cs typeface="华文细黑"/>
                  </a:rPr>
                  <a:t>地锁主人</a:t>
                </a:r>
                <a:endParaRPr lang="en-US" sz="900" dirty="0">
                  <a:latin typeface="华文细黑"/>
                  <a:ea typeface="华文细黑"/>
                  <a:cs typeface="华文细黑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73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3616" y="500896"/>
            <a:ext cx="6635376" cy="4446285"/>
            <a:chOff x="713616" y="500896"/>
            <a:chExt cx="6635376" cy="4446285"/>
          </a:xfrm>
        </p:grpSpPr>
        <p:sp>
          <p:nvSpPr>
            <p:cNvPr id="26" name="Process 25"/>
            <p:cNvSpPr/>
            <p:nvPr/>
          </p:nvSpPr>
          <p:spPr>
            <a:xfrm>
              <a:off x="2896658" y="676013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latin typeface="Arial"/>
                  <a:ea typeface="华文细黑"/>
                  <a:cs typeface="Arial"/>
                </a:rPr>
                <a:t>WeChat</a:t>
              </a:r>
              <a:r>
                <a:rPr lang="zh-CN" altLang="en-US" sz="900" dirty="0" smtClean="0">
                  <a:latin typeface="Arial"/>
                  <a:ea typeface="华文细黑"/>
                  <a:cs typeface="Arial"/>
                </a:rPr>
                <a:t> </a:t>
              </a:r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API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394632" y="1142964"/>
              <a:ext cx="0" cy="3803903"/>
            </a:xfrm>
            <a:prstGeom prst="line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Process 29"/>
            <p:cNvSpPr/>
            <p:nvPr/>
          </p:nvSpPr>
          <p:spPr>
            <a:xfrm>
              <a:off x="4048786" y="685089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Subscription</a:t>
              </a:r>
            </a:p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Service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sp>
          <p:nvSpPr>
            <p:cNvPr id="32" name="Process 31"/>
            <p:cNvSpPr/>
            <p:nvPr/>
          </p:nvSpPr>
          <p:spPr>
            <a:xfrm>
              <a:off x="5216438" y="686462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User Repository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sp>
          <p:nvSpPr>
            <p:cNvPr id="33" name="Process 32"/>
            <p:cNvSpPr/>
            <p:nvPr/>
          </p:nvSpPr>
          <p:spPr>
            <a:xfrm>
              <a:off x="6353042" y="686148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User Database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46760" y="1142964"/>
              <a:ext cx="0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98081" y="1141904"/>
              <a:ext cx="807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840698" y="1143278"/>
              <a:ext cx="10318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316219" y="2096928"/>
              <a:ext cx="151228" cy="621792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5657" y="2373544"/>
              <a:ext cx="155498" cy="64008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088078" y="1112274"/>
              <a:ext cx="0" cy="3822191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994280" y="1347615"/>
              <a:ext cx="159497" cy="146304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22" name="Straight Arrow Connector 21"/>
            <p:cNvCxnSpPr>
              <a:endCxn id="41" idx="0"/>
            </p:cNvCxnSpPr>
            <p:nvPr/>
          </p:nvCxnSpPr>
          <p:spPr>
            <a:xfrm>
              <a:off x="2308914" y="2096928"/>
              <a:ext cx="1082919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481347" y="2365679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627533" y="2724228"/>
              <a:ext cx="144016" cy="50405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75625" y="2997028"/>
              <a:ext cx="144016" cy="108004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629954" y="2708920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61385" y="2996952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2308914" y="4077072"/>
              <a:ext cx="4390320" cy="0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38977" y="2636912"/>
              <a:ext cx="1007305" cy="0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160086" y="1266101"/>
              <a:ext cx="8899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1.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关注公众号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470007" y="2106208"/>
              <a:ext cx="11885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4.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调用关联服务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631012" y="2447391"/>
              <a:ext cx="10054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5.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处理关联逻辑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31702" y="2747685"/>
              <a:ext cx="8899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>
                  <a:latin typeface="华文细黑"/>
                  <a:ea typeface="华文细黑"/>
                  <a:cs typeface="华文细黑"/>
                </a:rPr>
                <a:t>6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查询数据库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04035" y="3830851"/>
              <a:ext cx="10054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>
                  <a:latin typeface="华文细黑"/>
                  <a:ea typeface="华文细黑"/>
                  <a:cs typeface="华文细黑"/>
                </a:rPr>
                <a:t>7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返回处理结果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88897" y="2348880"/>
              <a:ext cx="10788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2.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进入公众号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713616" y="500896"/>
              <a:ext cx="646331" cy="613226"/>
              <a:chOff x="7438785" y="1948067"/>
              <a:chExt cx="646331" cy="613226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7674841" y="1948067"/>
                <a:ext cx="267488" cy="414135"/>
                <a:chOff x="7668344" y="1954522"/>
                <a:chExt cx="267488" cy="414135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7722864" y="1954522"/>
                  <a:ext cx="152850" cy="145872"/>
                </a:xfrm>
                <a:prstGeom prst="ellips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华文细黑"/>
                    <a:ea typeface="华文细黑"/>
                    <a:cs typeface="华文细黑"/>
                  </a:endParaRP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7668344" y="2155135"/>
                  <a:ext cx="267488" cy="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3" name="Straight Connector 92"/>
                <p:cNvCxnSpPr>
                  <a:stCxn id="89" idx="4"/>
                </p:cNvCxnSpPr>
                <p:nvPr/>
              </p:nvCxnSpPr>
              <p:spPr>
                <a:xfrm>
                  <a:off x="7799289" y="2100395"/>
                  <a:ext cx="0" cy="13112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7674841" y="2225880"/>
                  <a:ext cx="121799" cy="142302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7802135" y="2228154"/>
                  <a:ext cx="126838" cy="140503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01" name="TextBox 100"/>
              <p:cNvSpPr txBox="1"/>
              <p:nvPr/>
            </p:nvSpPr>
            <p:spPr>
              <a:xfrm>
                <a:off x="7438785" y="233046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900" dirty="0" smtClean="0">
                    <a:latin typeface="华文细黑"/>
                    <a:ea typeface="华文细黑"/>
                    <a:cs typeface="华文细黑"/>
                  </a:rPr>
                  <a:t>停车用户</a:t>
                </a:r>
                <a:endParaRPr lang="en-US" sz="900" dirty="0">
                  <a:latin typeface="华文细黑"/>
                  <a:ea typeface="华文细黑"/>
                  <a:cs typeface="华文细黑"/>
                </a:endParaRPr>
              </a:p>
            </p:txBody>
          </p:sp>
        </p:grpSp>
        <p:sp>
          <p:nvSpPr>
            <p:cNvPr id="39" name="Process 38"/>
            <p:cNvSpPr/>
            <p:nvPr/>
          </p:nvSpPr>
          <p:spPr>
            <a:xfrm>
              <a:off x="1719294" y="685089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latin typeface="Arial"/>
                  <a:ea typeface="华文细黑"/>
                  <a:cs typeface="Arial"/>
                </a:rPr>
                <a:t>WeChat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2206950" y="1142219"/>
              <a:ext cx="10318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146282" y="1556868"/>
              <a:ext cx="162632" cy="316827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53777" y="1552213"/>
              <a:ext cx="1000623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267744" y="1826029"/>
              <a:ext cx="9989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华文细黑"/>
                  <a:ea typeface="华文细黑"/>
                  <a:cs typeface="华文细黑"/>
                </a:rPr>
                <a:t>3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微信调用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 URL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7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719294" y="676013"/>
            <a:ext cx="5629698" cy="4271168"/>
            <a:chOff x="1719294" y="676013"/>
            <a:chExt cx="5629698" cy="4271168"/>
          </a:xfrm>
        </p:grpSpPr>
        <p:sp>
          <p:nvSpPr>
            <p:cNvPr id="26" name="Process 25"/>
            <p:cNvSpPr/>
            <p:nvPr/>
          </p:nvSpPr>
          <p:spPr>
            <a:xfrm>
              <a:off x="2896658" y="676013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Connection Instance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394632" y="1142964"/>
              <a:ext cx="0" cy="3803903"/>
            </a:xfrm>
            <a:prstGeom prst="line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Process 29"/>
            <p:cNvSpPr/>
            <p:nvPr/>
          </p:nvSpPr>
          <p:spPr>
            <a:xfrm>
              <a:off x="4048786" y="685089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SMS</a:t>
              </a:r>
            </a:p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Decoder</a:t>
              </a:r>
            </a:p>
          </p:txBody>
        </p:sp>
        <p:sp>
          <p:nvSpPr>
            <p:cNvPr id="32" name="Process 31"/>
            <p:cNvSpPr/>
            <p:nvPr/>
          </p:nvSpPr>
          <p:spPr>
            <a:xfrm>
              <a:off x="5216438" y="686462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Dispatcher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sp>
          <p:nvSpPr>
            <p:cNvPr id="33" name="Process 32"/>
            <p:cNvSpPr/>
            <p:nvPr/>
          </p:nvSpPr>
          <p:spPr>
            <a:xfrm>
              <a:off x="6353042" y="686148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Backend</a:t>
              </a:r>
            </a:p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Services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46760" y="1142964"/>
              <a:ext cx="0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98081" y="1141904"/>
              <a:ext cx="807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840698" y="1143278"/>
              <a:ext cx="10318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316219" y="2096928"/>
              <a:ext cx="151228" cy="64008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5657" y="2373544"/>
              <a:ext cx="155498" cy="137160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22" name="Straight Arrow Connector 21"/>
            <p:cNvCxnSpPr>
              <a:endCxn id="41" idx="0"/>
            </p:cNvCxnSpPr>
            <p:nvPr/>
          </p:nvCxnSpPr>
          <p:spPr>
            <a:xfrm>
              <a:off x="2308914" y="2096928"/>
              <a:ext cx="1082919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481347" y="2365679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627533" y="3385360"/>
              <a:ext cx="144016" cy="64008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75625" y="3629792"/>
              <a:ext cx="144016" cy="64008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629954" y="3375427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61385" y="3629716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470007" y="2106208"/>
              <a:ext cx="11885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2.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请求解析消息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84364" y="3089336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900" dirty="0">
                  <a:latin typeface="华文细黑"/>
                  <a:ea typeface="华文细黑"/>
                  <a:cs typeface="华文细黑"/>
                </a:rPr>
                <a:t>4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 </a:t>
              </a:r>
              <a:r>
                <a:rPr lang="en-US" altLang="en-US" sz="900" dirty="0" smtClean="0">
                  <a:latin typeface="华文细黑"/>
                  <a:ea typeface="华文细黑"/>
                  <a:cs typeface="华文细黑"/>
                </a:rPr>
                <a:t>传递解析后的内容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712028" y="3356992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900" dirty="0">
                  <a:latin typeface="华文细黑"/>
                  <a:ea typeface="华文细黑"/>
                  <a:cs typeface="华文细黑"/>
                </a:rPr>
                <a:t>5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分发到云平台处理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39" name="Process 38"/>
            <p:cNvSpPr/>
            <p:nvPr/>
          </p:nvSpPr>
          <p:spPr>
            <a:xfrm>
              <a:off x="1719294" y="685089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SMS Gateway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2206950" y="1142219"/>
              <a:ext cx="10318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132699" y="1801372"/>
              <a:ext cx="162632" cy="64008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67744" y="1826029"/>
              <a:ext cx="10054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1. </a:t>
              </a:r>
              <a:r>
                <a:rPr lang="en-US" altLang="en-US" sz="900" dirty="0" smtClean="0">
                  <a:latin typeface="华文细黑"/>
                  <a:ea typeface="华文细黑"/>
                  <a:cs typeface="华文细黑"/>
                </a:rPr>
                <a:t>下发短信消息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625059" y="2506167"/>
              <a:ext cx="811037" cy="366756"/>
            </a:xfrm>
            <a:custGeom>
              <a:avLst/>
              <a:gdLst>
                <a:gd name="connsiteX0" fmla="*/ 0 w 685955"/>
                <a:gd name="connsiteY0" fmla="*/ 0 h 366756"/>
                <a:gd name="connsiteX1" fmla="*/ 685949 w 685955"/>
                <a:gd name="connsiteY1" fmla="*/ 149419 h 366756"/>
                <a:gd name="connsiteX2" fmla="*/ 13583 w 685955"/>
                <a:gd name="connsiteY2" fmla="*/ 366756 h 36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955" h="366756">
                  <a:moveTo>
                    <a:pt x="0" y="0"/>
                  </a:moveTo>
                  <a:cubicBezTo>
                    <a:pt x="341842" y="44146"/>
                    <a:pt x="683685" y="88293"/>
                    <a:pt x="685949" y="149419"/>
                  </a:cubicBezTo>
                  <a:cubicBezTo>
                    <a:pt x="688213" y="210545"/>
                    <a:pt x="88290" y="326005"/>
                    <a:pt x="13583" y="366756"/>
                  </a:cubicBezTo>
                </a:path>
              </a:pathLst>
            </a:custGeom>
            <a:ln w="12700" cmpd="sng">
              <a:solidFill>
                <a:srgbClr val="0D0D0D"/>
              </a:solidFill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44008" y="2276872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3.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解析消息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6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19294" y="676013"/>
            <a:ext cx="5629698" cy="4271168"/>
            <a:chOff x="1719294" y="676013"/>
            <a:chExt cx="5629698" cy="4271168"/>
          </a:xfrm>
        </p:grpSpPr>
        <p:grpSp>
          <p:nvGrpSpPr>
            <p:cNvPr id="17" name="Group 16"/>
            <p:cNvGrpSpPr/>
            <p:nvPr/>
          </p:nvGrpSpPr>
          <p:grpSpPr>
            <a:xfrm>
              <a:off x="1719294" y="676013"/>
              <a:ext cx="5629698" cy="4271168"/>
              <a:chOff x="1719294" y="676013"/>
              <a:chExt cx="5629698" cy="4271168"/>
            </a:xfrm>
          </p:grpSpPr>
          <p:sp>
            <p:nvSpPr>
              <p:cNvPr id="26" name="Process 25"/>
              <p:cNvSpPr/>
              <p:nvPr/>
            </p:nvSpPr>
            <p:spPr>
              <a:xfrm>
                <a:off x="2896658" y="676013"/>
                <a:ext cx="995950" cy="456815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Arial"/>
                    <a:ea typeface="华文细黑"/>
                    <a:cs typeface="Arial"/>
                  </a:rPr>
                  <a:t>Message</a:t>
                </a:r>
              </a:p>
              <a:p>
                <a:pPr algn="ctr"/>
                <a:r>
                  <a:rPr lang="en-US" sz="900" dirty="0" smtClean="0">
                    <a:latin typeface="Arial"/>
                    <a:ea typeface="华文细黑"/>
                    <a:cs typeface="Arial"/>
                  </a:rPr>
                  <a:t>Receiver</a:t>
                </a:r>
                <a:endParaRPr lang="en-US" sz="900" dirty="0">
                  <a:latin typeface="Arial"/>
                  <a:ea typeface="华文细黑"/>
                  <a:cs typeface="Arial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3394632" y="1142964"/>
                <a:ext cx="0" cy="3803903"/>
              </a:xfrm>
              <a:prstGeom prst="line">
                <a:avLst/>
              </a:prstGeom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Process 29"/>
              <p:cNvSpPr/>
              <p:nvPr/>
            </p:nvSpPr>
            <p:spPr>
              <a:xfrm>
                <a:off x="4048786" y="685089"/>
                <a:ext cx="995950" cy="456815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Arial"/>
                    <a:ea typeface="华文细黑"/>
                    <a:cs typeface="Arial"/>
                  </a:rPr>
                  <a:t>SMS</a:t>
                </a:r>
              </a:p>
              <a:p>
                <a:pPr algn="ctr"/>
                <a:r>
                  <a:rPr lang="en-US" altLang="zh-CN" sz="900" dirty="0" smtClean="0">
                    <a:latin typeface="Arial"/>
                    <a:ea typeface="华文细黑"/>
                    <a:cs typeface="Arial"/>
                  </a:rPr>
                  <a:t>Parser</a:t>
                </a:r>
                <a:endParaRPr lang="en-US" sz="900" dirty="0" smtClean="0">
                  <a:latin typeface="Arial"/>
                  <a:ea typeface="华文细黑"/>
                  <a:cs typeface="Arial"/>
                </a:endParaRPr>
              </a:p>
            </p:txBody>
          </p:sp>
          <p:sp>
            <p:nvSpPr>
              <p:cNvPr id="32" name="Process 31"/>
              <p:cNvSpPr/>
              <p:nvPr/>
            </p:nvSpPr>
            <p:spPr>
              <a:xfrm>
                <a:off x="5216438" y="686462"/>
                <a:ext cx="995950" cy="456815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Arial"/>
                    <a:ea typeface="华文细黑"/>
                    <a:cs typeface="Arial"/>
                  </a:rPr>
                  <a:t>Connection</a:t>
                </a:r>
              </a:p>
              <a:p>
                <a:pPr algn="ctr"/>
                <a:r>
                  <a:rPr lang="en-US" sz="900" dirty="0" smtClean="0">
                    <a:latin typeface="Arial"/>
                    <a:ea typeface="华文细黑"/>
                    <a:cs typeface="Arial"/>
                  </a:rPr>
                  <a:t>Instance</a:t>
                </a:r>
                <a:endParaRPr lang="en-US" sz="900" dirty="0">
                  <a:latin typeface="Arial"/>
                  <a:ea typeface="华文细黑"/>
                  <a:cs typeface="Arial"/>
                </a:endParaRPr>
              </a:p>
            </p:txBody>
          </p:sp>
          <p:sp>
            <p:nvSpPr>
              <p:cNvPr id="33" name="Process 32"/>
              <p:cNvSpPr/>
              <p:nvPr/>
            </p:nvSpPr>
            <p:spPr>
              <a:xfrm>
                <a:off x="6353042" y="686148"/>
                <a:ext cx="995950" cy="456815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Arial"/>
                    <a:ea typeface="华文细黑"/>
                    <a:cs typeface="Arial"/>
                  </a:rPr>
                  <a:t>SMS</a:t>
                </a:r>
              </a:p>
              <a:p>
                <a:pPr algn="ctr"/>
                <a:r>
                  <a:rPr lang="en-US" sz="900" dirty="0" smtClean="0">
                    <a:latin typeface="Arial"/>
                    <a:ea typeface="华文细黑"/>
                    <a:cs typeface="Arial"/>
                  </a:rPr>
                  <a:t>Gateway</a:t>
                </a:r>
                <a:endParaRPr lang="en-US" sz="900" dirty="0">
                  <a:latin typeface="Arial"/>
                  <a:ea typeface="华文细黑"/>
                  <a:cs typeface="Arial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4546760" y="1142964"/>
                <a:ext cx="0" cy="3803903"/>
              </a:xfrm>
              <a:prstGeom prst="line">
                <a:avLst/>
              </a:prstGeom>
              <a:ln w="12700" cmpd="sng">
                <a:prstDash val="dash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5698081" y="1141904"/>
                <a:ext cx="807" cy="3803903"/>
              </a:xfrm>
              <a:prstGeom prst="line">
                <a:avLst/>
              </a:prstGeom>
              <a:ln w="12700" cmpd="sng">
                <a:prstDash val="dash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6840698" y="1143278"/>
                <a:ext cx="10318" cy="3803903"/>
              </a:xfrm>
              <a:prstGeom prst="line">
                <a:avLst/>
              </a:prstGeom>
              <a:ln w="12700" cmpd="sng">
                <a:prstDash val="dash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3316219" y="2096928"/>
                <a:ext cx="151228" cy="640080"/>
              </a:xfrm>
              <a:prstGeom prst="rect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475657" y="2373544"/>
                <a:ext cx="155498" cy="1371600"/>
              </a:xfrm>
              <a:prstGeom prst="rect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华文细黑"/>
                  <a:ea typeface="华文细黑"/>
                  <a:cs typeface="华文细黑"/>
                </a:endParaRPr>
              </a:p>
            </p:txBody>
          </p:sp>
          <p:cxnSp>
            <p:nvCxnSpPr>
              <p:cNvPr id="22" name="Straight Arrow Connector 21"/>
              <p:cNvCxnSpPr>
                <a:endCxn id="41" idx="0"/>
              </p:cNvCxnSpPr>
              <p:nvPr/>
            </p:nvCxnSpPr>
            <p:spPr>
              <a:xfrm>
                <a:off x="2308914" y="2096928"/>
                <a:ext cx="1082919" cy="0"/>
              </a:xfrm>
              <a:prstGeom prst="straightConnector1">
                <a:avLst/>
              </a:prstGeom>
              <a:ln w="12700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481347" y="2365679"/>
                <a:ext cx="1079313" cy="76"/>
              </a:xfrm>
              <a:prstGeom prst="straightConnector1">
                <a:avLst/>
              </a:prstGeom>
              <a:ln w="12700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5627533" y="3385360"/>
                <a:ext cx="144016" cy="1123760"/>
              </a:xfrm>
              <a:prstGeom prst="rect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775625" y="3629792"/>
                <a:ext cx="144016" cy="640080"/>
              </a:xfrm>
              <a:prstGeom prst="rect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华文细黑"/>
                  <a:ea typeface="华文细黑"/>
                  <a:cs typeface="华文细黑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629954" y="3375427"/>
                <a:ext cx="1079313" cy="76"/>
              </a:xfrm>
              <a:prstGeom prst="straightConnector1">
                <a:avLst/>
              </a:prstGeom>
              <a:ln w="12700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5761385" y="3629716"/>
                <a:ext cx="1079313" cy="76"/>
              </a:xfrm>
              <a:prstGeom prst="straightConnector1">
                <a:avLst/>
              </a:prstGeom>
              <a:ln w="12700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3470007" y="2106208"/>
                <a:ext cx="118858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 smtClean="0">
                    <a:latin typeface="华文细黑"/>
                    <a:ea typeface="华文细黑"/>
                    <a:cs typeface="华文细黑"/>
                  </a:rPr>
                  <a:t>2.</a:t>
                </a:r>
                <a:r>
                  <a:rPr lang="zh-CN" altLang="en-US" sz="900" dirty="0" smtClean="0">
                    <a:latin typeface="华文细黑"/>
                    <a:ea typeface="华文细黑"/>
                    <a:cs typeface="华文细黑"/>
                  </a:rPr>
                  <a:t>验证并传递内容</a:t>
                </a:r>
                <a:r>
                  <a:rPr lang="en-US" altLang="zh-CN" sz="900" dirty="0" smtClean="0">
                    <a:latin typeface="华文细黑"/>
                    <a:ea typeface="华文细黑"/>
                    <a:cs typeface="华文细黑"/>
                  </a:rPr>
                  <a:t> </a:t>
                </a:r>
                <a:r>
                  <a:rPr lang="zh-CN" altLang="en-US" sz="900" dirty="0" smtClean="0">
                    <a:latin typeface="华文细黑"/>
                    <a:ea typeface="华文细黑"/>
                    <a:cs typeface="华文细黑"/>
                  </a:rPr>
                  <a:t> </a:t>
                </a:r>
                <a:endParaRPr lang="en-US" sz="9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84364" y="3089336"/>
                <a:ext cx="100540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sz="900" dirty="0">
                    <a:latin typeface="华文细黑"/>
                    <a:ea typeface="华文细黑"/>
                    <a:cs typeface="华文细黑"/>
                  </a:rPr>
                  <a:t>4</a:t>
                </a:r>
                <a:r>
                  <a:rPr lang="en-US" altLang="zh-CN" sz="900" dirty="0" smtClean="0">
                    <a:latin typeface="华文细黑"/>
                    <a:ea typeface="华文细黑"/>
                    <a:cs typeface="华文细黑"/>
                  </a:rPr>
                  <a:t>. </a:t>
                </a:r>
                <a:r>
                  <a:rPr lang="zh-CN" altLang="en-US" sz="900" dirty="0" smtClean="0">
                    <a:latin typeface="华文细黑"/>
                    <a:ea typeface="华文细黑"/>
                    <a:cs typeface="华文细黑"/>
                  </a:rPr>
                  <a:t>获取有效链接</a:t>
                </a:r>
                <a:endParaRPr lang="en-US" sz="9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712028" y="3356992"/>
                <a:ext cx="100540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900" dirty="0">
                    <a:latin typeface="华文细黑"/>
                    <a:ea typeface="华文细黑"/>
                    <a:cs typeface="华文细黑"/>
                  </a:rPr>
                  <a:t>5</a:t>
                </a:r>
                <a:r>
                  <a:rPr lang="en-US" altLang="zh-CN" sz="900" dirty="0" smtClean="0">
                    <a:latin typeface="华文细黑"/>
                    <a:ea typeface="华文细黑"/>
                    <a:cs typeface="华文细黑"/>
                  </a:rPr>
                  <a:t>.</a:t>
                </a:r>
                <a:r>
                  <a:rPr lang="zh-CN" altLang="en-US" sz="900" dirty="0" smtClean="0">
                    <a:latin typeface="华文细黑"/>
                    <a:ea typeface="华文细黑"/>
                    <a:cs typeface="华文细黑"/>
                  </a:rPr>
                  <a:t> 发送短信内容</a:t>
                </a:r>
                <a:r>
                  <a:rPr lang="en-US" altLang="zh-CN" sz="900" dirty="0" smtClean="0">
                    <a:latin typeface="华文细黑"/>
                    <a:ea typeface="华文细黑"/>
                    <a:cs typeface="华文细黑"/>
                  </a:rPr>
                  <a:t> </a:t>
                </a:r>
                <a:endParaRPr lang="en-US" sz="9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39" name="Process 38"/>
              <p:cNvSpPr/>
              <p:nvPr/>
            </p:nvSpPr>
            <p:spPr>
              <a:xfrm>
                <a:off x="1719294" y="685089"/>
                <a:ext cx="995950" cy="456815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Arial"/>
                    <a:ea typeface="华文细黑"/>
                    <a:cs typeface="Arial"/>
                  </a:rPr>
                  <a:t>Backend</a:t>
                </a:r>
              </a:p>
              <a:p>
                <a:pPr algn="ctr"/>
                <a:r>
                  <a:rPr lang="en-US" sz="900" dirty="0" smtClean="0">
                    <a:latin typeface="Arial"/>
                    <a:ea typeface="华文细黑"/>
                    <a:cs typeface="Arial"/>
                  </a:rPr>
                  <a:t>Service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flipH="1">
                <a:off x="2206950" y="1142219"/>
                <a:ext cx="10318" cy="3803903"/>
              </a:xfrm>
              <a:prstGeom prst="line">
                <a:avLst/>
              </a:prstGeom>
              <a:ln w="12700" cmpd="sng">
                <a:prstDash val="dash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2132699" y="1801372"/>
                <a:ext cx="162632" cy="640080"/>
              </a:xfrm>
              <a:prstGeom prst="rect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267744" y="1826029"/>
                <a:ext cx="100540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华文细黑"/>
                    <a:ea typeface="华文细黑"/>
                    <a:cs typeface="华文细黑"/>
                  </a:rPr>
                  <a:t>1. </a:t>
                </a:r>
                <a:r>
                  <a:rPr lang="en-US" altLang="en-US" sz="900" dirty="0" smtClean="0">
                    <a:latin typeface="华文细黑"/>
                    <a:ea typeface="华文细黑"/>
                    <a:cs typeface="华文细黑"/>
                  </a:rPr>
                  <a:t>请求发送短信</a:t>
                </a:r>
                <a:endParaRPr lang="en-US" sz="9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4625059" y="2506167"/>
                <a:ext cx="811037" cy="366756"/>
              </a:xfrm>
              <a:custGeom>
                <a:avLst/>
                <a:gdLst>
                  <a:gd name="connsiteX0" fmla="*/ 0 w 685955"/>
                  <a:gd name="connsiteY0" fmla="*/ 0 h 366756"/>
                  <a:gd name="connsiteX1" fmla="*/ 685949 w 685955"/>
                  <a:gd name="connsiteY1" fmla="*/ 149419 h 366756"/>
                  <a:gd name="connsiteX2" fmla="*/ 13583 w 685955"/>
                  <a:gd name="connsiteY2" fmla="*/ 366756 h 36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955" h="366756">
                    <a:moveTo>
                      <a:pt x="0" y="0"/>
                    </a:moveTo>
                    <a:cubicBezTo>
                      <a:pt x="341842" y="44146"/>
                      <a:pt x="683685" y="88293"/>
                      <a:pt x="685949" y="149419"/>
                    </a:cubicBezTo>
                    <a:cubicBezTo>
                      <a:pt x="688213" y="210545"/>
                      <a:pt x="88290" y="326005"/>
                      <a:pt x="13583" y="366756"/>
                    </a:cubicBezTo>
                  </a:path>
                </a:pathLst>
              </a:custGeom>
              <a:ln w="12700" cmpd="sng">
                <a:solidFill>
                  <a:srgbClr val="0D0D0D"/>
                </a:solidFill>
                <a:headEnd type="none"/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44008" y="2276872"/>
                <a:ext cx="100540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华文细黑"/>
                    <a:ea typeface="华文细黑"/>
                    <a:cs typeface="华文细黑"/>
                  </a:rPr>
                  <a:t>3. </a:t>
                </a:r>
                <a:r>
                  <a:rPr lang="zh-CN" altLang="en-US" sz="900" dirty="0" smtClean="0">
                    <a:latin typeface="华文细黑"/>
                    <a:ea typeface="华文细黑"/>
                    <a:cs typeface="华文细黑"/>
                  </a:rPr>
                  <a:t>封装短信对象</a:t>
                </a:r>
                <a:endParaRPr lang="en-US" sz="900" dirty="0">
                  <a:latin typeface="华文细黑"/>
                  <a:ea typeface="华文细黑"/>
                  <a:cs typeface="华文细黑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46" idx="2"/>
            </p:cNvCxnSpPr>
            <p:nvPr/>
          </p:nvCxnSpPr>
          <p:spPr>
            <a:xfrm flipH="1">
              <a:off x="5771549" y="4269872"/>
              <a:ext cx="1076084" cy="0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34" idx="3"/>
            </p:cNvCxnSpPr>
            <p:nvPr/>
          </p:nvCxnSpPr>
          <p:spPr>
            <a:xfrm flipH="1">
              <a:off x="2285099" y="4509120"/>
              <a:ext cx="3412983" cy="0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122467" y="4189080"/>
              <a:ext cx="162632" cy="64008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0383" y="4235912"/>
              <a:ext cx="10054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6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返回发送结果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43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80329" y="500896"/>
            <a:ext cx="6468663" cy="4451857"/>
            <a:chOff x="880329" y="500896"/>
            <a:chExt cx="6468663" cy="4451857"/>
          </a:xfrm>
        </p:grpSpPr>
        <p:sp>
          <p:nvSpPr>
            <p:cNvPr id="26" name="Process 25"/>
            <p:cNvSpPr/>
            <p:nvPr/>
          </p:nvSpPr>
          <p:spPr>
            <a:xfrm>
              <a:off x="2896658" y="676013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Payment</a:t>
              </a:r>
            </a:p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Service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394632" y="1142964"/>
              <a:ext cx="0" cy="3803903"/>
            </a:xfrm>
            <a:prstGeom prst="line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Process 29"/>
            <p:cNvSpPr/>
            <p:nvPr/>
          </p:nvSpPr>
          <p:spPr>
            <a:xfrm>
              <a:off x="4048786" y="685089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Bill</a:t>
              </a:r>
            </a:p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Repository</a:t>
              </a:r>
            </a:p>
          </p:txBody>
        </p:sp>
        <p:sp>
          <p:nvSpPr>
            <p:cNvPr id="32" name="Process 31"/>
            <p:cNvSpPr/>
            <p:nvPr/>
          </p:nvSpPr>
          <p:spPr>
            <a:xfrm>
              <a:off x="5216438" y="686462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Account</a:t>
              </a:r>
            </a:p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Repository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sp>
          <p:nvSpPr>
            <p:cNvPr id="33" name="Process 32"/>
            <p:cNvSpPr/>
            <p:nvPr/>
          </p:nvSpPr>
          <p:spPr>
            <a:xfrm>
              <a:off x="6353042" y="686148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Database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46760" y="1142964"/>
              <a:ext cx="0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98081" y="1141904"/>
              <a:ext cx="807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840698" y="1143278"/>
              <a:ext cx="10318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316219" y="1842505"/>
              <a:ext cx="153788" cy="1828798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5657" y="2112160"/>
              <a:ext cx="155498" cy="54864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088078" y="1112274"/>
              <a:ext cx="0" cy="3840479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994280" y="1347614"/>
              <a:ext cx="162762" cy="3449537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308914" y="1844824"/>
              <a:ext cx="1082919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481347" y="2104295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631744" y="3442584"/>
              <a:ext cx="144016" cy="50405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75625" y="2348880"/>
              <a:ext cx="144016" cy="53949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629954" y="2348880"/>
              <a:ext cx="2210744" cy="980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2308914" y="4268632"/>
              <a:ext cx="4531784" cy="15059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219949" y="1325960"/>
              <a:ext cx="5437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1.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付款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470007" y="1844824"/>
              <a:ext cx="11885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900" dirty="0">
                  <a:latin typeface="华文细黑"/>
                  <a:ea typeface="华文细黑"/>
                  <a:cs typeface="华文细黑"/>
                </a:rPr>
                <a:t>3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处理交易数据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631012" y="2118048"/>
              <a:ext cx="10054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900" dirty="0">
                  <a:latin typeface="华文细黑"/>
                  <a:ea typeface="华文细黑"/>
                  <a:cs typeface="华文细黑"/>
                </a:rPr>
                <a:t>4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保存交易记录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39920" y="2636912"/>
              <a:ext cx="10054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5. </a:t>
              </a:r>
              <a:r>
                <a:rPr lang="en-US" altLang="en-US" sz="900" dirty="0" smtClean="0">
                  <a:latin typeface="华文细黑"/>
                  <a:ea typeface="华文细黑"/>
                  <a:cs typeface="华文细黑"/>
                </a:rPr>
                <a:t>返回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交易记录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13904" y="4025134"/>
              <a:ext cx="10054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8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返回账户信息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880329" y="500896"/>
              <a:ext cx="415498" cy="611378"/>
              <a:chOff x="7605498" y="1948067"/>
              <a:chExt cx="415498" cy="611378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7674841" y="1948067"/>
                <a:ext cx="267488" cy="414135"/>
                <a:chOff x="7668344" y="1954522"/>
                <a:chExt cx="267488" cy="414135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7722864" y="1954522"/>
                  <a:ext cx="152850" cy="145872"/>
                </a:xfrm>
                <a:prstGeom prst="ellips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华文细黑"/>
                    <a:ea typeface="华文细黑"/>
                    <a:cs typeface="华文细黑"/>
                  </a:endParaRP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7668344" y="2155135"/>
                  <a:ext cx="267488" cy="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3" name="Straight Connector 92"/>
                <p:cNvCxnSpPr>
                  <a:stCxn id="89" idx="4"/>
                </p:cNvCxnSpPr>
                <p:nvPr/>
              </p:nvCxnSpPr>
              <p:spPr>
                <a:xfrm>
                  <a:off x="7799289" y="2100395"/>
                  <a:ext cx="0" cy="13112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7674841" y="2225880"/>
                  <a:ext cx="121799" cy="142302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7802135" y="2228154"/>
                  <a:ext cx="126838" cy="140503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01" name="TextBox 100"/>
              <p:cNvSpPr txBox="1"/>
              <p:nvPr/>
            </p:nvSpPr>
            <p:spPr>
              <a:xfrm>
                <a:off x="7605498" y="2328613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华文细黑"/>
                    <a:ea typeface="华文细黑"/>
                    <a:cs typeface="华文细黑"/>
                  </a:rPr>
                  <a:t>User</a:t>
                </a:r>
                <a:endParaRPr lang="en-US" sz="900" dirty="0">
                  <a:latin typeface="华文细黑"/>
                  <a:ea typeface="华文细黑"/>
                  <a:cs typeface="华文细黑"/>
                </a:endParaRPr>
              </a:p>
            </p:txBody>
          </p:sp>
        </p:grpSp>
        <p:sp>
          <p:nvSpPr>
            <p:cNvPr id="39" name="Process 38"/>
            <p:cNvSpPr/>
            <p:nvPr/>
          </p:nvSpPr>
          <p:spPr>
            <a:xfrm>
              <a:off x="1719294" y="685089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Payment</a:t>
              </a:r>
            </a:p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API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2206950" y="1142219"/>
              <a:ext cx="10318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139490" y="1556868"/>
              <a:ext cx="162632" cy="301752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53777" y="1552213"/>
              <a:ext cx="1000623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267744" y="1628800"/>
              <a:ext cx="10089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2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调用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Pay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方法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3483832" y="2886896"/>
              <a:ext cx="3291793" cy="0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635896" y="3068960"/>
              <a:ext cx="82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900" dirty="0">
                  <a:latin typeface="华文细黑"/>
                  <a:ea typeface="华文细黑"/>
                  <a:cs typeface="华文细黑"/>
                </a:rPr>
                <a:t>6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更新相关资金账户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3467416" y="3437016"/>
              <a:ext cx="2243128" cy="13584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6771846" y="3733224"/>
              <a:ext cx="144016" cy="53949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5775760" y="3717032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1153777" y="4574336"/>
              <a:ext cx="1087727" cy="0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868144" y="3486200"/>
              <a:ext cx="8208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7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保存数据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61241" y="4293096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9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返回信息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2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2041284" y="65009"/>
            <a:ext cx="5123004" cy="8024126"/>
            <a:chOff x="2041284" y="65009"/>
            <a:chExt cx="5123004" cy="8024126"/>
          </a:xfrm>
        </p:grpSpPr>
        <p:sp>
          <p:nvSpPr>
            <p:cNvPr id="5" name="Alternate Process 4"/>
            <p:cNvSpPr/>
            <p:nvPr/>
          </p:nvSpPr>
          <p:spPr>
            <a:xfrm>
              <a:off x="3995936" y="65009"/>
              <a:ext cx="729224" cy="267647"/>
            </a:xfrm>
            <a:prstGeom prst="flowChartAlternate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开始</a:t>
              </a:r>
              <a:endParaRPr lang="en-US" sz="1000" dirty="0"/>
            </a:p>
          </p:txBody>
        </p:sp>
        <p:sp>
          <p:nvSpPr>
            <p:cNvPr id="6" name="Process 5"/>
            <p:cNvSpPr/>
            <p:nvPr/>
          </p:nvSpPr>
          <p:spPr>
            <a:xfrm>
              <a:off x="3567079" y="534804"/>
              <a:ext cx="1584176" cy="286888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用户查看账户余额</a:t>
              </a:r>
              <a:endParaRPr lang="en-US" sz="1000" dirty="0"/>
            </a:p>
          </p:txBody>
        </p:sp>
        <p:sp>
          <p:nvSpPr>
            <p:cNvPr id="8" name="Decision 7"/>
            <p:cNvSpPr/>
            <p:nvPr/>
          </p:nvSpPr>
          <p:spPr>
            <a:xfrm>
              <a:off x="3491617" y="1050144"/>
              <a:ext cx="1737336" cy="866688"/>
            </a:xfrm>
            <a:prstGeom prst="flowChartDecision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是否已绑定取现账号？</a:t>
              </a:r>
              <a:endParaRPr lang="en-US" sz="1000" dirty="0"/>
            </a:p>
          </p:txBody>
        </p:sp>
        <p:sp>
          <p:nvSpPr>
            <p:cNvPr id="9" name="Decision 8"/>
            <p:cNvSpPr/>
            <p:nvPr/>
          </p:nvSpPr>
          <p:spPr>
            <a:xfrm>
              <a:off x="3491593" y="2205961"/>
              <a:ext cx="1737360" cy="868680"/>
            </a:xfrm>
            <a:prstGeom prst="flowChartDecision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是否有余额？</a:t>
              </a:r>
              <a:endParaRPr lang="en-US" sz="1000" dirty="0"/>
            </a:p>
          </p:txBody>
        </p:sp>
        <p:sp>
          <p:nvSpPr>
            <p:cNvPr id="10" name="Alternate Process 9"/>
            <p:cNvSpPr/>
            <p:nvPr/>
          </p:nvSpPr>
          <p:spPr>
            <a:xfrm>
              <a:off x="3980544" y="7821488"/>
              <a:ext cx="729224" cy="267647"/>
            </a:xfrm>
            <a:prstGeom prst="flowChartAlternate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结束</a:t>
              </a:r>
              <a:endParaRPr lang="en-US" sz="1000" dirty="0"/>
            </a:p>
          </p:txBody>
        </p:sp>
        <p:sp>
          <p:nvSpPr>
            <p:cNvPr id="11" name="Process 10"/>
            <p:cNvSpPr/>
            <p:nvPr/>
          </p:nvSpPr>
          <p:spPr>
            <a:xfrm>
              <a:off x="3569681" y="3353311"/>
              <a:ext cx="1584176" cy="286888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填写金额并申请提现</a:t>
              </a:r>
              <a:endParaRPr lang="en-US" sz="1000" dirty="0"/>
            </a:p>
          </p:txBody>
        </p:sp>
        <p:sp>
          <p:nvSpPr>
            <p:cNvPr id="12" name="Process 11"/>
            <p:cNvSpPr/>
            <p:nvPr/>
          </p:nvSpPr>
          <p:spPr>
            <a:xfrm>
              <a:off x="3564802" y="5158336"/>
              <a:ext cx="1584176" cy="286888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管理员查看提现申请</a:t>
              </a:r>
              <a:endParaRPr lang="en-US" sz="1000" dirty="0"/>
            </a:p>
          </p:txBody>
        </p:sp>
        <p:sp>
          <p:nvSpPr>
            <p:cNvPr id="13" name="Decision 12"/>
            <p:cNvSpPr/>
            <p:nvPr/>
          </p:nvSpPr>
          <p:spPr>
            <a:xfrm>
              <a:off x="3482712" y="5789647"/>
              <a:ext cx="1737360" cy="868680"/>
            </a:xfrm>
            <a:prstGeom prst="flowChartDecision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是否满足提现要求？</a:t>
              </a:r>
              <a:endParaRPr lang="en-US" sz="1000" dirty="0"/>
            </a:p>
          </p:txBody>
        </p:sp>
        <p:sp>
          <p:nvSpPr>
            <p:cNvPr id="14" name="Process 13"/>
            <p:cNvSpPr/>
            <p:nvPr/>
          </p:nvSpPr>
          <p:spPr>
            <a:xfrm>
              <a:off x="3796622" y="7029400"/>
              <a:ext cx="1097280" cy="286888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通过提现申请</a:t>
              </a:r>
              <a:endParaRPr lang="en-US" sz="1000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0"/>
            </p:cNvCxnSpPr>
            <p:nvPr/>
          </p:nvCxnSpPr>
          <p:spPr>
            <a:xfrm flipH="1">
              <a:off x="4359167" y="332656"/>
              <a:ext cx="1381" cy="202148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8" idx="0"/>
            </p:cNvCxnSpPr>
            <p:nvPr/>
          </p:nvCxnSpPr>
          <p:spPr>
            <a:xfrm>
              <a:off x="4359167" y="821692"/>
              <a:ext cx="1118" cy="228452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2"/>
              <a:endCxn id="9" idx="0"/>
            </p:cNvCxnSpPr>
            <p:nvPr/>
          </p:nvCxnSpPr>
          <p:spPr>
            <a:xfrm flipH="1">
              <a:off x="4360273" y="1916832"/>
              <a:ext cx="12" cy="289129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355976" y="185585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Y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360901" y="3080372"/>
              <a:ext cx="868" cy="272939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55976" y="306896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Y</a:t>
              </a:r>
            </a:p>
          </p:txBody>
        </p:sp>
        <p:cxnSp>
          <p:nvCxnSpPr>
            <p:cNvPr id="28" name="Straight Arrow Connector 27"/>
            <p:cNvCxnSpPr>
              <a:stCxn id="11" idx="2"/>
              <a:endCxn id="34" idx="0"/>
            </p:cNvCxnSpPr>
            <p:nvPr/>
          </p:nvCxnSpPr>
          <p:spPr>
            <a:xfrm flipH="1">
              <a:off x="4360560" y="3640199"/>
              <a:ext cx="1209" cy="302835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2"/>
              <a:endCxn id="13" idx="0"/>
            </p:cNvCxnSpPr>
            <p:nvPr/>
          </p:nvCxnSpPr>
          <p:spPr>
            <a:xfrm flipH="1">
              <a:off x="4351392" y="5445224"/>
              <a:ext cx="5498" cy="344423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Decision 33"/>
            <p:cNvSpPr/>
            <p:nvPr/>
          </p:nvSpPr>
          <p:spPr>
            <a:xfrm>
              <a:off x="3491880" y="3943034"/>
              <a:ext cx="1737360" cy="868680"/>
            </a:xfrm>
            <a:prstGeom prst="flowChartDecision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是否取消</a:t>
              </a:r>
              <a:endParaRPr lang="en-US" altLang="zh-CN" sz="1000" dirty="0" smtClean="0"/>
            </a:p>
            <a:p>
              <a:pPr algn="ctr"/>
              <a:r>
                <a:rPr lang="zh-CN" altLang="en-US" sz="1000" dirty="0" smtClean="0"/>
                <a:t>申请？</a:t>
              </a:r>
              <a:endParaRPr lang="en-US" sz="1000" dirty="0"/>
            </a:p>
          </p:txBody>
        </p:sp>
        <p:cxnSp>
          <p:nvCxnSpPr>
            <p:cNvPr id="37" name="Straight Arrow Connector 36"/>
            <p:cNvCxnSpPr>
              <a:stCxn id="34" idx="2"/>
              <a:endCxn id="12" idx="0"/>
            </p:cNvCxnSpPr>
            <p:nvPr/>
          </p:nvCxnSpPr>
          <p:spPr>
            <a:xfrm flipH="1">
              <a:off x="4356890" y="4811714"/>
              <a:ext cx="3670" cy="346622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3" idx="2"/>
              <a:endCxn id="14" idx="0"/>
            </p:cNvCxnSpPr>
            <p:nvPr/>
          </p:nvCxnSpPr>
          <p:spPr>
            <a:xfrm flipH="1">
              <a:off x="4345262" y="6658327"/>
              <a:ext cx="6130" cy="371073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4" idx="2"/>
              <a:endCxn id="10" idx="0"/>
            </p:cNvCxnSpPr>
            <p:nvPr/>
          </p:nvCxnSpPr>
          <p:spPr>
            <a:xfrm flipH="1">
              <a:off x="4345156" y="7316288"/>
              <a:ext cx="106" cy="505200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366097" y="4797152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45156" y="668039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Y</a:t>
              </a:r>
            </a:p>
          </p:txBody>
        </p:sp>
        <p:cxnSp>
          <p:nvCxnSpPr>
            <p:cNvPr id="52" name="Elbow Connector 51"/>
            <p:cNvCxnSpPr>
              <a:stCxn id="8" idx="3"/>
            </p:cNvCxnSpPr>
            <p:nvPr/>
          </p:nvCxnSpPr>
          <p:spPr>
            <a:xfrm flipH="1">
              <a:off x="4360548" y="1483488"/>
              <a:ext cx="868405" cy="6121976"/>
            </a:xfrm>
            <a:prstGeom prst="bentConnector4">
              <a:avLst>
                <a:gd name="adj1" fmla="val -222676"/>
                <a:gd name="adj2" fmla="val 99813"/>
              </a:avLst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436096" y="1097494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 smtClean="0"/>
            </a:p>
          </p:txBody>
        </p:sp>
        <p:cxnSp>
          <p:nvCxnSpPr>
            <p:cNvPr id="61" name="Straight Arrow Connector 60"/>
            <p:cNvCxnSpPr>
              <a:stCxn id="9" idx="3"/>
            </p:cNvCxnSpPr>
            <p:nvPr/>
          </p:nvCxnSpPr>
          <p:spPr>
            <a:xfrm>
              <a:off x="5228953" y="2640301"/>
              <a:ext cx="1935335" cy="0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430928" y="2359913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 smtClean="0"/>
            </a:p>
          </p:txBody>
        </p:sp>
        <p:sp>
          <p:nvSpPr>
            <p:cNvPr id="69" name="Process 68"/>
            <p:cNvSpPr/>
            <p:nvPr/>
          </p:nvSpPr>
          <p:spPr>
            <a:xfrm>
              <a:off x="5497668" y="7030544"/>
              <a:ext cx="1090556" cy="286888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拒绝提现申请</a:t>
              </a:r>
              <a:endParaRPr lang="en-US" sz="1000" dirty="0"/>
            </a:p>
          </p:txBody>
        </p:sp>
        <p:sp>
          <p:nvSpPr>
            <p:cNvPr id="74" name="Process 73"/>
            <p:cNvSpPr/>
            <p:nvPr/>
          </p:nvSpPr>
          <p:spPr>
            <a:xfrm>
              <a:off x="2041284" y="7029400"/>
              <a:ext cx="1090556" cy="286888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取消提现申请</a:t>
              </a:r>
              <a:endParaRPr lang="en-US" sz="1000" dirty="0"/>
            </a:p>
          </p:txBody>
        </p:sp>
        <p:cxnSp>
          <p:nvCxnSpPr>
            <p:cNvPr id="75" name="Elbow Connector 74"/>
            <p:cNvCxnSpPr>
              <a:stCxn id="13" idx="3"/>
              <a:endCxn id="69" idx="0"/>
            </p:cNvCxnSpPr>
            <p:nvPr/>
          </p:nvCxnSpPr>
          <p:spPr>
            <a:xfrm>
              <a:off x="5220072" y="6223987"/>
              <a:ext cx="822874" cy="806557"/>
            </a:xfrm>
            <a:prstGeom prst="bentConnector2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425660" y="5960313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 smtClean="0"/>
            </a:p>
          </p:txBody>
        </p:sp>
        <p:cxnSp>
          <p:nvCxnSpPr>
            <p:cNvPr id="79" name="Straight Arrow Connector 78"/>
            <p:cNvCxnSpPr>
              <a:stCxn id="69" idx="2"/>
            </p:cNvCxnSpPr>
            <p:nvPr/>
          </p:nvCxnSpPr>
          <p:spPr>
            <a:xfrm>
              <a:off x="6042946" y="7317432"/>
              <a:ext cx="0" cy="288032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34" idx="1"/>
              <a:endCxn id="74" idx="0"/>
            </p:cNvCxnSpPr>
            <p:nvPr/>
          </p:nvCxnSpPr>
          <p:spPr>
            <a:xfrm rot="10800000" flipV="1">
              <a:off x="2586562" y="4377374"/>
              <a:ext cx="905318" cy="2652026"/>
            </a:xfrm>
            <a:prstGeom prst="bentConnector2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74" idx="2"/>
            </p:cNvCxnSpPr>
            <p:nvPr/>
          </p:nvCxnSpPr>
          <p:spPr>
            <a:xfrm rot="16200000" flipH="1">
              <a:off x="3324389" y="6578461"/>
              <a:ext cx="289176" cy="1764830"/>
            </a:xfrm>
            <a:prstGeom prst="bentConnector2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928267" y="408810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85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2041284" y="65009"/>
            <a:ext cx="5128828" cy="8024126"/>
            <a:chOff x="2041284" y="65009"/>
            <a:chExt cx="5128828" cy="8024126"/>
          </a:xfrm>
        </p:grpSpPr>
        <p:sp>
          <p:nvSpPr>
            <p:cNvPr id="5" name="Alternate Process 4"/>
            <p:cNvSpPr/>
            <p:nvPr/>
          </p:nvSpPr>
          <p:spPr>
            <a:xfrm>
              <a:off x="3995936" y="65009"/>
              <a:ext cx="729224" cy="267647"/>
            </a:xfrm>
            <a:prstGeom prst="flowChartAlternate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开始</a:t>
              </a:r>
              <a:endParaRPr lang="en-US" sz="1000" dirty="0"/>
            </a:p>
          </p:txBody>
        </p:sp>
        <p:sp>
          <p:nvSpPr>
            <p:cNvPr id="6" name="Process 5"/>
            <p:cNvSpPr/>
            <p:nvPr/>
          </p:nvSpPr>
          <p:spPr>
            <a:xfrm>
              <a:off x="3567079" y="534804"/>
              <a:ext cx="1584176" cy="286888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微信扫码停车</a:t>
              </a:r>
              <a:endParaRPr lang="en-US" sz="1000" dirty="0"/>
            </a:p>
          </p:txBody>
        </p:sp>
        <p:sp>
          <p:nvSpPr>
            <p:cNvPr id="9" name="Decision 8"/>
            <p:cNvSpPr/>
            <p:nvPr/>
          </p:nvSpPr>
          <p:spPr>
            <a:xfrm>
              <a:off x="3497417" y="1640009"/>
              <a:ext cx="1737360" cy="868680"/>
            </a:xfrm>
            <a:prstGeom prst="flowChartDecision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确认停车</a:t>
              </a:r>
              <a:r>
                <a:rPr lang="zh-CN" altLang="en-US" sz="1000" dirty="0" smtClean="0"/>
                <a:t>？</a:t>
              </a:r>
              <a:endParaRPr lang="en-US" sz="1000" dirty="0"/>
            </a:p>
          </p:txBody>
        </p:sp>
        <p:sp>
          <p:nvSpPr>
            <p:cNvPr id="10" name="Alternate Process 9"/>
            <p:cNvSpPr/>
            <p:nvPr/>
          </p:nvSpPr>
          <p:spPr>
            <a:xfrm>
              <a:off x="3980544" y="7821488"/>
              <a:ext cx="729224" cy="267647"/>
            </a:xfrm>
            <a:prstGeom prst="flowChartAlternate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结束</a:t>
              </a:r>
              <a:endParaRPr lang="en-US" sz="1000" dirty="0"/>
            </a:p>
          </p:txBody>
        </p:sp>
        <p:sp>
          <p:nvSpPr>
            <p:cNvPr id="11" name="Process 10"/>
            <p:cNvSpPr/>
            <p:nvPr/>
          </p:nvSpPr>
          <p:spPr>
            <a:xfrm>
              <a:off x="3575118" y="2777894"/>
              <a:ext cx="1584176" cy="286888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创建停车</a:t>
              </a:r>
              <a:r>
                <a:rPr lang="zh-CN" altLang="en-US" sz="1000" smtClean="0"/>
                <a:t>事件并</a:t>
              </a:r>
            </a:p>
            <a:p>
              <a:pPr algn="ctr"/>
              <a:r>
                <a:rPr lang="zh-CN" altLang="en-US" sz="1000" dirty="0" smtClean="0"/>
                <a:t>发送落锁指令</a:t>
              </a:r>
              <a:endParaRPr lang="en-US" sz="1000" dirty="0"/>
            </a:p>
          </p:txBody>
        </p:sp>
        <p:sp>
          <p:nvSpPr>
            <p:cNvPr id="13" name="Decision 12"/>
            <p:cNvSpPr/>
            <p:nvPr/>
          </p:nvSpPr>
          <p:spPr>
            <a:xfrm>
              <a:off x="3487296" y="4547823"/>
              <a:ext cx="1737360" cy="868680"/>
            </a:xfrm>
            <a:prstGeom prst="flowChartDecision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车子进入</a:t>
              </a:r>
              <a:endParaRPr lang="en-US" sz="1000" dirty="0"/>
            </a:p>
          </p:txBody>
        </p:sp>
        <p:sp>
          <p:nvSpPr>
            <p:cNvPr id="14" name="Process 13"/>
            <p:cNvSpPr/>
            <p:nvPr/>
          </p:nvSpPr>
          <p:spPr>
            <a:xfrm>
              <a:off x="3807336" y="5717268"/>
              <a:ext cx="1097280" cy="286888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更新地锁和停车状态</a:t>
              </a:r>
              <a:endParaRPr lang="en-US" sz="1000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0"/>
            </p:cNvCxnSpPr>
            <p:nvPr/>
          </p:nvCxnSpPr>
          <p:spPr>
            <a:xfrm flipH="1">
              <a:off x="4359167" y="332656"/>
              <a:ext cx="1381" cy="202148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366162" y="896538"/>
              <a:ext cx="1044" cy="212042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360273" y="1409316"/>
              <a:ext cx="6933" cy="230693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355976" y="1855857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 smtClean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366097" y="2508689"/>
              <a:ext cx="868" cy="272939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80737" y="26155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Y</a:t>
              </a:r>
            </a:p>
          </p:txBody>
        </p:sp>
        <p:cxnSp>
          <p:nvCxnSpPr>
            <p:cNvPr id="28" name="Straight Arrow Connector 27"/>
            <p:cNvCxnSpPr>
              <a:stCxn id="11" idx="2"/>
              <a:endCxn id="34" idx="0"/>
            </p:cNvCxnSpPr>
            <p:nvPr/>
          </p:nvCxnSpPr>
          <p:spPr>
            <a:xfrm>
              <a:off x="4367206" y="3064782"/>
              <a:ext cx="738" cy="327473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360970" y="4252559"/>
              <a:ext cx="5127" cy="295264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Decision 33"/>
            <p:cNvSpPr/>
            <p:nvPr/>
          </p:nvSpPr>
          <p:spPr>
            <a:xfrm>
              <a:off x="3499264" y="3392255"/>
              <a:ext cx="1737360" cy="868680"/>
            </a:xfrm>
            <a:prstGeom prst="flowChartDecision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地锁落下</a:t>
              </a:r>
              <a:endParaRPr lang="en-US" sz="1000" dirty="0"/>
            </a:p>
          </p:txBody>
        </p:sp>
        <p:cxnSp>
          <p:nvCxnSpPr>
            <p:cNvPr id="40" name="Straight Arrow Connector 39"/>
            <p:cNvCxnSpPr>
              <a:stCxn id="13" idx="2"/>
              <a:endCxn id="14" idx="0"/>
            </p:cNvCxnSpPr>
            <p:nvPr/>
          </p:nvCxnSpPr>
          <p:spPr>
            <a:xfrm>
              <a:off x="4355976" y="5416503"/>
              <a:ext cx="0" cy="300765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4" idx="2"/>
            </p:cNvCxnSpPr>
            <p:nvPr/>
          </p:nvCxnSpPr>
          <p:spPr>
            <a:xfrm>
              <a:off x="4355976" y="6004156"/>
              <a:ext cx="0" cy="281027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54326" y="4178693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en-US" sz="1200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35934" y="549402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Y</a:t>
              </a:r>
            </a:p>
          </p:txBody>
        </p:sp>
        <p:cxnSp>
          <p:nvCxnSpPr>
            <p:cNvPr id="52" name="Elbow Connector 51"/>
            <p:cNvCxnSpPr/>
            <p:nvPr/>
          </p:nvCxnSpPr>
          <p:spPr>
            <a:xfrm flipH="1">
              <a:off x="4314676" y="1304116"/>
              <a:ext cx="868405" cy="6121976"/>
            </a:xfrm>
            <a:prstGeom prst="bentConnector4">
              <a:avLst>
                <a:gd name="adj1" fmla="val -226805"/>
                <a:gd name="adj2" fmla="val 99813"/>
              </a:avLst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436096" y="1097494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 smtClean="0"/>
            </a:p>
          </p:txBody>
        </p:sp>
        <p:cxnSp>
          <p:nvCxnSpPr>
            <p:cNvPr id="61" name="Straight Arrow Connector 60"/>
            <p:cNvCxnSpPr>
              <a:stCxn id="9" idx="3"/>
            </p:cNvCxnSpPr>
            <p:nvPr/>
          </p:nvCxnSpPr>
          <p:spPr>
            <a:xfrm>
              <a:off x="5234777" y="2074349"/>
              <a:ext cx="1935335" cy="0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436096" y="1769717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 smtClean="0"/>
            </a:p>
          </p:txBody>
        </p:sp>
        <p:sp>
          <p:nvSpPr>
            <p:cNvPr id="69" name="Process 68"/>
            <p:cNvSpPr/>
            <p:nvPr/>
          </p:nvSpPr>
          <p:spPr>
            <a:xfrm>
              <a:off x="5497668" y="7030544"/>
              <a:ext cx="1090556" cy="286888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拒绝提现申请</a:t>
              </a:r>
              <a:endParaRPr lang="en-US" sz="1000" dirty="0"/>
            </a:p>
          </p:txBody>
        </p:sp>
        <p:sp>
          <p:nvSpPr>
            <p:cNvPr id="74" name="Process 73"/>
            <p:cNvSpPr/>
            <p:nvPr/>
          </p:nvSpPr>
          <p:spPr>
            <a:xfrm>
              <a:off x="2041284" y="7029400"/>
              <a:ext cx="1090556" cy="286888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取消提现申请</a:t>
              </a:r>
              <a:endParaRPr lang="en-US" sz="1000" dirty="0"/>
            </a:p>
          </p:txBody>
        </p:sp>
        <p:cxnSp>
          <p:nvCxnSpPr>
            <p:cNvPr id="75" name="Elbow Connector 74"/>
            <p:cNvCxnSpPr>
              <a:stCxn id="13" idx="3"/>
              <a:endCxn id="69" idx="0"/>
            </p:cNvCxnSpPr>
            <p:nvPr/>
          </p:nvCxnSpPr>
          <p:spPr>
            <a:xfrm>
              <a:off x="5224656" y="4982163"/>
              <a:ext cx="818290" cy="2048381"/>
            </a:xfrm>
            <a:prstGeom prst="bentConnector2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425660" y="5960313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 smtClean="0"/>
            </a:p>
          </p:txBody>
        </p:sp>
        <p:cxnSp>
          <p:nvCxnSpPr>
            <p:cNvPr id="79" name="Straight Arrow Connector 78"/>
            <p:cNvCxnSpPr>
              <a:stCxn id="69" idx="2"/>
            </p:cNvCxnSpPr>
            <p:nvPr/>
          </p:nvCxnSpPr>
          <p:spPr>
            <a:xfrm>
              <a:off x="6042946" y="7317432"/>
              <a:ext cx="0" cy="288032"/>
            </a:xfrm>
            <a:prstGeom prst="straightConnector1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34" idx="1"/>
              <a:endCxn id="74" idx="0"/>
            </p:cNvCxnSpPr>
            <p:nvPr/>
          </p:nvCxnSpPr>
          <p:spPr>
            <a:xfrm rot="10800000" flipV="1">
              <a:off x="2586562" y="3826594"/>
              <a:ext cx="912702" cy="3202805"/>
            </a:xfrm>
            <a:prstGeom prst="bentConnector2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74" idx="2"/>
            </p:cNvCxnSpPr>
            <p:nvPr/>
          </p:nvCxnSpPr>
          <p:spPr>
            <a:xfrm rot="16200000" flipH="1">
              <a:off x="3324389" y="6578461"/>
              <a:ext cx="289176" cy="1764830"/>
            </a:xfrm>
            <a:prstGeom prst="bentConnector2">
              <a:avLst/>
            </a:prstGeom>
            <a:ln w="12700" cmpd="sng">
              <a:solidFill>
                <a:srgbClr val="0D0D0D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928267" y="4088105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 smtClean="0"/>
            </a:p>
          </p:txBody>
        </p:sp>
      </p:grpSp>
      <p:sp>
        <p:nvSpPr>
          <p:cNvPr id="41" name="Process 5"/>
          <p:cNvSpPr/>
          <p:nvPr/>
        </p:nvSpPr>
        <p:spPr>
          <a:xfrm>
            <a:off x="3575118" y="1100362"/>
            <a:ext cx="1584176" cy="286888"/>
          </a:xfrm>
          <a:prstGeom prst="flowChartProcess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获取地锁收费方案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307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</TotalTime>
  <Words>427</Words>
  <Application>Microsoft Macintosh PowerPoint</Application>
  <PresentationFormat>全屏显示(4:3)</PresentationFormat>
  <Paragraphs>169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华文细黑</vt:lpstr>
      <vt:lpstr>宋体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kobeld</dc:creator>
  <cp:lastModifiedBy>Microsoft Office 用户</cp:lastModifiedBy>
  <cp:revision>50</cp:revision>
  <dcterms:created xsi:type="dcterms:W3CDTF">2016-09-20T06:58:21Z</dcterms:created>
  <dcterms:modified xsi:type="dcterms:W3CDTF">2016-09-23T08:10:15Z</dcterms:modified>
</cp:coreProperties>
</file>