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3debc95c9_2_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Hello everyone, we are group 29</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Today we will give presentation about  our Clinical Variability Project.</a:t>
            </a:r>
            <a:endParaRPr>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p>
          <a:p>
            <a:pPr indent="-298450" lvl="0" marL="457200" rtl="0" algn="l">
              <a:lnSpc>
                <a:spcPct val="100000"/>
              </a:lnSpc>
              <a:spcBef>
                <a:spcPts val="0"/>
              </a:spcBef>
              <a:spcAft>
                <a:spcPts val="0"/>
              </a:spcAft>
              <a:buSzPts val="1100"/>
              <a:buChar char="●"/>
            </a:pPr>
            <a:r>
              <a:t/>
            </a:r>
            <a:endParaRPr/>
          </a:p>
          <a:p>
            <a:pPr indent="-298450" lvl="0" marL="457200" rtl="0" algn="l">
              <a:lnSpc>
                <a:spcPct val="100000"/>
              </a:lnSpc>
              <a:spcBef>
                <a:spcPts val="0"/>
              </a:spcBef>
              <a:spcAft>
                <a:spcPts val="0"/>
              </a:spcAft>
              <a:buSzPts val="1100"/>
              <a:buChar char="●"/>
            </a:pPr>
            <a:r>
              <a:t/>
            </a:r>
            <a:endParaRPr/>
          </a:p>
          <a:p>
            <a:pPr indent="-298450" lvl="0" marL="457200" rtl="0" algn="l">
              <a:lnSpc>
                <a:spcPct val="100000"/>
              </a:lnSpc>
              <a:spcBef>
                <a:spcPts val="0"/>
              </a:spcBef>
              <a:spcAft>
                <a:spcPts val="0"/>
              </a:spcAft>
              <a:buSzPts val="1100"/>
              <a:buChar char="●"/>
            </a:pPr>
            <a:r>
              <a:rPr lang="en"/>
              <a:t>Introduction</a:t>
            </a:r>
            <a:r>
              <a:rPr b="0" lang="en"/>
              <a:t>This includes an introduction to the client, the data science problem and group members</a:t>
            </a:r>
            <a:endParaRPr/>
          </a:p>
          <a:p>
            <a:pPr indent="-298450" lvl="0" marL="457200" rtl="0" algn="l">
              <a:lnSpc>
                <a:spcPct val="100000"/>
              </a:lnSpc>
              <a:spcBef>
                <a:spcPts val="0"/>
              </a:spcBef>
              <a:spcAft>
                <a:spcPts val="0"/>
              </a:spcAft>
              <a:buSzPts val="1100"/>
              <a:buChar char="●"/>
            </a:pPr>
            <a:r>
              <a:rPr lang="en"/>
              <a:t>4 pts</a:t>
            </a:r>
            <a:br>
              <a:rPr lang="en"/>
            </a:br>
            <a:endParaRPr/>
          </a:p>
          <a:p>
            <a:pPr indent="-298450" lvl="0" marL="457200" rtl="0" algn="l">
              <a:lnSpc>
                <a:spcPct val="100000"/>
              </a:lnSpc>
              <a:spcBef>
                <a:spcPts val="0"/>
              </a:spcBef>
              <a:spcAft>
                <a:spcPts val="0"/>
              </a:spcAft>
              <a:buSzPts val="1100"/>
              <a:buChar char="●"/>
            </a:pPr>
            <a:r>
              <a:rPr lang="en"/>
              <a:t>This criterion is linked to a Learning OutcomeThe project in detail : Data Science workflow explained / EDA included; implications discussed</a:t>
            </a:r>
            <a:endParaRPr b="0"/>
          </a:p>
          <a:p>
            <a:pPr indent="-298450" lvl="0" marL="457200" rtl="0" algn="l">
              <a:lnSpc>
                <a:spcPct val="100000"/>
              </a:lnSpc>
              <a:spcBef>
                <a:spcPts val="0"/>
              </a:spcBef>
              <a:spcAft>
                <a:spcPts val="0"/>
              </a:spcAft>
              <a:buSzPts val="1100"/>
              <a:buChar char="●"/>
            </a:pPr>
            <a:r>
              <a:rPr lang="en"/>
              <a:t>4 pts</a:t>
            </a:r>
            <a:br>
              <a:rPr lang="en"/>
            </a:br>
            <a:endParaRPr/>
          </a:p>
          <a:p>
            <a:pPr indent="-298450" lvl="0" marL="457200" rtl="0" algn="l">
              <a:lnSpc>
                <a:spcPct val="100000"/>
              </a:lnSpc>
              <a:spcBef>
                <a:spcPts val="0"/>
              </a:spcBef>
              <a:spcAft>
                <a:spcPts val="0"/>
              </a:spcAft>
              <a:buSzPts val="1100"/>
              <a:buChar char="●"/>
            </a:pPr>
            <a:r>
              <a:rPr lang="en"/>
              <a:t>This criterion is linked to a Learning OutcomeThe project in detail : Methods – justification included; description clear; mathematical rigour at the expected standard</a:t>
            </a:r>
            <a:endParaRPr b="0"/>
          </a:p>
          <a:p>
            <a:pPr indent="-298450" lvl="0" marL="457200" rtl="0" algn="l">
              <a:lnSpc>
                <a:spcPct val="100000"/>
              </a:lnSpc>
              <a:spcBef>
                <a:spcPts val="0"/>
              </a:spcBef>
              <a:spcAft>
                <a:spcPts val="0"/>
              </a:spcAft>
              <a:buSzPts val="1100"/>
              <a:buChar char="●"/>
            </a:pPr>
            <a:r>
              <a:rPr lang="en"/>
              <a:t>4 pts</a:t>
            </a:r>
            <a:br>
              <a:rPr lang="en"/>
            </a:br>
            <a:endParaRPr/>
          </a:p>
          <a:p>
            <a:pPr indent="-298450" lvl="0" marL="457200" rtl="0" algn="l">
              <a:lnSpc>
                <a:spcPct val="100000"/>
              </a:lnSpc>
              <a:spcBef>
                <a:spcPts val="0"/>
              </a:spcBef>
              <a:spcAft>
                <a:spcPts val="0"/>
              </a:spcAft>
              <a:buSzPts val="1100"/>
              <a:buChar char="●"/>
            </a:pPr>
            <a:r>
              <a:rPr lang="en"/>
              <a:t>This criterion is linked to a Learning OutcomeThe project in detail : Results and Conclusion – valid and informative -- are the results of interest to the client/host and to the wider Data Science community?</a:t>
            </a:r>
            <a:endParaRPr b="0"/>
          </a:p>
          <a:p>
            <a:pPr indent="-298450" lvl="0" marL="457200" rtl="0" algn="l">
              <a:lnSpc>
                <a:spcPct val="100000"/>
              </a:lnSpc>
              <a:spcBef>
                <a:spcPts val="0"/>
              </a:spcBef>
              <a:spcAft>
                <a:spcPts val="0"/>
              </a:spcAft>
              <a:buSzPts val="1100"/>
              <a:buChar char="●"/>
            </a:pPr>
            <a:r>
              <a:rPr lang="en"/>
              <a:t>4 pts</a:t>
            </a:r>
            <a:br>
              <a:rPr lang="en"/>
            </a:br>
            <a:endParaRPr/>
          </a:p>
          <a:p>
            <a:pPr indent="-298450" lvl="0" marL="457200" rtl="0" algn="l">
              <a:lnSpc>
                <a:spcPct val="100000"/>
              </a:lnSpc>
              <a:spcBef>
                <a:spcPts val="0"/>
              </a:spcBef>
              <a:spcAft>
                <a:spcPts val="0"/>
              </a:spcAft>
              <a:buSzPts val="1100"/>
              <a:buChar char="●"/>
            </a:pPr>
            <a:r>
              <a:rPr lang="en"/>
              <a:t>This criterion is linked to a Learning OutcomeThe presentation</a:t>
            </a:r>
            <a:r>
              <a:rPr b="0" lang="en"/>
              <a:t>This includes presentation technique, use of visual aids. Was the presentation 'read from a script'? Did the group 'engage' with the audience?</a:t>
            </a:r>
            <a:br>
              <a:rPr b="0" lang="en"/>
            </a:br>
            <a:br>
              <a:rPr b="0" lang="en"/>
            </a:br>
            <a:r>
              <a:rPr b="0" lang="en"/>
              <a:t>Did all group members contribute?</a:t>
            </a:r>
            <a:br>
              <a:rPr b="0" lang="en"/>
            </a:br>
            <a:br>
              <a:rPr b="0" lang="en"/>
            </a:br>
            <a:r>
              <a:rPr b="0" lang="en"/>
              <a:t>Penalty -1 mark per minute if presentation greater than 15 minutes</a:t>
            </a:r>
            <a:endParaRPr/>
          </a:p>
          <a:p>
            <a:pPr indent="-298450" lvl="0" marL="457200" rtl="0" algn="l">
              <a:lnSpc>
                <a:spcPct val="100000"/>
              </a:lnSpc>
              <a:spcBef>
                <a:spcPts val="0"/>
              </a:spcBef>
              <a:spcAft>
                <a:spcPts val="0"/>
              </a:spcAft>
              <a:buSzPts val="1100"/>
              <a:buChar char="●"/>
            </a:pPr>
            <a:r>
              <a:rPr lang="en"/>
              <a:t>4 pts</a:t>
            </a:r>
            <a:endParaRPr/>
          </a:p>
          <a:p>
            <a:pPr indent="0" lvl="0" marL="0" rtl="0" algn="l">
              <a:lnSpc>
                <a:spcPct val="100000"/>
              </a:lnSpc>
              <a:spcBef>
                <a:spcPts val="0"/>
              </a:spcBef>
              <a:spcAft>
                <a:spcPts val="0"/>
              </a:spcAft>
              <a:buSzPts val="1100"/>
              <a:buNone/>
            </a:pPr>
            <a:r>
              <a:t/>
            </a:r>
            <a:endParaRPr/>
          </a:p>
        </p:txBody>
      </p:sp>
      <p:sp>
        <p:nvSpPr>
          <p:cNvPr id="110" name="Google Shape;110;g163debc95c9_2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3debc95c9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63debc95c9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Before I pass it to Suyi, I would just want to mention some of our terminology because the label might cause some confusion. When we say pre-transfusion, we mean most recent hemoglobin value measured before any blood transfusion was given. And the post-transfusion is the first hemoglobin value that was measured after blood transfusion was given.</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d2e749c3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6d2e749c3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This section is for EDA of MIMIC dataset and EPIC dataset. Since we want to identify patients who have done both transfusion and hemoglobin measurement for EDA, only 234 patients in the MIMIC dataset are eligible and only 63 patients in the EPIC dataset are eligible. Therefore, we perform the analysis for these patients only.</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In the MIMIC dataset, we can see that most of the patients have hemoglobin values in the range of 8-9 before the first blood transfusion. In the EPIC dataset, most of the patients have hemoglobin values in the range of 7-8 before the first blood transfusion. Overall, the difference between these two datasets is not large, with most patients having a hemoglobin value of about 8 before their first blood transfusion.</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d2e749c3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6d2e749c3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the MIMIC dataset, during the first blood transfusion, the majority of patients are given red cells in the range of 340-370. In the EPIC dataset, most patients are given red cells in the range of 230-300. From these two datasets, it can be seen that most patients were given about 300 red cells during their first blood transfusion.</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d2e749c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6d2e749c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the MIMIC dataset, the difference in the last hemoglobin measurement between male and female patients before the blood transfusion is not very large, around 9 in male patients. In the EPIC dataset, we can draw the same conclusion. The distribution of male and female patients is roughly the same, with male patients having the last hemoglobin measurement around 7 before the blood transfusion.</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Next part is for Zhuoling.</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6d2e749c3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6d2e749c3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two histograms are used to show that for patients who finished their open-heart surgery, after they left the operating room, what would be the difference between the first hemoglobin after the blood was given and the last hemoglobin before the blood was given. According to our analysis, the average for the difference is around 0.78 for MIMIC dataset and is 0.76 for EPIC. For both MIMIC and EPIC, the majority of patients have the difference value between 0 and 2, and patients in MIMIC dataset have a larger variation of difference in Hemoglobin than patients in EPIC.</a:t>
            </a:r>
            <a:endParaRPr>
              <a:solidFill>
                <a:schemeClr val="dk1"/>
              </a:solidFill>
              <a:latin typeface="Times New Roman"/>
              <a:ea typeface="Times New Roman"/>
              <a:cs typeface="Times New Roman"/>
              <a:sym typeface="Times New Roman"/>
            </a:endParaRPr>
          </a:p>
          <a:p>
            <a:pPr indent="0" lvl="0" marL="0" rtl="0" algn="l">
              <a:lnSpc>
                <a:spcPct val="107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d2e749c3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6d2e749c3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6363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two histograms are used to describe that for patients who finished their open-heart surgery, after they left the operating room, among different gender, what would be the difference between the first Hemoglobin after a single unit of blood was given for each patient and last Hemoglobin before it was given to patient. According to our analysis, for both MIMIC and EPIC dataset, female patients have a slightly larger difference value than male patients. Same as above, patients in MIMIC dataset have a larger variation of difference in Hemoglobin than patients in EPIC.</a:t>
            </a:r>
            <a:endParaRPr>
              <a:solidFill>
                <a:schemeClr val="dk1"/>
              </a:solidFill>
              <a:latin typeface="Times New Roman"/>
              <a:ea typeface="Times New Roman"/>
              <a:cs typeface="Times New Roman"/>
              <a:sym typeface="Times New Roman"/>
            </a:endParaRPr>
          </a:p>
          <a:p>
            <a:pPr indent="0" lvl="0" marL="0" rtl="0" algn="l">
              <a:lnSpc>
                <a:spcPct val="107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6e3fef9a0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6e3fef9a0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section is for EDA of MIMIC dataset and EPIC dataset. Since we want to identify patients who have done both transfusion and hemoglobin measurement for EDA, only 234 patients in the MIMIC data are eligible and only 63 patients in the EPIC data set are eligible. Therefore, we perform the analysis for these patients only.</a:t>
            </a:r>
            <a:endParaRPr/>
          </a:p>
          <a:p>
            <a:pPr indent="0" lvl="0" marL="0" rtl="0" algn="l">
              <a:lnSpc>
                <a:spcPct val="100000"/>
              </a:lnSpc>
              <a:spcBef>
                <a:spcPts val="0"/>
              </a:spcBef>
              <a:spcAft>
                <a:spcPts val="0"/>
              </a:spcAft>
              <a:buSzPts val="1100"/>
              <a:buNone/>
            </a:pPr>
            <a:r>
              <a:rPr lang="en"/>
              <a:t>In this slide we discuss the issue whether men and women receive the same amount of blood transfusion. In the MIMIC dataset, we can see that the amount of blood transfusion is almost the same for males and females. In the density plot, males and females have the similar distribution in terms of the amount of blood transfusion. In the EPIC dataset, we can draw the same conclusion. The density plot shows that males and females have the similar distribution. Therefore, from these two datasets, men and women receive the same amount of blood transfusion.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3debc95c9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63debc95c9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slide focuses on the relationship between value diff and pre-transfusion(p ri transfusion). In the MIMIC dataset, there are some outliers in the plot, but this does not affect our ability to determine trends and changes in the data. From the plot, we can see that value diff and pre-transfusion are strongly correlated. When the value of pre-transfusion increases, the value diff decreases. Therefore, they have a very strong negative correlation. In the EPIC dataset, we can see that the number of patients is smaller than the number of patients in the MIMIC dataset. From the plot, we can see that value diff and pre-transfusion are not correlated. When the value of pre-transfusion increases, most of the value diff are in the interval of 0-20. Therefore, the relationship between value diff and pre-transfusion in these two datasets is different.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3debc95c9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63debc95c9_2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000">
                <a:solidFill>
                  <a:schemeClr val="dk1"/>
                </a:solidFill>
              </a:rPr>
              <a:t>In addition, the time difference between blood measurement and blood transfusion was also important. Thus we have plotted the time difference between pre-transfusion, first blood transfusion as well as post-transfusion. According to the figures, it is notable the median of the time difference between pre-transfusion and 1st blood transfusion for MIMIC dataset is around 200 minutes while the EPIC has a median of around 50 minutes. Comparing to the MIMIC’s right skewed distribution, EPIC tends to have a spike at </a:t>
            </a:r>
            <a:r>
              <a:rPr lang="en" sz="1000">
                <a:solidFill>
                  <a:schemeClr val="dk1"/>
                </a:solidFill>
              </a:rPr>
              <a:t>around</a:t>
            </a:r>
            <a:r>
              <a:rPr lang="en" sz="1000">
                <a:solidFill>
                  <a:schemeClr val="dk1"/>
                </a:solidFill>
              </a:rPr>
              <a:t> 250 and 800 minutes.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63debc95c9_2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63debc95c9_2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 but not least, </a:t>
            </a:r>
            <a:r>
              <a:rPr lang="en"/>
              <a:t>it is </a:t>
            </a:r>
            <a:r>
              <a:rPr lang="en"/>
              <a:t>necessary</a:t>
            </a:r>
            <a:r>
              <a:rPr lang="en"/>
              <a:t> to study the number of hemoglobin measurement from the beginning of the surgery to the 1st 24 hours of intensive care. For the MIMIC dataset, most of the patients had been given around 7 measurements within 24 hours while most of the patients in the EPIC dataset had only been given around 2 measurement within 24 hours.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3debc95c9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63debc95c9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u="none" strike="noStrike">
              <a:latin typeface="Arial"/>
              <a:ea typeface="Arial"/>
              <a:cs typeface="Arial"/>
              <a:sym typeface="Arial"/>
            </a:endParaRPr>
          </a:p>
          <a:p>
            <a:pPr indent="-228600" lvl="0" marL="45720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Firstly let me quickly introduce our group.</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Zhiyuanchen is  the team leader and also the main communicator to bridge between the group and the client; Tom and i take the main responsibility for data preprocess and visualiziation; while suyi jiao and zhuoling chen are incharge of the main part for the exploratory of data analysis.</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f11bd76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6f11bd76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228600" rtl="0" algn="l">
              <a:lnSpc>
                <a:spcPct val="100000"/>
              </a:lnSpc>
              <a:spcBef>
                <a:spcPts val="0"/>
              </a:spcBef>
              <a:spcAft>
                <a:spcPts val="0"/>
              </a:spcAft>
              <a:buSzPts val="1100"/>
              <a:buNone/>
            </a:pPr>
            <a:r>
              <a:rPr lang="en"/>
              <a:t>In conclusion, there are no</a:t>
            </a:r>
            <a:r>
              <a:rPr lang="en">
                <a:solidFill>
                  <a:schemeClr val="dk1"/>
                </a:solidFill>
              </a:rPr>
              <a:t> differences in terms of number of blood transfusion, number of blood measurement and the effect after receiving blood transfusion. Also, spikes occur at different location in terms of the time interval between blood measurement and pre-transfusion as well as post-transfusion. We can see that majority of patients in MIMIC dataset have a larger variation and range than patients in EPIC dataset.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63debc95c9_2_17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163debc95c9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3debc95c9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63debc95c9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rgbClr val="323232"/>
              </a:solidFill>
              <a:latin typeface="Times New Roman"/>
              <a:ea typeface="Times New Roman"/>
              <a:cs typeface="Times New Roman"/>
              <a:sym typeface="Times New Roman"/>
            </a:endParaRPr>
          </a:p>
          <a:p>
            <a:pPr indent="0" lvl="0" marL="0" rtl="0" algn="l">
              <a:lnSpc>
                <a:spcPct val="107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During our project, we are excited to work with our client</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Daniel Capurro was the first client we get to see He is a senior lecturer in Digital health and Deputy Director of the Centre for Digital Transformation of health. His main interest lies in developing methods to improve the use of clinical data for research through the usage of AI and process mining techniques.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Timothy Fazio is a specialist physician and certified health informatician. He has worked in RMH for over 11 years and he’s currently the head of unit for metabolic Disease Unit. </a:t>
            </a:r>
            <a:endParaRPr>
              <a:solidFill>
                <a:schemeClr val="dk1"/>
              </a:solidFill>
              <a:latin typeface="Calibri"/>
              <a:ea typeface="Calibri"/>
              <a:cs typeface="Calibri"/>
              <a:sym typeface="Calibri"/>
            </a:endParaRPr>
          </a:p>
          <a:p>
            <a:pPr indent="0" lvl="0" marL="0" rtl="0" algn="l">
              <a:lnSpc>
                <a:spcPct val="107000"/>
              </a:lnSpc>
              <a:spcBef>
                <a:spcPts val="800"/>
              </a:spcBef>
              <a:spcAft>
                <a:spcPts val="800"/>
              </a:spcAft>
              <a:buClr>
                <a:schemeClr val="dk1"/>
              </a:buClr>
              <a:buSzPts val="1100"/>
              <a:buFont typeface="Arial"/>
              <a:buNone/>
            </a:pPr>
            <a:r>
              <a:rPr lang="en">
                <a:solidFill>
                  <a:schemeClr val="dk1"/>
                </a:solidFill>
                <a:latin typeface="Calibri"/>
                <a:ea typeface="Calibri"/>
                <a:cs typeface="Calibri"/>
                <a:sym typeface="Calibri"/>
              </a:rPr>
              <a:t>Professor Rinaldo Bellomo is the an extremely renowned person in the medicine field and his list of accomplishment is simply remarkable. He was awarded Officer of the Order of Australia for distinguished service to intensive care medicine. He is a senior researcher and staff specialist in intensive care at RMH.</a:t>
            </a:r>
            <a:endParaRPr b="1" sz="1600">
              <a:solidFill>
                <a:srgbClr val="323232"/>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3debc95c9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63debc95c9_2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Clinical variability is defined as the difference in healthcare processes or outcomes, compared to peers or to a gold standard such as an evidence-based guideline recommendation. While a certain amount of variation can be beneficial for the patient as hospitals can offer patients different needs based on their health status or their preferences. It is the excessive or unwarranted variation that we should be focusing on and try to improve upon as they can lead to adverse effects.</a:t>
            </a:r>
            <a:endParaRPr>
              <a:solidFill>
                <a:schemeClr val="dk1"/>
              </a:solidFill>
              <a:latin typeface="Calibri"/>
              <a:ea typeface="Calibri"/>
              <a:cs typeface="Calibri"/>
              <a:sym typeface="Calibri"/>
            </a:endParaRPr>
          </a:p>
          <a:p>
            <a:pPr indent="-228600" lvl="0" marL="457200" rtl="0" algn="l">
              <a:lnSpc>
                <a:spcPct val="100000"/>
              </a:lnSpc>
              <a:spcBef>
                <a:spcPts val="800"/>
              </a:spcBef>
              <a:spcAft>
                <a:spcPts val="0"/>
              </a:spcAft>
              <a:buSzPts val="1100"/>
              <a:buNone/>
            </a:pPr>
            <a:r>
              <a:rPr lang="en">
                <a:solidFill>
                  <a:schemeClr val="dk1"/>
                </a:solidFill>
                <a:latin typeface="Calibri"/>
                <a:ea typeface="Calibri"/>
                <a:cs typeface="Calibri"/>
                <a:sym typeface="Calibri"/>
              </a:rPr>
              <a:t>In this project, our aim is to create method that’s able to quantify the clinical variability of patient during their patient’s stay in the hospital using MIMIC dataset. So that these methods in the format of scripts can be replicated by Rinaldo and Tim onto their own RMH EPIC dataset. The final approach that we went for is perform a comparative analysis between the two dataset MIMIC and EPIC in a form of EDA.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ca8b8294c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6ca8b8294c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SzPts val="1100"/>
              <a:buNone/>
            </a:pPr>
            <a:r>
              <a:rPr lang="en">
                <a:solidFill>
                  <a:schemeClr val="dk1"/>
                </a:solidFill>
                <a:latin typeface="Calibri"/>
                <a:ea typeface="Calibri"/>
                <a:cs typeface="Calibri"/>
                <a:sym typeface="Calibri"/>
              </a:rPr>
              <a:t>While the approach sounds very simplistic, this is because we have faced many challenges during the project. For starter, there is a conflict of definition for variability between our client. While Daniel would like to approach the problem using process mining approach. Rinaldo and Tim prefer looking at variability at finer scales. Secondly, our team has no background in the medicine domain which makes interpretating results very difficult. Finally, we have only received the EPIC dataset at the very end of our project which makes the time to analyse our result very time constrained. Next, we will discuss the  methodology section</a:t>
            </a:r>
            <a:r>
              <a:rPr lang="en">
                <a:solidFill>
                  <a:schemeClr val="dk1"/>
                </a:solidFill>
                <a:latin typeface="Calibri"/>
                <a:ea typeface="Calibri"/>
                <a:cs typeface="Calibri"/>
                <a:sym typeface="Calibri"/>
              </a:rPr>
              <a:t> in detail </a:t>
            </a:r>
            <a:r>
              <a:rPr lang="en">
                <a:solidFill>
                  <a:schemeClr val="dk1"/>
                </a:solidFill>
                <a:latin typeface="Calibri"/>
                <a:ea typeface="Calibri"/>
                <a:cs typeface="Calibri"/>
                <a:sym typeface="Calibri"/>
              </a:rPr>
              <a:t> which will be handled by Zhiyuan.</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228600" lvl="0" marL="457200" rtl="0" algn="l">
              <a:lnSpc>
                <a:spcPct val="100000"/>
              </a:lnSpc>
              <a:spcBef>
                <a:spcPts val="800"/>
              </a:spcBef>
              <a:spcAft>
                <a:spcPts val="0"/>
              </a:spcAft>
              <a:buSzPts val="1100"/>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3debc95c9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63debc95c9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Slide overview of MIMIC and EPIC dataset</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Before I jump into the methodology, I would give a quick overview on the source of our dataset. First, we have MIMIC which stands for the Medical Information Mart for Intensive Care. It is a database holding deidentified electronic medical records with patients who stayed in ICU at Beth Israel Deaconess Medical Center in Boston USA. In terms of data our version of MIMIC splits data that’s relevant to us into 3 modules. The core module that contains patient’s demographics and admission info. The hosp and icu modules each tracks patient’s medical info during their stay in the hospital and in the icu.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Then we have the RMH EPIC dataset, this database contains identified EMR from patient’s presumably in Royal Melbourne Hospital. The reason why I said presumably is because we don’t actually know what the entire database looks like since the full dataset is reversed for highly qualified researchers because of the privacy concerns. So in this project we’re given a small sample of the patient’s records in EPIC that has been manually deidentified by the Tim and the data only contains output thats deemed relevant to our EDA comparison in their point of view. </a:t>
            </a:r>
            <a:endParaRPr>
              <a:solidFill>
                <a:schemeClr val="dk1"/>
              </a:solidFill>
              <a:latin typeface="Calibri"/>
              <a:ea typeface="Calibri"/>
              <a:cs typeface="Calibri"/>
              <a:sym typeface="Calibri"/>
            </a:endParaRPr>
          </a:p>
          <a:p>
            <a:pPr indent="-228600" lvl="0" marL="457200" rtl="0" algn="l">
              <a:lnSpc>
                <a:spcPct val="100000"/>
              </a:lnSpc>
              <a:spcBef>
                <a:spcPts val="8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3debc95c9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63debc95c9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r>
              <a:rPr lang="en">
                <a:solidFill>
                  <a:schemeClr val="dk1"/>
                </a:solidFill>
                <a:latin typeface="Calibri"/>
                <a:ea typeface="Calibri"/>
                <a:cs typeface="Calibri"/>
                <a:sym typeface="Calibri"/>
              </a:rPr>
              <a:t>While MIMIC-IV is a public dataset, it is not publicly available to the general public, we would first need to complete a prerequisite course before being given the access. we decide to use google bigquery as the platform to conduct data analysis because MIMIC is very big so it’s not feasible to download it into our own device. Since MIMIC is been managed by MIT laboratory, familiarising the dataset is made easier as it has detailed documentation including a complete data dictionary and online tutorial which were very helpful. The next step was identifying our variable of interest.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3debc95c9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63debc95c9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Daniel advises us to focus on one disease type or surgery procedure because patient’s activity in hospital is dynamic and complex. And we were recommended with CABG since it’s a surgery that has a large sample size and patients have sufficient records of blood transfusion during the surgery. The way we selected these patients in MIMIC is that these patients need to have CABG been the top priority of why they were admitted to the hospital, the admission type has to be a non-emergency and the patient isn’t dead during their hospital stay. And the total cohort contains 892 patients. For Epic, the queried result was given to us and there were 282 patients. The next step is created methods of quantifying variability and this is where we face the most amount challenges.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b93aa9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b93aa9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next step is created methods of quantifying variability and this is where we face the most amount challenges. The original aim of was to use trying to explain clinical variability using process mining techniques. This is why we use Daniel was the first client working with us because he was a specialist within that domain. And our method of was as follow.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1. Learning about MIMIC which we’ve done</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2. Modelling their trajectory as a sequence of events, this means to construct an event log for each patient Which we’ve also done</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3. Proposing ways to describe how variable the processes are. This step we’ve also done at the end of the semester one with our proposal with how to quantify the variability.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4. Attempt to associate different variability patterns with patient outcomes.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However, after Rinaldo and Tim from RMH had read about our proposal, they are unsatisfied with the process mining approach because they think process mining looks at the patient’s variability too generally. And instead of trying to describe all of the variability using a process model. they would like to look at a bit more nuanced analysis. This means looking at shorter traces of activities and more fined grained variability. </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Keep in mind that when Tim and Rinaldo made this decision, it was during the halfway point of our project. So due to the constraint of time, our methods of approaching the comparative analysis is very simple. First, Tim and Rinaldo gave us starter questions that they would like us to query using MIMIC and these questions are scoped around variability associated with blood transfusion and haemoglobin values. Next, we visualise the said queries and present our finding which medical interoperate to see if it makes sense in the real world.  They would also suggest other things that they deemed interesting to analyse further and we would do so if possible. Now what would be a great things to do would be repeat step 2-3 multiple times to we can get a lot of feedback to make sure we’re on track as well as lot more questions to explore. Coming up questions on our own is very difficult because none of us have any background in medicine. Unfortunately, this is what we have to do because the medical experts are extremely busy and they did not give us anymore questions after our initial meeting. In this presentation however, we will mostly show questions that were asked by the medical experts. </a:t>
            </a:r>
            <a:endParaRPr>
              <a:solidFill>
                <a:schemeClr val="dk1"/>
              </a:solidFill>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2">
  <p:cSld name="1_Title Slide 2">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idx="1" type="body"/>
          </p:nvPr>
        </p:nvSpPr>
        <p:spPr>
          <a:xfrm>
            <a:off x="717598" y="3980271"/>
            <a:ext cx="3875400" cy="3963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400"/>
              </a:spcBef>
              <a:spcAft>
                <a:spcPts val="0"/>
              </a:spcAft>
              <a:buClr>
                <a:schemeClr val="lt1"/>
              </a:buClr>
              <a:buSzPts val="2000"/>
              <a:buFont typeface="Calibri"/>
              <a:buNone/>
              <a:defRPr b="0" i="0" sz="2000">
                <a:solidFill>
                  <a:schemeClr val="lt1"/>
                </a:solidFill>
                <a:latin typeface="Calibri"/>
                <a:ea typeface="Calibri"/>
                <a:cs typeface="Calibri"/>
                <a:sym typeface="Calibri"/>
              </a:defRPr>
            </a:lvl1pPr>
            <a:lvl2pPr indent="-342900" lvl="1" marL="914400" algn="l">
              <a:lnSpc>
                <a:spcPct val="115000"/>
              </a:lnSpc>
              <a:spcBef>
                <a:spcPts val="360"/>
              </a:spcBef>
              <a:spcAft>
                <a:spcPts val="0"/>
              </a:spcAft>
              <a:buClr>
                <a:schemeClr val="dk1"/>
              </a:buClr>
              <a:buSzPts val="1800"/>
              <a:buChar char="○"/>
              <a:defRPr/>
            </a:lvl2pPr>
            <a:lvl3pPr indent="-342900" lvl="2" marL="1371600" algn="l">
              <a:lnSpc>
                <a:spcPct val="115000"/>
              </a:lnSpc>
              <a:spcBef>
                <a:spcPts val="360"/>
              </a:spcBef>
              <a:spcAft>
                <a:spcPts val="0"/>
              </a:spcAft>
              <a:buClr>
                <a:schemeClr val="dk1"/>
              </a:buClr>
              <a:buSzPts val="1800"/>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56" name="Google Shape;56;p14"/>
          <p:cNvSpPr txBox="1"/>
          <p:nvPr>
            <p:ph type="ctrTitle"/>
          </p:nvPr>
        </p:nvSpPr>
        <p:spPr>
          <a:xfrm>
            <a:off x="724573" y="2396760"/>
            <a:ext cx="4182600" cy="1463400"/>
          </a:xfrm>
          <a:prstGeom prst="rect">
            <a:avLst/>
          </a:prstGeom>
          <a:noFill/>
          <a:ln>
            <a:noFill/>
          </a:ln>
        </p:spPr>
        <p:txBody>
          <a:bodyPr anchorCtr="0" anchor="t" bIns="0" lIns="0" spcFirstLastPara="1" rIns="0" wrap="square" tIns="0">
            <a:normAutofit/>
          </a:bodyPr>
          <a:lstStyle>
            <a:lvl1pPr lvl="0" algn="l">
              <a:lnSpc>
                <a:spcPct val="89473"/>
              </a:lnSpc>
              <a:spcBef>
                <a:spcPts val="0"/>
              </a:spcBef>
              <a:spcAft>
                <a:spcPts val="0"/>
              </a:spcAft>
              <a:buSzPts val="2800"/>
              <a:buNone/>
              <a:defRPr b="0" i="0" sz="3800">
                <a:solidFill>
                  <a:schemeClr val="lt1"/>
                </a:solidFill>
                <a:latin typeface="Calibri"/>
                <a:ea typeface="Calibri"/>
                <a:cs typeface="Calibri"/>
                <a:sym typeface="Calibri"/>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57" name="Shape 57"/>
        <p:cNvGrpSpPr/>
        <p:nvPr/>
      </p:nvGrpSpPr>
      <p:grpSpPr>
        <a:xfrm>
          <a:off x="0" y="0"/>
          <a:ext cx="0" cy="0"/>
          <a:chOff x="0" y="0"/>
          <a:chExt cx="0" cy="0"/>
        </a:xfrm>
      </p:grpSpPr>
      <p:pic>
        <p:nvPicPr>
          <p:cNvPr id="58" name="Google Shape;58;p15"/>
          <p:cNvPicPr preferRelativeResize="0"/>
          <p:nvPr/>
        </p:nvPicPr>
        <p:blipFill rotWithShape="1">
          <a:blip r:embed="rId2">
            <a:alphaModFix/>
          </a:blip>
          <a:srcRect b="0" l="0" r="0" t="0"/>
          <a:stretch/>
        </p:blipFill>
        <p:spPr>
          <a:xfrm>
            <a:off x="292100" y="239182"/>
            <a:ext cx="8552686" cy="896612"/>
          </a:xfrm>
          <a:prstGeom prst="rect">
            <a:avLst/>
          </a:prstGeom>
          <a:noFill/>
          <a:ln>
            <a:noFill/>
          </a:ln>
        </p:spPr>
      </p:pic>
      <p:sp>
        <p:nvSpPr>
          <p:cNvPr id="59" name="Google Shape;59;p15"/>
          <p:cNvSpPr txBox="1"/>
          <p:nvPr>
            <p:ph idx="1" type="body"/>
          </p:nvPr>
        </p:nvSpPr>
        <p:spPr>
          <a:xfrm>
            <a:off x="292101" y="2634749"/>
            <a:ext cx="3107400" cy="2014800"/>
          </a:xfrm>
          <a:prstGeom prst="rect">
            <a:avLst/>
          </a:prstGeom>
          <a:gradFill>
            <a:gsLst>
              <a:gs pos="0">
                <a:srgbClr val="094183"/>
              </a:gs>
              <a:gs pos="100000">
                <a:srgbClr val="4875AD"/>
              </a:gs>
            </a:gsLst>
            <a:lin ang="18900044" scaled="0"/>
          </a:gradFill>
          <a:ln>
            <a:noFill/>
          </a:ln>
        </p:spPr>
        <p:txBody>
          <a:bodyPr anchorCtr="0" anchor="t" bIns="180000" lIns="180000" spcFirstLastPara="1" rIns="180000" wrap="square" tIns="180000">
            <a:normAutofit/>
          </a:bodyPr>
          <a:lstStyle>
            <a:lvl1pPr indent="-317500" lvl="0" marL="457200" algn="l">
              <a:lnSpc>
                <a:spcPct val="115000"/>
              </a:lnSpc>
              <a:spcBef>
                <a:spcPts val="280"/>
              </a:spcBef>
              <a:spcAft>
                <a:spcPts val="0"/>
              </a:spcAft>
              <a:buClr>
                <a:schemeClr val="lt1"/>
              </a:buClr>
              <a:buSzPts val="1400"/>
              <a:buChar char="●"/>
              <a:defRPr>
                <a:solidFill>
                  <a:schemeClr val="lt1"/>
                </a:solidFill>
                <a:latin typeface="Calibri"/>
                <a:ea typeface="Calibri"/>
                <a:cs typeface="Calibri"/>
                <a:sym typeface="Calibri"/>
              </a:defRPr>
            </a:lvl1pPr>
            <a:lvl2pPr indent="-304800" lvl="1" marL="914400" algn="l">
              <a:lnSpc>
                <a:spcPct val="115000"/>
              </a:lnSpc>
              <a:spcBef>
                <a:spcPts val="240"/>
              </a:spcBef>
              <a:spcAft>
                <a:spcPts val="0"/>
              </a:spcAft>
              <a:buClr>
                <a:schemeClr val="lt1"/>
              </a:buClr>
              <a:buSzPts val="1200"/>
              <a:buChar char="○"/>
              <a:defRPr>
                <a:solidFill>
                  <a:schemeClr val="lt1"/>
                </a:solidFill>
                <a:latin typeface="Calibri"/>
                <a:ea typeface="Calibri"/>
                <a:cs typeface="Calibri"/>
                <a:sym typeface="Calibri"/>
              </a:defRPr>
            </a:lvl2pPr>
            <a:lvl3pPr indent="-304800" lvl="2" marL="1371600" algn="l">
              <a:lnSpc>
                <a:spcPct val="115000"/>
              </a:lnSpc>
              <a:spcBef>
                <a:spcPts val="240"/>
              </a:spcBef>
              <a:spcAft>
                <a:spcPts val="0"/>
              </a:spcAft>
              <a:buClr>
                <a:schemeClr val="lt1"/>
              </a:buClr>
              <a:buSzPts val="1200"/>
              <a:buChar char="■"/>
              <a:defRPr>
                <a:solidFill>
                  <a:schemeClr val="lt1"/>
                </a:solidFill>
                <a:latin typeface="Calibri"/>
                <a:ea typeface="Calibri"/>
                <a:cs typeface="Calibri"/>
                <a:sym typeface="Calibri"/>
              </a:defRPr>
            </a:lvl3pPr>
            <a:lvl4pPr indent="-304800" lvl="3" marL="1828800" algn="l">
              <a:lnSpc>
                <a:spcPct val="115000"/>
              </a:lnSpc>
              <a:spcBef>
                <a:spcPts val="240"/>
              </a:spcBef>
              <a:spcAft>
                <a:spcPts val="0"/>
              </a:spcAft>
              <a:buClr>
                <a:schemeClr val="lt1"/>
              </a:buClr>
              <a:buSzPts val="1200"/>
              <a:buChar char="●"/>
              <a:defRPr>
                <a:solidFill>
                  <a:schemeClr val="lt1"/>
                </a:solidFill>
                <a:latin typeface="Calibri"/>
                <a:ea typeface="Calibri"/>
                <a:cs typeface="Calibri"/>
                <a:sym typeface="Calibri"/>
              </a:defRPr>
            </a:lvl4pPr>
            <a:lvl5pPr indent="-304800" lvl="4" marL="2286000" algn="l">
              <a:lnSpc>
                <a:spcPct val="115000"/>
              </a:lnSpc>
              <a:spcBef>
                <a:spcPts val="240"/>
              </a:spcBef>
              <a:spcAft>
                <a:spcPts val="0"/>
              </a:spcAft>
              <a:buClr>
                <a:schemeClr val="lt1"/>
              </a:buClr>
              <a:buSzPts val="1200"/>
              <a:buChar char="○"/>
              <a:defRPr>
                <a:solidFill>
                  <a:schemeClr val="lt1"/>
                </a:solidFill>
                <a:latin typeface="Calibri"/>
                <a:ea typeface="Calibri"/>
                <a:cs typeface="Calibri"/>
                <a:sym typeface="Calibri"/>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60" name="Google Shape;60;p15"/>
          <p:cNvSpPr txBox="1"/>
          <p:nvPr>
            <p:ph idx="10" type="dt"/>
          </p:nvPr>
        </p:nvSpPr>
        <p:spPr>
          <a:xfrm>
            <a:off x="315310" y="4767263"/>
            <a:ext cx="6603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15"/>
          <p:cNvSpPr txBox="1"/>
          <p:nvPr>
            <p:ph idx="11" type="ftr"/>
          </p:nvPr>
        </p:nvSpPr>
        <p:spPr>
          <a:xfrm>
            <a:off x="1091599" y="4767263"/>
            <a:ext cx="14622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2" type="sldNum"/>
          </p:nvPr>
        </p:nvSpPr>
        <p:spPr>
          <a:xfrm>
            <a:off x="2669574" y="4767263"/>
            <a:ext cx="572700" cy="2739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3" name="Google Shape;63;p15"/>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2800"/>
              <a:buNone/>
              <a:defRPr>
                <a:solidFill>
                  <a:schemeClr val="lt1"/>
                </a:solidFill>
                <a:latin typeface="Calibri"/>
                <a:ea typeface="Calibri"/>
                <a:cs typeface="Calibri"/>
                <a:sym typeface="Calibri"/>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1"/>
        </a:solidFill>
      </p:bgPr>
    </p:bg>
    <p:spTree>
      <p:nvGrpSpPr>
        <p:cNvPr id="64" name="Shape 64"/>
        <p:cNvGrpSpPr/>
        <p:nvPr/>
      </p:nvGrpSpPr>
      <p:grpSpPr>
        <a:xfrm>
          <a:off x="0" y="0"/>
          <a:ext cx="0" cy="0"/>
          <a:chOff x="0" y="0"/>
          <a:chExt cx="0" cy="0"/>
        </a:xfrm>
      </p:grpSpPr>
      <p:sp>
        <p:nvSpPr>
          <p:cNvPr id="65" name="Google Shape;65;p16"/>
          <p:cNvSpPr txBox="1"/>
          <p:nvPr>
            <p:ph idx="10" type="dt"/>
          </p:nvPr>
        </p:nvSpPr>
        <p:spPr>
          <a:xfrm>
            <a:off x="315310" y="4767263"/>
            <a:ext cx="6603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6"/>
          <p:cNvSpPr txBox="1"/>
          <p:nvPr>
            <p:ph idx="11" type="ftr"/>
          </p:nvPr>
        </p:nvSpPr>
        <p:spPr>
          <a:xfrm>
            <a:off x="1091599" y="4767263"/>
            <a:ext cx="14622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16"/>
          <p:cNvSpPr txBox="1"/>
          <p:nvPr>
            <p:ph idx="12" type="sldNum"/>
          </p:nvPr>
        </p:nvSpPr>
        <p:spPr>
          <a:xfrm>
            <a:off x="2669574" y="4767263"/>
            <a:ext cx="572700" cy="2739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68" name="Google Shape;68;p16"/>
          <p:cNvPicPr preferRelativeResize="0"/>
          <p:nvPr/>
        </p:nvPicPr>
        <p:blipFill rotWithShape="1">
          <a:blip r:embed="rId2">
            <a:alphaModFix/>
          </a:blip>
          <a:srcRect b="0" l="0" r="0" t="0"/>
          <a:stretch/>
        </p:blipFill>
        <p:spPr>
          <a:xfrm>
            <a:off x="292100" y="239182"/>
            <a:ext cx="8552686" cy="896612"/>
          </a:xfrm>
          <a:prstGeom prst="rect">
            <a:avLst/>
          </a:prstGeom>
          <a:noFill/>
          <a:ln>
            <a:noFill/>
          </a:ln>
        </p:spPr>
      </p:pic>
      <p:sp>
        <p:nvSpPr>
          <p:cNvPr id="69" name="Google Shape;69;p16"/>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2800"/>
              <a:buNone/>
              <a:defRPr>
                <a:solidFill>
                  <a:schemeClr val="lt1"/>
                </a:solidFill>
                <a:latin typeface="Calibri"/>
                <a:ea typeface="Calibri"/>
                <a:cs typeface="Calibri"/>
                <a:sym typeface="Calibri"/>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2" name="Google Shape;72;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3" name="Google Shape;7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4" name="Google Shape;84;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1" name="Google Shape;10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 name="Google Shape;104;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ctrTitle"/>
          </p:nvPr>
        </p:nvSpPr>
        <p:spPr>
          <a:xfrm>
            <a:off x="343575" y="2331183"/>
            <a:ext cx="5929634" cy="1463400"/>
          </a:xfrm>
          <a:prstGeom prst="rect">
            <a:avLst/>
          </a:prstGeom>
          <a:noFill/>
          <a:ln>
            <a:noFill/>
          </a:ln>
        </p:spPr>
        <p:txBody>
          <a:bodyPr anchorCtr="0" anchor="t" bIns="0" lIns="0" spcFirstLastPara="1" rIns="0" wrap="square" tIns="0">
            <a:noAutofit/>
          </a:bodyPr>
          <a:lstStyle/>
          <a:p>
            <a:pPr indent="0" lvl="0" marL="0" rtl="0" algn="l">
              <a:lnSpc>
                <a:spcPct val="89473"/>
              </a:lnSpc>
              <a:spcBef>
                <a:spcPts val="0"/>
              </a:spcBef>
              <a:spcAft>
                <a:spcPts val="0"/>
              </a:spcAft>
              <a:buSzPts val="2800"/>
              <a:buNone/>
            </a:pPr>
            <a:r>
              <a:rPr b="1" lang="en" sz="2310">
                <a:latin typeface="Georgia"/>
                <a:ea typeface="Georgia"/>
                <a:cs typeface="Georgia"/>
                <a:sym typeface="Georgia"/>
              </a:rPr>
              <a:t>Clinical Variability</a:t>
            </a:r>
            <a:br>
              <a:rPr lang="en" sz="2310">
                <a:latin typeface="Georgia"/>
                <a:ea typeface="Georgia"/>
                <a:cs typeface="Georgia"/>
                <a:sym typeface="Georgia"/>
              </a:rPr>
            </a:br>
            <a:br>
              <a:rPr lang="en" sz="2310">
                <a:latin typeface="Georgia"/>
                <a:ea typeface="Georgia"/>
                <a:cs typeface="Georgia"/>
                <a:sym typeface="Georgia"/>
              </a:rPr>
            </a:br>
            <a:br>
              <a:rPr lang="en" sz="2310">
                <a:latin typeface="Georgia"/>
                <a:ea typeface="Georgia"/>
                <a:cs typeface="Georgia"/>
                <a:sym typeface="Georgia"/>
              </a:rPr>
            </a:br>
            <a:endParaRPr sz="2310">
              <a:latin typeface="Georgia"/>
              <a:ea typeface="Georgia"/>
              <a:cs typeface="Georgia"/>
              <a:sym typeface="Georgia"/>
            </a:endParaRPr>
          </a:p>
        </p:txBody>
      </p:sp>
      <p:cxnSp>
        <p:nvCxnSpPr>
          <p:cNvPr id="113" name="Google Shape;113;p27"/>
          <p:cNvCxnSpPr/>
          <p:nvPr/>
        </p:nvCxnSpPr>
        <p:spPr>
          <a:xfrm flipH="1" rot="10800000">
            <a:off x="326950" y="1930750"/>
            <a:ext cx="8468700" cy="15900"/>
          </a:xfrm>
          <a:prstGeom prst="straightConnector1">
            <a:avLst/>
          </a:prstGeom>
          <a:noFill/>
          <a:ln cap="flat" cmpd="sng" w="9525">
            <a:solidFill>
              <a:schemeClr val="lt1"/>
            </a:solidFill>
            <a:prstDash val="solid"/>
            <a:round/>
            <a:headEnd len="sm" w="sm" type="none"/>
            <a:tailEnd len="sm" w="sm" type="none"/>
          </a:ln>
        </p:spPr>
      </p:cxnSp>
      <p:sp>
        <p:nvSpPr>
          <p:cNvPr id="114" name="Google Shape;114;p27"/>
          <p:cNvSpPr txBox="1"/>
          <p:nvPr>
            <p:ph idx="4294967295" type="subTitle"/>
          </p:nvPr>
        </p:nvSpPr>
        <p:spPr>
          <a:xfrm>
            <a:off x="248975" y="1588500"/>
            <a:ext cx="4617000" cy="5205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1200"/>
              </a:spcAft>
              <a:buClr>
                <a:schemeClr val="dk2"/>
              </a:buClr>
              <a:buSzPct val="149688"/>
              <a:buFont typeface="Arial"/>
              <a:buNone/>
            </a:pPr>
            <a:r>
              <a:rPr b="0" i="1" lang="en" sz="1300" u="none" cap="none" strike="noStrike">
                <a:solidFill>
                  <a:schemeClr val="lt1"/>
                </a:solidFill>
                <a:latin typeface="Georgia"/>
                <a:ea typeface="Georgia"/>
                <a:cs typeface="Georgia"/>
                <a:sym typeface="Georgia"/>
              </a:rPr>
              <a:t>2022 Semester 2</a:t>
            </a:r>
            <a:endParaRPr b="0" i="1" sz="1300" u="none" cap="none" strike="noStrike">
              <a:solidFill>
                <a:schemeClr val="lt1"/>
              </a:solidFill>
              <a:latin typeface="Georgia"/>
              <a:ea typeface="Georgia"/>
              <a:cs typeface="Georgia"/>
              <a:sym typeface="Georgia"/>
            </a:endParaRPr>
          </a:p>
        </p:txBody>
      </p:sp>
      <p:cxnSp>
        <p:nvCxnSpPr>
          <p:cNvPr id="115" name="Google Shape;115;p27"/>
          <p:cNvCxnSpPr/>
          <p:nvPr/>
        </p:nvCxnSpPr>
        <p:spPr>
          <a:xfrm flipH="1" rot="10800000">
            <a:off x="326950" y="3366650"/>
            <a:ext cx="8468700" cy="15900"/>
          </a:xfrm>
          <a:prstGeom prst="straightConnector1">
            <a:avLst/>
          </a:prstGeom>
          <a:noFill/>
          <a:ln cap="flat" cmpd="sng" w="9525">
            <a:solidFill>
              <a:schemeClr val="lt1"/>
            </a:solidFill>
            <a:prstDash val="solid"/>
            <a:round/>
            <a:headEnd len="sm" w="sm" type="none"/>
            <a:tailEnd len="sm" w="sm" type="none"/>
          </a:ln>
        </p:spPr>
      </p:cxnSp>
      <p:sp>
        <p:nvSpPr>
          <p:cNvPr id="116" name="Google Shape;116;p27"/>
          <p:cNvSpPr txBox="1"/>
          <p:nvPr/>
        </p:nvSpPr>
        <p:spPr>
          <a:xfrm>
            <a:off x="343575" y="3382551"/>
            <a:ext cx="6936900" cy="1494225"/>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Georgia"/>
                <a:ea typeface="Georgia"/>
                <a:cs typeface="Georgia"/>
                <a:sym typeface="Georgia"/>
              </a:rPr>
              <a:t>Group 29</a:t>
            </a:r>
            <a:endParaRPr/>
          </a:p>
          <a:p>
            <a:pPr indent="0" lvl="0" marL="0" marR="0" rtl="0" algn="l">
              <a:lnSpc>
                <a:spcPct val="115000"/>
              </a:lnSpc>
              <a:spcBef>
                <a:spcPts val="0"/>
              </a:spcBef>
              <a:spcAft>
                <a:spcPts val="0"/>
              </a:spcAft>
              <a:buNone/>
            </a:pPr>
            <a:r>
              <a:rPr b="0" i="0" lang="en" sz="1200" u="none" cap="none" strike="noStrike">
                <a:solidFill>
                  <a:schemeClr val="lt1"/>
                </a:solidFill>
                <a:latin typeface="Georgia"/>
                <a:ea typeface="Georgia"/>
                <a:cs typeface="Georgia"/>
                <a:sym typeface="Georgia"/>
              </a:rPr>
              <a:t>Zhiyuan Chen </a:t>
            </a:r>
            <a:endParaRPr/>
          </a:p>
          <a:p>
            <a:pPr indent="0" lvl="0" marL="0" marR="0" rtl="0" algn="l">
              <a:lnSpc>
                <a:spcPct val="115000"/>
              </a:lnSpc>
              <a:spcBef>
                <a:spcPts val="0"/>
              </a:spcBef>
              <a:spcAft>
                <a:spcPts val="0"/>
              </a:spcAft>
              <a:buNone/>
            </a:pPr>
            <a:r>
              <a:rPr b="0" i="0" lang="en" sz="1200" u="none" cap="none" strike="noStrike">
                <a:solidFill>
                  <a:schemeClr val="lt1"/>
                </a:solidFill>
                <a:latin typeface="Georgia"/>
                <a:ea typeface="Georgia"/>
                <a:cs typeface="Georgia"/>
                <a:sym typeface="Georgia"/>
              </a:rPr>
              <a:t>Zhi Hern Tom</a:t>
            </a:r>
            <a:endParaRPr/>
          </a:p>
          <a:p>
            <a:pPr indent="0" lvl="0" marL="0" marR="0" rtl="0" algn="l">
              <a:lnSpc>
                <a:spcPct val="115000"/>
              </a:lnSpc>
              <a:spcBef>
                <a:spcPts val="0"/>
              </a:spcBef>
              <a:spcAft>
                <a:spcPts val="0"/>
              </a:spcAft>
              <a:buNone/>
            </a:pPr>
            <a:r>
              <a:rPr b="0" i="0" lang="en" sz="1200" u="none" cap="none" strike="noStrike">
                <a:solidFill>
                  <a:schemeClr val="lt1"/>
                </a:solidFill>
                <a:latin typeface="Georgia"/>
                <a:ea typeface="Georgia"/>
                <a:cs typeface="Georgia"/>
                <a:sym typeface="Georgia"/>
              </a:rPr>
              <a:t>Ya Cho</a:t>
            </a:r>
            <a:endParaRPr/>
          </a:p>
          <a:p>
            <a:pPr indent="0" lvl="0" marL="0" marR="0" rtl="0" algn="l">
              <a:lnSpc>
                <a:spcPct val="115000"/>
              </a:lnSpc>
              <a:spcBef>
                <a:spcPts val="0"/>
              </a:spcBef>
              <a:spcAft>
                <a:spcPts val="0"/>
              </a:spcAft>
              <a:buNone/>
            </a:pPr>
            <a:r>
              <a:rPr b="0" i="0" lang="en" sz="1200" u="none" cap="none" strike="noStrike">
                <a:solidFill>
                  <a:schemeClr val="lt1"/>
                </a:solidFill>
                <a:latin typeface="Georgia"/>
                <a:ea typeface="Georgia"/>
                <a:cs typeface="Georgia"/>
                <a:sym typeface="Georgia"/>
              </a:rPr>
              <a:t>Suyi Jiao</a:t>
            </a:r>
            <a:endParaRPr/>
          </a:p>
          <a:p>
            <a:pPr indent="0" lvl="0" marL="0" marR="0" rtl="0" algn="l">
              <a:lnSpc>
                <a:spcPct val="115000"/>
              </a:lnSpc>
              <a:spcBef>
                <a:spcPts val="0"/>
              </a:spcBef>
              <a:spcAft>
                <a:spcPts val="0"/>
              </a:spcAft>
              <a:buNone/>
            </a:pPr>
            <a:r>
              <a:rPr b="0" i="0" lang="en" sz="1200" u="none" cap="none" strike="noStrike">
                <a:solidFill>
                  <a:schemeClr val="lt1"/>
                </a:solidFill>
                <a:latin typeface="Georgia"/>
                <a:ea typeface="Georgia"/>
                <a:cs typeface="Georgia"/>
                <a:sym typeface="Georgia"/>
              </a:rPr>
              <a:t>Zhuoling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496888" y="409575"/>
            <a:ext cx="6480175" cy="555625"/>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Measurement</a:t>
            </a:r>
            <a:endParaRPr/>
          </a:p>
        </p:txBody>
      </p:sp>
      <p:pic>
        <p:nvPicPr>
          <p:cNvPr id="190" name="Google Shape;190;p36"/>
          <p:cNvPicPr preferRelativeResize="0"/>
          <p:nvPr/>
        </p:nvPicPr>
        <p:blipFill>
          <a:blip r:embed="rId3">
            <a:alphaModFix/>
          </a:blip>
          <a:stretch>
            <a:fillRect/>
          </a:stretch>
        </p:blipFill>
        <p:spPr>
          <a:xfrm>
            <a:off x="1002300" y="1711251"/>
            <a:ext cx="6808898" cy="3004176"/>
          </a:xfrm>
          <a:prstGeom prst="rect">
            <a:avLst/>
          </a:prstGeom>
          <a:noFill/>
          <a:ln>
            <a:noFill/>
          </a:ln>
        </p:spPr>
      </p:pic>
      <p:pic>
        <p:nvPicPr>
          <p:cNvPr id="191" name="Google Shape;191;p36"/>
          <p:cNvPicPr preferRelativeResize="0"/>
          <p:nvPr/>
        </p:nvPicPr>
        <p:blipFill>
          <a:blip r:embed="rId4">
            <a:alphaModFix/>
          </a:blip>
          <a:stretch>
            <a:fillRect/>
          </a:stretch>
        </p:blipFill>
        <p:spPr>
          <a:xfrm>
            <a:off x="496900" y="1488775"/>
            <a:ext cx="7864448" cy="300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7"/>
          <p:cNvPicPr preferRelativeResize="0"/>
          <p:nvPr/>
        </p:nvPicPr>
        <p:blipFill>
          <a:blip r:embed="rId3">
            <a:alphaModFix/>
          </a:blip>
          <a:stretch>
            <a:fillRect/>
          </a:stretch>
        </p:blipFill>
        <p:spPr>
          <a:xfrm>
            <a:off x="1026550" y="1886926"/>
            <a:ext cx="2831186" cy="2830093"/>
          </a:xfrm>
          <a:prstGeom prst="rect">
            <a:avLst/>
          </a:prstGeom>
          <a:noFill/>
          <a:ln>
            <a:noFill/>
          </a:ln>
        </p:spPr>
      </p:pic>
      <p:pic>
        <p:nvPicPr>
          <p:cNvPr id="197" name="Google Shape;197;p37"/>
          <p:cNvPicPr preferRelativeResize="0"/>
          <p:nvPr/>
        </p:nvPicPr>
        <p:blipFill>
          <a:blip r:embed="rId4">
            <a:alphaModFix/>
          </a:blip>
          <a:stretch>
            <a:fillRect/>
          </a:stretch>
        </p:blipFill>
        <p:spPr>
          <a:xfrm>
            <a:off x="4970615" y="1886925"/>
            <a:ext cx="2831186" cy="2830100"/>
          </a:xfrm>
          <a:prstGeom prst="rect">
            <a:avLst/>
          </a:prstGeom>
          <a:noFill/>
          <a:ln>
            <a:noFill/>
          </a:ln>
        </p:spPr>
      </p:pic>
      <p:sp>
        <p:nvSpPr>
          <p:cNvPr id="198" name="Google Shape;198;p37"/>
          <p:cNvSpPr txBox="1"/>
          <p:nvPr/>
        </p:nvSpPr>
        <p:spPr>
          <a:xfrm>
            <a:off x="2135413" y="4620463"/>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199" name="Google Shape;199;p37"/>
          <p:cNvSpPr txBox="1"/>
          <p:nvPr/>
        </p:nvSpPr>
        <p:spPr>
          <a:xfrm>
            <a:off x="5915038" y="4666488"/>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00" name="Google Shape;200;p37"/>
          <p:cNvSpPr txBox="1"/>
          <p:nvPr/>
        </p:nvSpPr>
        <p:spPr>
          <a:xfrm>
            <a:off x="641650" y="1161400"/>
            <a:ext cx="75777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None/>
            </a:pPr>
            <a:r>
              <a:rPr lang="en" sz="1200">
                <a:solidFill>
                  <a:schemeClr val="dk1"/>
                </a:solidFill>
              </a:rPr>
              <a:t>In patients having open heart surgery after they have left the operating room, what is the last measured red cell level (expressed as hemoglobin and typically abbreviated as Hb) before the first blood transfusion is given?</a:t>
            </a:r>
            <a:endParaRPr sz="1200">
              <a:solidFill>
                <a:schemeClr val="dk1"/>
              </a:solidFill>
            </a:endParaRPr>
          </a:p>
        </p:txBody>
      </p:sp>
      <p:sp>
        <p:nvSpPr>
          <p:cNvPr id="201" name="Google Shape;201;p37"/>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02" name="Google Shape;202;p37"/>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Distribution</a:t>
            </a:r>
            <a:r>
              <a:rPr b="1" lang="en" sz="1055">
                <a:solidFill>
                  <a:schemeClr val="lt1"/>
                </a:solidFill>
                <a:latin typeface="Georgia"/>
                <a:ea typeface="Georgia"/>
                <a:cs typeface="Georgia"/>
                <a:sym typeface="Georgia"/>
              </a:rPr>
              <a:t> of Pre-transfusion Hemoglobin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nvSpPr>
        <p:spPr>
          <a:xfrm>
            <a:off x="2184128" y="4600879"/>
            <a:ext cx="11352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08" name="Google Shape;208;p38"/>
          <p:cNvSpPr txBox="1"/>
          <p:nvPr/>
        </p:nvSpPr>
        <p:spPr>
          <a:xfrm>
            <a:off x="6035853" y="4648628"/>
            <a:ext cx="11352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09" name="Google Shape;209;p38"/>
          <p:cNvSpPr txBox="1"/>
          <p:nvPr/>
        </p:nvSpPr>
        <p:spPr>
          <a:xfrm>
            <a:off x="258600" y="1212050"/>
            <a:ext cx="8626800" cy="58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900"/>
              </a:spcAft>
              <a:buNone/>
            </a:pPr>
            <a:r>
              <a:rPr lang="en" sz="1200">
                <a:solidFill>
                  <a:schemeClr val="dk1"/>
                </a:solidFill>
              </a:rPr>
              <a:t>In patients having open heart surgery,  after have left the operating room, when the first act of blood transfusion is performed, how many units of blood (also called red cells or packed red cells)  are given?</a:t>
            </a:r>
            <a:endParaRPr sz="1200">
              <a:solidFill>
                <a:schemeClr val="dk1"/>
              </a:solidFill>
            </a:endParaRPr>
          </a:p>
        </p:txBody>
      </p:sp>
      <p:sp>
        <p:nvSpPr>
          <p:cNvPr id="210" name="Google Shape;210;p38"/>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11" name="Google Shape;211;p38"/>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Distribution of Blood Transfusion Amount</a:t>
            </a:r>
            <a:endParaRPr>
              <a:solidFill>
                <a:schemeClr val="dk1"/>
              </a:solidFill>
            </a:endParaRPr>
          </a:p>
        </p:txBody>
      </p:sp>
      <p:pic>
        <p:nvPicPr>
          <p:cNvPr id="212" name="Google Shape;212;p38"/>
          <p:cNvPicPr preferRelativeResize="0"/>
          <p:nvPr/>
        </p:nvPicPr>
        <p:blipFill>
          <a:blip r:embed="rId3">
            <a:alphaModFix/>
          </a:blip>
          <a:stretch>
            <a:fillRect/>
          </a:stretch>
        </p:blipFill>
        <p:spPr>
          <a:xfrm>
            <a:off x="4639799" y="1925375"/>
            <a:ext cx="3614325" cy="2815975"/>
          </a:xfrm>
          <a:prstGeom prst="rect">
            <a:avLst/>
          </a:prstGeom>
          <a:noFill/>
          <a:ln>
            <a:noFill/>
          </a:ln>
        </p:spPr>
      </p:pic>
      <p:pic>
        <p:nvPicPr>
          <p:cNvPr id="213" name="Google Shape;213;p38"/>
          <p:cNvPicPr preferRelativeResize="0"/>
          <p:nvPr/>
        </p:nvPicPr>
        <p:blipFill>
          <a:blip r:embed="rId4">
            <a:alphaModFix/>
          </a:blip>
          <a:stretch>
            <a:fillRect/>
          </a:stretch>
        </p:blipFill>
        <p:spPr>
          <a:xfrm>
            <a:off x="990625" y="1880150"/>
            <a:ext cx="3522204" cy="272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9"/>
          <p:cNvPicPr preferRelativeResize="0"/>
          <p:nvPr/>
        </p:nvPicPr>
        <p:blipFill>
          <a:blip r:embed="rId3">
            <a:alphaModFix/>
          </a:blip>
          <a:stretch>
            <a:fillRect/>
          </a:stretch>
        </p:blipFill>
        <p:spPr>
          <a:xfrm>
            <a:off x="688549" y="1785487"/>
            <a:ext cx="3597034" cy="2757138"/>
          </a:xfrm>
          <a:prstGeom prst="rect">
            <a:avLst/>
          </a:prstGeom>
          <a:noFill/>
          <a:ln>
            <a:noFill/>
          </a:ln>
        </p:spPr>
      </p:pic>
      <p:pic>
        <p:nvPicPr>
          <p:cNvPr id="219" name="Google Shape;219;p39"/>
          <p:cNvPicPr preferRelativeResize="0"/>
          <p:nvPr/>
        </p:nvPicPr>
        <p:blipFill>
          <a:blip r:embed="rId4">
            <a:alphaModFix/>
          </a:blip>
          <a:stretch>
            <a:fillRect/>
          </a:stretch>
        </p:blipFill>
        <p:spPr>
          <a:xfrm>
            <a:off x="4691567" y="1765175"/>
            <a:ext cx="3650057" cy="2797775"/>
          </a:xfrm>
          <a:prstGeom prst="rect">
            <a:avLst/>
          </a:prstGeom>
          <a:noFill/>
          <a:ln>
            <a:noFill/>
          </a:ln>
        </p:spPr>
      </p:pic>
      <p:sp>
        <p:nvSpPr>
          <p:cNvPr id="220" name="Google Shape;220;p39"/>
          <p:cNvSpPr txBox="1"/>
          <p:nvPr/>
        </p:nvSpPr>
        <p:spPr>
          <a:xfrm>
            <a:off x="2144163" y="4542613"/>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21" name="Google Shape;221;p39"/>
          <p:cNvSpPr txBox="1"/>
          <p:nvPr/>
        </p:nvSpPr>
        <p:spPr>
          <a:xfrm>
            <a:off x="6193888" y="4542613"/>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22" name="Google Shape;222;p39"/>
          <p:cNvSpPr txBox="1"/>
          <p:nvPr/>
        </p:nvSpPr>
        <p:spPr>
          <a:xfrm>
            <a:off x="254625" y="1203775"/>
            <a:ext cx="8728800" cy="58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900"/>
              </a:spcAft>
              <a:buNone/>
            </a:pPr>
            <a:r>
              <a:rPr lang="en" sz="1200">
                <a:solidFill>
                  <a:schemeClr val="dk1"/>
                </a:solidFill>
              </a:rPr>
              <a:t>In patients having open heart surgery after they have left the operating room, what is the last Hb before a blood transfusion is given in men compared with women?</a:t>
            </a:r>
            <a:endParaRPr sz="1200">
              <a:solidFill>
                <a:schemeClr val="dk1"/>
              </a:solidFill>
            </a:endParaRPr>
          </a:p>
        </p:txBody>
      </p:sp>
      <p:sp>
        <p:nvSpPr>
          <p:cNvPr id="223" name="Google Shape;223;p39"/>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24" name="Google Shape;224;p39"/>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Distribution of Pre-transfusion Hemoglobin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957875" y="1779575"/>
            <a:ext cx="3005995" cy="2803725"/>
          </a:xfrm>
          <a:prstGeom prst="rect">
            <a:avLst/>
          </a:prstGeom>
          <a:noFill/>
          <a:ln>
            <a:noFill/>
          </a:ln>
        </p:spPr>
      </p:pic>
      <p:pic>
        <p:nvPicPr>
          <p:cNvPr id="230" name="Google Shape;230;p40"/>
          <p:cNvPicPr preferRelativeResize="0"/>
          <p:nvPr/>
        </p:nvPicPr>
        <p:blipFill>
          <a:blip r:embed="rId4">
            <a:alphaModFix/>
          </a:blip>
          <a:stretch>
            <a:fillRect/>
          </a:stretch>
        </p:blipFill>
        <p:spPr>
          <a:xfrm>
            <a:off x="4990958" y="1789044"/>
            <a:ext cx="2963643" cy="2784790"/>
          </a:xfrm>
          <a:prstGeom prst="rect">
            <a:avLst/>
          </a:prstGeom>
          <a:noFill/>
          <a:ln>
            <a:noFill/>
          </a:ln>
        </p:spPr>
      </p:pic>
      <p:sp>
        <p:nvSpPr>
          <p:cNvPr id="231" name="Google Shape;231;p40"/>
          <p:cNvSpPr txBox="1"/>
          <p:nvPr/>
        </p:nvSpPr>
        <p:spPr>
          <a:xfrm>
            <a:off x="2144163" y="4583288"/>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32" name="Google Shape;232;p40"/>
          <p:cNvSpPr txBox="1"/>
          <p:nvPr/>
        </p:nvSpPr>
        <p:spPr>
          <a:xfrm>
            <a:off x="5885938" y="4583288"/>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33" name="Google Shape;233;p40"/>
          <p:cNvSpPr txBox="1"/>
          <p:nvPr/>
        </p:nvSpPr>
        <p:spPr>
          <a:xfrm>
            <a:off x="487800" y="1197875"/>
            <a:ext cx="8168400" cy="58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900"/>
              </a:spcAft>
              <a:buNone/>
            </a:pPr>
            <a:r>
              <a:rPr lang="en" sz="1200">
                <a:solidFill>
                  <a:schemeClr val="dk1"/>
                </a:solidFill>
              </a:rPr>
              <a:t>In patients having open heart surgery after they have left the operating room, what is the last Hb before a blood transfusion is given in men compared with women?</a:t>
            </a:r>
            <a:endParaRPr sz="1200">
              <a:solidFill>
                <a:schemeClr val="dk1"/>
              </a:solidFill>
            </a:endParaRPr>
          </a:p>
        </p:txBody>
      </p:sp>
      <p:sp>
        <p:nvSpPr>
          <p:cNvPr id="234" name="Google Shape;234;p40"/>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35" name="Google Shape;235;p40"/>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Distribution of Difference between Post and Pre-transfusion Hemoglobin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846975" y="1917800"/>
            <a:ext cx="3349328" cy="2715077"/>
          </a:xfrm>
          <a:prstGeom prst="rect">
            <a:avLst/>
          </a:prstGeom>
          <a:noFill/>
          <a:ln>
            <a:noFill/>
          </a:ln>
        </p:spPr>
      </p:pic>
      <p:pic>
        <p:nvPicPr>
          <p:cNvPr id="241" name="Google Shape;241;p41"/>
          <p:cNvPicPr preferRelativeResize="0"/>
          <p:nvPr/>
        </p:nvPicPr>
        <p:blipFill>
          <a:blip r:embed="rId4">
            <a:alphaModFix/>
          </a:blip>
          <a:stretch>
            <a:fillRect/>
          </a:stretch>
        </p:blipFill>
        <p:spPr>
          <a:xfrm>
            <a:off x="4999309" y="1917800"/>
            <a:ext cx="3297716" cy="2715077"/>
          </a:xfrm>
          <a:prstGeom prst="rect">
            <a:avLst/>
          </a:prstGeom>
          <a:noFill/>
          <a:ln>
            <a:noFill/>
          </a:ln>
        </p:spPr>
      </p:pic>
      <p:sp>
        <p:nvSpPr>
          <p:cNvPr id="242" name="Google Shape;242;p41"/>
          <p:cNvSpPr txBox="1"/>
          <p:nvPr/>
        </p:nvSpPr>
        <p:spPr>
          <a:xfrm>
            <a:off x="2152381" y="4543834"/>
            <a:ext cx="12003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43" name="Google Shape;243;p41"/>
          <p:cNvSpPr txBox="1"/>
          <p:nvPr/>
        </p:nvSpPr>
        <p:spPr>
          <a:xfrm>
            <a:off x="6225058" y="4593157"/>
            <a:ext cx="12003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44" name="Google Shape;244;p41"/>
          <p:cNvSpPr txBox="1"/>
          <p:nvPr/>
        </p:nvSpPr>
        <p:spPr>
          <a:xfrm>
            <a:off x="1135325" y="1178900"/>
            <a:ext cx="623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In patients having open heart surgery, after they have left the operating room, what is the difference between the first Hb after a single unit of blood was given and last Hb before it</a:t>
            </a:r>
            <a:r>
              <a:rPr lang="en" sz="1200">
                <a:solidFill>
                  <a:schemeClr val="dk1"/>
                </a:solidFill>
                <a:latin typeface="Calibri"/>
                <a:ea typeface="Calibri"/>
                <a:cs typeface="Calibri"/>
                <a:sym typeface="Calibri"/>
              </a:rPr>
              <a:t> </a:t>
            </a:r>
            <a:r>
              <a:rPr lang="en" sz="1200">
                <a:solidFill>
                  <a:schemeClr val="dk1"/>
                </a:solidFill>
              </a:rPr>
              <a:t> was given in men compared with women?</a:t>
            </a:r>
            <a:endParaRPr/>
          </a:p>
        </p:txBody>
      </p:sp>
      <p:sp>
        <p:nvSpPr>
          <p:cNvPr id="245" name="Google Shape;245;p41"/>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nvSpPr>
        <p:spPr>
          <a:xfrm>
            <a:off x="1944350" y="1326750"/>
            <a:ext cx="58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Do men and women receive the same amount of blood transfusion?</a:t>
            </a:r>
            <a:endParaRPr>
              <a:latin typeface="Times New Roman"/>
              <a:ea typeface="Times New Roman"/>
              <a:cs typeface="Times New Roman"/>
              <a:sym typeface="Times New Roman"/>
            </a:endParaRPr>
          </a:p>
        </p:txBody>
      </p:sp>
      <p:sp>
        <p:nvSpPr>
          <p:cNvPr id="251" name="Google Shape;251;p42"/>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Difference in Blood Transfusion between Gender</a:t>
            </a:r>
            <a:endParaRPr>
              <a:solidFill>
                <a:schemeClr val="dk1"/>
              </a:solidFill>
            </a:endParaRPr>
          </a:p>
        </p:txBody>
      </p:sp>
      <p:sp>
        <p:nvSpPr>
          <p:cNvPr id="252" name="Google Shape;252;p42"/>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53" name="Google Shape;253;p42"/>
          <p:cNvSpPr txBox="1"/>
          <p:nvPr/>
        </p:nvSpPr>
        <p:spPr>
          <a:xfrm>
            <a:off x="2231633" y="4504821"/>
            <a:ext cx="11871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54" name="Google Shape;254;p42"/>
          <p:cNvSpPr txBox="1"/>
          <p:nvPr/>
        </p:nvSpPr>
        <p:spPr>
          <a:xfrm>
            <a:off x="6259646" y="4504821"/>
            <a:ext cx="11871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pic>
        <p:nvPicPr>
          <p:cNvPr id="255" name="Google Shape;255;p42"/>
          <p:cNvPicPr preferRelativeResize="0"/>
          <p:nvPr/>
        </p:nvPicPr>
        <p:blipFill>
          <a:blip r:embed="rId3">
            <a:alphaModFix/>
          </a:blip>
          <a:stretch>
            <a:fillRect/>
          </a:stretch>
        </p:blipFill>
        <p:spPr>
          <a:xfrm>
            <a:off x="1145025" y="1784922"/>
            <a:ext cx="3360479" cy="2739415"/>
          </a:xfrm>
          <a:prstGeom prst="rect">
            <a:avLst/>
          </a:prstGeom>
          <a:noFill/>
          <a:ln>
            <a:noFill/>
          </a:ln>
        </p:spPr>
      </p:pic>
      <p:pic>
        <p:nvPicPr>
          <p:cNvPr id="256" name="Google Shape;256;p42"/>
          <p:cNvPicPr preferRelativeResize="0"/>
          <p:nvPr/>
        </p:nvPicPr>
        <p:blipFill>
          <a:blip r:embed="rId4">
            <a:alphaModFix/>
          </a:blip>
          <a:stretch>
            <a:fillRect/>
          </a:stretch>
        </p:blipFill>
        <p:spPr>
          <a:xfrm>
            <a:off x="4783208" y="1726951"/>
            <a:ext cx="3558393" cy="2855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62" name="Google Shape;262;p43"/>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Relationship between Value Diff and Pre-transfusion</a:t>
            </a:r>
            <a:endParaRPr>
              <a:solidFill>
                <a:schemeClr val="dk1"/>
              </a:solidFill>
            </a:endParaRPr>
          </a:p>
        </p:txBody>
      </p:sp>
      <p:pic>
        <p:nvPicPr>
          <p:cNvPr id="263" name="Google Shape;263;p43"/>
          <p:cNvPicPr preferRelativeResize="0"/>
          <p:nvPr/>
        </p:nvPicPr>
        <p:blipFill>
          <a:blip r:embed="rId3">
            <a:alphaModFix/>
          </a:blip>
          <a:stretch>
            <a:fillRect/>
          </a:stretch>
        </p:blipFill>
        <p:spPr>
          <a:xfrm>
            <a:off x="4994907" y="1562000"/>
            <a:ext cx="3173592" cy="3142145"/>
          </a:xfrm>
          <a:prstGeom prst="rect">
            <a:avLst/>
          </a:prstGeom>
          <a:noFill/>
          <a:ln>
            <a:noFill/>
          </a:ln>
        </p:spPr>
      </p:pic>
      <p:pic>
        <p:nvPicPr>
          <p:cNvPr id="264" name="Google Shape;264;p43"/>
          <p:cNvPicPr preferRelativeResize="0"/>
          <p:nvPr/>
        </p:nvPicPr>
        <p:blipFill>
          <a:blip r:embed="rId4">
            <a:alphaModFix/>
          </a:blip>
          <a:stretch>
            <a:fillRect/>
          </a:stretch>
        </p:blipFill>
        <p:spPr>
          <a:xfrm>
            <a:off x="1080925" y="1599641"/>
            <a:ext cx="3097587" cy="3066864"/>
          </a:xfrm>
          <a:prstGeom prst="rect">
            <a:avLst/>
          </a:prstGeom>
          <a:noFill/>
          <a:ln>
            <a:noFill/>
          </a:ln>
        </p:spPr>
      </p:pic>
      <p:sp>
        <p:nvSpPr>
          <p:cNvPr id="265" name="Google Shape;265;p43"/>
          <p:cNvSpPr txBox="1"/>
          <p:nvPr/>
        </p:nvSpPr>
        <p:spPr>
          <a:xfrm>
            <a:off x="2225777" y="4666504"/>
            <a:ext cx="11754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66" name="Google Shape;266;p43"/>
          <p:cNvSpPr txBox="1"/>
          <p:nvPr/>
        </p:nvSpPr>
        <p:spPr>
          <a:xfrm>
            <a:off x="6173779" y="4666504"/>
            <a:ext cx="11754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pic>
        <p:nvPicPr>
          <p:cNvPr id="272" name="Google Shape;272;p44"/>
          <p:cNvPicPr preferRelativeResize="0"/>
          <p:nvPr/>
        </p:nvPicPr>
        <p:blipFill>
          <a:blip r:embed="rId3">
            <a:alphaModFix/>
          </a:blip>
          <a:stretch>
            <a:fillRect/>
          </a:stretch>
        </p:blipFill>
        <p:spPr>
          <a:xfrm>
            <a:off x="4202087" y="1459600"/>
            <a:ext cx="3765325" cy="3346050"/>
          </a:xfrm>
          <a:prstGeom prst="rect">
            <a:avLst/>
          </a:prstGeom>
          <a:noFill/>
          <a:ln>
            <a:noFill/>
          </a:ln>
        </p:spPr>
      </p:pic>
      <p:pic>
        <p:nvPicPr>
          <p:cNvPr id="273" name="Google Shape;273;p44"/>
          <p:cNvPicPr preferRelativeResize="0"/>
          <p:nvPr/>
        </p:nvPicPr>
        <p:blipFill>
          <a:blip r:embed="rId4">
            <a:alphaModFix/>
          </a:blip>
          <a:stretch>
            <a:fillRect/>
          </a:stretch>
        </p:blipFill>
        <p:spPr>
          <a:xfrm>
            <a:off x="566214" y="1376500"/>
            <a:ext cx="3714873" cy="3346050"/>
          </a:xfrm>
          <a:prstGeom prst="rect">
            <a:avLst/>
          </a:prstGeom>
          <a:noFill/>
          <a:ln>
            <a:noFill/>
          </a:ln>
        </p:spPr>
      </p:pic>
      <p:sp>
        <p:nvSpPr>
          <p:cNvPr id="274" name="Google Shape;274;p44"/>
          <p:cNvSpPr txBox="1"/>
          <p:nvPr/>
        </p:nvSpPr>
        <p:spPr>
          <a:xfrm>
            <a:off x="1759288" y="4545188"/>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75" name="Google Shape;275;p44"/>
          <p:cNvSpPr txBox="1"/>
          <p:nvPr/>
        </p:nvSpPr>
        <p:spPr>
          <a:xfrm>
            <a:off x="5458775" y="4560000"/>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sp>
        <p:nvSpPr>
          <p:cNvPr id="276" name="Google Shape;276;p44"/>
          <p:cNvSpPr txBox="1"/>
          <p:nvPr/>
        </p:nvSpPr>
        <p:spPr>
          <a:xfrm>
            <a:off x="367400" y="733325"/>
            <a:ext cx="6613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Time Interval between Pre-transfusion and 1st Blood Transfusion (in Minutes)</a:t>
            </a:r>
            <a:endParaRPr>
              <a:solidFill>
                <a:schemeClr val="dk1"/>
              </a:solidFill>
            </a:endParaRPr>
          </a:p>
        </p:txBody>
      </p:sp>
      <p:sp>
        <p:nvSpPr>
          <p:cNvPr id="277" name="Google Shape;277;p44"/>
          <p:cNvSpPr txBox="1"/>
          <p:nvPr/>
        </p:nvSpPr>
        <p:spPr>
          <a:xfrm>
            <a:off x="1331850" y="1212825"/>
            <a:ext cx="6480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What is the time interval between pre-transfusion and the first blood transfusion?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nvSpPr>
        <p:spPr>
          <a:xfrm>
            <a:off x="784250" y="1165950"/>
            <a:ext cx="75678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How many times the hemoglobin was measured right from the beginning of the surgery to the first 24 hours of the intensive care?</a:t>
            </a:r>
            <a:endParaRPr>
              <a:solidFill>
                <a:schemeClr val="dk1"/>
              </a:solidFill>
              <a:latin typeface="Times New Roman"/>
              <a:ea typeface="Times New Roman"/>
              <a:cs typeface="Times New Roman"/>
              <a:sym typeface="Times New Roman"/>
            </a:endParaRPr>
          </a:p>
        </p:txBody>
      </p:sp>
      <p:sp>
        <p:nvSpPr>
          <p:cNvPr id="283" name="Google Shape;283;p45"/>
          <p:cNvSpPr txBox="1"/>
          <p:nvPr>
            <p:ph type="title"/>
          </p:nvPr>
        </p:nvSpPr>
        <p:spPr>
          <a:xfrm>
            <a:off x="367388" y="277150"/>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EDA</a:t>
            </a:r>
            <a:endParaRPr/>
          </a:p>
        </p:txBody>
      </p:sp>
      <p:sp>
        <p:nvSpPr>
          <p:cNvPr id="284" name="Google Shape;284;p45"/>
          <p:cNvSpPr txBox="1"/>
          <p:nvPr/>
        </p:nvSpPr>
        <p:spPr>
          <a:xfrm>
            <a:off x="367400" y="733325"/>
            <a:ext cx="7984500" cy="3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
              </a:spcBef>
              <a:spcAft>
                <a:spcPts val="0"/>
              </a:spcAft>
              <a:buNone/>
            </a:pPr>
            <a:r>
              <a:rPr b="1" lang="en" sz="1055">
                <a:solidFill>
                  <a:schemeClr val="lt1"/>
                </a:solidFill>
                <a:latin typeface="Georgia"/>
                <a:ea typeface="Georgia"/>
                <a:cs typeface="Georgia"/>
                <a:sym typeface="Georgia"/>
              </a:rPr>
              <a:t>Number of Hemoglobin Measurement from the Beginning of the Surgery to the 1st 24 Hours of Intensive care</a:t>
            </a:r>
            <a:endParaRPr>
              <a:solidFill>
                <a:schemeClr val="dk1"/>
              </a:solidFill>
            </a:endParaRPr>
          </a:p>
        </p:txBody>
      </p:sp>
      <p:pic>
        <p:nvPicPr>
          <p:cNvPr id="285" name="Google Shape;285;p45"/>
          <p:cNvPicPr preferRelativeResize="0"/>
          <p:nvPr/>
        </p:nvPicPr>
        <p:blipFill>
          <a:blip r:embed="rId3">
            <a:alphaModFix/>
          </a:blip>
          <a:stretch>
            <a:fillRect/>
          </a:stretch>
        </p:blipFill>
        <p:spPr>
          <a:xfrm>
            <a:off x="904925" y="1899475"/>
            <a:ext cx="3442287" cy="2653325"/>
          </a:xfrm>
          <a:prstGeom prst="rect">
            <a:avLst/>
          </a:prstGeom>
          <a:noFill/>
          <a:ln>
            <a:noFill/>
          </a:ln>
        </p:spPr>
      </p:pic>
      <p:sp>
        <p:nvSpPr>
          <p:cNvPr id="286" name="Google Shape;286;p45"/>
          <p:cNvSpPr txBox="1"/>
          <p:nvPr/>
        </p:nvSpPr>
        <p:spPr>
          <a:xfrm>
            <a:off x="2140313" y="4595463"/>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MIMIC</a:t>
            </a:r>
            <a:endParaRPr/>
          </a:p>
        </p:txBody>
      </p:sp>
      <p:sp>
        <p:nvSpPr>
          <p:cNvPr id="287" name="Google Shape;287;p45"/>
          <p:cNvSpPr txBox="1"/>
          <p:nvPr/>
        </p:nvSpPr>
        <p:spPr>
          <a:xfrm>
            <a:off x="6157175" y="4595463"/>
            <a:ext cx="1113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EPIC</a:t>
            </a:r>
            <a:endParaRPr/>
          </a:p>
        </p:txBody>
      </p:sp>
      <p:pic>
        <p:nvPicPr>
          <p:cNvPr id="288" name="Google Shape;288;p45"/>
          <p:cNvPicPr preferRelativeResize="0"/>
          <p:nvPr/>
        </p:nvPicPr>
        <p:blipFill>
          <a:blip r:embed="rId4">
            <a:alphaModFix/>
          </a:blip>
          <a:stretch>
            <a:fillRect/>
          </a:stretch>
        </p:blipFill>
        <p:spPr>
          <a:xfrm>
            <a:off x="965350" y="1837250"/>
            <a:ext cx="3573801" cy="2734925"/>
          </a:xfrm>
          <a:prstGeom prst="rect">
            <a:avLst/>
          </a:prstGeom>
          <a:noFill/>
          <a:ln>
            <a:noFill/>
          </a:ln>
        </p:spPr>
      </p:pic>
      <p:pic>
        <p:nvPicPr>
          <p:cNvPr id="289" name="Google Shape;289;p45"/>
          <p:cNvPicPr preferRelativeResize="0"/>
          <p:nvPr/>
        </p:nvPicPr>
        <p:blipFill>
          <a:blip r:embed="rId5">
            <a:alphaModFix/>
          </a:blip>
          <a:stretch>
            <a:fillRect/>
          </a:stretch>
        </p:blipFill>
        <p:spPr>
          <a:xfrm>
            <a:off x="5011587" y="1837249"/>
            <a:ext cx="3405074" cy="260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sz="2400">
                <a:latin typeface="Georgia"/>
                <a:ea typeface="Georgia"/>
                <a:cs typeface="Georgia"/>
                <a:sym typeface="Georgia"/>
              </a:rPr>
              <a:t>Team introduction</a:t>
            </a:r>
            <a:endParaRPr b="1" sz="2400">
              <a:latin typeface="Georgia"/>
              <a:ea typeface="Georgia"/>
              <a:cs typeface="Georgia"/>
              <a:sym typeface="Georgia"/>
            </a:endParaRPr>
          </a:p>
        </p:txBody>
      </p:sp>
      <p:sp>
        <p:nvSpPr>
          <p:cNvPr id="122" name="Google Shape;122;p28"/>
          <p:cNvSpPr txBox="1"/>
          <p:nvPr/>
        </p:nvSpPr>
        <p:spPr>
          <a:xfrm>
            <a:off x="883600" y="1442575"/>
            <a:ext cx="6322200" cy="403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600" u="none" cap="none" strike="noStrike">
                <a:solidFill>
                  <a:schemeClr val="dk1"/>
                </a:solidFill>
                <a:latin typeface="Times New Roman"/>
                <a:ea typeface="Times New Roman"/>
                <a:cs typeface="Times New Roman"/>
                <a:sym typeface="Times New Roman"/>
              </a:rPr>
              <a:t>Zhiyuan Chen</a:t>
            </a:r>
            <a:endParaRPr/>
          </a:p>
          <a:p>
            <a:pPr indent="0" lvl="0" marL="0" marR="0" rtl="0" algn="ctr">
              <a:lnSpc>
                <a:spcPct val="100000"/>
              </a:lnSpc>
              <a:spcBef>
                <a:spcPts val="0"/>
              </a:spcBef>
              <a:spcAft>
                <a:spcPts val="0"/>
              </a:spcAft>
              <a:buNone/>
            </a:pPr>
            <a:r>
              <a:rPr b="0" i="0" lang="en" sz="1600" u="none" cap="none" strike="noStrike">
                <a:solidFill>
                  <a:srgbClr val="000000"/>
                </a:solidFill>
                <a:latin typeface="Times New Roman"/>
                <a:ea typeface="Times New Roman"/>
                <a:cs typeface="Times New Roman"/>
                <a:sym typeface="Times New Roman"/>
              </a:rPr>
              <a:t>Team leader</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 sz="1600" u="none" cap="none" strike="noStrike">
                <a:solidFill>
                  <a:srgbClr val="000000"/>
                </a:solidFill>
                <a:latin typeface="Times New Roman"/>
                <a:ea typeface="Times New Roman"/>
                <a:cs typeface="Times New Roman"/>
                <a:sym typeface="Times New Roman"/>
              </a:rPr>
              <a:t>Main communicator</a:t>
            </a:r>
            <a:endParaRPr b="1"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 sz="1600">
                <a:solidFill>
                  <a:schemeClr val="dk1"/>
                </a:solidFill>
                <a:latin typeface="Times New Roman"/>
                <a:ea typeface="Times New Roman"/>
                <a:cs typeface="Times New Roman"/>
                <a:sym typeface="Times New Roman"/>
              </a:rPr>
              <a:t>Zhi Hern Tom &amp; </a:t>
            </a:r>
            <a:r>
              <a:rPr b="1" i="0" lang="en" sz="1600" u="none" cap="none" strike="noStrike">
                <a:solidFill>
                  <a:srgbClr val="000000"/>
                </a:solidFill>
                <a:latin typeface="Times New Roman"/>
                <a:ea typeface="Times New Roman"/>
                <a:cs typeface="Times New Roman"/>
                <a:sym typeface="Times New Roman"/>
              </a:rPr>
              <a:t>Ya Cho</a:t>
            </a:r>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Data processor </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 sz="1600">
                <a:solidFill>
                  <a:schemeClr val="dk1"/>
                </a:solidFill>
                <a:latin typeface="Times New Roman"/>
                <a:ea typeface="Times New Roman"/>
                <a:cs typeface="Times New Roman"/>
                <a:sym typeface="Times New Roman"/>
              </a:rPr>
              <a:t>Data visualizer</a:t>
            </a:r>
            <a:endParaRPr>
              <a:solidFill>
                <a:schemeClr val="dk1"/>
              </a:solidFill>
            </a:endParaRPr>
          </a:p>
          <a:p>
            <a:pPr indent="0" lvl="0" marL="0" marR="0" rtl="0" algn="ctr">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 sz="1600">
                <a:solidFill>
                  <a:schemeClr val="dk1"/>
                </a:solidFill>
                <a:latin typeface="Times New Roman"/>
                <a:ea typeface="Times New Roman"/>
                <a:cs typeface="Times New Roman"/>
                <a:sym typeface="Times New Roman"/>
              </a:rPr>
              <a:t>Suyi Jiao &amp; Zhuoling Chen</a:t>
            </a:r>
            <a:endParaRPr b="1"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 sz="1600">
                <a:solidFill>
                  <a:schemeClr val="dk1"/>
                </a:solidFill>
                <a:latin typeface="Times New Roman"/>
                <a:ea typeface="Times New Roman"/>
                <a:cs typeface="Times New Roman"/>
                <a:sym typeface="Times New Roman"/>
              </a:rPr>
              <a:t>EDA contributor</a:t>
            </a:r>
            <a:endParaRPr sz="16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a:latin typeface="Georgia"/>
                <a:ea typeface="Georgia"/>
                <a:cs typeface="Georgia"/>
                <a:sym typeface="Georgia"/>
              </a:rPr>
              <a:t>Conclusions</a:t>
            </a:r>
            <a:endParaRPr b="1">
              <a:latin typeface="Georgia"/>
              <a:ea typeface="Georgia"/>
              <a:cs typeface="Georgia"/>
              <a:sym typeface="Georgia"/>
            </a:endParaRPr>
          </a:p>
        </p:txBody>
      </p:sp>
      <p:sp>
        <p:nvSpPr>
          <p:cNvPr id="295" name="Google Shape;295;p46"/>
          <p:cNvSpPr txBox="1"/>
          <p:nvPr/>
        </p:nvSpPr>
        <p:spPr>
          <a:xfrm>
            <a:off x="1118000" y="1430050"/>
            <a:ext cx="6261600" cy="2736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No differences in terms of number of blood transfusion, number of blood measurement and the effect after receiving blood transfusion.</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Spikes occur at different location in terms of the time interval between blood measurement and pre-transfusion as well as post-transfusion.</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Majority of patients in MIMIC dataset have a larger variation and range in data distribution than patients in EPIC dataset.</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p:nvPr/>
        </p:nvSpPr>
        <p:spPr>
          <a:xfrm>
            <a:off x="1681050" y="1913250"/>
            <a:ext cx="6086700" cy="16218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FFFFFF">
                <a:alpha val="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Georgia"/>
                <a:ea typeface="Georgia"/>
                <a:cs typeface="Georgia"/>
                <a:sym typeface="Georgia"/>
              </a:rPr>
              <a:t>Thank you!</a:t>
            </a:r>
            <a:endParaRPr b="1" i="0" sz="3600" u="none" cap="none" strike="noStrike">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sz="2400">
                <a:latin typeface="Georgia"/>
                <a:ea typeface="Georgia"/>
                <a:cs typeface="Georgia"/>
                <a:sym typeface="Georgia"/>
              </a:rPr>
              <a:t>Client introduction</a:t>
            </a:r>
            <a:endParaRPr b="1" sz="2400">
              <a:latin typeface="Georgia"/>
              <a:ea typeface="Georgia"/>
              <a:cs typeface="Georgia"/>
              <a:sym typeface="Georgia"/>
            </a:endParaRPr>
          </a:p>
        </p:txBody>
      </p:sp>
      <p:sp>
        <p:nvSpPr>
          <p:cNvPr id="128" name="Google Shape;128;p29"/>
          <p:cNvSpPr txBox="1"/>
          <p:nvPr/>
        </p:nvSpPr>
        <p:spPr>
          <a:xfrm>
            <a:off x="496625" y="3226550"/>
            <a:ext cx="2178000" cy="14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600">
                <a:solidFill>
                  <a:srgbClr val="323232"/>
                </a:solidFill>
                <a:latin typeface="Times New Roman"/>
                <a:ea typeface="Times New Roman"/>
                <a:cs typeface="Times New Roman"/>
                <a:sym typeface="Times New Roman"/>
              </a:rPr>
              <a:t>Dr </a:t>
            </a:r>
            <a:r>
              <a:rPr b="1" i="0" lang="en" sz="1600" u="none" cap="none" strike="noStrike">
                <a:solidFill>
                  <a:srgbClr val="323232"/>
                </a:solidFill>
                <a:latin typeface="Times New Roman"/>
                <a:ea typeface="Times New Roman"/>
                <a:cs typeface="Times New Roman"/>
                <a:sym typeface="Times New Roman"/>
              </a:rPr>
              <a:t>Daniel Capurro</a:t>
            </a:r>
            <a:r>
              <a:rPr b="1" i="0" lang="en" sz="1400" u="none" cap="none" strike="noStrike">
                <a:solidFill>
                  <a:srgbClr val="323232"/>
                </a:solidFill>
                <a:latin typeface="Arial"/>
                <a:ea typeface="Arial"/>
                <a:cs typeface="Arial"/>
                <a:sym typeface="Arial"/>
              </a:rPr>
              <a:t>:</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Times New Roman"/>
                <a:ea typeface="Times New Roman"/>
                <a:cs typeface="Times New Roman"/>
                <a:sym typeface="Times New Roman"/>
              </a:rPr>
              <a:t>Deputy Director of the Centre for Digital Transformation of health</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i="0" sz="1400" u="none" cap="none" strike="noStrike">
              <a:solidFill>
                <a:srgbClr val="323232"/>
              </a:solidFill>
              <a:latin typeface="Arial"/>
              <a:ea typeface="Arial"/>
              <a:cs typeface="Arial"/>
              <a:sym typeface="Arial"/>
            </a:endParaRPr>
          </a:p>
        </p:txBody>
      </p:sp>
      <p:sp>
        <p:nvSpPr>
          <p:cNvPr id="129" name="Google Shape;129;p29"/>
          <p:cNvSpPr txBox="1"/>
          <p:nvPr/>
        </p:nvSpPr>
        <p:spPr>
          <a:xfrm>
            <a:off x="6116250" y="3173650"/>
            <a:ext cx="2565300" cy="98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600">
                <a:solidFill>
                  <a:srgbClr val="0C0C0C"/>
                </a:solidFill>
                <a:latin typeface="Times New Roman"/>
                <a:ea typeface="Times New Roman"/>
                <a:cs typeface="Times New Roman"/>
                <a:sym typeface="Times New Roman"/>
              </a:rPr>
              <a:t>Professor </a:t>
            </a:r>
            <a:r>
              <a:rPr b="1" i="0" lang="en" sz="1600" u="none" cap="none" strike="noStrike">
                <a:solidFill>
                  <a:srgbClr val="0C0C0C"/>
                </a:solidFill>
                <a:latin typeface="Times New Roman"/>
                <a:ea typeface="Times New Roman"/>
                <a:cs typeface="Times New Roman"/>
                <a:sym typeface="Times New Roman"/>
              </a:rPr>
              <a:t>R</a:t>
            </a:r>
            <a:r>
              <a:rPr b="1" i="0" lang="en" sz="1600" u="none" cap="none" strike="noStrike">
                <a:solidFill>
                  <a:srgbClr val="0C0C0C"/>
                </a:solidFill>
                <a:latin typeface="Times New Roman"/>
                <a:ea typeface="Times New Roman"/>
                <a:cs typeface="Times New Roman"/>
                <a:sym typeface="Times New Roman"/>
              </a:rPr>
              <a:t>inaldo Bellomo</a:t>
            </a:r>
            <a:r>
              <a:rPr b="1" i="0" lang="en" sz="1400" u="none" cap="none" strike="noStrike">
                <a:solidFill>
                  <a:srgbClr val="0C0C0C"/>
                </a:solidFill>
                <a:latin typeface="Times New Roman"/>
                <a:ea typeface="Times New Roman"/>
                <a:cs typeface="Times New Roman"/>
                <a:sym typeface="Times New Roman"/>
              </a:rPr>
              <a:t>:</a:t>
            </a:r>
            <a:endParaRPr/>
          </a:p>
          <a:p>
            <a:pPr indent="-285750" lvl="0" marL="285750" marR="0" rtl="0" algn="l">
              <a:lnSpc>
                <a:spcPct val="100000"/>
              </a:lnSpc>
              <a:spcBef>
                <a:spcPts val="0"/>
              </a:spcBef>
              <a:spcAft>
                <a:spcPts val="0"/>
              </a:spcAft>
              <a:buClr>
                <a:srgbClr val="000000"/>
              </a:buClr>
              <a:buSzPts val="1400"/>
              <a:buFont typeface="Arial"/>
              <a:buChar char="•"/>
            </a:pPr>
            <a:r>
              <a:rPr lang="en">
                <a:solidFill>
                  <a:srgbClr val="0C0C0C"/>
                </a:solidFill>
                <a:latin typeface="Times New Roman"/>
                <a:ea typeface="Times New Roman"/>
                <a:cs typeface="Times New Roman"/>
                <a:sym typeface="Times New Roman"/>
              </a:rPr>
              <a:t>A legend in field of intensive care medicine</a:t>
            </a:r>
            <a:endParaRPr b="1" i="0" sz="14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cap="none" strike="noStrike">
              <a:solidFill>
                <a:srgbClr val="0C0C0C"/>
              </a:solidFill>
              <a:latin typeface="Times New Roman"/>
              <a:ea typeface="Times New Roman"/>
              <a:cs typeface="Times New Roman"/>
              <a:sym typeface="Times New Roman"/>
            </a:endParaRPr>
          </a:p>
        </p:txBody>
      </p:sp>
      <p:sp>
        <p:nvSpPr>
          <p:cNvPr id="130" name="Google Shape;130;p29"/>
          <p:cNvSpPr txBox="1"/>
          <p:nvPr/>
        </p:nvSpPr>
        <p:spPr>
          <a:xfrm>
            <a:off x="3284886" y="3173650"/>
            <a:ext cx="2789700" cy="14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323232"/>
                </a:solidFill>
                <a:latin typeface="Times New Roman"/>
                <a:ea typeface="Times New Roman"/>
                <a:cs typeface="Times New Roman"/>
                <a:sym typeface="Times New Roman"/>
              </a:rPr>
              <a:t>Dr </a:t>
            </a:r>
            <a:r>
              <a:rPr b="1" lang="en" sz="1600">
                <a:solidFill>
                  <a:srgbClr val="323232"/>
                </a:solidFill>
                <a:latin typeface="Times New Roman"/>
                <a:ea typeface="Times New Roman"/>
                <a:cs typeface="Times New Roman"/>
                <a:sym typeface="Times New Roman"/>
              </a:rPr>
              <a:t>Timothy </a:t>
            </a:r>
            <a:r>
              <a:rPr b="1" i="0" lang="en" sz="1600" u="none" cap="none" strike="noStrike">
                <a:solidFill>
                  <a:srgbClr val="323232"/>
                </a:solidFill>
                <a:latin typeface="Times New Roman"/>
                <a:ea typeface="Times New Roman"/>
                <a:cs typeface="Times New Roman"/>
                <a:sym typeface="Times New Roman"/>
              </a:rPr>
              <a:t> Fazio</a:t>
            </a:r>
            <a:r>
              <a:rPr b="1" i="0" lang="en" sz="1400" u="none" cap="none" strike="noStrike">
                <a:solidFill>
                  <a:srgbClr val="323232"/>
                </a:solidFill>
                <a:latin typeface="Times New Roman"/>
                <a:ea typeface="Times New Roman"/>
                <a:cs typeface="Times New Roman"/>
                <a:sym typeface="Times New Roman"/>
              </a:rPr>
              <a:t>:</a:t>
            </a:r>
            <a:endParaRPr/>
          </a:p>
          <a:p>
            <a:pPr indent="-285750" lvl="0" marL="285750" marR="0" rtl="0" algn="l">
              <a:lnSpc>
                <a:spcPct val="100000"/>
              </a:lnSpc>
              <a:spcBef>
                <a:spcPts val="0"/>
              </a:spcBef>
              <a:spcAft>
                <a:spcPts val="0"/>
              </a:spcAft>
              <a:buClr>
                <a:srgbClr val="000000"/>
              </a:buClr>
              <a:buSzPts val="1400"/>
              <a:buFont typeface="Arial"/>
              <a:buChar char="•"/>
            </a:pPr>
            <a:r>
              <a:rPr lang="en">
                <a:latin typeface="Times New Roman"/>
                <a:ea typeface="Times New Roman"/>
                <a:cs typeface="Times New Roman"/>
                <a:sym typeface="Times New Roman"/>
              </a:rPr>
              <a:t>Head of unit for metabolic disease unit</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Times New Roman"/>
                <a:ea typeface="Times New Roman"/>
                <a:cs typeface="Times New Roman"/>
                <a:sym typeface="Times New Roman"/>
              </a:rPr>
              <a:t>Chief Medical Information Officer in EMR</a:t>
            </a:r>
            <a:endParaRPr/>
          </a:p>
          <a:p>
            <a:pPr indent="0" lvl="0" marL="0" marR="0" rtl="0" algn="l">
              <a:lnSpc>
                <a:spcPct val="100000"/>
              </a:lnSpc>
              <a:spcBef>
                <a:spcPts val="0"/>
              </a:spcBef>
              <a:spcAft>
                <a:spcPts val="0"/>
              </a:spcAft>
              <a:buNone/>
            </a:pPr>
            <a:r>
              <a:t/>
            </a:r>
            <a:endParaRPr b="1" i="0" sz="1400" u="none" cap="none" strike="noStrike">
              <a:solidFill>
                <a:srgbClr val="323232"/>
              </a:solidFill>
              <a:latin typeface="Arial"/>
              <a:ea typeface="Arial"/>
              <a:cs typeface="Arial"/>
              <a:sym typeface="Arial"/>
            </a:endParaRPr>
          </a:p>
        </p:txBody>
      </p:sp>
      <p:pic>
        <p:nvPicPr>
          <p:cNvPr id="131" name="Google Shape;131;p29"/>
          <p:cNvPicPr preferRelativeResize="0"/>
          <p:nvPr/>
        </p:nvPicPr>
        <p:blipFill>
          <a:blip r:embed="rId3">
            <a:alphaModFix/>
          </a:blip>
          <a:stretch>
            <a:fillRect/>
          </a:stretch>
        </p:blipFill>
        <p:spPr>
          <a:xfrm>
            <a:off x="3352763" y="1574462"/>
            <a:ext cx="1776498" cy="1510625"/>
          </a:xfrm>
          <a:prstGeom prst="rect">
            <a:avLst/>
          </a:prstGeom>
          <a:noFill/>
          <a:ln>
            <a:noFill/>
          </a:ln>
          <a:effectLst>
            <a:outerShdw blurRad="442913" rotWithShape="0" algn="bl" dir="11880000" dist="361950">
              <a:schemeClr val="lt1">
                <a:alpha val="52999"/>
              </a:schemeClr>
            </a:outerShdw>
          </a:effectLst>
        </p:spPr>
      </p:pic>
      <p:pic>
        <p:nvPicPr>
          <p:cNvPr id="132" name="Google Shape;132;p29"/>
          <p:cNvPicPr preferRelativeResize="0"/>
          <p:nvPr/>
        </p:nvPicPr>
        <p:blipFill>
          <a:blip r:embed="rId4">
            <a:alphaModFix/>
          </a:blip>
          <a:stretch>
            <a:fillRect/>
          </a:stretch>
        </p:blipFill>
        <p:spPr>
          <a:xfrm>
            <a:off x="6439900" y="1532200"/>
            <a:ext cx="1573100" cy="1573100"/>
          </a:xfrm>
          <a:prstGeom prst="rect">
            <a:avLst/>
          </a:prstGeom>
          <a:noFill/>
          <a:ln>
            <a:noFill/>
          </a:ln>
        </p:spPr>
      </p:pic>
      <p:pic>
        <p:nvPicPr>
          <p:cNvPr id="133" name="Google Shape;133;p29"/>
          <p:cNvPicPr preferRelativeResize="0"/>
          <p:nvPr/>
        </p:nvPicPr>
        <p:blipFill>
          <a:blip r:embed="rId5">
            <a:alphaModFix/>
          </a:blip>
          <a:stretch>
            <a:fillRect/>
          </a:stretch>
        </p:blipFill>
        <p:spPr>
          <a:xfrm>
            <a:off x="496613" y="1619200"/>
            <a:ext cx="1994373" cy="151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sz="2400">
                <a:latin typeface="Georgia"/>
                <a:ea typeface="Georgia"/>
                <a:cs typeface="Georgia"/>
                <a:sym typeface="Georgia"/>
              </a:rPr>
              <a:t>Clinical variability</a:t>
            </a:r>
            <a:endParaRPr/>
          </a:p>
        </p:txBody>
      </p:sp>
      <p:sp>
        <p:nvSpPr>
          <p:cNvPr id="139" name="Google Shape;139;p30"/>
          <p:cNvSpPr txBox="1"/>
          <p:nvPr>
            <p:ph idx="4294967295" type="body"/>
          </p:nvPr>
        </p:nvSpPr>
        <p:spPr>
          <a:xfrm>
            <a:off x="718281" y="1684828"/>
            <a:ext cx="7521000" cy="3198600"/>
          </a:xfrm>
          <a:prstGeom prst="rect">
            <a:avLst/>
          </a:prstGeom>
          <a:noFill/>
          <a:ln>
            <a:noFill/>
          </a:ln>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Definition</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Difference in healthcare processes or outcomes, compared to peers or to a standard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Importance</a:t>
            </a:r>
            <a:endParaRPr sz="19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Detect on unwanted variation to provide clinical suggestion and improve it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Project aim</a:t>
            </a:r>
            <a:endParaRPr>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Char char="○"/>
            </a:pPr>
            <a:r>
              <a:rPr lang="en" sz="1500">
                <a:solidFill>
                  <a:schemeClr val="dk1"/>
                </a:solidFill>
                <a:latin typeface="Times New Roman"/>
                <a:ea typeface="Times New Roman"/>
                <a:cs typeface="Times New Roman"/>
                <a:sym typeface="Times New Roman"/>
              </a:rPr>
              <a:t>Generic method to quantify and visualize the clinical variability </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Comparative analysis between the two dataset MIMIC and EPIC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sz="2400">
                <a:latin typeface="Georgia"/>
                <a:ea typeface="Georgia"/>
                <a:cs typeface="Georgia"/>
                <a:sym typeface="Georgia"/>
              </a:rPr>
              <a:t>Clinical variability</a:t>
            </a:r>
            <a:endParaRPr/>
          </a:p>
        </p:txBody>
      </p:sp>
      <p:sp>
        <p:nvSpPr>
          <p:cNvPr id="145" name="Google Shape;145;p31"/>
          <p:cNvSpPr txBox="1"/>
          <p:nvPr>
            <p:ph idx="4294967295" type="body"/>
          </p:nvPr>
        </p:nvSpPr>
        <p:spPr>
          <a:xfrm>
            <a:off x="718281" y="1684828"/>
            <a:ext cx="7521000" cy="3198600"/>
          </a:xfrm>
          <a:prstGeom prst="rect">
            <a:avLst/>
          </a:prstGeom>
          <a:noFill/>
          <a:ln>
            <a:noFill/>
          </a:ln>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solidFill>
                  <a:schemeClr val="dk1"/>
                </a:solidFill>
                <a:latin typeface="Times New Roman"/>
                <a:ea typeface="Times New Roman"/>
                <a:cs typeface="Times New Roman"/>
                <a:sym typeface="Times New Roman"/>
              </a:rPr>
              <a:t>Challenge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en" sz="1600">
                <a:solidFill>
                  <a:schemeClr val="dk1"/>
                </a:solidFill>
                <a:latin typeface="Times New Roman"/>
                <a:ea typeface="Times New Roman"/>
                <a:cs typeface="Times New Roman"/>
                <a:sym typeface="Times New Roman"/>
              </a:rPr>
              <a:t>Conflict of definition for variability</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Lack of medical knowledge lead to difficulty in interpretation</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Time constraint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496615" y="409373"/>
            <a:ext cx="6479700" cy="556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b="1" lang="en" sz="2400">
                <a:latin typeface="Georgia"/>
                <a:ea typeface="Georgia"/>
                <a:cs typeface="Georgia"/>
                <a:sym typeface="Georgia"/>
              </a:rPr>
              <a:t>Overview of MIMIC &amp; EPIC</a:t>
            </a:r>
            <a:endParaRPr b="1" sz="2400">
              <a:latin typeface="Georgia"/>
              <a:ea typeface="Georgia"/>
              <a:cs typeface="Georgia"/>
              <a:sym typeface="Georgia"/>
            </a:endParaRPr>
          </a:p>
        </p:txBody>
      </p:sp>
      <p:sp>
        <p:nvSpPr>
          <p:cNvPr id="151" name="Google Shape;151;p32"/>
          <p:cNvSpPr txBox="1"/>
          <p:nvPr>
            <p:ph idx="4294967295" type="body"/>
          </p:nvPr>
        </p:nvSpPr>
        <p:spPr>
          <a:xfrm>
            <a:off x="708556" y="1451903"/>
            <a:ext cx="7521043" cy="319847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MIMIC(</a:t>
            </a:r>
            <a:r>
              <a:rPr lang="en" sz="1400">
                <a:solidFill>
                  <a:schemeClr val="dk1"/>
                </a:solidFill>
                <a:latin typeface="Times New Roman"/>
                <a:ea typeface="Times New Roman"/>
                <a:cs typeface="Times New Roman"/>
                <a:sym typeface="Times New Roman"/>
              </a:rPr>
              <a:t>Medical Information Mart for Intensive Care)</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Records de-identified patient data from a Medical centre in Boston USA</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This project </a:t>
            </a:r>
            <a:r>
              <a:rPr lang="en">
                <a:solidFill>
                  <a:schemeClr val="dk1"/>
                </a:solidFill>
                <a:latin typeface="Times New Roman"/>
                <a:ea typeface="Times New Roman"/>
                <a:cs typeface="Times New Roman"/>
                <a:sym typeface="Times New Roman"/>
              </a:rPr>
              <a:t>uses</a:t>
            </a:r>
            <a:r>
              <a:rPr lang="en">
                <a:solidFill>
                  <a:schemeClr val="dk1"/>
                </a:solidFill>
                <a:latin typeface="Times New Roman"/>
                <a:ea typeface="Times New Roman"/>
                <a:cs typeface="Times New Roman"/>
                <a:sym typeface="Times New Roman"/>
              </a:rPr>
              <a:t> the </a:t>
            </a:r>
            <a:r>
              <a:rPr lang="en">
                <a:solidFill>
                  <a:schemeClr val="dk1"/>
                </a:solidFill>
                <a:latin typeface="Times New Roman"/>
                <a:ea typeface="Times New Roman"/>
                <a:cs typeface="Times New Roman"/>
                <a:sym typeface="Times New Roman"/>
              </a:rPr>
              <a:t>fourth</a:t>
            </a:r>
            <a:r>
              <a:rPr lang="en">
                <a:solidFill>
                  <a:schemeClr val="dk1"/>
                </a:solidFill>
                <a:latin typeface="Times New Roman"/>
                <a:ea typeface="Times New Roman"/>
                <a:cs typeface="Times New Roman"/>
                <a:sym typeface="Times New Roman"/>
              </a:rPr>
              <a:t> iteration MIMIC-IV v1.0</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Three main modules: core, hosp, icu</a:t>
            </a:r>
            <a:endParaRPr>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RMH </a:t>
            </a:r>
            <a:r>
              <a:rPr lang="en">
                <a:solidFill>
                  <a:schemeClr val="dk1"/>
                </a:solidFill>
                <a:latin typeface="Times New Roman"/>
                <a:ea typeface="Times New Roman"/>
                <a:cs typeface="Times New Roman"/>
                <a:sym typeface="Times New Roman"/>
              </a:rPr>
              <a:t>EPIC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From The Royal Melbourne Hospital</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De-identified dataset for CABG cohort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Include 5 sheets:patients, admissions, icu_stays, bypass_surgeries, hemoglobin, transfusion</a:t>
            </a:r>
            <a:endParaRPr>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2"/>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496888" y="409575"/>
            <a:ext cx="6480175" cy="555625"/>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Workflow</a:t>
            </a:r>
            <a:endParaRPr/>
          </a:p>
        </p:txBody>
      </p:sp>
      <p:sp>
        <p:nvSpPr>
          <p:cNvPr id="157" name="Google Shape;157;p33"/>
          <p:cNvSpPr txBox="1"/>
          <p:nvPr/>
        </p:nvSpPr>
        <p:spPr>
          <a:xfrm>
            <a:off x="7266876" y="1827975"/>
            <a:ext cx="1859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a:t>Visualise and analyse variable of interest</a:t>
            </a:r>
            <a:endParaRPr/>
          </a:p>
        </p:txBody>
      </p:sp>
      <p:sp>
        <p:nvSpPr>
          <p:cNvPr id="158" name="Google Shape;158;p33"/>
          <p:cNvSpPr/>
          <p:nvPr/>
        </p:nvSpPr>
        <p:spPr>
          <a:xfrm>
            <a:off x="420700" y="1758913"/>
            <a:ext cx="1653300" cy="845700"/>
          </a:xfrm>
          <a:prstGeom prst="rect">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
                <a:solidFill>
                  <a:schemeClr val="dk1"/>
                </a:solidFill>
              </a:rPr>
              <a:t>Acquire and familiarise MIMIC </a:t>
            </a:r>
            <a:endParaRPr b="0" i="0" sz="1400" u="none" cap="none" strike="noStrike">
              <a:solidFill>
                <a:schemeClr val="dk1"/>
              </a:solidFill>
              <a:latin typeface="Arial"/>
              <a:ea typeface="Arial"/>
              <a:cs typeface="Arial"/>
              <a:sym typeface="Arial"/>
            </a:endParaRPr>
          </a:p>
        </p:txBody>
      </p:sp>
      <p:sp>
        <p:nvSpPr>
          <p:cNvPr id="159" name="Google Shape;159;p33"/>
          <p:cNvSpPr/>
          <p:nvPr/>
        </p:nvSpPr>
        <p:spPr>
          <a:xfrm>
            <a:off x="4963238" y="1743313"/>
            <a:ext cx="1531200" cy="876900"/>
          </a:xfrm>
          <a:prstGeom prst="rect">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
                <a:solidFill>
                  <a:schemeClr val="dk1"/>
                </a:solidFill>
              </a:rPr>
              <a:t>Readjust method of quantifying variability</a:t>
            </a:r>
            <a:endParaRPr b="0" i="0" sz="1400" u="none" cap="none" strike="noStrike">
              <a:solidFill>
                <a:schemeClr val="dk1"/>
              </a:solidFill>
              <a:latin typeface="Arial"/>
              <a:ea typeface="Arial"/>
              <a:cs typeface="Arial"/>
              <a:sym typeface="Arial"/>
            </a:endParaRPr>
          </a:p>
        </p:txBody>
      </p:sp>
      <p:sp>
        <p:nvSpPr>
          <p:cNvPr id="160" name="Google Shape;160;p33"/>
          <p:cNvSpPr/>
          <p:nvPr/>
        </p:nvSpPr>
        <p:spPr>
          <a:xfrm>
            <a:off x="7266875" y="1758900"/>
            <a:ext cx="1653300" cy="845700"/>
          </a:xfrm>
          <a:prstGeom prst="rect">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1" name="Google Shape;161;p33"/>
          <p:cNvSpPr/>
          <p:nvPr/>
        </p:nvSpPr>
        <p:spPr>
          <a:xfrm>
            <a:off x="2731617" y="1767670"/>
            <a:ext cx="1459200" cy="845700"/>
          </a:xfrm>
          <a:prstGeom prst="rect">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
                <a:solidFill>
                  <a:schemeClr val="dk1"/>
                </a:solidFill>
              </a:rPr>
              <a:t>Identify variable of interest</a:t>
            </a:r>
            <a:endParaRPr b="0" i="0" sz="1400" u="none" cap="none" strike="noStrike">
              <a:solidFill>
                <a:schemeClr val="dk1"/>
              </a:solidFill>
              <a:latin typeface="Arial"/>
              <a:ea typeface="Arial"/>
              <a:cs typeface="Arial"/>
              <a:sym typeface="Arial"/>
            </a:endParaRPr>
          </a:p>
        </p:txBody>
      </p:sp>
      <p:sp>
        <p:nvSpPr>
          <p:cNvPr id="162" name="Google Shape;162;p33"/>
          <p:cNvSpPr/>
          <p:nvPr/>
        </p:nvSpPr>
        <p:spPr>
          <a:xfrm>
            <a:off x="1973166" y="1988497"/>
            <a:ext cx="816962" cy="386535"/>
          </a:xfrm>
          <a:prstGeom prst="notchedRightArrow">
            <a:avLst>
              <a:gd fmla="val 50000" name="adj1"/>
              <a:gd fmla="val 50000" name="adj2"/>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33"/>
          <p:cNvSpPr/>
          <p:nvPr/>
        </p:nvSpPr>
        <p:spPr>
          <a:xfrm>
            <a:off x="4208564" y="1997261"/>
            <a:ext cx="816900" cy="386400"/>
          </a:xfrm>
          <a:prstGeom prst="notchedRightArrow">
            <a:avLst>
              <a:gd fmla="val 50000" name="adj1"/>
              <a:gd fmla="val 50000" name="adj2"/>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33"/>
          <p:cNvSpPr/>
          <p:nvPr/>
        </p:nvSpPr>
        <p:spPr>
          <a:xfrm>
            <a:off x="6487016" y="2004231"/>
            <a:ext cx="816900" cy="386400"/>
          </a:xfrm>
          <a:prstGeom prst="notchedRightArrow">
            <a:avLst>
              <a:gd fmla="val 50000" name="adj1"/>
              <a:gd fmla="val 50000" name="adj2"/>
            </a:avLst>
          </a:prstGeom>
          <a:solidFill>
            <a:srgbClr val="0070C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33"/>
          <p:cNvSpPr txBox="1"/>
          <p:nvPr/>
        </p:nvSpPr>
        <p:spPr>
          <a:xfrm>
            <a:off x="420700" y="2873675"/>
            <a:ext cx="2101800" cy="1385400"/>
          </a:xfrm>
          <a:prstGeom prst="rect">
            <a:avLst/>
          </a:prstGeom>
          <a:noFill/>
          <a:ln>
            <a:noFill/>
          </a:ln>
        </p:spPr>
        <p:txBody>
          <a:bodyPr anchorCtr="0" anchor="t" bIns="45700" lIns="91425" spcFirstLastPara="1" rIns="91425" wrap="square" tIns="45700">
            <a:spAutoFit/>
          </a:bodyPr>
          <a:lstStyle/>
          <a:p>
            <a:pPr indent="-184150" lvl="0" marL="171450"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Times New Roman"/>
                <a:ea typeface="Times New Roman"/>
                <a:cs typeface="Times New Roman"/>
                <a:sym typeface="Times New Roman"/>
              </a:rPr>
              <a:t>Complete </a:t>
            </a:r>
            <a:r>
              <a:rPr lang="en">
                <a:latin typeface="Times New Roman"/>
                <a:ea typeface="Times New Roman"/>
                <a:cs typeface="Times New Roman"/>
                <a:sym typeface="Times New Roman"/>
              </a:rPr>
              <a:t>prerequisite course</a:t>
            </a:r>
            <a:r>
              <a:rPr b="0" i="0" lang="en" u="none" cap="none" strike="noStrike">
                <a:solidFill>
                  <a:srgbClr val="000000"/>
                </a:solidFill>
                <a:latin typeface="Times New Roman"/>
                <a:ea typeface="Times New Roman"/>
                <a:cs typeface="Times New Roman"/>
                <a:sym typeface="Times New Roman"/>
              </a:rPr>
              <a:t> to acquire dataset</a:t>
            </a:r>
            <a:endParaRPr>
              <a:latin typeface="Times New Roman"/>
              <a:ea typeface="Times New Roman"/>
              <a:cs typeface="Times New Roman"/>
              <a:sym typeface="Times New Roman"/>
            </a:endParaRPr>
          </a:p>
          <a:p>
            <a:pPr indent="-184150" lvl="0" marL="17145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Use online resource and help of </a:t>
            </a:r>
            <a:r>
              <a:rPr lang="en">
                <a:latin typeface="Times New Roman"/>
                <a:ea typeface="Times New Roman"/>
                <a:cs typeface="Times New Roman"/>
                <a:sym typeface="Times New Roman"/>
              </a:rPr>
              <a:t>experts </a:t>
            </a:r>
            <a:r>
              <a:rPr lang="en">
                <a:latin typeface="Times New Roman"/>
                <a:ea typeface="Times New Roman"/>
                <a:cs typeface="Times New Roman"/>
                <a:sym typeface="Times New Roman"/>
              </a:rPr>
              <a:t>to better understand MIMIC</a:t>
            </a:r>
            <a:endParaRPr>
              <a:latin typeface="Times New Roman"/>
              <a:ea typeface="Times New Roman"/>
              <a:cs typeface="Times New Roman"/>
              <a:sym typeface="Times New Roman"/>
            </a:endParaRPr>
          </a:p>
        </p:txBody>
      </p:sp>
      <p:sp>
        <p:nvSpPr>
          <p:cNvPr id="166" name="Google Shape;166;p33"/>
          <p:cNvSpPr txBox="1"/>
          <p:nvPr/>
        </p:nvSpPr>
        <p:spPr>
          <a:xfrm>
            <a:off x="2522625" y="2906025"/>
            <a:ext cx="2172000" cy="9543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00000"/>
              </a:lnSpc>
              <a:spcBef>
                <a:spcPts val="0"/>
              </a:spcBef>
              <a:spcAft>
                <a:spcPts val="0"/>
              </a:spcAft>
              <a:buClr>
                <a:srgbClr val="000000"/>
              </a:buClr>
              <a:buSzPts val="1400"/>
              <a:buFont typeface="Arial"/>
              <a:buChar char="•"/>
            </a:pPr>
            <a:r>
              <a:rPr lang="en">
                <a:latin typeface="Times New Roman"/>
                <a:ea typeface="Times New Roman"/>
                <a:cs typeface="Times New Roman"/>
                <a:sym typeface="Times New Roman"/>
              </a:rPr>
              <a:t>Using the entire dataset is not applicable</a:t>
            </a:r>
            <a:endParaRPr sz="1600"/>
          </a:p>
          <a:p>
            <a:pPr indent="-298450" lvl="0" marL="285750" marR="0" rtl="0" algn="l">
              <a:lnSpc>
                <a:spcPct val="100000"/>
              </a:lnSpc>
              <a:spcBef>
                <a:spcPts val="0"/>
              </a:spcBef>
              <a:spcAft>
                <a:spcPts val="0"/>
              </a:spcAft>
              <a:buClr>
                <a:srgbClr val="000000"/>
              </a:buClr>
              <a:buSzPts val="1400"/>
              <a:buFont typeface="Arial"/>
              <a:buChar char="•"/>
            </a:pPr>
            <a:r>
              <a:rPr b="0" i="0" lang="en" u="none" cap="none" strike="noStrike">
                <a:solidFill>
                  <a:srgbClr val="000000"/>
                </a:solidFill>
                <a:latin typeface="Times New Roman"/>
                <a:ea typeface="Times New Roman"/>
                <a:cs typeface="Times New Roman"/>
                <a:sym typeface="Times New Roman"/>
              </a:rPr>
              <a:t>Select</a:t>
            </a:r>
            <a:r>
              <a:rPr lang="en">
                <a:latin typeface="Times New Roman"/>
                <a:ea typeface="Times New Roman"/>
                <a:cs typeface="Times New Roman"/>
                <a:sym typeface="Times New Roman"/>
              </a:rPr>
              <a:t>ed a cohort who have underwent CABG</a:t>
            </a:r>
            <a:endParaRPr b="0" i="0" u="none" cap="none" strike="noStrike">
              <a:solidFill>
                <a:srgbClr val="000000"/>
              </a:solidFill>
              <a:latin typeface="Times New Roman"/>
              <a:ea typeface="Times New Roman"/>
              <a:cs typeface="Times New Roman"/>
              <a:sym typeface="Times New Roman"/>
            </a:endParaRPr>
          </a:p>
        </p:txBody>
      </p:sp>
      <p:sp>
        <p:nvSpPr>
          <p:cNvPr id="167" name="Google Shape;167;p33"/>
          <p:cNvSpPr txBox="1"/>
          <p:nvPr/>
        </p:nvSpPr>
        <p:spPr>
          <a:xfrm>
            <a:off x="4821750" y="2896200"/>
            <a:ext cx="1859700" cy="11697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00000"/>
              </a:lnSpc>
              <a:spcBef>
                <a:spcPts val="0"/>
              </a:spcBef>
              <a:spcAft>
                <a:spcPts val="0"/>
              </a:spcAft>
              <a:buClr>
                <a:srgbClr val="000000"/>
              </a:buClr>
              <a:buSzPts val="1400"/>
              <a:buFont typeface="Arial"/>
              <a:buChar char="•"/>
            </a:pPr>
            <a:r>
              <a:rPr lang="en">
                <a:latin typeface="Times New Roman"/>
                <a:ea typeface="Times New Roman"/>
                <a:cs typeface="Times New Roman"/>
                <a:sym typeface="Times New Roman"/>
              </a:rPr>
              <a:t>Change the methods from using process mining perspective into using EDA</a:t>
            </a:r>
            <a:r>
              <a:rPr b="0" i="0" lang="en" u="none" cap="none" strike="noStrike">
                <a:solidFill>
                  <a:srgbClr val="000000"/>
                </a:solidFill>
                <a:latin typeface="Times New Roman"/>
                <a:ea typeface="Times New Roman"/>
                <a:cs typeface="Times New Roman"/>
                <a:sym typeface="Times New Roman"/>
              </a:rPr>
              <a:t> </a:t>
            </a:r>
            <a:endParaRPr sz="1600"/>
          </a:p>
        </p:txBody>
      </p:sp>
      <p:sp>
        <p:nvSpPr>
          <p:cNvPr id="168" name="Google Shape;168;p33"/>
          <p:cNvSpPr txBox="1"/>
          <p:nvPr/>
        </p:nvSpPr>
        <p:spPr>
          <a:xfrm>
            <a:off x="7050450" y="2873675"/>
            <a:ext cx="1967400" cy="18162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00000"/>
              </a:lnSpc>
              <a:spcBef>
                <a:spcPts val="0"/>
              </a:spcBef>
              <a:spcAft>
                <a:spcPts val="0"/>
              </a:spcAft>
              <a:buClr>
                <a:srgbClr val="000000"/>
              </a:buClr>
              <a:buSzPts val="1400"/>
              <a:buFont typeface="Arial"/>
              <a:buChar char="•"/>
            </a:pPr>
            <a:r>
              <a:rPr lang="en">
                <a:latin typeface="Times New Roman"/>
                <a:ea typeface="Times New Roman"/>
                <a:cs typeface="Times New Roman"/>
                <a:sym typeface="Times New Roman"/>
              </a:rPr>
              <a:t>Visualise </a:t>
            </a:r>
            <a:r>
              <a:rPr lang="en">
                <a:latin typeface="Times New Roman"/>
                <a:ea typeface="Times New Roman"/>
                <a:cs typeface="Times New Roman"/>
                <a:sym typeface="Times New Roman"/>
              </a:rPr>
              <a:t>association</a:t>
            </a:r>
            <a:r>
              <a:rPr lang="en">
                <a:latin typeface="Times New Roman"/>
                <a:ea typeface="Times New Roman"/>
                <a:cs typeface="Times New Roman"/>
                <a:sym typeface="Times New Roman"/>
              </a:rPr>
              <a:t> between variables that were asked by medical experts</a:t>
            </a:r>
            <a:endParaRPr>
              <a:latin typeface="Times New Roman"/>
              <a:ea typeface="Times New Roman"/>
              <a:cs typeface="Times New Roman"/>
              <a:sym typeface="Times New Roman"/>
            </a:endParaRPr>
          </a:p>
          <a:p>
            <a:pPr indent="-298450" lvl="0" marL="28575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Explore other forms of association related to medical expert’s interest</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496888" y="409575"/>
            <a:ext cx="6480300" cy="5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280"/>
              </a:spcBef>
              <a:spcAft>
                <a:spcPts val="0"/>
              </a:spcAft>
              <a:buSzPts val="2800"/>
              <a:buNone/>
            </a:pPr>
            <a:r>
              <a:rPr b="1" lang="en" sz="2400">
                <a:latin typeface="Georgia"/>
                <a:ea typeface="Georgia"/>
                <a:cs typeface="Georgia"/>
                <a:sym typeface="Georgia"/>
              </a:rPr>
              <a:t>CABG cohort</a:t>
            </a:r>
            <a:endParaRPr/>
          </a:p>
        </p:txBody>
      </p:sp>
      <p:sp>
        <p:nvSpPr>
          <p:cNvPr id="174" name="Google Shape;174;p34"/>
          <p:cNvSpPr txBox="1"/>
          <p:nvPr/>
        </p:nvSpPr>
        <p:spPr>
          <a:xfrm>
            <a:off x="709575" y="1501900"/>
            <a:ext cx="7178700" cy="2975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MIMIC</a:t>
            </a:r>
            <a:endParaRPr sz="1800">
              <a:solidFill>
                <a:schemeClr val="dk1"/>
              </a:solidFill>
              <a:highlight>
                <a:srgbClr val="FFFFFE"/>
              </a:highlight>
              <a:latin typeface="Times New Roman"/>
              <a:ea typeface="Times New Roman"/>
              <a:cs typeface="Times New Roman"/>
              <a:sym typeface="Times New Roman"/>
            </a:endParaRPr>
          </a:p>
          <a:p>
            <a:pPr indent="-311150" lvl="1" marL="914400" rtl="0" algn="l">
              <a:lnSpc>
                <a:spcPct val="110000"/>
              </a:lnSpc>
              <a:spcBef>
                <a:spcPts val="0"/>
              </a:spcBef>
              <a:spcAft>
                <a:spcPts val="0"/>
              </a:spcAft>
              <a:buClr>
                <a:schemeClr val="dk1"/>
              </a:buClr>
              <a:buSzPts val="1300"/>
              <a:buFont typeface="Times New Roman"/>
              <a:buChar char="○"/>
            </a:pPr>
            <a:r>
              <a:rPr lang="en" sz="1600">
                <a:solidFill>
                  <a:schemeClr val="dk1"/>
                </a:solidFill>
                <a:latin typeface="Times New Roman"/>
                <a:ea typeface="Times New Roman"/>
                <a:cs typeface="Times New Roman"/>
                <a:sym typeface="Times New Roman"/>
              </a:rPr>
              <a:t>Diagnosis Code as Bypass Anastomosis For Heart Revascularization </a:t>
            </a:r>
            <a:endParaRPr sz="1500">
              <a:solidFill>
                <a:schemeClr val="dk1"/>
              </a:solidFill>
              <a:highlight>
                <a:srgbClr val="FFFFFE"/>
              </a:highlight>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Procedure as first priority</a:t>
            </a:r>
            <a:endParaRPr sz="1500">
              <a:solidFill>
                <a:schemeClr val="dk1"/>
              </a:solidFill>
              <a:highlight>
                <a:srgbClr val="FFFFFF"/>
              </a:highlight>
              <a:latin typeface="Times New Roman"/>
              <a:ea typeface="Times New Roman"/>
              <a:cs typeface="Times New Roman"/>
              <a:sym typeface="Times New Roman"/>
            </a:endParaRPr>
          </a:p>
          <a:p>
            <a:pPr indent="-323850" lvl="1" marL="914400" rtl="0" algn="l">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Admission type is not urgent, EW EMER or DIRECT EMER</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892 patients</a:t>
            </a:r>
            <a:endParaRPr sz="1500">
              <a:solidFill>
                <a:schemeClr val="dk1"/>
              </a:solidFill>
              <a:latin typeface="Times New Roman"/>
              <a:ea typeface="Times New Roman"/>
              <a:cs typeface="Times New Roman"/>
              <a:sym typeface="Times New Roman"/>
            </a:endParaRPr>
          </a:p>
          <a:p>
            <a:pPr indent="0" lvl="0" marL="1143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EPIC</a:t>
            </a:r>
            <a:endParaRPr sz="16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Dataset for CABG cohort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268 patients</a:t>
            </a:r>
            <a:endParaRPr sz="15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496615" y="409373"/>
            <a:ext cx="6479700" cy="556200"/>
          </a:xfrm>
          <a:prstGeom prst="rect">
            <a:avLst/>
          </a:prstGeom>
        </p:spPr>
        <p:txBody>
          <a:bodyPr anchorCtr="0" anchor="ctr" bIns="45700" lIns="91425" spcFirstLastPara="1" rIns="91425" wrap="square" tIns="45700">
            <a:normAutofit/>
          </a:bodyPr>
          <a:lstStyle/>
          <a:p>
            <a:pPr indent="0" lvl="0" marL="0" rtl="0" algn="l">
              <a:lnSpc>
                <a:spcPct val="115000"/>
              </a:lnSpc>
              <a:spcBef>
                <a:spcPts val="280"/>
              </a:spcBef>
              <a:spcAft>
                <a:spcPts val="0"/>
              </a:spcAft>
              <a:buNone/>
            </a:pPr>
            <a:r>
              <a:rPr b="1" lang="en" sz="2400">
                <a:latin typeface="Georgia"/>
                <a:ea typeface="Georgia"/>
                <a:cs typeface="Georgia"/>
                <a:sym typeface="Georgia"/>
              </a:rPr>
              <a:t>Methodology</a:t>
            </a:r>
            <a:endParaRPr/>
          </a:p>
        </p:txBody>
      </p:sp>
      <p:sp>
        <p:nvSpPr>
          <p:cNvPr id="180" name="Google Shape;180;p35"/>
          <p:cNvSpPr txBox="1"/>
          <p:nvPr/>
        </p:nvSpPr>
        <p:spPr>
          <a:xfrm>
            <a:off x="398100" y="2030850"/>
            <a:ext cx="4173900" cy="25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Times"/>
                <a:ea typeface="Times"/>
                <a:cs typeface="Times"/>
                <a:sym typeface="Times"/>
              </a:rPr>
              <a:t>1. </a:t>
            </a:r>
            <a:r>
              <a:rPr lang="en">
                <a:latin typeface="Times"/>
                <a:ea typeface="Times"/>
                <a:cs typeface="Times"/>
                <a:sym typeface="Times"/>
              </a:rPr>
              <a:t>Learning about MIMIC </a:t>
            </a:r>
            <a:endParaRPr>
              <a:latin typeface="Times"/>
              <a:ea typeface="Times"/>
              <a:cs typeface="Times"/>
              <a:sym typeface="Times"/>
            </a:endParaRPr>
          </a:p>
          <a:p>
            <a:pPr indent="0" lvl="0" marL="0" rtl="0" algn="l">
              <a:lnSpc>
                <a:spcPct val="115000"/>
              </a:lnSpc>
              <a:spcBef>
                <a:spcPts val="1200"/>
              </a:spcBef>
              <a:spcAft>
                <a:spcPts val="0"/>
              </a:spcAft>
              <a:buNone/>
            </a:pPr>
            <a:r>
              <a:rPr lang="en">
                <a:latin typeface="Times"/>
                <a:ea typeface="Times"/>
                <a:cs typeface="Times"/>
                <a:sym typeface="Times"/>
              </a:rPr>
              <a:t>2. Modelling their trajectory as a sequence of events</a:t>
            </a:r>
            <a:endParaRPr>
              <a:latin typeface="Times"/>
              <a:ea typeface="Times"/>
              <a:cs typeface="Times"/>
              <a:sym typeface="Times"/>
            </a:endParaRPr>
          </a:p>
          <a:p>
            <a:pPr indent="0" lvl="0" marL="0" rtl="0" algn="l">
              <a:lnSpc>
                <a:spcPct val="115000"/>
              </a:lnSpc>
              <a:spcBef>
                <a:spcPts val="1200"/>
              </a:spcBef>
              <a:spcAft>
                <a:spcPts val="0"/>
              </a:spcAft>
              <a:buNone/>
            </a:pPr>
            <a:r>
              <a:rPr lang="en">
                <a:latin typeface="Times"/>
                <a:ea typeface="Times"/>
                <a:cs typeface="Times"/>
                <a:sym typeface="Times"/>
              </a:rPr>
              <a:t>3. Proposing ways to describe how variable the processes are. </a:t>
            </a:r>
            <a:endParaRPr>
              <a:latin typeface="Times"/>
              <a:ea typeface="Times"/>
              <a:cs typeface="Times"/>
              <a:sym typeface="Times"/>
            </a:endParaRPr>
          </a:p>
          <a:p>
            <a:pPr indent="0" lvl="0" marL="0" rtl="0" algn="l">
              <a:lnSpc>
                <a:spcPct val="115000"/>
              </a:lnSpc>
              <a:spcBef>
                <a:spcPts val="1200"/>
              </a:spcBef>
              <a:spcAft>
                <a:spcPts val="0"/>
              </a:spcAft>
              <a:buNone/>
            </a:pPr>
            <a:r>
              <a:rPr lang="en">
                <a:latin typeface="Times"/>
                <a:ea typeface="Times"/>
                <a:cs typeface="Times"/>
                <a:sym typeface="Times"/>
              </a:rPr>
              <a:t>4. Attempt to associate different variability patterns with patient outcomes. </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p:txBody>
      </p:sp>
      <p:sp>
        <p:nvSpPr>
          <p:cNvPr id="181" name="Google Shape;181;p35"/>
          <p:cNvSpPr txBox="1"/>
          <p:nvPr/>
        </p:nvSpPr>
        <p:spPr>
          <a:xfrm>
            <a:off x="496625" y="1428750"/>
            <a:ext cx="3469800" cy="431100"/>
          </a:xfrm>
          <a:prstGeom prst="rect">
            <a:avLst/>
          </a:prstGeom>
          <a:noFill/>
          <a:ln>
            <a:noFill/>
          </a:ln>
        </p:spPr>
        <p:txBody>
          <a:bodyPr anchorCtr="0" anchor="t" bIns="91425" lIns="57150" spcFirstLastPara="1" rIns="91425" wrap="square" tIns="91425">
            <a:spAutoFit/>
          </a:bodyPr>
          <a:lstStyle/>
          <a:p>
            <a:pPr indent="0" lvl="0" marL="0" rtl="0" algn="l">
              <a:spcBef>
                <a:spcPts val="0"/>
              </a:spcBef>
              <a:spcAft>
                <a:spcPts val="0"/>
              </a:spcAft>
              <a:buNone/>
            </a:pPr>
            <a:r>
              <a:rPr b="1" lang="en" sz="1600">
                <a:latin typeface="Times"/>
                <a:ea typeface="Times"/>
                <a:cs typeface="Times"/>
                <a:sym typeface="Times"/>
              </a:rPr>
              <a:t>Process mining perspective</a:t>
            </a:r>
            <a:endParaRPr b="1" sz="1600">
              <a:latin typeface="Times"/>
              <a:ea typeface="Times"/>
              <a:cs typeface="Times"/>
              <a:sym typeface="Times"/>
            </a:endParaRPr>
          </a:p>
        </p:txBody>
      </p:sp>
      <p:sp>
        <p:nvSpPr>
          <p:cNvPr id="182" name="Google Shape;182;p35"/>
          <p:cNvSpPr txBox="1"/>
          <p:nvPr/>
        </p:nvSpPr>
        <p:spPr>
          <a:xfrm>
            <a:off x="4842525" y="1428750"/>
            <a:ext cx="3469800" cy="431100"/>
          </a:xfrm>
          <a:prstGeom prst="rect">
            <a:avLst/>
          </a:prstGeom>
          <a:noFill/>
          <a:ln>
            <a:noFill/>
          </a:ln>
        </p:spPr>
        <p:txBody>
          <a:bodyPr anchorCtr="0" anchor="t" bIns="91425" lIns="91425" spcFirstLastPara="1" rIns="91425" wrap="square" tIns="91425">
            <a:spAutoFit/>
          </a:bodyPr>
          <a:lstStyle/>
          <a:p>
            <a:pPr indent="0" lvl="0" marL="114300" rtl="0" algn="l">
              <a:spcBef>
                <a:spcPts val="0"/>
              </a:spcBef>
              <a:spcAft>
                <a:spcPts val="0"/>
              </a:spcAft>
              <a:buNone/>
            </a:pPr>
            <a:r>
              <a:rPr b="1" lang="en" sz="1600">
                <a:latin typeface="Times"/>
                <a:ea typeface="Times"/>
                <a:cs typeface="Times"/>
                <a:sym typeface="Times"/>
              </a:rPr>
              <a:t>EDA perspective </a:t>
            </a:r>
            <a:endParaRPr b="1" sz="1600">
              <a:latin typeface="Times"/>
              <a:ea typeface="Times"/>
              <a:cs typeface="Times"/>
              <a:sym typeface="Times"/>
            </a:endParaRPr>
          </a:p>
        </p:txBody>
      </p:sp>
      <p:sp>
        <p:nvSpPr>
          <p:cNvPr id="183" name="Google Shape;183;p35"/>
          <p:cNvSpPr txBox="1"/>
          <p:nvPr/>
        </p:nvSpPr>
        <p:spPr>
          <a:xfrm>
            <a:off x="4725075" y="2030850"/>
            <a:ext cx="370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4" name="Google Shape;184;p35"/>
          <p:cNvSpPr txBox="1"/>
          <p:nvPr/>
        </p:nvSpPr>
        <p:spPr>
          <a:xfrm>
            <a:off x="4814475" y="1972125"/>
            <a:ext cx="3525900" cy="25089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10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Complete starter questions send by Rinaldo and Tim</a:t>
            </a:r>
            <a:endParaRPr>
              <a:solidFill>
                <a:schemeClr val="dk1"/>
              </a:solidFill>
              <a:latin typeface="Times"/>
              <a:ea typeface="Times"/>
              <a:cs typeface="Times"/>
              <a:sym typeface="Times"/>
            </a:endParaRPr>
          </a:p>
          <a:p>
            <a:pPr indent="-317500" lvl="0" marL="457200" rtl="0" algn="l">
              <a:lnSpc>
                <a:spcPct val="100000"/>
              </a:lnSpc>
              <a:spcBef>
                <a:spcPts val="10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Report back the findings for these questions and get insight from medical experts</a:t>
            </a:r>
            <a:endParaRPr>
              <a:solidFill>
                <a:schemeClr val="dk1"/>
              </a:solidFill>
              <a:latin typeface="Times"/>
              <a:ea typeface="Times"/>
              <a:cs typeface="Times"/>
              <a:sym typeface="Times"/>
            </a:endParaRPr>
          </a:p>
          <a:p>
            <a:pPr indent="-317500" lvl="0" marL="457200" rtl="0" algn="l">
              <a:lnSpc>
                <a:spcPct val="100000"/>
              </a:lnSpc>
              <a:spcBef>
                <a:spcPts val="10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Formulate more questions based on these insights </a:t>
            </a:r>
            <a:endParaRPr>
              <a:solidFill>
                <a:schemeClr val="dk1"/>
              </a:solidFill>
              <a:latin typeface="Times"/>
              <a:ea typeface="Times"/>
              <a:cs typeface="Times"/>
              <a:sym typeface="Times"/>
            </a:endParaRPr>
          </a:p>
          <a:p>
            <a:pPr indent="-317500" lvl="0" marL="457200" rtl="0" algn="l">
              <a:lnSpc>
                <a:spcPct val="100000"/>
              </a:lnSpc>
              <a:spcBef>
                <a:spcPts val="1000"/>
              </a:spcBef>
              <a:spcAft>
                <a:spcPts val="0"/>
              </a:spcAft>
              <a:buClr>
                <a:schemeClr val="dk1"/>
              </a:buClr>
              <a:buSzPts val="1400"/>
              <a:buFont typeface="Times"/>
              <a:buAutoNum type="arabicPeriod"/>
            </a:pPr>
            <a:r>
              <a:rPr lang="en">
                <a:solidFill>
                  <a:schemeClr val="dk1"/>
                </a:solidFill>
                <a:latin typeface="Times"/>
                <a:ea typeface="Times"/>
                <a:cs typeface="Times"/>
                <a:sym typeface="Times"/>
              </a:rPr>
              <a:t>Repeat step 2 and 3</a:t>
            </a:r>
            <a:endParaRPr>
              <a:solidFill>
                <a:schemeClr val="dk1"/>
              </a:solidFill>
              <a:latin typeface="Times"/>
              <a:ea typeface="Times"/>
              <a:cs typeface="Times"/>
              <a:sym typeface="Times"/>
            </a:endParaRPr>
          </a:p>
          <a:p>
            <a:pPr indent="0" lvl="0" marL="0" rtl="0" algn="l">
              <a:lnSpc>
                <a:spcPct val="100000"/>
              </a:lnSpc>
              <a:spcBef>
                <a:spcPts val="0"/>
              </a:spcBef>
              <a:spcAft>
                <a:spcPts val="0"/>
              </a:spcAft>
              <a:buNone/>
            </a:pPr>
            <a:r>
              <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