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1"/>
  </p:notesMasterIdLst>
  <p:sldIdLst>
    <p:sldId id="256" r:id="rId2"/>
    <p:sldId id="277" r:id="rId3"/>
    <p:sldId id="268" r:id="rId4"/>
    <p:sldId id="299" r:id="rId5"/>
    <p:sldId id="289" r:id="rId6"/>
    <p:sldId id="281" r:id="rId7"/>
    <p:sldId id="290" r:id="rId8"/>
    <p:sldId id="273" r:id="rId9"/>
    <p:sldId id="279" r:id="rId10"/>
    <p:sldId id="263" r:id="rId11"/>
    <p:sldId id="297" r:id="rId12"/>
    <p:sldId id="298" r:id="rId13"/>
    <p:sldId id="296" r:id="rId14"/>
    <p:sldId id="283" r:id="rId15"/>
    <p:sldId id="307" r:id="rId16"/>
    <p:sldId id="306" r:id="rId17"/>
    <p:sldId id="304" r:id="rId18"/>
    <p:sldId id="305" r:id="rId19"/>
    <p:sldId id="267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FA7FA4-8B0A-48D8-BB8C-987509E889FF}">
  <a:tblStyle styleId="{A6FA7FA4-8B0A-48D8-BB8C-987509E889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4"/>
    <p:restoredTop sz="40748"/>
  </p:normalViewPr>
  <p:slideViewPr>
    <p:cSldViewPr snapToGrid="0">
      <p:cViewPr>
        <p:scale>
          <a:sx n="131" d="100"/>
          <a:sy n="131" d="100"/>
        </p:scale>
        <p:origin x="1200" y="-9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mic.mit.edu/docs/iv/modules/cor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mimic.mit.edu/docs/iv/modules/icu" TargetMode="External"/><Relationship Id="rId4" Type="http://schemas.openxmlformats.org/officeDocument/2006/relationships/hyperlink" Target="https://mimic.mit.edu/docs/iv/modules/hosp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7bf8dce7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d7bf8dce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8bfeba3f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8bfeba3f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8549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8bfeba3f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8bfeba3f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849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8bfeba3f3_0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e8bfeba3f3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8bfeba3f3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e8bfeba3f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639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426908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core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- patient stay information (i.e. admissions and transfers)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/>
              </a:rPr>
              <a:t>hosp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- hospital level data for patients: labs, micro, and electronic medication administration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5"/>
              </a:rPr>
              <a:t>icu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- ICU level data. These are the event tables, and are identical in structure to MIMIC-III (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chartevents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2310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8bfeba3f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8bfeba3f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7698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8bfeba3f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8bfeba3f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TW" dirty="0"/>
              <a:t>去字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602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46c4fd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246c4fd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46c4fd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246c4fd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185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8bfeba3f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8bfeba3f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2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 2">
  <p:cSld name="1_Title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717598" y="3980271"/>
            <a:ext cx="3875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724573" y="2396760"/>
            <a:ext cx="4182600" cy="1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89473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100" y="239182"/>
            <a:ext cx="8552686" cy="89661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292101" y="2634749"/>
            <a:ext cx="3107400" cy="2014800"/>
          </a:xfrm>
          <a:prstGeom prst="rect">
            <a:avLst/>
          </a:prstGeom>
          <a:gradFill>
            <a:gsLst>
              <a:gs pos="0">
                <a:srgbClr val="094183"/>
              </a:gs>
              <a:gs pos="100000">
                <a:srgbClr val="4875AD"/>
              </a:gs>
            </a:gsLst>
            <a:lin ang="18900044" scaled="0"/>
          </a:gradFill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>
            <a:lvl1pPr marL="457200" lvl="0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48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315310" y="4767263"/>
            <a:ext cx="66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1091599" y="4767263"/>
            <a:ext cx="146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2669574" y="4767263"/>
            <a:ext cx="57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96615" y="409373"/>
            <a:ext cx="64797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dt" idx="10"/>
          </p:nvPr>
        </p:nvSpPr>
        <p:spPr>
          <a:xfrm>
            <a:off x="315310" y="4767263"/>
            <a:ext cx="66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ftr" idx="11"/>
          </p:nvPr>
        </p:nvSpPr>
        <p:spPr>
          <a:xfrm>
            <a:off x="1091599" y="4767263"/>
            <a:ext cx="146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2669574" y="4767263"/>
            <a:ext cx="57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100" y="239182"/>
            <a:ext cx="8552686" cy="89661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96615" y="409373"/>
            <a:ext cx="64797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ctrTitle"/>
          </p:nvPr>
        </p:nvSpPr>
        <p:spPr>
          <a:xfrm>
            <a:off x="343575" y="2331183"/>
            <a:ext cx="5929634" cy="1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310" b="1" dirty="0">
                <a:latin typeface="Georgia" panose="02040502050405020303" pitchFamily="18" charset="0"/>
                <a:ea typeface="Georgia"/>
                <a:cs typeface="Georgia"/>
                <a:sym typeface="Georgia"/>
              </a:rPr>
              <a:t>Clinical Variability and Patient Outcome</a:t>
            </a:r>
            <a:br>
              <a:rPr lang="en-US" sz="2310" dirty="0">
                <a:latin typeface="Georgia" panose="02040502050405020303" pitchFamily="18" charset="0"/>
              </a:rPr>
            </a:br>
            <a:br>
              <a:rPr lang="en-US" sz="2310" dirty="0">
                <a:latin typeface="Georgia" panose="02040502050405020303" pitchFamily="18" charset="0"/>
              </a:rPr>
            </a:br>
            <a:br>
              <a:rPr lang="en-US" sz="2310" dirty="0">
                <a:latin typeface="Georgia" panose="02040502050405020303" pitchFamily="18" charset="0"/>
              </a:rPr>
            </a:br>
            <a:endParaRPr lang="en-US" sz="2310" dirty="0"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</p:txBody>
      </p:sp>
      <p:cxnSp>
        <p:nvCxnSpPr>
          <p:cNvPr id="71" name="Google Shape;71;p16"/>
          <p:cNvCxnSpPr/>
          <p:nvPr/>
        </p:nvCxnSpPr>
        <p:spPr>
          <a:xfrm rot="10800000" flipH="1">
            <a:off x="326950" y="1930750"/>
            <a:ext cx="8468700" cy="15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6"/>
          <p:cNvSpPr txBox="1">
            <a:spLocks noGrp="1"/>
          </p:cNvSpPr>
          <p:nvPr>
            <p:ph type="subTitle" idx="4294967295"/>
          </p:nvPr>
        </p:nvSpPr>
        <p:spPr>
          <a:xfrm>
            <a:off x="248975" y="1588500"/>
            <a:ext cx="4617000" cy="5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1300" i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2022</a:t>
            </a:r>
            <a:r>
              <a:rPr lang="zh-CN" altLang="en-US" sz="1300" i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altLang="zh-CN" sz="1300" i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Semester1</a:t>
            </a:r>
            <a:endParaRPr sz="1300" i="1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3" name="Google Shape;73;p16"/>
          <p:cNvCxnSpPr/>
          <p:nvPr/>
        </p:nvCxnSpPr>
        <p:spPr>
          <a:xfrm rot="10800000" flipH="1">
            <a:off x="326950" y="3366650"/>
            <a:ext cx="8468700" cy="15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6"/>
          <p:cNvSpPr txBox="1"/>
          <p:nvPr/>
        </p:nvSpPr>
        <p:spPr>
          <a:xfrm>
            <a:off x="343575" y="3382551"/>
            <a:ext cx="6936900" cy="149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Georgia" panose="02040502050405020303" pitchFamily="18" charset="0"/>
                <a:ea typeface="Georgia"/>
                <a:cs typeface="Georgia"/>
                <a:sym typeface="Georgia"/>
              </a:rPr>
              <a:t>Group 29</a:t>
            </a:r>
          </a:p>
          <a:p>
            <a:pPr lvl="0">
              <a:lnSpc>
                <a:spcPct val="115000"/>
              </a:lnSpc>
            </a:pPr>
            <a:r>
              <a:rPr lang="en-US" sz="1200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Zhiyuan</a:t>
            </a:r>
            <a:r>
              <a:rPr lang="en-US" sz="12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Chen </a:t>
            </a:r>
          </a:p>
          <a:p>
            <a:pPr lvl="0">
              <a:lnSpc>
                <a:spcPct val="115000"/>
              </a:lnSpc>
            </a:pPr>
            <a:r>
              <a:rPr lang="en-US" sz="1200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Zhi</a:t>
            </a:r>
            <a:r>
              <a:rPr lang="en-US" sz="12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Hern Tom</a:t>
            </a:r>
          </a:p>
          <a:p>
            <a:pPr lvl="0">
              <a:lnSpc>
                <a:spcPct val="115000"/>
              </a:lnSpc>
            </a:pPr>
            <a:r>
              <a:rPr lang="en-US" sz="1200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Ya</a:t>
            </a:r>
            <a:r>
              <a:rPr lang="en-US" sz="12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Cho</a:t>
            </a:r>
          </a:p>
          <a:p>
            <a:pPr lvl="0">
              <a:lnSpc>
                <a:spcPct val="115000"/>
              </a:lnSpc>
            </a:pPr>
            <a:r>
              <a:rPr lang="en-US" sz="1200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Suyi</a:t>
            </a:r>
            <a:r>
              <a:rPr lang="en-US" sz="12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Jiao</a:t>
            </a:r>
          </a:p>
          <a:p>
            <a:pPr lvl="0">
              <a:lnSpc>
                <a:spcPct val="115000"/>
              </a:lnSpc>
            </a:pPr>
            <a:r>
              <a:rPr lang="en-US" sz="1200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Zhuoling</a:t>
            </a:r>
            <a:r>
              <a:rPr lang="en-US" sz="12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Chen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483F3D4-D818-3233-FBFC-FEC4675E1DEF}"/>
              </a:ext>
            </a:extLst>
          </p:cNvPr>
          <p:cNvSpPr txBox="1">
            <a:spLocks/>
          </p:cNvSpPr>
          <p:nvPr/>
        </p:nvSpPr>
        <p:spPr>
          <a:xfrm>
            <a:off x="478892" y="412912"/>
            <a:ext cx="64797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2400" b="1" dirty="0">
                <a:latin typeface="Georgia" panose="02040502050405020303" pitchFamily="18" charset="0"/>
              </a:rPr>
              <a:t>Preliminary</a:t>
            </a:r>
            <a:r>
              <a:rPr lang="zh-CN" altLang="en-US" sz="2400" b="1" dirty="0">
                <a:latin typeface="Georgia" panose="02040502050405020303" pitchFamily="18" charset="0"/>
              </a:rPr>
              <a:t> </a:t>
            </a:r>
            <a:r>
              <a:rPr lang="en-US" altLang="zh-CN" sz="2400" b="1" dirty="0">
                <a:latin typeface="Georgia" panose="02040502050405020303" pitchFamily="18" charset="0"/>
              </a:rPr>
              <a:t>analysis</a:t>
            </a:r>
            <a:endParaRPr 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827912-5C83-1E20-8C07-5C809CFDAF04}"/>
              </a:ext>
            </a:extLst>
          </p:cNvPr>
          <p:cNvSpPr txBox="1"/>
          <p:nvPr/>
        </p:nvSpPr>
        <p:spPr>
          <a:xfrm>
            <a:off x="635477" y="1345624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668 different drugs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E1FA83A-A625-9C31-8741-35277F6E6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77" y="1868844"/>
            <a:ext cx="7864836" cy="30034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483F3D4-D818-3233-FBFC-FEC4675E1DEF}"/>
              </a:ext>
            </a:extLst>
          </p:cNvPr>
          <p:cNvSpPr txBox="1">
            <a:spLocks/>
          </p:cNvSpPr>
          <p:nvPr/>
        </p:nvSpPr>
        <p:spPr>
          <a:xfrm>
            <a:off x="478892" y="412912"/>
            <a:ext cx="64797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2400" b="1" dirty="0">
                <a:latin typeface="Georgia" panose="02040502050405020303" pitchFamily="18" charset="0"/>
              </a:rPr>
              <a:t>Preliminary</a:t>
            </a:r>
            <a:r>
              <a:rPr lang="zh-CN" altLang="en-US" sz="2400" b="1" dirty="0">
                <a:latin typeface="Georgia" panose="02040502050405020303" pitchFamily="18" charset="0"/>
              </a:rPr>
              <a:t> </a:t>
            </a:r>
            <a:r>
              <a:rPr lang="en-US" altLang="zh-CN" sz="2400" b="1" dirty="0">
                <a:latin typeface="Georgia" panose="02040502050405020303" pitchFamily="18" charset="0"/>
              </a:rPr>
              <a:t>analysis</a:t>
            </a:r>
            <a:endParaRPr lang="en-US" sz="2400" b="1"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8B564-3E11-8B83-C3AF-E2214F446E59}"/>
              </a:ext>
            </a:extLst>
          </p:cNvPr>
          <p:cNvSpPr txBox="1"/>
          <p:nvPr/>
        </p:nvSpPr>
        <p:spPr>
          <a:xfrm>
            <a:off x="734573" y="1267401"/>
            <a:ext cx="2238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136 different procedures</a:t>
            </a:r>
            <a:endParaRPr lang="en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F5CAA134-9F69-A352-F6A6-B125EF90B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307" y="1736595"/>
            <a:ext cx="5985017" cy="340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70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844E-3153-F43D-6E28-47F7769A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latin typeface="Georgia" panose="02040502050405020303" pitchFamily="18" charset="0"/>
              </a:rPr>
              <a:t>Preliminary</a:t>
            </a:r>
            <a:r>
              <a:rPr lang="zh-CN" altLang="en-US" sz="2400" b="1" dirty="0">
                <a:latin typeface="Georgia" panose="02040502050405020303" pitchFamily="18" charset="0"/>
              </a:rPr>
              <a:t> </a:t>
            </a:r>
            <a:r>
              <a:rPr lang="en-US" altLang="zh-CN" sz="2400" b="1" dirty="0">
                <a:latin typeface="Georgia" panose="02040502050405020303" pitchFamily="18" charset="0"/>
              </a:rPr>
              <a:t>analysis</a:t>
            </a:r>
            <a:endParaRPr lang="en-TW" sz="2400" dirty="0"/>
          </a:p>
        </p:txBody>
      </p:sp>
      <p:pic>
        <p:nvPicPr>
          <p:cNvPr id="4" name="Picture 3" descr="Bar chart&#10;&#10;Description automatically generated">
            <a:extLst>
              <a:ext uri="{FF2B5EF4-FFF2-40B4-BE49-F238E27FC236}">
                <a16:creationId xmlns:a16="http://schemas.microsoft.com/office/drawing/2014/main" id="{76E069E5-8045-C911-BED2-7F942A50B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222" y="1921246"/>
            <a:ext cx="5113555" cy="28632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36E093-242C-40EF-AA09-49E0E7877BD8}"/>
              </a:ext>
            </a:extLst>
          </p:cNvPr>
          <p:cNvSpPr txBox="1"/>
          <p:nvPr/>
        </p:nvSpPr>
        <p:spPr>
          <a:xfrm>
            <a:off x="734573" y="1267401"/>
            <a:ext cx="2231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Events: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235 different lab events</a:t>
            </a:r>
          </a:p>
        </p:txBody>
      </p:sp>
    </p:spTree>
    <p:extLst>
      <p:ext uri="{BB962C8B-B14F-4D97-AF65-F5344CB8AC3E}">
        <p14:creationId xmlns:p14="http://schemas.microsoft.com/office/powerpoint/2010/main" val="2496344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3B23732-E854-A72C-9828-C01ED68F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15" y="409373"/>
            <a:ext cx="6479700" cy="5562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Current</a:t>
            </a:r>
            <a:r>
              <a:rPr lang="zh-CN" altLang="en-US" sz="2400" b="1" dirty="0">
                <a:latin typeface="Georgia" panose="02040502050405020303" pitchFamily="18" charset="0"/>
              </a:rPr>
              <a:t> </a:t>
            </a:r>
            <a:r>
              <a:rPr lang="en-US" altLang="zh-CN" sz="2400" b="1" dirty="0">
                <a:latin typeface="Georgia" panose="02040502050405020303" pitchFamily="18" charset="0"/>
              </a:rPr>
              <a:t>result</a:t>
            </a:r>
            <a:endParaRPr lang="en-US" sz="2400" b="1" dirty="0"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9F065-EBAB-D2AF-FA70-A47870FDE085}"/>
              </a:ext>
            </a:extLst>
          </p:cNvPr>
          <p:cNvSpPr txBox="1"/>
          <p:nvPr/>
        </p:nvSpPr>
        <p:spPr>
          <a:xfrm>
            <a:off x="687060" y="1639322"/>
            <a:ext cx="2805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trace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400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5E8E5-2E9A-22AF-0AE2-8DB392B19758}"/>
              </a:ext>
            </a:extLst>
          </p:cNvPr>
          <p:cNvSpPr txBox="1"/>
          <p:nvPr/>
        </p:nvSpPr>
        <p:spPr>
          <a:xfrm>
            <a:off x="742564" y="3051614"/>
            <a:ext cx="20892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en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A25B69-1E70-CE73-34ED-273EA6DC3F16}"/>
              </a:ext>
            </a:extLst>
          </p:cNvPr>
          <p:cNvSpPr txBox="1"/>
          <p:nvPr/>
        </p:nvSpPr>
        <p:spPr>
          <a:xfrm>
            <a:off x="2674235" y="2886723"/>
            <a:ext cx="33952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ean: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endParaRPr lang="en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tdv: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in: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en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TW" sz="1200">
                <a:latin typeface="Times New Roman" panose="02020603050405020304" pitchFamily="18" charset="0"/>
                <a:cs typeface="Times New Roman" panose="02020603050405020304" pitchFamily="18" charset="0"/>
              </a:rPr>
              <a:t>ax: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334</a:t>
            </a:r>
            <a:endParaRPr lang="en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0CEE088-9D37-FACE-975B-3C39F1468654}"/>
              </a:ext>
            </a:extLst>
          </p:cNvPr>
          <p:cNvSpPr/>
          <p:nvPr/>
        </p:nvSpPr>
        <p:spPr>
          <a:xfrm>
            <a:off x="2445590" y="2983362"/>
            <a:ext cx="243068" cy="637718"/>
          </a:xfrm>
          <a:prstGeom prst="leftBrac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3" name="Notched Right Arrow 12">
            <a:extLst>
              <a:ext uri="{FF2B5EF4-FFF2-40B4-BE49-F238E27FC236}">
                <a16:creationId xmlns:a16="http://schemas.microsoft.com/office/drawing/2014/main" id="{87767A9B-D34C-13DC-9FE3-FCAE53F68F33}"/>
              </a:ext>
            </a:extLst>
          </p:cNvPr>
          <p:cNvSpPr/>
          <p:nvPr/>
        </p:nvSpPr>
        <p:spPr>
          <a:xfrm rot="5400000">
            <a:off x="1115254" y="2260704"/>
            <a:ext cx="816962" cy="386535"/>
          </a:xfrm>
          <a:prstGeom prst="notched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C8631-C633-4F3C-5E13-335C1E4FAE8F}"/>
              </a:ext>
            </a:extLst>
          </p:cNvPr>
          <p:cNvSpPr txBox="1"/>
          <p:nvPr/>
        </p:nvSpPr>
        <p:spPr>
          <a:xfrm>
            <a:off x="1839110" y="2162253"/>
            <a:ext cx="10102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Filter</a:t>
            </a:r>
          </a:p>
          <a:p>
            <a:r>
              <a:rPr lang="en-US" altLang="zh-CN" dirty="0"/>
              <a:t>Aggregate</a:t>
            </a:r>
          </a:p>
          <a:p>
            <a:endParaRPr lang="en-TW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04C3B1-2E3E-82EB-FA70-7785018E2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783" y="1222502"/>
            <a:ext cx="5357250" cy="380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05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7;p18">
            <a:extLst>
              <a:ext uri="{FF2B5EF4-FFF2-40B4-BE49-F238E27FC236}">
                <a16:creationId xmlns:a16="http://schemas.microsoft.com/office/drawing/2014/main" id="{47C9C6F1-F2E7-952C-EC11-A68BBC0D19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6888" y="409575"/>
            <a:ext cx="6480175" cy="55562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115000"/>
              </a:lnSpc>
              <a:spcBef>
                <a:spcPts val="280"/>
              </a:spcBef>
            </a:pPr>
            <a:r>
              <a:rPr lang="en-US" altLang="zh-CN" sz="2400" b="1" dirty="0">
                <a:latin typeface="Georgia"/>
                <a:ea typeface="Georgia"/>
                <a:cs typeface="Times New Roman" panose="02020603050405020304" pitchFamily="18" charset="0"/>
                <a:sym typeface="Georgia"/>
              </a:rPr>
              <a:t>Measure</a:t>
            </a:r>
            <a:r>
              <a:rPr lang="zh-CN" altLang="en-US" sz="2400" b="1" dirty="0">
                <a:latin typeface="Georgia"/>
                <a:ea typeface="Georgia"/>
                <a:cs typeface="Times New Roman" panose="02020603050405020304" pitchFamily="18" charset="0"/>
                <a:sym typeface="Georgia"/>
              </a:rPr>
              <a:t> </a:t>
            </a:r>
            <a:r>
              <a:rPr lang="en-US" altLang="zh-CN" sz="2400" b="1" dirty="0">
                <a:latin typeface="Georgia"/>
                <a:ea typeface="Georgia"/>
                <a:cs typeface="Times New Roman" panose="02020603050405020304" pitchFamily="18" charset="0"/>
                <a:sym typeface="Georgia"/>
              </a:rPr>
              <a:t>Variability</a:t>
            </a:r>
            <a:r>
              <a:rPr lang="zh-CN" altLang="en-US" sz="2400" b="1" dirty="0">
                <a:latin typeface="Georgia"/>
                <a:ea typeface="Georgia"/>
                <a:cs typeface="Times New Roman" panose="02020603050405020304" pitchFamily="18" charset="0"/>
                <a:sym typeface="Georgia"/>
              </a:rPr>
              <a:t>： </a:t>
            </a:r>
            <a:r>
              <a:rPr lang="en-US" altLang="zh-CN" sz="2400" b="1" dirty="0">
                <a:latin typeface="Georgia"/>
                <a:ea typeface="Georgia"/>
                <a:cs typeface="Times New Roman" panose="02020603050405020304" pitchFamily="18" charset="0"/>
                <a:sym typeface="Georgia"/>
              </a:rPr>
              <a:t>Method</a:t>
            </a:r>
            <a:r>
              <a:rPr lang="zh-CN" altLang="en-US" sz="2400" b="1" dirty="0">
                <a:latin typeface="Georgia"/>
                <a:ea typeface="Georgia"/>
                <a:cs typeface="Times New Roman" panose="02020603050405020304" pitchFamily="18" charset="0"/>
                <a:sym typeface="Georgia"/>
              </a:rPr>
              <a:t> </a:t>
            </a:r>
            <a:r>
              <a:rPr lang="en-US" altLang="zh-CN" sz="2400" b="1" dirty="0">
                <a:latin typeface="Georgia"/>
                <a:ea typeface="Georgia"/>
                <a:cs typeface="Times New Roman" panose="02020603050405020304" pitchFamily="18" charset="0"/>
                <a:sym typeface="Georgia"/>
              </a:rPr>
              <a:t>1</a:t>
            </a:r>
            <a:r>
              <a:rPr lang="zh-CN" altLang="en-US" sz="2400" b="1" dirty="0">
                <a:latin typeface="Georgia"/>
                <a:ea typeface="Georgia"/>
                <a:cs typeface="Times New Roman" panose="02020603050405020304" pitchFamily="18" charset="0"/>
                <a:sym typeface="Georgia"/>
              </a:rPr>
              <a:t> </a:t>
            </a:r>
            <a:endParaRPr lang="en-US" sz="2400" b="1" dirty="0">
              <a:latin typeface="Georgia"/>
              <a:ea typeface="Georgia"/>
              <a:cs typeface="Times New Roman" panose="02020603050405020304" pitchFamily="18" charset="0"/>
              <a:sym typeface="Georgi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40C968-1F9A-F251-08BB-BF029C0AEB6E}"/>
              </a:ext>
            </a:extLst>
          </p:cNvPr>
          <p:cNvSpPr txBox="1"/>
          <p:nvPr/>
        </p:nvSpPr>
        <p:spPr>
          <a:xfrm>
            <a:off x="490605" y="1447566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vent log</a:t>
            </a:r>
          </a:p>
        </p:txBody>
      </p:sp>
      <p:sp>
        <p:nvSpPr>
          <p:cNvPr id="5" name="Notched Right Arrow 4">
            <a:extLst>
              <a:ext uri="{FF2B5EF4-FFF2-40B4-BE49-F238E27FC236}">
                <a16:creationId xmlns:a16="http://schemas.microsoft.com/office/drawing/2014/main" id="{5E1AA003-B642-49DA-21DF-774C160225D1}"/>
              </a:ext>
            </a:extLst>
          </p:cNvPr>
          <p:cNvSpPr/>
          <p:nvPr/>
        </p:nvSpPr>
        <p:spPr>
          <a:xfrm>
            <a:off x="1893105" y="1485975"/>
            <a:ext cx="816962" cy="386535"/>
          </a:xfrm>
          <a:prstGeom prst="notched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33E6C-8BC6-EED9-6D7B-0554EA09C18A}"/>
              </a:ext>
            </a:extLst>
          </p:cNvPr>
          <p:cNvSpPr txBox="1"/>
          <p:nvPr/>
        </p:nvSpPr>
        <p:spPr>
          <a:xfrm>
            <a:off x="2905389" y="1508581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rocess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4FAB8-936E-ABC1-3A92-54ED0B90FAE2}"/>
              </a:ext>
            </a:extLst>
          </p:cNvPr>
          <p:cNvSpPr txBox="1"/>
          <p:nvPr/>
        </p:nvSpPr>
        <p:spPr>
          <a:xfrm>
            <a:off x="2475267" y="1961686"/>
            <a:ext cx="371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node: unique event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/aggregated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endParaRPr lang="en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dge</a:t>
            </a:r>
            <a:r>
              <a:rPr lang="en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: (probability weight, Lagweight)</a:t>
            </a:r>
            <a:endParaRPr lang="en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5AE24-5EA8-8EF5-22EF-DDD03CFDBC3E}"/>
              </a:ext>
            </a:extLst>
          </p:cNvPr>
          <p:cNvSpPr txBox="1"/>
          <p:nvPr/>
        </p:nvSpPr>
        <p:spPr>
          <a:xfrm>
            <a:off x="410520" y="3140268"/>
            <a:ext cx="2297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Conformance Score: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B8F3A99-4151-E657-8BFF-9917BC40E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343" y="3395345"/>
            <a:ext cx="1562100" cy="88900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06408E5C-3BE8-07FA-EE25-D49FCC99C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132" y="4030375"/>
            <a:ext cx="1574800" cy="800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365D35-9AAB-AD10-8936-AE0BD90E931A}"/>
              </a:ext>
            </a:extLst>
          </p:cNvPr>
          <p:cNvSpPr txBox="1"/>
          <p:nvPr/>
        </p:nvSpPr>
        <p:spPr>
          <a:xfrm>
            <a:off x="1449247" y="3603880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TW" dirty="0"/>
              <a:t>atient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A400AA-1E52-3FA2-70DB-847B8DA6C2A3}"/>
              </a:ext>
            </a:extLst>
          </p:cNvPr>
          <p:cNvSpPr txBox="1"/>
          <p:nvPr/>
        </p:nvSpPr>
        <p:spPr>
          <a:xfrm>
            <a:off x="1655137" y="4219944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Average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644056F-B8EF-6DEE-293D-2B2B5070D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339" y="1145185"/>
            <a:ext cx="2997606" cy="396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75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7;p18">
            <a:extLst>
              <a:ext uri="{FF2B5EF4-FFF2-40B4-BE49-F238E27FC236}">
                <a16:creationId xmlns:a16="http://schemas.microsoft.com/office/drawing/2014/main" id="{47C9C6F1-F2E7-952C-EC11-A68BBC0D19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6888" y="409575"/>
            <a:ext cx="6480175" cy="55562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115000"/>
              </a:lnSpc>
              <a:spcBef>
                <a:spcPts val="280"/>
              </a:spcBef>
            </a:pPr>
            <a:r>
              <a:rPr lang="en-US" altLang="zh-CN" sz="2400" b="1" dirty="0">
                <a:latin typeface="Georgia"/>
                <a:ea typeface="Georgia"/>
                <a:cs typeface="Times New Roman" panose="02020603050405020304" pitchFamily="18" charset="0"/>
                <a:sym typeface="Georgia"/>
              </a:rPr>
              <a:t>Measure</a:t>
            </a:r>
            <a:r>
              <a:rPr lang="zh-CN" altLang="en-US" sz="2400" b="1" dirty="0">
                <a:latin typeface="Georgia"/>
                <a:ea typeface="Georgia"/>
                <a:cs typeface="Times New Roman" panose="02020603050405020304" pitchFamily="18" charset="0"/>
                <a:sym typeface="Georgia"/>
              </a:rPr>
              <a:t> </a:t>
            </a:r>
            <a:r>
              <a:rPr lang="en-US" altLang="zh-CN" sz="2400" b="1" dirty="0">
                <a:latin typeface="Georgia"/>
                <a:ea typeface="Georgia"/>
                <a:cs typeface="Times New Roman" panose="02020603050405020304" pitchFamily="18" charset="0"/>
                <a:sym typeface="Georgia"/>
              </a:rPr>
              <a:t>Variability</a:t>
            </a:r>
            <a:r>
              <a:rPr lang="zh-CN" altLang="en-US" sz="2400" b="1" dirty="0">
                <a:latin typeface="Georgia"/>
                <a:ea typeface="Georgia"/>
                <a:cs typeface="Times New Roman" panose="02020603050405020304" pitchFamily="18" charset="0"/>
                <a:sym typeface="Georgia"/>
              </a:rPr>
              <a:t>： </a:t>
            </a:r>
            <a:r>
              <a:rPr lang="en-US" altLang="zh-CN" sz="2400" b="1" dirty="0">
                <a:latin typeface="Georgia"/>
                <a:ea typeface="Georgia"/>
                <a:cs typeface="Times New Roman" panose="02020603050405020304" pitchFamily="18" charset="0"/>
                <a:sym typeface="Georgia"/>
              </a:rPr>
              <a:t>Method</a:t>
            </a:r>
            <a:r>
              <a:rPr lang="zh-CN" altLang="en-US" sz="2400" b="1" dirty="0">
                <a:latin typeface="Georgia"/>
                <a:ea typeface="Georgia"/>
                <a:cs typeface="Times New Roman" panose="02020603050405020304" pitchFamily="18" charset="0"/>
                <a:sym typeface="Georgia"/>
              </a:rPr>
              <a:t> </a:t>
            </a:r>
            <a:r>
              <a:rPr lang="en-US" altLang="zh-CN" sz="2400" b="1" dirty="0">
                <a:latin typeface="Georgia"/>
                <a:ea typeface="Georgia"/>
                <a:cs typeface="Times New Roman" panose="02020603050405020304" pitchFamily="18" charset="0"/>
                <a:sym typeface="Georgia"/>
              </a:rPr>
              <a:t>2</a:t>
            </a:r>
            <a:r>
              <a:rPr lang="zh-CN" altLang="en-US" sz="2400" b="1" dirty="0">
                <a:latin typeface="Georgia"/>
                <a:ea typeface="Georgia"/>
                <a:cs typeface="Times New Roman" panose="02020603050405020304" pitchFamily="18" charset="0"/>
                <a:sym typeface="Georgia"/>
              </a:rPr>
              <a:t> </a:t>
            </a:r>
            <a:endParaRPr lang="en-US" sz="2400" b="1" dirty="0">
              <a:latin typeface="Georgia"/>
              <a:ea typeface="Georgia"/>
              <a:cs typeface="Times New Roman" panose="02020603050405020304" pitchFamily="18" charset="0"/>
              <a:sym typeface="Georg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17A335-94E1-1A03-79D2-722A05EE95DC}"/>
              </a:ext>
            </a:extLst>
          </p:cNvPr>
          <p:cNvSpPr txBox="1"/>
          <p:nvPr/>
        </p:nvSpPr>
        <p:spPr>
          <a:xfrm>
            <a:off x="4258617" y="1227103"/>
            <a:ext cx="238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endParaRPr lang="en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BAAA0339-CB09-9E6D-1EA9-B7680578B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568" y="1854724"/>
            <a:ext cx="2627127" cy="766246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0529BC96-07CC-3045-6F44-B6940C948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521" y="2534783"/>
            <a:ext cx="3683000" cy="698500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F2A70811-178A-078B-6451-ECAB35C92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3338" y="1288166"/>
            <a:ext cx="2090775" cy="6382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5850AF-EDD9-9D05-5F87-B510E7CFE708}"/>
                  </a:ext>
                </a:extLst>
              </p:cNvPr>
              <p:cNvSpPr txBox="1"/>
              <p:nvPr/>
            </p:nvSpPr>
            <p:spPr>
              <a:xfrm>
                <a:off x="5816360" y="3308028"/>
                <a:ext cx="2321405" cy="448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𝑖𝑛𝑡𝑒𝑟𝑣𝑎𝑙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𝑙𝑒𝑛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𝑙𝑒𝑛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𝑚𝑎𝑥𝑙𝑒𝑛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5850AF-EDD9-9D05-5F87-B510E7CFE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360" y="3308028"/>
                <a:ext cx="2321405" cy="448136"/>
              </a:xfrm>
              <a:prstGeom prst="rect">
                <a:avLst/>
              </a:prstGeom>
              <a:blipFill>
                <a:blip r:embed="rId6"/>
                <a:stretch>
                  <a:fillRect l="-1087" b="-13889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D6CAEC7-1E8C-A380-9AFA-A4608400EE16}"/>
              </a:ext>
            </a:extLst>
          </p:cNvPr>
          <p:cNvSpPr txBox="1"/>
          <p:nvPr/>
        </p:nvSpPr>
        <p:spPr>
          <a:xfrm>
            <a:off x="4320758" y="3044885"/>
            <a:ext cx="17417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Distance</a:t>
            </a:r>
            <a:endParaRPr lang="en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D58E7E-71C4-8833-904B-8E4A51D6BF76}"/>
                  </a:ext>
                </a:extLst>
              </p:cNvPr>
              <p:cNvSpPr txBox="1"/>
              <p:nvPr/>
            </p:nvSpPr>
            <p:spPr>
              <a:xfrm>
                <a:off x="5642768" y="4373447"/>
                <a:ext cx="3248197" cy="483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𝑛𝑔𝑟𝑎𝑝h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𝑝𝑎𝑡h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𝑝𝑎𝑡h</m:t>
                                  </m:r>
                                  <m:d>
                                    <m:d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D58E7E-71C4-8833-904B-8E4A51D6B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68" y="4373447"/>
                <a:ext cx="3248197" cy="483017"/>
              </a:xfrm>
              <a:prstGeom prst="rect">
                <a:avLst/>
              </a:prstGeom>
              <a:blipFill>
                <a:blip r:embed="rId7"/>
                <a:stretch>
                  <a:fillRect l="-1563" t="-2564" b="-1282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5C06AC7-F874-D3FD-AB6E-1B49A71448CF}"/>
              </a:ext>
            </a:extLst>
          </p:cNvPr>
          <p:cNvSpPr txBox="1"/>
          <p:nvPr/>
        </p:nvSpPr>
        <p:spPr>
          <a:xfrm>
            <a:off x="4385116" y="4097989"/>
            <a:ext cx="2348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Neighbors-graph Distance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98550C-75C4-169B-974C-DD14B9F34A23}"/>
              </a:ext>
            </a:extLst>
          </p:cNvPr>
          <p:cNvSpPr txBox="1"/>
          <p:nvPr/>
        </p:nvSpPr>
        <p:spPr>
          <a:xfrm>
            <a:off x="2607672" y="2251638"/>
            <a:ext cx="1728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1C4CE-4D61-540D-BA4C-DBECCF8C599F}"/>
              </a:ext>
            </a:extLst>
          </p:cNvPr>
          <p:cNvSpPr txBox="1"/>
          <p:nvPr/>
        </p:nvSpPr>
        <p:spPr>
          <a:xfrm>
            <a:off x="376781" y="2217955"/>
            <a:ext cx="11744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endParaRPr lang="en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Notched Right Arrow 21">
            <a:extLst>
              <a:ext uri="{FF2B5EF4-FFF2-40B4-BE49-F238E27FC236}">
                <a16:creationId xmlns:a16="http://schemas.microsoft.com/office/drawing/2014/main" id="{607EE314-D22B-94B9-636D-727A23556752}"/>
              </a:ext>
            </a:extLst>
          </p:cNvPr>
          <p:cNvSpPr/>
          <p:nvPr/>
        </p:nvSpPr>
        <p:spPr>
          <a:xfrm>
            <a:off x="1670953" y="2200752"/>
            <a:ext cx="816962" cy="386535"/>
          </a:xfrm>
          <a:prstGeom prst="notched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0F1D1-5BB0-6FC7-741E-022609818DDD}"/>
              </a:ext>
            </a:extLst>
          </p:cNvPr>
          <p:cNvSpPr txBox="1"/>
          <p:nvPr/>
        </p:nvSpPr>
        <p:spPr>
          <a:xfrm>
            <a:off x="1862868" y="203122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get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702F2481-CBD7-3F43-3064-5CF7C0DFC28D}"/>
              </a:ext>
            </a:extLst>
          </p:cNvPr>
          <p:cNvSpPr/>
          <p:nvPr/>
        </p:nvSpPr>
        <p:spPr>
          <a:xfrm>
            <a:off x="4123957" y="1517951"/>
            <a:ext cx="433132" cy="291125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4" name="Notched Right Arrow 23">
            <a:extLst>
              <a:ext uri="{FF2B5EF4-FFF2-40B4-BE49-F238E27FC236}">
                <a16:creationId xmlns:a16="http://schemas.microsoft.com/office/drawing/2014/main" id="{0F081050-0E5C-3B40-9C8F-EEA887164781}"/>
              </a:ext>
            </a:extLst>
          </p:cNvPr>
          <p:cNvSpPr/>
          <p:nvPr/>
        </p:nvSpPr>
        <p:spPr>
          <a:xfrm>
            <a:off x="295946" y="3091975"/>
            <a:ext cx="816962" cy="386535"/>
          </a:xfrm>
          <a:prstGeom prst="notched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5B062-9DDE-6D20-78B2-DB4C9BEE2A18}"/>
              </a:ext>
            </a:extLst>
          </p:cNvPr>
          <p:cNvSpPr txBox="1"/>
          <p:nvPr/>
        </p:nvSpPr>
        <p:spPr>
          <a:xfrm>
            <a:off x="1309709" y="3100824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Variability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lang="en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B841B4-9C75-CFD1-E5A7-077EBC6A2F91}"/>
              </a:ext>
            </a:extLst>
          </p:cNvPr>
          <p:cNvSpPr txBox="1"/>
          <p:nvPr/>
        </p:nvSpPr>
        <p:spPr>
          <a:xfrm>
            <a:off x="947854" y="3914078"/>
            <a:ext cx="3241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P</a:t>
            </a:r>
          </a:p>
          <a:p>
            <a:r>
              <a:rPr lang="en-TW" dirty="0"/>
              <a:t>Q</a:t>
            </a:r>
          </a:p>
          <a:p>
            <a:endParaRPr lang="en-TW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635877-3479-1E31-318B-76C79BFA74A8}"/>
              </a:ext>
            </a:extLst>
          </p:cNvPr>
          <p:cNvSpPr txBox="1"/>
          <p:nvPr/>
        </p:nvSpPr>
        <p:spPr>
          <a:xfrm>
            <a:off x="1332094" y="3628293"/>
            <a:ext cx="1575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dirty="0"/>
              <a:t>P              Q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0780F48-9A05-F227-2632-4F92B0247D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7602" y="3926194"/>
            <a:ext cx="1949007" cy="555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958C5F-92AD-3423-D747-0761C6218314}"/>
              </a:ext>
            </a:extLst>
          </p:cNvPr>
          <p:cNvSpPr txBox="1"/>
          <p:nvPr/>
        </p:nvSpPr>
        <p:spPr>
          <a:xfrm>
            <a:off x="3067481" y="2525485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t(P,Q)</a:t>
            </a:r>
          </a:p>
        </p:txBody>
      </p:sp>
    </p:spTree>
    <p:extLst>
      <p:ext uri="{BB962C8B-B14F-4D97-AF65-F5344CB8AC3E}">
        <p14:creationId xmlns:p14="http://schemas.microsoft.com/office/powerpoint/2010/main" val="1206410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47CE-F61C-CE40-8CAF-D66B25B8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latin typeface="Georgia"/>
                <a:ea typeface="Georgia"/>
                <a:cs typeface="Times New Roman" panose="02020603050405020304" pitchFamily="18" charset="0"/>
                <a:sym typeface="Georgia"/>
              </a:rPr>
              <a:t>Measure</a:t>
            </a:r>
            <a:r>
              <a:rPr lang="zh-CN" altLang="en-US" sz="2400" b="1" dirty="0">
                <a:latin typeface="Georgia"/>
                <a:ea typeface="Georgia"/>
                <a:cs typeface="Times New Roman" panose="02020603050405020304" pitchFamily="18" charset="0"/>
                <a:sym typeface="Georgia"/>
              </a:rPr>
              <a:t> </a:t>
            </a:r>
            <a:r>
              <a:rPr lang="en-US" altLang="zh-CN" sz="2400" b="1" dirty="0">
                <a:latin typeface="Georgia"/>
                <a:ea typeface="Georgia"/>
                <a:cs typeface="Times New Roman" panose="02020603050405020304" pitchFamily="18" charset="0"/>
                <a:sym typeface="Georgia"/>
              </a:rPr>
              <a:t>Variability</a:t>
            </a:r>
            <a:r>
              <a:rPr lang="zh-CN" altLang="en-US" sz="2400" b="1" dirty="0">
                <a:latin typeface="Georgia"/>
                <a:ea typeface="Georgia"/>
                <a:cs typeface="Times New Roman" panose="02020603050405020304" pitchFamily="18" charset="0"/>
                <a:sym typeface="Georgia"/>
              </a:rPr>
              <a:t>： </a:t>
            </a:r>
            <a:r>
              <a:rPr lang="en-US" altLang="zh-CN" sz="2400" b="1" dirty="0">
                <a:latin typeface="Georgia"/>
                <a:ea typeface="Georgia"/>
                <a:cs typeface="Times New Roman" panose="02020603050405020304" pitchFamily="18" charset="0"/>
                <a:sym typeface="Georgia"/>
              </a:rPr>
              <a:t>Method</a:t>
            </a:r>
            <a:r>
              <a:rPr lang="zh-CN" altLang="en-US" sz="2400" b="1" dirty="0">
                <a:latin typeface="Georgia"/>
                <a:ea typeface="Georgia"/>
                <a:cs typeface="Times New Roman" panose="02020603050405020304" pitchFamily="18" charset="0"/>
                <a:sym typeface="Georgia"/>
              </a:rPr>
              <a:t> </a:t>
            </a:r>
            <a:r>
              <a:rPr lang="en-US" altLang="zh-CN" sz="2400" b="1" dirty="0">
                <a:latin typeface="Georgia"/>
                <a:ea typeface="Georgia"/>
                <a:cs typeface="Times New Roman" panose="02020603050405020304" pitchFamily="18" charset="0"/>
                <a:sym typeface="Georgia"/>
              </a:rPr>
              <a:t>3</a:t>
            </a:r>
            <a:r>
              <a:rPr lang="zh-CN" altLang="en-US" sz="2400" b="1" dirty="0">
                <a:latin typeface="Georgia"/>
                <a:ea typeface="Georgia"/>
                <a:cs typeface="Times New Roman" panose="02020603050405020304" pitchFamily="18" charset="0"/>
                <a:sym typeface="Georgia"/>
              </a:rPr>
              <a:t> </a:t>
            </a:r>
            <a:endParaRPr lang="en-TW" sz="2400" b="1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FDB62-D86E-32D1-9026-47C6480A22DB}"/>
              </a:ext>
            </a:extLst>
          </p:cNvPr>
          <p:cNvSpPr txBox="1"/>
          <p:nvPr/>
        </p:nvSpPr>
        <p:spPr>
          <a:xfrm>
            <a:off x="2333126" y="1747585"/>
            <a:ext cx="55564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 (Sequential Pattern Mining)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m unique frequent patterns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706619-7DB7-EFDF-F3AE-EBBCAC153755}"/>
              </a:ext>
            </a:extLst>
          </p:cNvPr>
          <p:cNvSpPr txBox="1"/>
          <p:nvPr/>
        </p:nvSpPr>
        <p:spPr>
          <a:xfrm>
            <a:off x="160179" y="3944494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correlation</a:t>
            </a:r>
            <a:endParaRPr lang="en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0B474-24CB-0FBC-D527-23F8975C2772}"/>
              </a:ext>
            </a:extLst>
          </p:cNvPr>
          <p:cNvSpPr txBox="1"/>
          <p:nvPr/>
        </p:nvSpPr>
        <p:spPr>
          <a:xfrm>
            <a:off x="160179" y="2700000"/>
            <a:ext cx="2446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Bag-of-Pattern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endParaRPr lang="en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4C6A7-3D34-C15C-1F3B-52C5F723F475}"/>
              </a:ext>
            </a:extLst>
          </p:cNvPr>
          <p:cNvSpPr txBox="1"/>
          <p:nvPr/>
        </p:nvSpPr>
        <p:spPr>
          <a:xfrm>
            <a:off x="595289" y="1360002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endParaRPr lang="en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DD6DE-02F0-07EB-C50A-FF79DC58CA53}"/>
              </a:ext>
            </a:extLst>
          </p:cNvPr>
          <p:cNvSpPr txBox="1"/>
          <p:nvPr/>
        </p:nvSpPr>
        <p:spPr>
          <a:xfrm>
            <a:off x="3501664" y="2736014"/>
            <a:ext cx="17491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 matix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n:number of patient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m: number of pattern </a:t>
            </a:r>
            <a:endParaRPr lang="en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Notched Right Arrow 8">
            <a:extLst>
              <a:ext uri="{FF2B5EF4-FFF2-40B4-BE49-F238E27FC236}">
                <a16:creationId xmlns:a16="http://schemas.microsoft.com/office/drawing/2014/main" id="{A3BD0A67-090E-7031-2141-936BAB5438A7}"/>
              </a:ext>
            </a:extLst>
          </p:cNvPr>
          <p:cNvSpPr/>
          <p:nvPr/>
        </p:nvSpPr>
        <p:spPr>
          <a:xfrm rot="5400000">
            <a:off x="760041" y="1988231"/>
            <a:ext cx="816962" cy="386535"/>
          </a:xfrm>
          <a:prstGeom prst="notched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0" name="Notched Right Arrow 9">
            <a:extLst>
              <a:ext uri="{FF2B5EF4-FFF2-40B4-BE49-F238E27FC236}">
                <a16:creationId xmlns:a16="http://schemas.microsoft.com/office/drawing/2014/main" id="{BD842752-B992-053D-F8D8-21DE567963D8}"/>
              </a:ext>
            </a:extLst>
          </p:cNvPr>
          <p:cNvSpPr/>
          <p:nvPr/>
        </p:nvSpPr>
        <p:spPr>
          <a:xfrm rot="5400000">
            <a:off x="778117" y="3208074"/>
            <a:ext cx="816962" cy="386535"/>
          </a:xfrm>
          <a:prstGeom prst="notched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45E97D-1FC1-E944-A76A-CE6492433604}"/>
              </a:ext>
            </a:extLst>
          </p:cNvPr>
          <p:cNvSpPr txBox="1"/>
          <p:nvPr/>
        </p:nvSpPr>
        <p:spPr>
          <a:xfrm>
            <a:off x="2836315" y="3938047"/>
            <a:ext cx="3708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frequent patterns that has high correlation with patient outcome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8784A2-9C8B-05FE-77EB-F2FA369E0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290" y="2732602"/>
            <a:ext cx="303262" cy="279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4376598-207B-7117-8810-1342BC619279}"/>
              </a:ext>
            </a:extLst>
          </p:cNvPr>
          <p:cNvSpPr/>
          <p:nvPr/>
        </p:nvSpPr>
        <p:spPr>
          <a:xfrm flipV="1">
            <a:off x="2934529" y="2614038"/>
            <a:ext cx="2887538" cy="99438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B0EE0-CBB1-00BA-491E-AF7DA4051CB0}"/>
              </a:ext>
            </a:extLst>
          </p:cNvPr>
          <p:cNvSpPr/>
          <p:nvPr/>
        </p:nvSpPr>
        <p:spPr>
          <a:xfrm flipV="1">
            <a:off x="2709411" y="3866384"/>
            <a:ext cx="3834972" cy="701721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85019E-16D4-AFB2-CDCA-5B49357912C2}"/>
              </a:ext>
            </a:extLst>
          </p:cNvPr>
          <p:cNvSpPr/>
          <p:nvPr/>
        </p:nvSpPr>
        <p:spPr>
          <a:xfrm>
            <a:off x="2245489" y="1493150"/>
            <a:ext cx="5289630" cy="99438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99CAA2-25F2-EE82-50D3-48C132B8E7B2}"/>
              </a:ext>
            </a:extLst>
          </p:cNvPr>
          <p:cNvSpPr txBox="1"/>
          <p:nvPr/>
        </p:nvSpPr>
        <p:spPr>
          <a:xfrm>
            <a:off x="6047184" y="2629148"/>
            <a:ext cx="370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4AC9C0-76D0-291C-CCD1-4ED2B34EFFD3}"/>
              </a:ext>
            </a:extLst>
          </p:cNvPr>
          <p:cNvSpPr txBox="1"/>
          <p:nvPr/>
        </p:nvSpPr>
        <p:spPr>
          <a:xfrm>
            <a:off x="6273141" y="2848728"/>
            <a:ext cx="1472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Patient’s</a:t>
            </a: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outcome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B1BA47-C989-E047-A563-C34ECD6029DB}"/>
              </a:ext>
            </a:extLst>
          </p:cNvPr>
          <p:cNvSpPr/>
          <p:nvPr/>
        </p:nvSpPr>
        <p:spPr>
          <a:xfrm flipV="1">
            <a:off x="6047184" y="2629147"/>
            <a:ext cx="1329545" cy="97927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71051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BE0182-C2C1-DB26-B9FC-DD30486D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Timeline for next semester </a:t>
            </a:r>
            <a:endParaRPr lang="en-TW" sz="2000" b="1" dirty="0"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1DE166-3ED0-A0EA-87F2-01BBFB5DA4E8}"/>
              </a:ext>
            </a:extLst>
          </p:cNvPr>
          <p:cNvSpPr txBox="1"/>
          <p:nvPr/>
        </p:nvSpPr>
        <p:spPr>
          <a:xfrm>
            <a:off x="251972" y="2114539"/>
            <a:ext cx="16431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research on ways of measuring </a:t>
            </a:r>
            <a:r>
              <a:rPr lang="en-US" altLang="zh-CN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Variability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TW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62C863-9AAD-3605-35AC-7E869D05D790}"/>
              </a:ext>
            </a:extLst>
          </p:cNvPr>
          <p:cNvSpPr txBox="1"/>
          <p:nvPr/>
        </p:nvSpPr>
        <p:spPr>
          <a:xfrm>
            <a:off x="2760983" y="2146879"/>
            <a:ext cx="1490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variability</a:t>
            </a: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proposed methods</a:t>
            </a:r>
            <a:endParaRPr lang="en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Notched Right Arrow 14">
            <a:extLst>
              <a:ext uri="{FF2B5EF4-FFF2-40B4-BE49-F238E27FC236}">
                <a16:creationId xmlns:a16="http://schemas.microsoft.com/office/drawing/2014/main" id="{BD6ADF95-62A8-6D00-314F-21584F037CAB}"/>
              </a:ext>
            </a:extLst>
          </p:cNvPr>
          <p:cNvSpPr/>
          <p:nvPr/>
        </p:nvSpPr>
        <p:spPr>
          <a:xfrm>
            <a:off x="1845177" y="2382784"/>
            <a:ext cx="816962" cy="386535"/>
          </a:xfrm>
          <a:prstGeom prst="notched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6D7956-3BE7-D4F1-EF6F-F546151E6D89}"/>
              </a:ext>
            </a:extLst>
          </p:cNvPr>
          <p:cNvSpPr/>
          <p:nvPr/>
        </p:nvSpPr>
        <p:spPr>
          <a:xfrm>
            <a:off x="292436" y="2071951"/>
            <a:ext cx="1514260" cy="99237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69782B-3576-BF0F-BECE-3E91BB369C90}"/>
              </a:ext>
            </a:extLst>
          </p:cNvPr>
          <p:cNvSpPr txBox="1"/>
          <p:nvPr/>
        </p:nvSpPr>
        <p:spPr>
          <a:xfrm>
            <a:off x="3804758" y="3860458"/>
            <a:ext cx="3146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/>
              <a:t>~7-10 weeks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604621-392F-C4EA-704F-59C1DB24CDE3}"/>
              </a:ext>
            </a:extLst>
          </p:cNvPr>
          <p:cNvSpPr txBox="1"/>
          <p:nvPr/>
        </p:nvSpPr>
        <p:spPr>
          <a:xfrm>
            <a:off x="330730" y="3066735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</a:t>
            </a:r>
            <a:r>
              <a:rPr lang="en-US" altLang="zh-CN" dirty="0"/>
              <a:t>1-3</a:t>
            </a:r>
            <a:r>
              <a:rPr lang="en-US" dirty="0"/>
              <a:t> weeks</a:t>
            </a:r>
            <a:endParaRPr lang="en-TW" dirty="0"/>
          </a:p>
        </p:txBody>
      </p:sp>
      <p:sp>
        <p:nvSpPr>
          <p:cNvPr id="22" name="Notched Right Arrow 21">
            <a:extLst>
              <a:ext uri="{FF2B5EF4-FFF2-40B4-BE49-F238E27FC236}">
                <a16:creationId xmlns:a16="http://schemas.microsoft.com/office/drawing/2014/main" id="{132D8CB3-EB4D-845E-59A9-89C21534F3A4}"/>
              </a:ext>
            </a:extLst>
          </p:cNvPr>
          <p:cNvSpPr/>
          <p:nvPr/>
        </p:nvSpPr>
        <p:spPr>
          <a:xfrm>
            <a:off x="6542783" y="2406673"/>
            <a:ext cx="816962" cy="386535"/>
          </a:xfrm>
          <a:prstGeom prst="notched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0AB98-AA06-2E38-ACEC-6408E277310A}"/>
              </a:ext>
            </a:extLst>
          </p:cNvPr>
          <p:cNvSpPr txBox="1"/>
          <p:nvPr/>
        </p:nvSpPr>
        <p:spPr>
          <a:xfrm>
            <a:off x="7485607" y="2346817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writing</a:t>
            </a: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/presentation</a:t>
            </a:r>
            <a:endParaRPr lang="en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F884E7-AC5D-FB89-E4EB-CD12B28E3EB7}"/>
              </a:ext>
            </a:extLst>
          </p:cNvPr>
          <p:cNvSpPr txBox="1"/>
          <p:nvPr/>
        </p:nvSpPr>
        <p:spPr>
          <a:xfrm>
            <a:off x="5080206" y="2210747"/>
            <a:ext cx="14908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Adjustment 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</a:t>
            </a:r>
            <a:endParaRPr lang="en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B349AE-4205-1668-F43B-4B756611772C}"/>
              </a:ext>
            </a:extLst>
          </p:cNvPr>
          <p:cNvSpPr txBox="1"/>
          <p:nvPr/>
        </p:nvSpPr>
        <p:spPr>
          <a:xfrm>
            <a:off x="7390379" y="3092406"/>
            <a:ext cx="1423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~</a:t>
            </a:r>
            <a:r>
              <a:rPr lang="en-US" altLang="zh-CN" dirty="0"/>
              <a:t>2</a:t>
            </a:r>
            <a:r>
              <a:rPr lang="en-US" dirty="0"/>
              <a:t> weeks</a:t>
            </a:r>
            <a:endParaRPr lang="en-TW" dirty="0"/>
          </a:p>
        </p:txBody>
      </p:sp>
      <p:sp>
        <p:nvSpPr>
          <p:cNvPr id="42" name="Arrow: Curved Down 41">
            <a:extLst>
              <a:ext uri="{FF2B5EF4-FFF2-40B4-BE49-F238E27FC236}">
                <a16:creationId xmlns:a16="http://schemas.microsoft.com/office/drawing/2014/main" id="{DDDF71C4-DF24-C851-56D9-63A9168FD224}"/>
              </a:ext>
            </a:extLst>
          </p:cNvPr>
          <p:cNvSpPr/>
          <p:nvPr/>
        </p:nvSpPr>
        <p:spPr>
          <a:xfrm>
            <a:off x="3353603" y="1472210"/>
            <a:ext cx="2342678" cy="556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6" name="Arrow: Curved Up 45">
            <a:extLst>
              <a:ext uri="{FF2B5EF4-FFF2-40B4-BE49-F238E27FC236}">
                <a16:creationId xmlns:a16="http://schemas.microsoft.com/office/drawing/2014/main" id="{9DB5A3FA-E759-C53E-05C0-20604D5F7817}"/>
              </a:ext>
            </a:extLst>
          </p:cNvPr>
          <p:cNvSpPr/>
          <p:nvPr/>
        </p:nvSpPr>
        <p:spPr>
          <a:xfrm flipH="1">
            <a:off x="3353603" y="3177446"/>
            <a:ext cx="2274663" cy="46166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33FF8C-0D78-15C7-234D-9D6A79AF989A}"/>
              </a:ext>
            </a:extLst>
          </p:cNvPr>
          <p:cNvSpPr/>
          <p:nvPr/>
        </p:nvSpPr>
        <p:spPr>
          <a:xfrm>
            <a:off x="2690069" y="2081134"/>
            <a:ext cx="1514260" cy="99237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1FB04B-B359-D76E-0103-DDC2CF119FAF}"/>
              </a:ext>
            </a:extLst>
          </p:cNvPr>
          <p:cNvSpPr/>
          <p:nvPr/>
        </p:nvSpPr>
        <p:spPr>
          <a:xfrm>
            <a:off x="7390379" y="2113475"/>
            <a:ext cx="1514260" cy="99237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892ACF-1744-523C-6D61-1FFB0333259E}"/>
              </a:ext>
            </a:extLst>
          </p:cNvPr>
          <p:cNvSpPr/>
          <p:nvPr/>
        </p:nvSpPr>
        <p:spPr>
          <a:xfrm>
            <a:off x="5018837" y="2103756"/>
            <a:ext cx="1514260" cy="99237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18099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47CE-F61C-CE40-8CAF-D66B25B8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 dirty="0">
                <a:latin typeface="Georgia" panose="02040502050405020303" pitchFamily="18" charset="0"/>
              </a:rPr>
              <a:t>Challenge</a:t>
            </a:r>
            <a:r>
              <a:rPr lang="en-AU" b="1" dirty="0">
                <a:latin typeface="Georgia" panose="02040502050405020303" pitchFamily="18" charset="0"/>
              </a:rPr>
              <a:t>s</a:t>
            </a:r>
            <a:endParaRPr lang="en-TW" b="1" dirty="0">
              <a:latin typeface="Georgia" panose="020405020504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8AA45-DF2D-067A-C7D0-A173266F739A}"/>
              </a:ext>
            </a:extLst>
          </p:cNvPr>
          <p:cNvSpPr txBox="1"/>
          <p:nvPr/>
        </p:nvSpPr>
        <p:spPr>
          <a:xfrm>
            <a:off x="385408" y="1503848"/>
            <a:ext cx="56224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</a:p>
          <a:p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variability</a:t>
            </a:r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66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/>
          <p:nvPr/>
        </p:nvSpPr>
        <p:spPr>
          <a:xfrm>
            <a:off x="1681050" y="1913250"/>
            <a:ext cx="6086700" cy="1621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Thank you!</a:t>
            </a:r>
            <a:endParaRPr sz="3600" b="1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552601" y="695076"/>
            <a:ext cx="64797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00" b="1" dirty="0">
                <a:latin typeface="Georgia"/>
                <a:ea typeface="Georgia"/>
                <a:cs typeface="Georgia"/>
                <a:sym typeface="Georgia"/>
              </a:rPr>
              <a:t>Outline</a:t>
            </a:r>
            <a:endParaRPr sz="24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20"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23700"/>
          </a:xfrm>
          <a:prstGeom prst="rect">
            <a:avLst/>
          </a:prstGeom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457200" lvl="0" indent="-342900" algn="l" rtl="0">
              <a:spcBef>
                <a:spcPts val="28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dirty="0"/>
              <a:t>Introduction</a:t>
            </a:r>
          </a:p>
          <a:p>
            <a:pPr marL="457200" lvl="0" indent="-342900" algn="l" rtl="0">
              <a:spcBef>
                <a:spcPts val="28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preliminary</a:t>
            </a:r>
          </a:p>
          <a:p>
            <a:pPr marL="457200" lvl="0" indent="-342900" algn="l" rtl="0">
              <a:spcBef>
                <a:spcPts val="28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dirty="0"/>
              <a:t>Ways to measure variability</a:t>
            </a:r>
          </a:p>
          <a:p>
            <a:pPr marL="457200" lvl="0" indent="-342900" algn="l" rtl="0">
              <a:spcBef>
                <a:spcPts val="28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dirty="0"/>
              <a:t>Timeline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semester</a:t>
            </a:r>
            <a:endParaRPr lang="en-US" dirty="0"/>
          </a:p>
          <a:p>
            <a:pPr marL="457200" lvl="0" indent="-342900" algn="l" rtl="0">
              <a:spcBef>
                <a:spcPts val="280"/>
              </a:spcBef>
              <a:spcAft>
                <a:spcPts val="0"/>
              </a:spcAft>
              <a:buSzPts val="1800"/>
              <a:buFont typeface="Georgia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7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10B29E-325B-147F-E972-C53CDC2F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Team introduction</a:t>
            </a:r>
            <a:endParaRPr lang="en-TW" sz="2400" b="1" dirty="0"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CBC7F-0FEC-5832-BC2C-73590C114812}"/>
              </a:ext>
            </a:extLst>
          </p:cNvPr>
          <p:cNvSpPr txBox="1"/>
          <p:nvPr/>
        </p:nvSpPr>
        <p:spPr>
          <a:xfrm>
            <a:off x="828500" y="1601483"/>
            <a:ext cx="40229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Zhiyuan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 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communicator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 Cho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esearch paper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C6A78-892A-E08F-A533-DE32EF4472F0}"/>
              </a:ext>
            </a:extLst>
          </p:cNvPr>
          <p:cNvSpPr txBox="1"/>
          <p:nvPr/>
        </p:nvSpPr>
        <p:spPr>
          <a:xfrm>
            <a:off x="1058707" y="3551171"/>
            <a:ext cx="35625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Hern Tom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processor leader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Jiao 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Zhuoling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processor</a:t>
            </a:r>
            <a:endParaRPr lang="en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6EC5FA-802C-E4B3-EF35-64F9210338CA}"/>
              </a:ext>
            </a:extLst>
          </p:cNvPr>
          <p:cNvSpPr txBox="1"/>
          <p:nvPr/>
        </p:nvSpPr>
        <p:spPr>
          <a:xfrm>
            <a:off x="828500" y="1300166"/>
            <a:ext cx="341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paper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46C3D-C539-5204-6F50-3A52AEAC65E9}"/>
              </a:ext>
            </a:extLst>
          </p:cNvPr>
          <p:cNvSpPr txBox="1"/>
          <p:nvPr/>
        </p:nvSpPr>
        <p:spPr>
          <a:xfrm>
            <a:off x="828500" y="3151061"/>
            <a:ext cx="3153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Q</a:t>
            </a:r>
            <a:r>
              <a:rPr lang="en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uery&amp;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reprocess data</a:t>
            </a:r>
          </a:p>
        </p:txBody>
      </p:sp>
    </p:spTree>
    <p:extLst>
      <p:ext uri="{BB962C8B-B14F-4D97-AF65-F5344CB8AC3E}">
        <p14:creationId xmlns:p14="http://schemas.microsoft.com/office/powerpoint/2010/main" val="63428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latin typeface="Georgia" panose="02040502050405020303" pitchFamily="18" charset="0"/>
              </a:rPr>
              <a:t>Client introduction</a:t>
            </a:r>
            <a:endParaRPr lang="zh-C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CAF1717-115D-12C3-5967-5C700D85B48F}"/>
              </a:ext>
            </a:extLst>
          </p:cNvPr>
          <p:cNvSpPr txBox="1"/>
          <p:nvPr/>
        </p:nvSpPr>
        <p:spPr>
          <a:xfrm>
            <a:off x="496615" y="3729364"/>
            <a:ext cx="64985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mining in healthcare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methods to improve the use of clinical data for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software to query clinical datbases more intuitively</a:t>
            </a:r>
          </a:p>
          <a:p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DA9CBE-6DF1-8884-411C-31FE2685C1E3}"/>
              </a:ext>
            </a:extLst>
          </p:cNvPr>
          <p:cNvSpPr txBox="1"/>
          <p:nvPr/>
        </p:nvSpPr>
        <p:spPr>
          <a:xfrm>
            <a:off x="667414" y="1755826"/>
            <a:ext cx="26493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rgbClr val="323232"/>
                </a:solidFill>
                <a:effectLst/>
                <a:latin typeface="Nexus Serif Pro"/>
              </a:rPr>
              <a:t>Daniel</a:t>
            </a:r>
            <a:r>
              <a:rPr lang="zh-CN" altLang="en-US" b="1" i="0" u="none" strike="noStrike" dirty="0">
                <a:solidFill>
                  <a:srgbClr val="323232"/>
                </a:solidFill>
                <a:effectLst/>
                <a:latin typeface="Nexus Serif Pro"/>
              </a:rPr>
              <a:t> </a:t>
            </a:r>
            <a:r>
              <a:rPr lang="en-US" altLang="zh-CN" b="1" i="0" u="none" strike="noStrike" dirty="0" err="1">
                <a:solidFill>
                  <a:srgbClr val="323232"/>
                </a:solidFill>
                <a:effectLst/>
                <a:latin typeface="Nexus Serif Pro"/>
              </a:rPr>
              <a:t>Capurro</a:t>
            </a:r>
            <a:r>
              <a:rPr lang="en-US" altLang="zh-CN" b="1" dirty="0">
                <a:solidFill>
                  <a:srgbClr val="323232"/>
                </a:solidFill>
                <a:latin typeface="Nexus Serif Pro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PhD in Biomedical and Health Informatics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 trained in Internal Medicine</a:t>
            </a:r>
          </a:p>
          <a:p>
            <a:endParaRPr lang="en-US" b="1" i="0" u="none" strike="noStrike" dirty="0">
              <a:solidFill>
                <a:srgbClr val="323232"/>
              </a:solidFill>
              <a:effectLst/>
              <a:latin typeface="Nexus Serif Pro"/>
            </a:endParaRPr>
          </a:p>
          <a:p>
            <a:pPr algn="l"/>
            <a:endParaRPr lang="en-US" b="1" i="0" u="none" strike="noStrike" dirty="0">
              <a:solidFill>
                <a:srgbClr val="323232"/>
              </a:solidFill>
              <a:effectLst/>
              <a:latin typeface="Nexus Serif Pr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84B8EF-BFC7-0951-A13E-583EDF285FA3}"/>
              </a:ext>
            </a:extLst>
          </p:cNvPr>
          <p:cNvSpPr txBox="1"/>
          <p:nvPr/>
        </p:nvSpPr>
        <p:spPr>
          <a:xfrm>
            <a:off x="3316778" y="1755826"/>
            <a:ext cx="19888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rgbClr val="323232"/>
                </a:solidFill>
                <a:effectLst/>
                <a:latin typeface="Nexus Serif Pro"/>
              </a:rPr>
              <a:t>Rinaldo </a:t>
            </a:r>
            <a:r>
              <a:rPr lang="en-US" b="1" i="0" u="none" strike="noStrike" dirty="0" err="1">
                <a:solidFill>
                  <a:srgbClr val="323232"/>
                </a:solidFill>
                <a:effectLst/>
                <a:latin typeface="Nexus Serif Pro"/>
              </a:rPr>
              <a:t>Bellomo</a:t>
            </a:r>
            <a:r>
              <a:rPr lang="en-US" b="1" i="0" u="none" strike="noStrike" dirty="0">
                <a:solidFill>
                  <a:srgbClr val="323232"/>
                </a:solidFill>
                <a:effectLst/>
                <a:latin typeface="Nexus Serif Pro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MBBS (Hons), MD, PhD, FRACP, FCICM</a:t>
            </a:r>
            <a:endParaRPr lang="en-US" b="1" dirty="0">
              <a:solidFill>
                <a:srgbClr val="323232"/>
              </a:solidFill>
              <a:latin typeface="Nexus Serif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Professor of Intensive Care in The University of Melbourne</a:t>
            </a:r>
            <a:r>
              <a:rPr lang="zh-CN" altLang="en-US" b="1" i="0" u="none" strike="noStrike" dirty="0">
                <a:solidFill>
                  <a:srgbClr val="323232"/>
                </a:solidFill>
                <a:effectLst/>
                <a:latin typeface="Nexus Serif Pro"/>
              </a:rPr>
              <a:t> </a:t>
            </a:r>
            <a:endParaRPr lang="en-US" altLang="zh-CN" b="1" i="0" u="none" strike="noStrike" dirty="0">
              <a:solidFill>
                <a:srgbClr val="323232"/>
              </a:solidFill>
              <a:effectLst/>
              <a:latin typeface="Nexus Serif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323232"/>
                </a:solidFill>
                <a:latin typeface="Nexus Serif Pro"/>
              </a:rPr>
              <a:t>…</a:t>
            </a:r>
            <a:endParaRPr lang="en-US" altLang="zh-CN" b="1" i="0" u="none" strike="noStrike" dirty="0">
              <a:solidFill>
                <a:srgbClr val="323232"/>
              </a:solidFill>
              <a:effectLst/>
              <a:latin typeface="Nexus Serif Pro"/>
            </a:endParaRPr>
          </a:p>
          <a:p>
            <a:pPr algn="l"/>
            <a:endParaRPr lang="en-US" b="1" i="0" u="none" strike="noStrike" dirty="0">
              <a:solidFill>
                <a:srgbClr val="323232"/>
              </a:solidFill>
              <a:effectLst/>
              <a:latin typeface="Nexus Serif Pr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920475-1EF2-30BF-0F79-3A09DA2F3478}"/>
              </a:ext>
            </a:extLst>
          </p:cNvPr>
          <p:cNvSpPr txBox="1"/>
          <p:nvPr/>
        </p:nvSpPr>
        <p:spPr>
          <a:xfrm>
            <a:off x="6384175" y="1566679"/>
            <a:ext cx="35505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b="1" dirty="0">
              <a:solidFill>
                <a:srgbClr val="323232"/>
              </a:solidFill>
              <a:latin typeface="Nexus Serif Pro"/>
            </a:endParaRPr>
          </a:p>
          <a:p>
            <a:r>
              <a:rPr lang="en-US" altLang="zh-CN" b="1" i="0" u="none" strike="noStrike" dirty="0">
                <a:solidFill>
                  <a:srgbClr val="323232"/>
                </a:solidFill>
                <a:effectLst/>
                <a:latin typeface="Nexus Serif Pro"/>
              </a:rPr>
              <a:t>Dr </a:t>
            </a:r>
            <a:r>
              <a:rPr lang="en-US" altLang="zh-CN" b="1" i="0" u="none" strike="noStrike" dirty="0" err="1">
                <a:solidFill>
                  <a:srgbClr val="323232"/>
                </a:solidFill>
                <a:effectLst/>
                <a:latin typeface="Nexus Serif Pro"/>
              </a:rPr>
              <a:t>Timsothy</a:t>
            </a:r>
            <a:r>
              <a:rPr lang="zh-CN" altLang="en-US" b="1" i="0" u="none" strike="noStrike" dirty="0">
                <a:solidFill>
                  <a:srgbClr val="323232"/>
                </a:solidFill>
                <a:effectLst/>
                <a:latin typeface="Nexus Serif Pro"/>
              </a:rPr>
              <a:t> </a:t>
            </a:r>
            <a:r>
              <a:rPr lang="en-US" altLang="zh-CN" b="1" i="0" u="none" strike="noStrike" dirty="0">
                <a:solidFill>
                  <a:srgbClr val="323232"/>
                </a:solidFill>
                <a:effectLst/>
                <a:latin typeface="Nexus Serif Pro"/>
              </a:rPr>
              <a:t>Fazio:</a:t>
            </a: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MBBS MIS FRACP FACHI CHIA</a:t>
            </a:r>
            <a:endParaRPr lang="en-US" b="1" dirty="0">
              <a:solidFill>
                <a:srgbClr val="323232"/>
              </a:solidFill>
              <a:latin typeface="Nexus Serif Pro"/>
            </a:endParaRPr>
          </a:p>
          <a:p>
            <a:endParaRPr lang="en-US" altLang="zh-CN" b="1" i="0" u="none" strike="noStrike" dirty="0">
              <a:solidFill>
                <a:srgbClr val="323232"/>
              </a:solidFill>
              <a:effectLst/>
              <a:latin typeface="Nexus Serif Pro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Consultant Physician in Metabolic Diseases Unit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Chief Medical Information Officer in EMR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Clinical Informatics Lead in Health Intelligence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Honorary Fellow in </a:t>
            </a:r>
            <a:r>
              <a:rPr lang="en-US" b="0" i="0" u="none" strike="noStrike" dirty="0">
                <a:solidFill>
                  <a:srgbClr val="767171"/>
                </a:solidFill>
                <a:effectLst/>
                <a:latin typeface="Georgia" panose="02040502050405020303" pitchFamily="18" charset="0"/>
              </a:rPr>
              <a:t>Melbourne Medical School of University of Melbourne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 algn="l"/>
            <a:endParaRPr lang="en-US" b="1" i="0" u="none" strike="noStrike" dirty="0">
              <a:solidFill>
                <a:srgbClr val="323232"/>
              </a:solidFill>
              <a:effectLst/>
              <a:latin typeface="Nexus Serif Pro"/>
            </a:endParaRPr>
          </a:p>
        </p:txBody>
      </p:sp>
    </p:spTree>
    <p:extLst>
      <p:ext uri="{BB962C8B-B14F-4D97-AF65-F5344CB8AC3E}">
        <p14:creationId xmlns:p14="http://schemas.microsoft.com/office/powerpoint/2010/main" val="345793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07A159-4FE5-A13D-2DD2-2B0B2074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W" sz="2400" b="1" dirty="0">
                <a:latin typeface="Georgia" panose="02040502050405020303" pitchFamily="18" charset="0"/>
              </a:rPr>
              <a:t>Clinical variability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343BCC-0D80-D52D-131C-AFAC487C474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03141" y="1446179"/>
            <a:ext cx="8536060" cy="26199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clinical variability?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hospital, same diseases yet different treatment for each patient</a:t>
            </a:r>
          </a:p>
          <a:p>
            <a:pPr lvl="1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measuring variability is important?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variability may contribute towards better patient outcome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Aim: Propose</a:t>
            </a:r>
            <a:r>
              <a:rPr lang="en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generic </a:t>
            </a:r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can apply to</a:t>
            </a:r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any</a:t>
            </a:r>
            <a:r>
              <a:rPr lang="en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arbitrary medical disease</a:t>
            </a:r>
          </a:p>
        </p:txBody>
      </p:sp>
    </p:spTree>
    <p:extLst>
      <p:ext uri="{BB962C8B-B14F-4D97-AF65-F5344CB8AC3E}">
        <p14:creationId xmlns:p14="http://schemas.microsoft.com/office/powerpoint/2010/main" val="287992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10B29E-325B-147F-E972-C53CDC2F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Our focusing problem</a:t>
            </a:r>
            <a:endParaRPr lang="en-TW" sz="2400" b="1" dirty="0">
              <a:latin typeface="Georgia" panose="02040502050405020303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E10916-5957-1C15-8278-21E34581E9B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85344" y="1563508"/>
            <a:ext cx="9198021" cy="3433762"/>
          </a:xfrm>
        </p:spPr>
        <p:txBody>
          <a:bodyPr/>
          <a:lstStyle/>
          <a:p>
            <a:pPr fontAlgn="base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MIMIC IV dataset</a:t>
            </a:r>
          </a:p>
          <a:p>
            <a:pPr lvl="1" fontAlgn="base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Information Mart for Intensive Care (MIMIC)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recorded patient data (from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Physionet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fontAlgn="base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main modules: core,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icu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patients with Coronary Artery Bypass Graft (CABG) surgery issue </a:t>
            </a:r>
          </a:p>
          <a:p>
            <a:pPr fontAlgn="base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each patient’s trace</a:t>
            </a:r>
          </a:p>
          <a:p>
            <a:pPr fontAlgn="base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variation and make association with patient’s outcome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38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7;p18">
            <a:extLst>
              <a:ext uri="{FF2B5EF4-FFF2-40B4-BE49-F238E27FC236}">
                <a16:creationId xmlns:a16="http://schemas.microsoft.com/office/drawing/2014/main" id="{47C9C6F1-F2E7-952C-EC11-A68BBC0D19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6888" y="409575"/>
            <a:ext cx="6480175" cy="55562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115000"/>
              </a:lnSpc>
              <a:spcBef>
                <a:spcPts val="280"/>
              </a:spcBef>
            </a:pPr>
            <a:r>
              <a:rPr lang="en-US" sz="2400" b="1" dirty="0">
                <a:latin typeface="Georgia"/>
                <a:ea typeface="Georgia"/>
                <a:cs typeface="Times New Roman" panose="02020603050405020304" pitchFamily="18" charset="0"/>
                <a:sym typeface="Georgia"/>
              </a:rPr>
              <a:t>Cohort</a:t>
            </a:r>
            <a:r>
              <a:rPr lang="zh-CN" altLang="en-US" sz="2400" b="1" dirty="0">
                <a:latin typeface="Georgia"/>
                <a:ea typeface="Georgia"/>
                <a:cs typeface="Times New Roman" panose="02020603050405020304" pitchFamily="18" charset="0"/>
                <a:sym typeface="Georgia"/>
              </a:rPr>
              <a:t> </a:t>
            </a:r>
            <a:r>
              <a:rPr lang="en-US" sz="2400" b="1" dirty="0">
                <a:latin typeface="Georgia"/>
                <a:ea typeface="Georgia"/>
                <a:cs typeface="Times New Roman" panose="02020603050405020304" pitchFamily="18" charset="0"/>
                <a:sym typeface="Georgia"/>
              </a:rPr>
              <a:t>selection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598A49-49F4-7498-0715-1322918FC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364" y="1157468"/>
            <a:ext cx="6081131" cy="398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3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496615" y="409373"/>
            <a:ext cx="6479700" cy="55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400" b="1" dirty="0">
                <a:latin typeface="Georgia"/>
                <a:ea typeface="Georgia"/>
                <a:cs typeface="Georgia"/>
                <a:sym typeface="Georgia"/>
              </a:rPr>
              <a:t>Dataset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B58AF-6495-9AA8-CF8F-BC601A8DF46B}"/>
              </a:ext>
            </a:extLst>
          </p:cNvPr>
          <p:cNvSpPr txBox="1"/>
          <p:nvPr/>
        </p:nvSpPr>
        <p:spPr>
          <a:xfrm>
            <a:off x="496615" y="1403493"/>
            <a:ext cx="4435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patient:</a:t>
            </a:r>
          </a:p>
          <a:p>
            <a:endParaRPr lang="en-US" dirty="0"/>
          </a:p>
          <a:p>
            <a:r>
              <a:rPr lang="en-US" b="1" dirty="0"/>
              <a:t>     time-ordered trace containing activities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37CFEE9C-9DE8-1CB8-7207-66463510C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40" y="2976856"/>
            <a:ext cx="4627259" cy="18019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560D28-9A5C-F436-1C43-3C57D0565112}"/>
              </a:ext>
            </a:extLst>
          </p:cNvPr>
          <p:cNvSpPr txBox="1"/>
          <p:nvPr/>
        </p:nvSpPr>
        <p:spPr>
          <a:xfrm>
            <a:off x="4606725" y="1438218"/>
            <a:ext cx="20537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Admission</a:t>
            </a:r>
          </a:p>
          <a:p>
            <a:r>
              <a:rPr lang="en-US" dirty="0"/>
              <a:t>Transfer</a:t>
            </a:r>
          </a:p>
          <a:p>
            <a:r>
              <a:rPr lang="en-US" dirty="0"/>
              <a:t>Lab events</a:t>
            </a:r>
          </a:p>
          <a:p>
            <a:r>
              <a:rPr lang="en-US" dirty="0"/>
              <a:t>Prescription</a:t>
            </a:r>
          </a:p>
          <a:p>
            <a:r>
              <a:rPr lang="en-US" dirty="0"/>
              <a:t>Procedure</a:t>
            </a:r>
          </a:p>
          <a:p>
            <a:endParaRPr lang="en-TW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69515668-72AD-265A-656A-6E3086999AE1}"/>
              </a:ext>
            </a:extLst>
          </p:cNvPr>
          <p:cNvSpPr/>
          <p:nvPr/>
        </p:nvSpPr>
        <p:spPr>
          <a:xfrm>
            <a:off x="4299997" y="1542391"/>
            <a:ext cx="243068" cy="954107"/>
          </a:xfrm>
          <a:prstGeom prst="leftBrac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2A2E92-0F1B-920E-D191-173FD7816D65}"/>
              </a:ext>
            </a:extLst>
          </p:cNvPr>
          <p:cNvSpPr txBox="1"/>
          <p:nvPr/>
        </p:nvSpPr>
        <p:spPr>
          <a:xfrm>
            <a:off x="333328" y="259674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766760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2337-FE74-41B4-F36D-763AFE9A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latin typeface="Georgia" panose="02040502050405020303" pitchFamily="18" charset="0"/>
              </a:rPr>
              <a:t>Preliminary</a:t>
            </a:r>
            <a:r>
              <a:rPr lang="zh-CN" altLang="en-US" sz="2400" b="1" dirty="0">
                <a:latin typeface="Georgia" panose="02040502050405020303" pitchFamily="18" charset="0"/>
              </a:rPr>
              <a:t> </a:t>
            </a:r>
            <a:r>
              <a:rPr lang="en-US" altLang="zh-CN" sz="2400" b="1" dirty="0">
                <a:latin typeface="Georgia" panose="02040502050405020303" pitchFamily="18" charset="0"/>
              </a:rPr>
              <a:t>analysis</a:t>
            </a:r>
            <a:endParaRPr lang="en-US" sz="2400" b="1" dirty="0">
              <a:latin typeface="Georgia" panose="02040502050405020303" pitchFamily="18" charset="0"/>
            </a:endParaRP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325AA295-7681-D5F7-9262-5BCC03BB4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43" y="1297670"/>
            <a:ext cx="7367914" cy="374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281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3559</TotalTime>
  <Words>613</Words>
  <Application>Microsoft Macintosh PowerPoint</Application>
  <PresentationFormat>On-screen Show (16:9)</PresentationFormat>
  <Paragraphs>151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Nexus Serif Pro</vt:lpstr>
      <vt:lpstr>Arial</vt:lpstr>
      <vt:lpstr>Calibri</vt:lpstr>
      <vt:lpstr>Cambria Math</vt:lpstr>
      <vt:lpstr>Georgia</vt:lpstr>
      <vt:lpstr>Helvetica Neue</vt:lpstr>
      <vt:lpstr>Times New Roman</vt:lpstr>
      <vt:lpstr>Simple Light</vt:lpstr>
      <vt:lpstr>Clinical Variability and Patient Outcome   </vt:lpstr>
      <vt:lpstr>Outline </vt:lpstr>
      <vt:lpstr>Team introduction</vt:lpstr>
      <vt:lpstr>Client introduction</vt:lpstr>
      <vt:lpstr>Clinical variability</vt:lpstr>
      <vt:lpstr>Our focusing problem</vt:lpstr>
      <vt:lpstr>Cohort selection</vt:lpstr>
      <vt:lpstr>Dataset overview</vt:lpstr>
      <vt:lpstr>Preliminary analysis</vt:lpstr>
      <vt:lpstr>PowerPoint Presentation</vt:lpstr>
      <vt:lpstr>PowerPoint Presentation</vt:lpstr>
      <vt:lpstr>Preliminary analysis</vt:lpstr>
      <vt:lpstr>Current result</vt:lpstr>
      <vt:lpstr>Measure Variability： Method 1 </vt:lpstr>
      <vt:lpstr>Measure Variability： Method 2 </vt:lpstr>
      <vt:lpstr>Measure Variability： Method 3 </vt:lpstr>
      <vt:lpstr>Timeline for next semester 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Exponential Smoothing</dc:title>
  <cp:lastModifiedBy>Ya Cho</cp:lastModifiedBy>
  <cp:revision>50</cp:revision>
  <dcterms:modified xsi:type="dcterms:W3CDTF">2022-10-08T01:31:02Z</dcterms:modified>
</cp:coreProperties>
</file>