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24"/>
  </p:notesMasterIdLst>
  <p:sldIdLst>
    <p:sldId id="362" r:id="rId3"/>
    <p:sldId id="363" r:id="rId4"/>
    <p:sldId id="419" r:id="rId5"/>
    <p:sldId id="414" r:id="rId6"/>
    <p:sldId id="369" r:id="rId7"/>
    <p:sldId id="392" r:id="rId8"/>
    <p:sldId id="393" r:id="rId9"/>
    <p:sldId id="395" r:id="rId10"/>
    <p:sldId id="396" r:id="rId11"/>
    <p:sldId id="397" r:id="rId12"/>
    <p:sldId id="366" r:id="rId13"/>
    <p:sldId id="409" r:id="rId14"/>
    <p:sldId id="405" r:id="rId15"/>
    <p:sldId id="411" r:id="rId16"/>
    <p:sldId id="412" r:id="rId17"/>
    <p:sldId id="410" r:id="rId18"/>
    <p:sldId id="400" r:id="rId19"/>
    <p:sldId id="406" r:id="rId20"/>
    <p:sldId id="417" r:id="rId21"/>
    <p:sldId id="418" r:id="rId22"/>
    <p:sldId id="407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FD382CC-43F3-48E7-8C3A-C7143EFC7746}">
          <p14:sldIdLst>
            <p14:sldId id="362"/>
            <p14:sldId id="363"/>
          </p14:sldIdLst>
        </p14:section>
        <p14:section name="工作目标" id="{900CFD5D-0654-433C-A992-7C2FCFDB24D3}">
          <p14:sldIdLst>
            <p14:sldId id="419"/>
            <p14:sldId id="414"/>
          </p14:sldIdLst>
        </p14:section>
        <p14:section name="负荷识别" id="{5F7CF963-A58B-4433-B23F-1ADFBE531DC7}">
          <p14:sldIdLst>
            <p14:sldId id="369"/>
            <p14:sldId id="392"/>
            <p14:sldId id="393"/>
            <p14:sldId id="395"/>
            <p14:sldId id="396"/>
            <p14:sldId id="397"/>
            <p14:sldId id="366"/>
            <p14:sldId id="409"/>
          </p14:sldIdLst>
        </p14:section>
        <p14:section name="关联规则挖掘" id="{2F50A1C3-A7F3-4D81-AF4A-070971E95F10}">
          <p14:sldIdLst>
            <p14:sldId id="405"/>
            <p14:sldId id="411"/>
            <p14:sldId id="412"/>
            <p14:sldId id="410"/>
            <p14:sldId id="400"/>
          </p14:sldIdLst>
        </p14:section>
        <p14:section name="思考&amp;展望" id="{67DED276-BC05-4F3C-8F6B-E64FEB40C37B}">
          <p14:sldIdLst>
            <p14:sldId id="406"/>
            <p14:sldId id="417"/>
            <p14:sldId id="41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CECECE"/>
    <a:srgbClr val="FFFFFF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6314" autoAdjust="0"/>
  </p:normalViewPr>
  <p:slideViewPr>
    <p:cSldViewPr snapToGrid="0" showGuides="1">
      <p:cViewPr varScale="1">
        <p:scale>
          <a:sx n="74" d="100"/>
          <a:sy n="74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91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787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97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125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493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029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449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关于数据处理这部分，我看的论文上提到可以通过支线数据合成大量的总线数据，应该是挺好的，可以尝试。</a:t>
            </a:r>
            <a:endParaRPr lang="en-US" altLang="zh-CN" dirty="0"/>
          </a:p>
          <a:p>
            <a:r>
              <a:rPr lang="zh-CN" altLang="en-US" dirty="0"/>
              <a:t>另一方面，模型的问题</a:t>
            </a:r>
            <a:r>
              <a:rPr lang="en-US" altLang="zh-CN" dirty="0"/>
              <a:t>LSTM</a:t>
            </a:r>
            <a:r>
              <a:rPr lang="zh-CN" altLang="en-US" dirty="0"/>
              <a:t>、</a:t>
            </a:r>
            <a:r>
              <a:rPr lang="en-US" altLang="zh-CN" dirty="0" err="1"/>
              <a:t>dAE</a:t>
            </a:r>
            <a:r>
              <a:rPr lang="zh-CN" altLang="en-US" dirty="0"/>
              <a:t>都不错，可以试试。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01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54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9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73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进一步也可以识别电器的状态类型，但是需要标签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数据过滤部分，有一篇论文采用的方法是以</a:t>
            </a:r>
            <a:r>
              <a:rPr lang="en-US" altLang="zh-CN" dirty="0"/>
              <a:t>50%</a:t>
            </a:r>
            <a:r>
              <a:rPr lang="zh-CN" altLang="en-US" dirty="0"/>
              <a:t>的概率决定样本是否包含活跃电器，如果不包含，则随机选择一段不包含活跃电器的序列；否则，选择一段包含活跃电器的序列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62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3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关于模型的输出：</a:t>
            </a:r>
            <a:endParaRPr lang="en-US" altLang="zh-CN" dirty="0"/>
          </a:p>
          <a:p>
            <a:r>
              <a:rPr lang="zh-CN" altLang="en-US" dirty="0"/>
              <a:t>最开始的想法是用一个向量来描述所有电器的状态，每个电器对应一个位，但是结果很差，应该是我程序的问题，选错了误差函数？</a:t>
            </a:r>
            <a:endParaRPr lang="en-US" altLang="zh-CN" dirty="0"/>
          </a:p>
          <a:p>
            <a:r>
              <a:rPr lang="zh-CN" altLang="en-US" dirty="0"/>
              <a:t>正在看的一篇论文则是为每个设备训练一个模型，其输出是对应序列该设备的功率序列。我能不能也为每个电器训练一个模型，准确性会提高吧。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1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77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83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91574" y="662503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67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7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1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4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797210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组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8A19B-61FF-9740-BBF1-181AC509CA3D}"/>
              </a:ext>
            </a:extLst>
          </p:cNvPr>
          <p:cNvSpPr txBox="1"/>
          <p:nvPr/>
        </p:nvSpPr>
        <p:spPr>
          <a:xfrm>
            <a:off x="8167021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会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7179846" y="3981194"/>
            <a:ext cx="298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GROUP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MEETING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10235944" y="410800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904606" y="4214545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408961" y="3055454"/>
            <a:ext cx="510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1" lang="zh-CN" altLang="en-US" dirty="0">
                <a:solidFill>
                  <a:srgbClr val="44546A"/>
                </a:solidFill>
                <a:cs typeface="+mn-ea"/>
                <a:sym typeface="+mn-lt"/>
              </a:rPr>
              <a:t>基于细粒度用能信息的数据挖掘技术研究与实现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223645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dirty="0">
                <a:solidFill>
                  <a:srgbClr val="44546A"/>
                </a:solidFill>
                <a:cs typeface="+mn-ea"/>
                <a:sym typeface="+mn-lt"/>
              </a:rPr>
              <a:t>李成扬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残差块结构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CFDE6F-6E53-4FD8-894A-80F41B5BF559}"/>
              </a:ext>
            </a:extLst>
          </p:cNvPr>
          <p:cNvSpPr/>
          <p:nvPr/>
        </p:nvSpPr>
        <p:spPr>
          <a:xfrm>
            <a:off x="2005344" y="1503680"/>
            <a:ext cx="1957056" cy="81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A357EF-9034-4628-9153-D85354492FB4}"/>
              </a:ext>
            </a:extLst>
          </p:cNvPr>
          <p:cNvSpPr/>
          <p:nvPr/>
        </p:nvSpPr>
        <p:spPr>
          <a:xfrm>
            <a:off x="2005344" y="4074161"/>
            <a:ext cx="1957056" cy="81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960E6D-6F7F-439D-9C38-21FAA3581D22}"/>
              </a:ext>
            </a:extLst>
          </p:cNvPr>
          <p:cNvSpPr/>
          <p:nvPr/>
        </p:nvSpPr>
        <p:spPr>
          <a:xfrm>
            <a:off x="2005344" y="2788920"/>
            <a:ext cx="1957056" cy="81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B13438-C82D-4B48-B68E-A75631374DA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983872" y="90424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BD470F-A35E-4BDE-B9BF-FDEC2E840E53}"/>
              </a:ext>
            </a:extLst>
          </p:cNvPr>
          <p:cNvCxnSpPr>
            <a:stCxn id="3" idx="2"/>
            <a:endCxn id="33" idx="0"/>
          </p:cNvCxnSpPr>
          <p:nvPr/>
        </p:nvCxnSpPr>
        <p:spPr>
          <a:xfrm>
            <a:off x="2983872" y="2316480"/>
            <a:ext cx="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E77D1B-629C-49C3-B4F8-69F6E9AB31EA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2983872" y="3601720"/>
            <a:ext cx="0" cy="47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AD7DDBE-2CA1-49C8-93C1-FC2D536CEE23}"/>
              </a:ext>
            </a:extLst>
          </p:cNvPr>
          <p:cNvSpPr txBox="1"/>
          <p:nvPr/>
        </p:nvSpPr>
        <p:spPr>
          <a:xfrm>
            <a:off x="3078480" y="794266"/>
            <a:ext cx="5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7" name="plus-sign-in-circle_16909">
            <a:extLst>
              <a:ext uri="{FF2B5EF4-FFF2-40B4-BE49-F238E27FC236}">
                <a16:creationId xmlns:a16="http://schemas.microsoft.com/office/drawing/2014/main" id="{ABC51267-54E8-4D8D-9CE3-488A99E89A2E}"/>
              </a:ext>
            </a:extLst>
          </p:cNvPr>
          <p:cNvSpPr/>
          <p:nvPr/>
        </p:nvSpPr>
        <p:spPr>
          <a:xfrm>
            <a:off x="2679029" y="5292061"/>
            <a:ext cx="609685" cy="608625"/>
          </a:xfrm>
          <a:custGeom>
            <a:avLst/>
            <a:gdLst>
              <a:gd name="connsiteX0" fmla="*/ 304348 w 608697"/>
              <a:gd name="connsiteY0" fmla="*/ 138591 h 607639"/>
              <a:gd name="connsiteX1" fmla="*/ 330164 w 608697"/>
              <a:gd name="connsiteY1" fmla="*/ 164357 h 607639"/>
              <a:gd name="connsiteX2" fmla="*/ 330164 w 608697"/>
              <a:gd name="connsiteY2" fmla="*/ 278055 h 607639"/>
              <a:gd name="connsiteX3" fmla="*/ 444080 w 608697"/>
              <a:gd name="connsiteY3" fmla="*/ 278055 h 607639"/>
              <a:gd name="connsiteX4" fmla="*/ 469895 w 608697"/>
              <a:gd name="connsiteY4" fmla="*/ 303820 h 607639"/>
              <a:gd name="connsiteX5" fmla="*/ 444080 w 608697"/>
              <a:gd name="connsiteY5" fmla="*/ 329586 h 607639"/>
              <a:gd name="connsiteX6" fmla="*/ 330164 w 608697"/>
              <a:gd name="connsiteY6" fmla="*/ 329586 h 607639"/>
              <a:gd name="connsiteX7" fmla="*/ 330164 w 608697"/>
              <a:gd name="connsiteY7" fmla="*/ 443284 h 607639"/>
              <a:gd name="connsiteX8" fmla="*/ 304348 w 608697"/>
              <a:gd name="connsiteY8" fmla="*/ 469049 h 607639"/>
              <a:gd name="connsiteX9" fmla="*/ 278533 w 608697"/>
              <a:gd name="connsiteY9" fmla="*/ 443284 h 607639"/>
              <a:gd name="connsiteX10" fmla="*/ 278533 w 608697"/>
              <a:gd name="connsiteY10" fmla="*/ 329586 h 607639"/>
              <a:gd name="connsiteX11" fmla="*/ 164617 w 608697"/>
              <a:gd name="connsiteY11" fmla="*/ 329586 h 607639"/>
              <a:gd name="connsiteX12" fmla="*/ 138802 w 608697"/>
              <a:gd name="connsiteY12" fmla="*/ 303820 h 607639"/>
              <a:gd name="connsiteX13" fmla="*/ 164617 w 608697"/>
              <a:gd name="connsiteY13" fmla="*/ 278055 h 607639"/>
              <a:gd name="connsiteX14" fmla="*/ 278533 w 608697"/>
              <a:gd name="connsiteY14" fmla="*/ 278055 h 607639"/>
              <a:gd name="connsiteX15" fmla="*/ 278533 w 608697"/>
              <a:gd name="connsiteY15" fmla="*/ 164357 h 607639"/>
              <a:gd name="connsiteX16" fmla="*/ 304348 w 608697"/>
              <a:gd name="connsiteY16" fmla="*/ 138591 h 607639"/>
              <a:gd name="connsiteX17" fmla="*/ 304348 w 608697"/>
              <a:gd name="connsiteY17" fmla="*/ 56329 h 607639"/>
              <a:gd name="connsiteX18" fmla="*/ 56428 w 608697"/>
              <a:gd name="connsiteY18" fmla="*/ 303820 h 607639"/>
              <a:gd name="connsiteX19" fmla="*/ 304348 w 608697"/>
              <a:gd name="connsiteY19" fmla="*/ 551310 h 607639"/>
              <a:gd name="connsiteX20" fmla="*/ 552269 w 608697"/>
              <a:gd name="connsiteY20" fmla="*/ 303820 h 607639"/>
              <a:gd name="connsiteX21" fmla="*/ 304348 w 608697"/>
              <a:gd name="connsiteY21" fmla="*/ 56329 h 607639"/>
              <a:gd name="connsiteX22" fmla="*/ 304348 w 608697"/>
              <a:gd name="connsiteY22" fmla="*/ 0 h 607639"/>
              <a:gd name="connsiteX23" fmla="*/ 608697 w 608697"/>
              <a:gd name="connsiteY23" fmla="*/ 303820 h 607639"/>
              <a:gd name="connsiteX24" fmla="*/ 304348 w 608697"/>
              <a:gd name="connsiteY24" fmla="*/ 607639 h 607639"/>
              <a:gd name="connsiteX25" fmla="*/ 0 w 608697"/>
              <a:gd name="connsiteY25" fmla="*/ 303820 h 607639"/>
              <a:gd name="connsiteX26" fmla="*/ 304348 w 608697"/>
              <a:gd name="connsiteY26" fmla="*/ 0 h 60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8697" h="607639">
                <a:moveTo>
                  <a:pt x="304348" y="138591"/>
                </a:moveTo>
                <a:cubicBezTo>
                  <a:pt x="318607" y="138591"/>
                  <a:pt x="330164" y="150126"/>
                  <a:pt x="330164" y="164357"/>
                </a:cubicBezTo>
                <a:lnTo>
                  <a:pt x="330164" y="278055"/>
                </a:lnTo>
                <a:lnTo>
                  <a:pt x="444080" y="278055"/>
                </a:lnTo>
                <a:cubicBezTo>
                  <a:pt x="458338" y="278055"/>
                  <a:pt x="469895" y="289589"/>
                  <a:pt x="469895" y="303820"/>
                </a:cubicBezTo>
                <a:cubicBezTo>
                  <a:pt x="469895" y="318051"/>
                  <a:pt x="458338" y="329586"/>
                  <a:pt x="444080" y="329586"/>
                </a:cubicBezTo>
                <a:lnTo>
                  <a:pt x="330164" y="329586"/>
                </a:lnTo>
                <a:lnTo>
                  <a:pt x="330164" y="443284"/>
                </a:lnTo>
                <a:cubicBezTo>
                  <a:pt x="330164" y="457515"/>
                  <a:pt x="318607" y="469049"/>
                  <a:pt x="304348" y="469049"/>
                </a:cubicBezTo>
                <a:cubicBezTo>
                  <a:pt x="290090" y="469049"/>
                  <a:pt x="278533" y="457515"/>
                  <a:pt x="278533" y="443284"/>
                </a:cubicBezTo>
                <a:lnTo>
                  <a:pt x="278533" y="329586"/>
                </a:lnTo>
                <a:lnTo>
                  <a:pt x="164617" y="329586"/>
                </a:lnTo>
                <a:cubicBezTo>
                  <a:pt x="150359" y="329586"/>
                  <a:pt x="138802" y="318051"/>
                  <a:pt x="138802" y="303820"/>
                </a:cubicBezTo>
                <a:cubicBezTo>
                  <a:pt x="138802" y="289589"/>
                  <a:pt x="150359" y="278055"/>
                  <a:pt x="164617" y="278055"/>
                </a:cubicBezTo>
                <a:lnTo>
                  <a:pt x="278533" y="278055"/>
                </a:lnTo>
                <a:lnTo>
                  <a:pt x="278533" y="164357"/>
                </a:lnTo>
                <a:cubicBezTo>
                  <a:pt x="278533" y="150126"/>
                  <a:pt x="290090" y="138591"/>
                  <a:pt x="304348" y="138591"/>
                </a:cubicBezTo>
                <a:close/>
                <a:moveTo>
                  <a:pt x="304348" y="56329"/>
                </a:moveTo>
                <a:cubicBezTo>
                  <a:pt x="167632" y="56329"/>
                  <a:pt x="56428" y="167340"/>
                  <a:pt x="56428" y="303820"/>
                </a:cubicBezTo>
                <a:cubicBezTo>
                  <a:pt x="56428" y="440299"/>
                  <a:pt x="167632" y="551310"/>
                  <a:pt x="304348" y="551310"/>
                </a:cubicBezTo>
                <a:cubicBezTo>
                  <a:pt x="441065" y="551310"/>
                  <a:pt x="552269" y="440299"/>
                  <a:pt x="552269" y="303820"/>
                </a:cubicBezTo>
                <a:cubicBezTo>
                  <a:pt x="552269" y="167340"/>
                  <a:pt x="441065" y="56329"/>
                  <a:pt x="304348" y="56329"/>
                </a:cubicBezTo>
                <a:close/>
                <a:moveTo>
                  <a:pt x="304348" y="0"/>
                </a:moveTo>
                <a:cubicBezTo>
                  <a:pt x="472130" y="0"/>
                  <a:pt x="608697" y="136329"/>
                  <a:pt x="608697" y="303820"/>
                </a:cubicBezTo>
                <a:cubicBezTo>
                  <a:pt x="608697" y="471310"/>
                  <a:pt x="472130" y="607639"/>
                  <a:pt x="304348" y="607639"/>
                </a:cubicBezTo>
                <a:cubicBezTo>
                  <a:pt x="136567" y="607639"/>
                  <a:pt x="0" y="471310"/>
                  <a:pt x="0" y="303820"/>
                </a:cubicBezTo>
                <a:cubicBezTo>
                  <a:pt x="0" y="136329"/>
                  <a:pt x="136567" y="0"/>
                  <a:pt x="30434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8E063A7-3B96-49B8-911A-D7E4AEA8A74F}"/>
              </a:ext>
            </a:extLst>
          </p:cNvPr>
          <p:cNvCxnSpPr>
            <a:stCxn id="32" idx="2"/>
            <a:endCxn id="47" idx="17"/>
          </p:cNvCxnSpPr>
          <p:nvPr/>
        </p:nvCxnSpPr>
        <p:spPr>
          <a:xfrm flipH="1">
            <a:off x="2983871" y="4886961"/>
            <a:ext cx="1" cy="46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44B5290-86A6-4CC4-9E92-32712BC715A3}"/>
              </a:ext>
            </a:extLst>
          </p:cNvPr>
          <p:cNvCxnSpPr>
            <a:cxnSpLocks/>
            <a:endCxn id="47" idx="23"/>
          </p:cNvCxnSpPr>
          <p:nvPr/>
        </p:nvCxnSpPr>
        <p:spPr>
          <a:xfrm rot="16200000" flipH="1">
            <a:off x="937789" y="3245449"/>
            <a:ext cx="4397006" cy="304843"/>
          </a:xfrm>
          <a:prstGeom prst="bentConnector4">
            <a:avLst>
              <a:gd name="adj1" fmla="val 1020"/>
              <a:gd name="adj2" fmla="val 524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027F34C-D3E9-4AEA-B0FD-A2E901B56AD3}"/>
              </a:ext>
            </a:extLst>
          </p:cNvPr>
          <p:cNvSpPr txBox="1"/>
          <p:nvPr/>
        </p:nvSpPr>
        <p:spPr>
          <a:xfrm>
            <a:off x="4819007" y="2825988"/>
            <a:ext cx="11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identity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073C7A-38BD-4969-9DB2-64A0F40C9165}"/>
              </a:ext>
            </a:extLst>
          </p:cNvPr>
          <p:cNvCxnSpPr>
            <a:stCxn id="47" idx="24"/>
          </p:cNvCxnSpPr>
          <p:nvPr/>
        </p:nvCxnSpPr>
        <p:spPr>
          <a:xfrm>
            <a:off x="2983871" y="5900686"/>
            <a:ext cx="0" cy="3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4A489FE-B288-48B8-B8DF-C87EE5A609A6}"/>
              </a:ext>
            </a:extLst>
          </p:cNvPr>
          <p:cNvSpPr txBox="1"/>
          <p:nvPr/>
        </p:nvSpPr>
        <p:spPr>
          <a:xfrm>
            <a:off x="3078480" y="5029200"/>
            <a:ext cx="67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F(X)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5C0326-B313-49D5-935E-AED961246ED2}"/>
              </a:ext>
            </a:extLst>
          </p:cNvPr>
          <p:cNvSpPr txBox="1"/>
          <p:nvPr/>
        </p:nvSpPr>
        <p:spPr>
          <a:xfrm>
            <a:off x="3434080" y="6035040"/>
            <a:ext cx="1506835" cy="36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F(X)+X</a:t>
            </a:r>
            <a:endParaRPr lang="zh-CN" altLang="en-US" dirty="0"/>
          </a:p>
        </p:txBody>
      </p:sp>
      <p:pic>
        <p:nvPicPr>
          <p:cNvPr id="66" name="그래픽 23">
            <a:extLst>
              <a:ext uri="{FF2B5EF4-FFF2-40B4-BE49-F238E27FC236}">
                <a16:creationId xmlns:a16="http://schemas.microsoft.com/office/drawing/2014/main" id="{5439F25C-AB2B-4E91-806C-8D5130DE3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7130" y="1729668"/>
            <a:ext cx="371435" cy="360823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DF496A6B-511E-4F2E-AD72-AAFBF847DF71}"/>
              </a:ext>
            </a:extLst>
          </p:cNvPr>
          <p:cNvSpPr txBox="1"/>
          <p:nvPr/>
        </p:nvSpPr>
        <p:spPr>
          <a:xfrm>
            <a:off x="6557787" y="2524559"/>
            <a:ext cx="4691002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kumimoji="1" lang="en-US" altLang="zh-CN" sz="1600" dirty="0">
                <a:solidFill>
                  <a:srgbClr val="44546A"/>
                </a:solidFill>
                <a:cs typeface="+mn-ea"/>
                <a:sym typeface="+mn-lt"/>
              </a:rPr>
              <a:t>ResNet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  <a:sym typeface="+mn-lt"/>
              </a:rPr>
              <a:t>通过残差学习解决了深度网络的退化问题，其内部的残差块使用了跳跃连接，缓解了深度神经网络中的梯度消失现象，从而使网络可以有很大的深度。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47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微波炉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+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洗碗机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226193E-48C9-4AF6-BF00-5E39DCB7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599606"/>
            <a:ext cx="11247120" cy="5258394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CFA903A-5C64-4FEC-B535-CCA3A16A4412}"/>
              </a:ext>
            </a:extLst>
          </p:cNvPr>
          <p:cNvSpPr txBox="1"/>
          <p:nvPr/>
        </p:nvSpPr>
        <p:spPr>
          <a:xfrm>
            <a:off x="3057131" y="976961"/>
            <a:ext cx="335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训练集：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0.8399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290FB3-BDA7-4C84-8E21-6FF48C89B758}"/>
              </a:ext>
            </a:extLst>
          </p:cNvPr>
          <p:cNvSpPr txBox="1"/>
          <p:nvPr/>
        </p:nvSpPr>
        <p:spPr>
          <a:xfrm>
            <a:off x="6415454" y="976961"/>
            <a:ext cx="335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验证集：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0.7771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洗碗机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CFA903A-5C64-4FEC-B535-CCA3A16A4412}"/>
              </a:ext>
            </a:extLst>
          </p:cNvPr>
          <p:cNvSpPr txBox="1"/>
          <p:nvPr/>
        </p:nvSpPr>
        <p:spPr>
          <a:xfrm>
            <a:off x="3341513" y="976961"/>
            <a:ext cx="335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训练集：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0.9618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290FB3-BDA7-4C84-8E21-6FF48C89B758}"/>
              </a:ext>
            </a:extLst>
          </p:cNvPr>
          <p:cNvSpPr txBox="1"/>
          <p:nvPr/>
        </p:nvSpPr>
        <p:spPr>
          <a:xfrm>
            <a:off x="6415454" y="976961"/>
            <a:ext cx="335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验证集：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0.8273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A235EF-5D32-496A-98E6-B9FEE5EA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7" y="1572426"/>
            <a:ext cx="10193020" cy="52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7DAC8EB-FA83-7E4C-AF62-241BA0588B17}"/>
              </a:ext>
            </a:extLst>
          </p:cNvPr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BF9EF1-4524-664B-B4E4-F19DF76D9A44}"/>
              </a:ext>
            </a:extLst>
          </p:cNvPr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B261106-7C4E-5C45-85CE-F2A206EC566B}"/>
              </a:ext>
            </a:extLst>
          </p:cNvPr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A32410C-A7A8-484A-9119-0B7FF46D9A48}"/>
              </a:ext>
            </a:extLst>
          </p:cNvPr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E6D4DB-97A7-664D-A539-41472511B747}"/>
              </a:ext>
            </a:extLst>
          </p:cNvPr>
          <p:cNvSpPr txBox="1"/>
          <p:nvPr/>
        </p:nvSpPr>
        <p:spPr>
          <a:xfrm>
            <a:off x="5281898" y="156555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</a:t>
            </a:r>
            <a:r>
              <a:rPr kumimoji="1" lang="zh-CN" altLang="en-US" sz="2800" dirty="0">
                <a:solidFill>
                  <a:srgbClr val="44546A"/>
                </a:solidFill>
                <a:cs typeface="+mn-ea"/>
                <a:sym typeface="+mn-lt"/>
              </a:rPr>
              <a:t>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A5CD6C-CEAA-2F4F-84CB-CDF42E3F6FB0}"/>
              </a:ext>
            </a:extLst>
          </p:cNvPr>
          <p:cNvSpPr txBox="1"/>
          <p:nvPr/>
        </p:nvSpPr>
        <p:spPr>
          <a:xfrm>
            <a:off x="5293773" y="199876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EEC32F-A461-E14B-BA72-2A0A3033AF09}"/>
              </a:ext>
            </a:extLst>
          </p:cNvPr>
          <p:cNvSpPr txBox="1"/>
          <p:nvPr/>
        </p:nvSpPr>
        <p:spPr>
          <a:xfrm>
            <a:off x="3126238" y="2770523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6600" dirty="0">
                <a:solidFill>
                  <a:srgbClr val="44546A"/>
                </a:solidFill>
                <a:cs typeface="+mn-ea"/>
                <a:sym typeface="+mn-lt"/>
              </a:rPr>
              <a:t>关联规则挖掘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3DBF93-FD30-194C-B730-87857EF96E77}"/>
              </a:ext>
            </a:extLst>
          </p:cNvPr>
          <p:cNvSpPr txBox="1"/>
          <p:nvPr/>
        </p:nvSpPr>
        <p:spPr>
          <a:xfrm>
            <a:off x="3126238" y="3878519"/>
            <a:ext cx="6472052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ASSOCIATION RULES MINING</a:t>
            </a:r>
          </a:p>
        </p:txBody>
      </p:sp>
    </p:spTree>
    <p:extLst>
      <p:ext uri="{BB962C8B-B14F-4D97-AF65-F5344CB8AC3E}">
        <p14:creationId xmlns:p14="http://schemas.microsoft.com/office/powerpoint/2010/main" val="363680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err="1">
                <a:solidFill>
                  <a:srgbClr val="44546A"/>
                </a:solidFill>
                <a:cs typeface="+mn-ea"/>
                <a:sym typeface="+mn-lt"/>
              </a:rPr>
              <a:t>Apriori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F1BE3E-FD14-184B-A572-89F3AAD95623}"/>
              </a:ext>
            </a:extLst>
          </p:cNvPr>
          <p:cNvSpPr txBox="1"/>
          <p:nvPr/>
        </p:nvSpPr>
        <p:spPr>
          <a:xfrm>
            <a:off x="7308320" y="1648326"/>
            <a:ext cx="4130394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支持度用于衡量对象的重要性。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419D01-0CB6-8345-A784-D4C34B1C012E}"/>
              </a:ext>
            </a:extLst>
          </p:cNvPr>
          <p:cNvSpPr txBox="1"/>
          <p:nvPr/>
        </p:nvSpPr>
        <p:spPr>
          <a:xfrm>
            <a:off x="6508101" y="16294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srgbClr val="44546A"/>
                </a:solidFill>
                <a:cs typeface="+mn-ea"/>
                <a:sym typeface="+mn-lt"/>
              </a:rPr>
              <a:t>支持度：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7C519C-610B-4648-997A-D1EFECE2699A}"/>
              </a:ext>
            </a:extLst>
          </p:cNvPr>
          <p:cNvSpPr txBox="1"/>
          <p:nvPr/>
        </p:nvSpPr>
        <p:spPr>
          <a:xfrm>
            <a:off x="7308320" y="3116299"/>
            <a:ext cx="4130394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置信度是描述关联规则有效性的指标。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CE038-09C4-3449-BAF7-C1B9FC5AEA85}"/>
              </a:ext>
            </a:extLst>
          </p:cNvPr>
          <p:cNvSpPr txBox="1"/>
          <p:nvPr/>
        </p:nvSpPr>
        <p:spPr>
          <a:xfrm>
            <a:off x="6508101" y="31241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置信度：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F24C6D-BACD-A04F-BD53-6A6AAD212764}"/>
              </a:ext>
            </a:extLst>
          </p:cNvPr>
          <p:cNvSpPr txBox="1"/>
          <p:nvPr/>
        </p:nvSpPr>
        <p:spPr>
          <a:xfrm>
            <a:off x="7308320" y="4686696"/>
            <a:ext cx="4130394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提升度反映对象之间的相关性。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98BBB9-0E65-0C40-BF0E-33FBAD1ADC28}"/>
              </a:ext>
            </a:extLst>
          </p:cNvPr>
          <p:cNvSpPr txBox="1"/>
          <p:nvPr/>
        </p:nvSpPr>
        <p:spPr>
          <a:xfrm>
            <a:off x="6508101" y="46866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提升度：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4194" y="6588492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DBCA8B6-8200-4DFE-913E-A4C1C6AE184D}"/>
                  </a:ext>
                </a:extLst>
              </p:cNvPr>
              <p:cNvSpPr txBox="1"/>
              <p:nvPr/>
            </p:nvSpPr>
            <p:spPr>
              <a:xfrm>
                <a:off x="6755999" y="2091561"/>
                <a:ext cx="4742515" cy="53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Support(x)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DBCA8B6-8200-4DFE-913E-A4C1C6AE1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999" y="2091561"/>
                <a:ext cx="4742515" cy="531749"/>
              </a:xfrm>
              <a:prstGeom prst="rect">
                <a:avLst/>
              </a:prstGeo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1EF9FA0-A1CA-43CE-BB83-41FBD2C7CD58}"/>
                  </a:ext>
                </a:extLst>
              </p:cNvPr>
              <p:cNvSpPr txBox="1"/>
              <p:nvPr/>
            </p:nvSpPr>
            <p:spPr>
              <a:xfrm>
                <a:off x="6755999" y="3631220"/>
                <a:ext cx="4202349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Confidence(X=&gt;Y)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1EF9FA0-A1CA-43CE-BB83-41FBD2C7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999" y="3631220"/>
                <a:ext cx="4202349" cy="533544"/>
              </a:xfrm>
              <a:prstGeom prst="rect">
                <a:avLst/>
              </a:prstGeom>
              <a:blipFill>
                <a:blip r:embed="rId4"/>
                <a:stretch>
                  <a:fillRect l="-1159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A97CC35-B82E-4377-9229-36248ED1C746}"/>
                  </a:ext>
                </a:extLst>
              </p:cNvPr>
              <p:cNvSpPr txBox="1"/>
              <p:nvPr/>
            </p:nvSpPr>
            <p:spPr>
              <a:xfrm>
                <a:off x="6827954" y="5224020"/>
                <a:ext cx="4130394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Lift(X=&gt;Y)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𝐶𝑜𝑛𝑓𝑖𝑑𝑒𝑛𝑐𝑒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A97CC35-B82E-4377-9229-36248ED1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954" y="5224020"/>
                <a:ext cx="4130394" cy="533544"/>
              </a:xfrm>
              <a:prstGeom prst="rect">
                <a:avLst/>
              </a:prstGeom>
              <a:blipFill>
                <a:blip r:embed="rId5"/>
                <a:stretch>
                  <a:fillRect l="-1180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86EA8365-403E-4A48-85E6-48ACEACEFC52}"/>
              </a:ext>
            </a:extLst>
          </p:cNvPr>
          <p:cNvSpPr/>
          <p:nvPr/>
        </p:nvSpPr>
        <p:spPr>
          <a:xfrm>
            <a:off x="1233651" y="2056010"/>
            <a:ext cx="2921827" cy="53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44546A"/>
                </a:solidFill>
                <a:cs typeface="+mn-ea"/>
              </a:rPr>
              <a:t>扫描数据集，生成频繁</a:t>
            </a:r>
            <a:r>
              <a:rPr kumimoji="1" lang="en-US" altLang="zh-CN" sz="1600" dirty="0">
                <a:solidFill>
                  <a:srgbClr val="44546A"/>
                </a:solidFill>
                <a:cs typeface="+mn-ea"/>
              </a:rPr>
              <a:t>1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</a:rPr>
              <a:t>项集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6C7606-7523-45ED-99A5-9A9EE589E579}"/>
              </a:ext>
            </a:extLst>
          </p:cNvPr>
          <p:cNvSpPr/>
          <p:nvPr/>
        </p:nvSpPr>
        <p:spPr>
          <a:xfrm>
            <a:off x="1233652" y="3366243"/>
            <a:ext cx="2921827" cy="53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44546A"/>
                </a:solidFill>
                <a:cs typeface="+mn-ea"/>
              </a:rPr>
              <a:t>由频繁</a:t>
            </a:r>
            <a:r>
              <a:rPr kumimoji="1" lang="en-US" altLang="zh-CN" sz="1600" dirty="0">
                <a:solidFill>
                  <a:srgbClr val="44546A"/>
                </a:solidFill>
                <a:cs typeface="+mn-ea"/>
              </a:rPr>
              <a:t>k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</a:rPr>
              <a:t>项集生成候选</a:t>
            </a:r>
            <a:r>
              <a:rPr kumimoji="1" lang="en-US" altLang="zh-CN" sz="1600" dirty="0">
                <a:solidFill>
                  <a:srgbClr val="44546A"/>
                </a:solidFill>
                <a:cs typeface="+mn-ea"/>
              </a:rPr>
              <a:t>k+1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</a:rPr>
              <a:t>项集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CF23FC-068F-42AC-B714-6E5F96DE9AA9}"/>
              </a:ext>
            </a:extLst>
          </p:cNvPr>
          <p:cNvSpPr/>
          <p:nvPr/>
        </p:nvSpPr>
        <p:spPr>
          <a:xfrm>
            <a:off x="1233652" y="4704027"/>
            <a:ext cx="2908574" cy="53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44546A"/>
                </a:solidFill>
                <a:cs typeface="+mn-ea"/>
              </a:rPr>
              <a:t>得到频繁</a:t>
            </a:r>
            <a:r>
              <a:rPr kumimoji="1" lang="en-US" altLang="zh-CN" sz="1600" dirty="0">
                <a:solidFill>
                  <a:srgbClr val="44546A"/>
                </a:solidFill>
                <a:cs typeface="+mn-ea"/>
              </a:rPr>
              <a:t>k+1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</a:rPr>
              <a:t>项集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4441243-0659-4602-9E17-B9659C84645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94565" y="1226216"/>
            <a:ext cx="0" cy="82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E561609-FD9F-41F5-A1C2-004332042B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2694565" y="2587759"/>
            <a:ext cx="1" cy="77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033329-934D-4C09-A491-9821D2E0F9D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2687939" y="3897992"/>
            <a:ext cx="6627" cy="80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3EA3F1-C1BD-41B3-94B5-6CAFBC798F7A}"/>
              </a:ext>
            </a:extLst>
          </p:cNvPr>
          <p:cNvCxnSpPr>
            <a:stCxn id="24" idx="2"/>
          </p:cNvCxnSpPr>
          <p:nvPr/>
        </p:nvCxnSpPr>
        <p:spPr>
          <a:xfrm>
            <a:off x="2687939" y="5235776"/>
            <a:ext cx="0" cy="64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6EE13F9-C28A-4B81-82AA-5BE550E52530}"/>
              </a:ext>
            </a:extLst>
          </p:cNvPr>
          <p:cNvCxnSpPr>
            <a:stCxn id="24" idx="3"/>
            <a:endCxn id="23" idx="3"/>
          </p:cNvCxnSpPr>
          <p:nvPr/>
        </p:nvCxnSpPr>
        <p:spPr>
          <a:xfrm flipV="1">
            <a:off x="4142226" y="3632118"/>
            <a:ext cx="13253" cy="1337784"/>
          </a:xfrm>
          <a:prstGeom prst="bentConnector3">
            <a:avLst>
              <a:gd name="adj1" fmla="val 4760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6A130E-10B9-4FDA-92F8-02B1C980AC96}"/>
              </a:ext>
            </a:extLst>
          </p:cNvPr>
          <p:cNvSpPr txBox="1"/>
          <p:nvPr/>
        </p:nvSpPr>
        <p:spPr>
          <a:xfrm>
            <a:off x="2789110" y="699172"/>
            <a:ext cx="7101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400" dirty="0">
                <a:solidFill>
                  <a:srgbClr val="44546A"/>
                </a:solidFill>
                <a:cs typeface="+mn-ea"/>
                <a:sym typeface="+mn-lt"/>
              </a:rPr>
              <a:t>原理：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  <a:sym typeface="+mn-lt"/>
              </a:rPr>
              <a:t>频繁项集的子集一定是频繁的，非频繁项集的超集一定是非频繁的</a:t>
            </a:r>
            <a:endParaRPr kumimoji="1" lang="zh-CN" altLang="en-US" sz="1200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49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数据处理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CCC7C8-3F28-4377-916A-A197EBDC6EDF}"/>
              </a:ext>
            </a:extLst>
          </p:cNvPr>
          <p:cNvCxnSpPr>
            <a:cxnSpLocks/>
          </p:cNvCxnSpPr>
          <p:nvPr/>
        </p:nvCxnSpPr>
        <p:spPr>
          <a:xfrm>
            <a:off x="2479756" y="4141141"/>
            <a:ext cx="16860" cy="747148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93292A9-1A26-406F-ADD8-2ED83F32B6A6}"/>
              </a:ext>
            </a:extLst>
          </p:cNvPr>
          <p:cNvCxnSpPr>
            <a:cxnSpLocks/>
          </p:cNvCxnSpPr>
          <p:nvPr/>
        </p:nvCxnSpPr>
        <p:spPr>
          <a:xfrm>
            <a:off x="7058486" y="4172173"/>
            <a:ext cx="12156" cy="623899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34FB4B9-9DC3-4C4A-90F3-3F74BC7572C7}"/>
              </a:ext>
            </a:extLst>
          </p:cNvPr>
          <p:cNvCxnSpPr/>
          <p:nvPr/>
        </p:nvCxnSpPr>
        <p:spPr>
          <a:xfrm>
            <a:off x="4769121" y="3390159"/>
            <a:ext cx="0" cy="902029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43D58A6-53EC-4143-8770-EE96CD464AAB}"/>
              </a:ext>
            </a:extLst>
          </p:cNvPr>
          <p:cNvCxnSpPr>
            <a:cxnSpLocks/>
          </p:cNvCxnSpPr>
          <p:nvPr/>
        </p:nvCxnSpPr>
        <p:spPr>
          <a:xfrm>
            <a:off x="9347851" y="3390159"/>
            <a:ext cx="0" cy="681301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47AECCF-C207-4015-AA6E-F162F8CA8C86}"/>
              </a:ext>
            </a:extLst>
          </p:cNvPr>
          <p:cNvCxnSpPr/>
          <p:nvPr/>
        </p:nvCxnSpPr>
        <p:spPr>
          <a:xfrm>
            <a:off x="1011555" y="4147185"/>
            <a:ext cx="10033635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37A83224-0838-46D5-A787-454FB65AB198}"/>
              </a:ext>
            </a:extLst>
          </p:cNvPr>
          <p:cNvSpPr/>
          <p:nvPr/>
        </p:nvSpPr>
        <p:spPr>
          <a:xfrm>
            <a:off x="2284498" y="3945884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08BFF2D-A41F-44B7-BC46-DC94F46CD622}"/>
              </a:ext>
            </a:extLst>
          </p:cNvPr>
          <p:cNvSpPr/>
          <p:nvPr/>
        </p:nvSpPr>
        <p:spPr>
          <a:xfrm>
            <a:off x="4573863" y="3945883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5D873B2-CFF5-4715-912C-F8EE3A82920D}"/>
              </a:ext>
            </a:extLst>
          </p:cNvPr>
          <p:cNvSpPr/>
          <p:nvPr/>
        </p:nvSpPr>
        <p:spPr>
          <a:xfrm>
            <a:off x="6863228" y="3945883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8E6A7CF-7FC8-4A3E-ACC9-557899C19CFD}"/>
              </a:ext>
            </a:extLst>
          </p:cNvPr>
          <p:cNvSpPr/>
          <p:nvPr/>
        </p:nvSpPr>
        <p:spPr>
          <a:xfrm>
            <a:off x="9152593" y="3976915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7A278C7-92A8-4DC4-BBA7-0AE96C94C178}"/>
              </a:ext>
            </a:extLst>
          </p:cNvPr>
          <p:cNvSpPr/>
          <p:nvPr/>
        </p:nvSpPr>
        <p:spPr>
          <a:xfrm>
            <a:off x="2110105" y="5020310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C702869-B33D-4D89-A6F8-106D333FCF32}"/>
              </a:ext>
            </a:extLst>
          </p:cNvPr>
          <p:cNvSpPr/>
          <p:nvPr/>
        </p:nvSpPr>
        <p:spPr>
          <a:xfrm>
            <a:off x="4399280" y="2416175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B31F441-FC84-4EA0-BD1C-2297598021BA}"/>
              </a:ext>
            </a:extLst>
          </p:cNvPr>
          <p:cNvSpPr/>
          <p:nvPr/>
        </p:nvSpPr>
        <p:spPr>
          <a:xfrm>
            <a:off x="8978599" y="2414171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87F0410-0F84-489A-91CE-B4F9A8A5AD95}"/>
              </a:ext>
            </a:extLst>
          </p:cNvPr>
          <p:cNvSpPr/>
          <p:nvPr/>
        </p:nvSpPr>
        <p:spPr>
          <a:xfrm>
            <a:off x="6704874" y="5000822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Freeform 267">
            <a:extLst>
              <a:ext uri="{FF2B5EF4-FFF2-40B4-BE49-F238E27FC236}">
                <a16:creationId xmlns:a16="http://schemas.microsoft.com/office/drawing/2014/main" id="{C8DC46DA-DFFC-49EA-A40F-3973D9085054}"/>
              </a:ext>
            </a:extLst>
          </p:cNvPr>
          <p:cNvSpPr>
            <a:spLocks noEditPoints="1"/>
          </p:cNvSpPr>
          <p:nvPr/>
        </p:nvSpPr>
        <p:spPr bwMode="auto">
          <a:xfrm>
            <a:off x="9123219" y="2559180"/>
            <a:ext cx="449263" cy="458787"/>
          </a:xfrm>
          <a:custGeom>
            <a:avLst/>
            <a:gdLst>
              <a:gd name="T0" fmla="*/ 107 w 213"/>
              <a:gd name="T1" fmla="*/ 0 h 213"/>
              <a:gd name="T2" fmla="*/ 213 w 213"/>
              <a:gd name="T3" fmla="*/ 107 h 213"/>
              <a:gd name="T4" fmla="*/ 107 w 213"/>
              <a:gd name="T5" fmla="*/ 213 h 213"/>
              <a:gd name="T6" fmla="*/ 0 w 213"/>
              <a:gd name="T7" fmla="*/ 107 h 213"/>
              <a:gd name="T8" fmla="*/ 107 w 213"/>
              <a:gd name="T9" fmla="*/ 0 h 213"/>
              <a:gd name="T10" fmla="*/ 89 w 213"/>
              <a:gd name="T11" fmla="*/ 75 h 213"/>
              <a:gd name="T12" fmla="*/ 100 w 213"/>
              <a:gd name="T13" fmla="*/ 70 h 213"/>
              <a:gd name="T14" fmla="*/ 87 w 213"/>
              <a:gd name="T15" fmla="*/ 18 h 213"/>
              <a:gd name="T16" fmla="*/ 63 w 213"/>
              <a:gd name="T17" fmla="*/ 26 h 213"/>
              <a:gd name="T18" fmla="*/ 89 w 213"/>
              <a:gd name="T19" fmla="*/ 75 h 213"/>
              <a:gd name="T20" fmla="*/ 107 w 213"/>
              <a:gd name="T21" fmla="*/ 82 h 213"/>
              <a:gd name="T22" fmla="*/ 82 w 213"/>
              <a:gd name="T23" fmla="*/ 107 h 213"/>
              <a:gd name="T24" fmla="*/ 107 w 213"/>
              <a:gd name="T25" fmla="*/ 131 h 213"/>
              <a:gd name="T26" fmla="*/ 131 w 213"/>
              <a:gd name="T27" fmla="*/ 107 h 213"/>
              <a:gd name="T28" fmla="*/ 107 w 213"/>
              <a:gd name="T29" fmla="*/ 82 h 213"/>
              <a:gd name="T30" fmla="*/ 132 w 213"/>
              <a:gd name="T31" fmla="*/ 133 h 213"/>
              <a:gd name="T32" fmla="*/ 122 w 213"/>
              <a:gd name="T33" fmla="*/ 140 h 213"/>
              <a:gd name="T34" fmla="*/ 149 w 213"/>
              <a:gd name="T35" fmla="*/ 187 h 213"/>
              <a:gd name="T36" fmla="*/ 169 w 213"/>
              <a:gd name="T37" fmla="*/ 173 h 213"/>
              <a:gd name="T38" fmla="*/ 132 w 213"/>
              <a:gd name="T39" fmla="*/ 133 h 213"/>
              <a:gd name="T40" fmla="*/ 197 w 213"/>
              <a:gd name="T41" fmla="*/ 126 h 213"/>
              <a:gd name="T42" fmla="*/ 144 w 213"/>
              <a:gd name="T43" fmla="*/ 112 h 213"/>
              <a:gd name="T44" fmla="*/ 138 w 213"/>
              <a:gd name="T45" fmla="*/ 126 h 213"/>
              <a:gd name="T46" fmla="*/ 181 w 213"/>
              <a:gd name="T47" fmla="*/ 160 h 213"/>
              <a:gd name="T48" fmla="*/ 197 w 213"/>
              <a:gd name="T49" fmla="*/ 126 h 213"/>
              <a:gd name="T50" fmla="*/ 25 w 213"/>
              <a:gd name="T51" fmla="*/ 65 h 213"/>
              <a:gd name="T52" fmla="*/ 72 w 213"/>
              <a:gd name="T53" fmla="*/ 92 h 213"/>
              <a:gd name="T54" fmla="*/ 82 w 213"/>
              <a:gd name="T55" fmla="*/ 80 h 213"/>
              <a:gd name="T56" fmla="*/ 49 w 213"/>
              <a:gd name="T57" fmla="*/ 36 h 213"/>
              <a:gd name="T58" fmla="*/ 25 w 213"/>
              <a:gd name="T59" fmla="*/ 65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3" h="213">
                <a:moveTo>
                  <a:pt x="107" y="0"/>
                </a:moveTo>
                <a:cubicBezTo>
                  <a:pt x="166" y="0"/>
                  <a:pt x="213" y="48"/>
                  <a:pt x="213" y="107"/>
                </a:cubicBezTo>
                <a:cubicBezTo>
                  <a:pt x="213" y="165"/>
                  <a:pt x="166" y="213"/>
                  <a:pt x="107" y="213"/>
                </a:cubicBez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7" y="0"/>
                </a:cubicBezTo>
                <a:close/>
                <a:moveTo>
                  <a:pt x="89" y="75"/>
                </a:moveTo>
                <a:cubicBezTo>
                  <a:pt x="93" y="73"/>
                  <a:pt x="96" y="71"/>
                  <a:pt x="100" y="70"/>
                </a:cubicBezTo>
                <a:cubicBezTo>
                  <a:pt x="87" y="18"/>
                  <a:pt x="87" y="18"/>
                  <a:pt x="87" y="18"/>
                </a:cubicBezTo>
                <a:cubicBezTo>
                  <a:pt x="79" y="20"/>
                  <a:pt x="71" y="23"/>
                  <a:pt x="63" y="26"/>
                </a:cubicBezTo>
                <a:cubicBezTo>
                  <a:pt x="89" y="75"/>
                  <a:pt x="89" y="75"/>
                  <a:pt x="89" y="75"/>
                </a:cubicBezTo>
                <a:close/>
                <a:moveTo>
                  <a:pt x="107" y="82"/>
                </a:moveTo>
                <a:cubicBezTo>
                  <a:pt x="93" y="82"/>
                  <a:pt x="82" y="93"/>
                  <a:pt x="82" y="107"/>
                </a:cubicBezTo>
                <a:cubicBezTo>
                  <a:pt x="82" y="120"/>
                  <a:pt x="93" y="131"/>
                  <a:pt x="107" y="131"/>
                </a:cubicBezTo>
                <a:cubicBezTo>
                  <a:pt x="120" y="131"/>
                  <a:pt x="131" y="120"/>
                  <a:pt x="131" y="107"/>
                </a:cubicBezTo>
                <a:cubicBezTo>
                  <a:pt x="131" y="93"/>
                  <a:pt x="120" y="82"/>
                  <a:pt x="107" y="82"/>
                </a:cubicBezTo>
                <a:close/>
                <a:moveTo>
                  <a:pt x="132" y="133"/>
                </a:moveTo>
                <a:cubicBezTo>
                  <a:pt x="129" y="135"/>
                  <a:pt x="126" y="138"/>
                  <a:pt x="122" y="140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56" y="183"/>
                  <a:pt x="163" y="178"/>
                  <a:pt x="169" y="173"/>
                </a:cubicBezTo>
                <a:cubicBezTo>
                  <a:pt x="132" y="133"/>
                  <a:pt x="132" y="133"/>
                  <a:pt x="132" y="133"/>
                </a:cubicBezTo>
                <a:close/>
                <a:moveTo>
                  <a:pt x="197" y="126"/>
                </a:moveTo>
                <a:cubicBezTo>
                  <a:pt x="144" y="112"/>
                  <a:pt x="144" y="112"/>
                  <a:pt x="144" y="112"/>
                </a:cubicBezTo>
                <a:cubicBezTo>
                  <a:pt x="143" y="117"/>
                  <a:pt x="141" y="121"/>
                  <a:pt x="138" y="126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88" y="149"/>
                  <a:pt x="194" y="138"/>
                  <a:pt x="197" y="126"/>
                </a:cubicBezTo>
                <a:close/>
                <a:moveTo>
                  <a:pt x="25" y="65"/>
                </a:moveTo>
                <a:cubicBezTo>
                  <a:pt x="72" y="92"/>
                  <a:pt x="72" y="92"/>
                  <a:pt x="72" y="92"/>
                </a:cubicBezTo>
                <a:cubicBezTo>
                  <a:pt x="75" y="87"/>
                  <a:pt x="78" y="83"/>
                  <a:pt x="82" y="80"/>
                </a:cubicBezTo>
                <a:cubicBezTo>
                  <a:pt x="49" y="36"/>
                  <a:pt x="49" y="36"/>
                  <a:pt x="49" y="36"/>
                </a:cubicBezTo>
                <a:cubicBezTo>
                  <a:pt x="39" y="44"/>
                  <a:pt x="31" y="54"/>
                  <a:pt x="25" y="65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CA568C2-C8E0-4F1D-9B4A-4526DBB27A05}"/>
              </a:ext>
            </a:extLst>
          </p:cNvPr>
          <p:cNvSpPr txBox="1"/>
          <p:nvPr/>
        </p:nvSpPr>
        <p:spPr>
          <a:xfrm>
            <a:off x="1744666" y="2538784"/>
            <a:ext cx="205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方法等同于负荷识别部分，但不对其进行数据过滤。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847482B-3B89-4CCA-A864-93316BF4A4B6}"/>
              </a:ext>
            </a:extLst>
          </p:cNvPr>
          <p:cNvSpPr txBox="1"/>
          <p:nvPr/>
        </p:nvSpPr>
        <p:spPr>
          <a:xfrm>
            <a:off x="3907246" y="4959573"/>
            <a:ext cx="205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窗口大小设置为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，一个窗口对应一个小时的数据。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43C3FE-7204-4B9D-B751-D66DB59CB6DF}"/>
              </a:ext>
            </a:extLst>
          </p:cNvPr>
          <p:cNvSpPr txBox="1"/>
          <p:nvPr/>
        </p:nvSpPr>
        <p:spPr>
          <a:xfrm>
            <a:off x="6225680" y="2554885"/>
            <a:ext cx="205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在一个窗口内，只要某电器存在开启状态，则认为其是开启的。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E269BEB-CEE9-4413-AD3B-309EDC315D1D}"/>
              </a:ext>
            </a:extLst>
          </p:cNvPr>
          <p:cNvSpPr txBox="1"/>
          <p:nvPr/>
        </p:nvSpPr>
        <p:spPr>
          <a:xfrm>
            <a:off x="8502015" y="4968240"/>
            <a:ext cx="2056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由交易记录构建交易数据集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E54D6A5-34BB-4A05-AE99-5C641BF3A18A}"/>
              </a:ext>
            </a:extLst>
          </p:cNvPr>
          <p:cNvSpPr txBox="1"/>
          <p:nvPr/>
        </p:nvSpPr>
        <p:spPr>
          <a:xfrm>
            <a:off x="1708149" y="3401695"/>
            <a:ext cx="1793801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数据预处理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46339C0-D9E3-4E7D-835B-CFEB75984662}"/>
              </a:ext>
            </a:extLst>
          </p:cNvPr>
          <p:cNvSpPr txBox="1"/>
          <p:nvPr/>
        </p:nvSpPr>
        <p:spPr>
          <a:xfrm>
            <a:off x="6096000" y="3450104"/>
            <a:ext cx="2225493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生成交易记录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70DA75-19DD-47FC-BCF6-CFC956C481AC}"/>
              </a:ext>
            </a:extLst>
          </p:cNvPr>
          <p:cNvSpPr txBox="1"/>
          <p:nvPr/>
        </p:nvSpPr>
        <p:spPr>
          <a:xfrm>
            <a:off x="4104005" y="4448810"/>
            <a:ext cx="151094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设置窗口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97CCB11-AFD5-4EF8-82C7-0A1F92EB85AB}"/>
              </a:ext>
            </a:extLst>
          </p:cNvPr>
          <p:cNvSpPr txBox="1"/>
          <p:nvPr/>
        </p:nvSpPr>
        <p:spPr>
          <a:xfrm>
            <a:off x="8391382" y="4487392"/>
            <a:ext cx="2362200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生成交易数据集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gymnast-control-of-diet-and-size-measures_30487">
            <a:extLst>
              <a:ext uri="{FF2B5EF4-FFF2-40B4-BE49-F238E27FC236}">
                <a16:creationId xmlns:a16="http://schemas.microsoft.com/office/drawing/2014/main" id="{9B544D07-2623-4B8B-A95D-ECC0B92FB9DA}"/>
              </a:ext>
            </a:extLst>
          </p:cNvPr>
          <p:cNvSpPr/>
          <p:nvPr/>
        </p:nvSpPr>
        <p:spPr>
          <a:xfrm>
            <a:off x="2303043" y="5202447"/>
            <a:ext cx="461242" cy="362572"/>
          </a:xfrm>
          <a:custGeom>
            <a:avLst/>
            <a:gdLst>
              <a:gd name="T0" fmla="*/ 1914 w 2752"/>
              <a:gd name="T1" fmla="*/ 933 h 2116"/>
              <a:gd name="T2" fmla="*/ 1045 w 2752"/>
              <a:gd name="T3" fmla="*/ 635 h 2116"/>
              <a:gd name="T4" fmla="*/ 1004 w 2752"/>
              <a:gd name="T5" fmla="*/ 0 h 2116"/>
              <a:gd name="T6" fmla="*/ 962 w 2752"/>
              <a:gd name="T7" fmla="*/ 244 h 2116"/>
              <a:gd name="T8" fmla="*/ 683 w 2752"/>
              <a:gd name="T9" fmla="*/ 85 h 2116"/>
              <a:gd name="T10" fmla="*/ 501 w 2752"/>
              <a:gd name="T11" fmla="*/ 158 h 2116"/>
              <a:gd name="T12" fmla="*/ 838 w 2752"/>
              <a:gd name="T13" fmla="*/ 461 h 2116"/>
              <a:gd name="T14" fmla="*/ 962 w 2752"/>
              <a:gd name="T15" fmla="*/ 635 h 2116"/>
              <a:gd name="T16" fmla="*/ 128 w 2752"/>
              <a:gd name="T17" fmla="*/ 1361 h 2116"/>
              <a:gd name="T18" fmla="*/ 963 w 2752"/>
              <a:gd name="T19" fmla="*/ 2083 h 2116"/>
              <a:gd name="T20" fmla="*/ 1045 w 2752"/>
              <a:gd name="T21" fmla="*/ 2083 h 2116"/>
              <a:gd name="T22" fmla="*/ 1659 w 2752"/>
              <a:gd name="T23" fmla="*/ 1765 h 2116"/>
              <a:gd name="T24" fmla="*/ 2752 w 2752"/>
              <a:gd name="T25" fmla="*/ 1724 h 2116"/>
              <a:gd name="T26" fmla="*/ 2711 w 2752"/>
              <a:gd name="T27" fmla="*/ 933 h 2116"/>
              <a:gd name="T28" fmla="*/ 718 w 2752"/>
              <a:gd name="T29" fmla="*/ 350 h 2116"/>
              <a:gd name="T30" fmla="*/ 683 w 2752"/>
              <a:gd name="T31" fmla="*/ 168 h 2116"/>
              <a:gd name="T32" fmla="*/ 928 w 2752"/>
              <a:gd name="T33" fmla="*/ 367 h 2116"/>
              <a:gd name="T34" fmla="*/ 1077 w 2752"/>
              <a:gd name="T35" fmla="*/ 2006 h 2116"/>
              <a:gd name="T36" fmla="*/ 978 w 2752"/>
              <a:gd name="T37" fmla="*/ 1977 h 2116"/>
              <a:gd name="T38" fmla="*/ 730 w 2752"/>
              <a:gd name="T39" fmla="*/ 1990 h 2116"/>
              <a:gd name="T40" fmla="*/ 465 w 2752"/>
              <a:gd name="T41" fmla="*/ 643 h 2116"/>
              <a:gd name="T42" fmla="*/ 972 w 2752"/>
              <a:gd name="T43" fmla="*/ 770 h 2116"/>
              <a:gd name="T44" fmla="*/ 1035 w 2752"/>
              <a:gd name="T45" fmla="*/ 770 h 2116"/>
              <a:gd name="T46" fmla="*/ 1542 w 2752"/>
              <a:gd name="T47" fmla="*/ 643 h 2116"/>
              <a:gd name="T48" fmla="*/ 739 w 2752"/>
              <a:gd name="T49" fmla="*/ 934 h 2116"/>
              <a:gd name="T50" fmla="*/ 697 w 2752"/>
              <a:gd name="T51" fmla="*/ 1724 h 2116"/>
              <a:gd name="T52" fmla="*/ 1552 w 2752"/>
              <a:gd name="T53" fmla="*/ 1765 h 2116"/>
              <a:gd name="T54" fmla="*/ 2669 w 2752"/>
              <a:gd name="T55" fmla="*/ 1682 h 2116"/>
              <a:gd name="T56" fmla="*/ 2504 w 2752"/>
              <a:gd name="T57" fmla="*/ 1680 h 2116"/>
              <a:gd name="T58" fmla="*/ 2463 w 2752"/>
              <a:gd name="T59" fmla="*/ 1385 h 2116"/>
              <a:gd name="T60" fmla="*/ 2421 w 2752"/>
              <a:gd name="T61" fmla="*/ 1680 h 2116"/>
              <a:gd name="T62" fmla="*/ 2213 w 2752"/>
              <a:gd name="T63" fmla="*/ 1682 h 2116"/>
              <a:gd name="T64" fmla="*/ 2214 w 2752"/>
              <a:gd name="T65" fmla="*/ 1426 h 2116"/>
              <a:gd name="T66" fmla="*/ 2130 w 2752"/>
              <a:gd name="T67" fmla="*/ 1426 h 2116"/>
              <a:gd name="T68" fmla="*/ 2131 w 2752"/>
              <a:gd name="T69" fmla="*/ 1682 h 2116"/>
              <a:gd name="T70" fmla="*/ 1923 w 2752"/>
              <a:gd name="T71" fmla="*/ 1680 h 2116"/>
              <a:gd name="T72" fmla="*/ 1881 w 2752"/>
              <a:gd name="T73" fmla="*/ 1385 h 2116"/>
              <a:gd name="T74" fmla="*/ 1840 w 2752"/>
              <a:gd name="T75" fmla="*/ 1680 h 2116"/>
              <a:gd name="T76" fmla="*/ 1659 w 2752"/>
              <a:gd name="T77" fmla="*/ 1682 h 2116"/>
              <a:gd name="T78" fmla="*/ 1632 w 2752"/>
              <a:gd name="T79" fmla="*/ 1426 h 2116"/>
              <a:gd name="T80" fmla="*/ 1549 w 2752"/>
              <a:gd name="T81" fmla="*/ 1426 h 2116"/>
              <a:gd name="T82" fmla="*/ 1550 w 2752"/>
              <a:gd name="T83" fmla="*/ 1682 h 2116"/>
              <a:gd name="T84" fmla="*/ 1342 w 2752"/>
              <a:gd name="T85" fmla="*/ 1680 h 2116"/>
              <a:gd name="T86" fmla="*/ 1300 w 2752"/>
              <a:gd name="T87" fmla="*/ 1385 h 2116"/>
              <a:gd name="T88" fmla="*/ 1258 w 2752"/>
              <a:gd name="T89" fmla="*/ 1680 h 2116"/>
              <a:gd name="T90" fmla="*/ 1050 w 2752"/>
              <a:gd name="T91" fmla="*/ 1682 h 2116"/>
              <a:gd name="T92" fmla="*/ 1051 w 2752"/>
              <a:gd name="T93" fmla="*/ 1426 h 2116"/>
              <a:gd name="T94" fmla="*/ 968 w 2752"/>
              <a:gd name="T95" fmla="*/ 1426 h 2116"/>
              <a:gd name="T96" fmla="*/ 968 w 2752"/>
              <a:gd name="T97" fmla="*/ 1682 h 2116"/>
              <a:gd name="T98" fmla="*/ 781 w 2752"/>
              <a:gd name="T99" fmla="*/ 1017 h 2116"/>
              <a:gd name="T100" fmla="*/ 2669 w 2752"/>
              <a:gd name="T101" fmla="*/ 1682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52" h="2116">
                <a:moveTo>
                  <a:pt x="2711" y="933"/>
                </a:moveTo>
                <a:lnTo>
                  <a:pt x="1914" y="933"/>
                </a:lnTo>
                <a:cubicBezTo>
                  <a:pt x="1872" y="768"/>
                  <a:pt x="1755" y="641"/>
                  <a:pt x="1574" y="566"/>
                </a:cubicBezTo>
                <a:cubicBezTo>
                  <a:pt x="1368" y="481"/>
                  <a:pt x="1184" y="506"/>
                  <a:pt x="1045" y="635"/>
                </a:cubicBezTo>
                <a:lnTo>
                  <a:pt x="1045" y="42"/>
                </a:lnTo>
                <a:cubicBezTo>
                  <a:pt x="1045" y="19"/>
                  <a:pt x="1027" y="0"/>
                  <a:pt x="1004" y="0"/>
                </a:cubicBezTo>
                <a:cubicBezTo>
                  <a:pt x="981" y="0"/>
                  <a:pt x="962" y="19"/>
                  <a:pt x="962" y="42"/>
                </a:cubicBezTo>
                <a:lnTo>
                  <a:pt x="962" y="244"/>
                </a:lnTo>
                <a:cubicBezTo>
                  <a:pt x="935" y="199"/>
                  <a:pt x="898" y="154"/>
                  <a:pt x="845" y="124"/>
                </a:cubicBezTo>
                <a:cubicBezTo>
                  <a:pt x="799" y="98"/>
                  <a:pt x="745" y="85"/>
                  <a:pt x="683" y="85"/>
                </a:cubicBezTo>
                <a:cubicBezTo>
                  <a:pt x="599" y="85"/>
                  <a:pt x="531" y="109"/>
                  <a:pt x="528" y="110"/>
                </a:cubicBezTo>
                <a:cubicBezTo>
                  <a:pt x="509" y="117"/>
                  <a:pt x="497" y="137"/>
                  <a:pt x="501" y="158"/>
                </a:cubicBezTo>
                <a:cubicBezTo>
                  <a:pt x="503" y="165"/>
                  <a:pt x="541" y="345"/>
                  <a:pt x="677" y="422"/>
                </a:cubicBezTo>
                <a:cubicBezTo>
                  <a:pt x="722" y="448"/>
                  <a:pt x="777" y="461"/>
                  <a:pt x="838" y="461"/>
                </a:cubicBezTo>
                <a:cubicBezTo>
                  <a:pt x="889" y="461"/>
                  <a:pt x="934" y="452"/>
                  <a:pt x="962" y="445"/>
                </a:cubicBezTo>
                <a:lnTo>
                  <a:pt x="962" y="635"/>
                </a:lnTo>
                <a:cubicBezTo>
                  <a:pt x="823" y="507"/>
                  <a:pt x="640" y="481"/>
                  <a:pt x="434" y="566"/>
                </a:cubicBezTo>
                <a:cubicBezTo>
                  <a:pt x="111" y="700"/>
                  <a:pt x="0" y="989"/>
                  <a:pt x="128" y="1361"/>
                </a:cubicBezTo>
                <a:cubicBezTo>
                  <a:pt x="234" y="1669"/>
                  <a:pt x="473" y="1965"/>
                  <a:pt x="696" y="2066"/>
                </a:cubicBezTo>
                <a:cubicBezTo>
                  <a:pt x="794" y="2110"/>
                  <a:pt x="884" y="2116"/>
                  <a:pt x="963" y="2083"/>
                </a:cubicBezTo>
                <a:cubicBezTo>
                  <a:pt x="977" y="2077"/>
                  <a:pt x="990" y="2070"/>
                  <a:pt x="1004" y="2061"/>
                </a:cubicBezTo>
                <a:cubicBezTo>
                  <a:pt x="1018" y="2070"/>
                  <a:pt x="1031" y="2077"/>
                  <a:pt x="1045" y="2083"/>
                </a:cubicBezTo>
                <a:cubicBezTo>
                  <a:pt x="1080" y="2098"/>
                  <a:pt x="1116" y="2104"/>
                  <a:pt x="1153" y="2104"/>
                </a:cubicBezTo>
                <a:cubicBezTo>
                  <a:pt x="1333" y="2104"/>
                  <a:pt x="1523" y="1943"/>
                  <a:pt x="1659" y="1765"/>
                </a:cubicBezTo>
                <a:lnTo>
                  <a:pt x="2711" y="1765"/>
                </a:lnTo>
                <a:cubicBezTo>
                  <a:pt x="2734" y="1765"/>
                  <a:pt x="2752" y="1747"/>
                  <a:pt x="2752" y="1724"/>
                </a:cubicBezTo>
                <a:lnTo>
                  <a:pt x="2752" y="975"/>
                </a:lnTo>
                <a:cubicBezTo>
                  <a:pt x="2752" y="952"/>
                  <a:pt x="2734" y="933"/>
                  <a:pt x="2711" y="933"/>
                </a:cubicBezTo>
                <a:close/>
                <a:moveTo>
                  <a:pt x="838" y="378"/>
                </a:moveTo>
                <a:cubicBezTo>
                  <a:pt x="791" y="378"/>
                  <a:pt x="750" y="368"/>
                  <a:pt x="718" y="350"/>
                </a:cubicBezTo>
                <a:cubicBezTo>
                  <a:pt x="647" y="310"/>
                  <a:pt x="610" y="227"/>
                  <a:pt x="593" y="178"/>
                </a:cubicBezTo>
                <a:cubicBezTo>
                  <a:pt x="617" y="173"/>
                  <a:pt x="648" y="168"/>
                  <a:pt x="683" y="168"/>
                </a:cubicBezTo>
                <a:cubicBezTo>
                  <a:pt x="730" y="168"/>
                  <a:pt x="771" y="178"/>
                  <a:pt x="804" y="196"/>
                </a:cubicBezTo>
                <a:cubicBezTo>
                  <a:pt x="874" y="236"/>
                  <a:pt x="911" y="319"/>
                  <a:pt x="928" y="367"/>
                </a:cubicBezTo>
                <a:cubicBezTo>
                  <a:pt x="905" y="373"/>
                  <a:pt x="873" y="378"/>
                  <a:pt x="838" y="378"/>
                </a:cubicBezTo>
                <a:close/>
                <a:moveTo>
                  <a:pt x="1077" y="2006"/>
                </a:moveTo>
                <a:cubicBezTo>
                  <a:pt x="1062" y="2000"/>
                  <a:pt x="1047" y="1991"/>
                  <a:pt x="1029" y="1977"/>
                </a:cubicBezTo>
                <a:cubicBezTo>
                  <a:pt x="1014" y="1965"/>
                  <a:pt x="993" y="1965"/>
                  <a:pt x="978" y="1977"/>
                </a:cubicBezTo>
                <a:cubicBezTo>
                  <a:pt x="960" y="1991"/>
                  <a:pt x="945" y="2000"/>
                  <a:pt x="931" y="2006"/>
                </a:cubicBezTo>
                <a:cubicBezTo>
                  <a:pt x="874" y="2030"/>
                  <a:pt x="806" y="2025"/>
                  <a:pt x="730" y="1990"/>
                </a:cubicBezTo>
                <a:cubicBezTo>
                  <a:pt x="529" y="1900"/>
                  <a:pt x="304" y="1618"/>
                  <a:pt x="206" y="1334"/>
                </a:cubicBezTo>
                <a:cubicBezTo>
                  <a:pt x="93" y="1005"/>
                  <a:pt x="185" y="759"/>
                  <a:pt x="465" y="643"/>
                </a:cubicBezTo>
                <a:cubicBezTo>
                  <a:pt x="611" y="582"/>
                  <a:pt x="817" y="555"/>
                  <a:pt x="970" y="768"/>
                </a:cubicBezTo>
                <a:cubicBezTo>
                  <a:pt x="970" y="769"/>
                  <a:pt x="971" y="769"/>
                  <a:pt x="972" y="770"/>
                </a:cubicBezTo>
                <a:cubicBezTo>
                  <a:pt x="979" y="779"/>
                  <a:pt x="991" y="785"/>
                  <a:pt x="1004" y="785"/>
                </a:cubicBezTo>
                <a:cubicBezTo>
                  <a:pt x="1017" y="785"/>
                  <a:pt x="1028" y="779"/>
                  <a:pt x="1035" y="770"/>
                </a:cubicBezTo>
                <a:cubicBezTo>
                  <a:pt x="1036" y="769"/>
                  <a:pt x="1037" y="769"/>
                  <a:pt x="1037" y="768"/>
                </a:cubicBezTo>
                <a:cubicBezTo>
                  <a:pt x="1190" y="555"/>
                  <a:pt x="1396" y="582"/>
                  <a:pt x="1542" y="643"/>
                </a:cubicBezTo>
                <a:cubicBezTo>
                  <a:pt x="1647" y="686"/>
                  <a:pt x="1777" y="772"/>
                  <a:pt x="1827" y="934"/>
                </a:cubicBezTo>
                <a:lnTo>
                  <a:pt x="739" y="934"/>
                </a:lnTo>
                <a:cubicBezTo>
                  <a:pt x="716" y="934"/>
                  <a:pt x="697" y="952"/>
                  <a:pt x="697" y="975"/>
                </a:cubicBezTo>
                <a:lnTo>
                  <a:pt x="697" y="1724"/>
                </a:lnTo>
                <a:cubicBezTo>
                  <a:pt x="697" y="1747"/>
                  <a:pt x="716" y="1765"/>
                  <a:pt x="739" y="1765"/>
                </a:cubicBezTo>
                <a:lnTo>
                  <a:pt x="1552" y="1765"/>
                </a:lnTo>
                <a:cubicBezTo>
                  <a:pt x="1384" y="1964"/>
                  <a:pt x="1203" y="2059"/>
                  <a:pt x="1077" y="2006"/>
                </a:cubicBezTo>
                <a:close/>
                <a:moveTo>
                  <a:pt x="2669" y="1682"/>
                </a:moveTo>
                <a:lnTo>
                  <a:pt x="2504" y="1682"/>
                </a:lnTo>
                <a:cubicBezTo>
                  <a:pt x="2504" y="1681"/>
                  <a:pt x="2504" y="1680"/>
                  <a:pt x="2504" y="1680"/>
                </a:cubicBezTo>
                <a:lnTo>
                  <a:pt x="2504" y="1426"/>
                </a:lnTo>
                <a:cubicBezTo>
                  <a:pt x="2504" y="1403"/>
                  <a:pt x="2486" y="1385"/>
                  <a:pt x="2463" y="1385"/>
                </a:cubicBezTo>
                <a:cubicBezTo>
                  <a:pt x="2440" y="1385"/>
                  <a:pt x="2421" y="1403"/>
                  <a:pt x="2421" y="1426"/>
                </a:cubicBezTo>
                <a:lnTo>
                  <a:pt x="2421" y="1680"/>
                </a:lnTo>
                <a:cubicBezTo>
                  <a:pt x="2421" y="1680"/>
                  <a:pt x="2422" y="1681"/>
                  <a:pt x="2422" y="1682"/>
                </a:cubicBezTo>
                <a:lnTo>
                  <a:pt x="2213" y="1682"/>
                </a:lnTo>
                <a:cubicBezTo>
                  <a:pt x="2213" y="1681"/>
                  <a:pt x="2214" y="1680"/>
                  <a:pt x="2214" y="1680"/>
                </a:cubicBezTo>
                <a:lnTo>
                  <a:pt x="2214" y="1426"/>
                </a:lnTo>
                <a:cubicBezTo>
                  <a:pt x="2214" y="1403"/>
                  <a:pt x="2195" y="1385"/>
                  <a:pt x="2172" y="1385"/>
                </a:cubicBezTo>
                <a:cubicBezTo>
                  <a:pt x="2149" y="1385"/>
                  <a:pt x="2130" y="1403"/>
                  <a:pt x="2130" y="1426"/>
                </a:cubicBezTo>
                <a:lnTo>
                  <a:pt x="2130" y="1680"/>
                </a:lnTo>
                <a:cubicBezTo>
                  <a:pt x="2130" y="1680"/>
                  <a:pt x="2131" y="1681"/>
                  <a:pt x="2131" y="1682"/>
                </a:cubicBezTo>
                <a:lnTo>
                  <a:pt x="1923" y="1682"/>
                </a:lnTo>
                <a:cubicBezTo>
                  <a:pt x="1923" y="1681"/>
                  <a:pt x="1923" y="1680"/>
                  <a:pt x="1923" y="1680"/>
                </a:cubicBezTo>
                <a:lnTo>
                  <a:pt x="1923" y="1426"/>
                </a:lnTo>
                <a:cubicBezTo>
                  <a:pt x="1923" y="1403"/>
                  <a:pt x="1904" y="1385"/>
                  <a:pt x="1881" y="1385"/>
                </a:cubicBezTo>
                <a:cubicBezTo>
                  <a:pt x="1858" y="1385"/>
                  <a:pt x="1840" y="1403"/>
                  <a:pt x="1840" y="1426"/>
                </a:cubicBezTo>
                <a:lnTo>
                  <a:pt x="1840" y="1680"/>
                </a:lnTo>
                <a:cubicBezTo>
                  <a:pt x="1840" y="1680"/>
                  <a:pt x="1840" y="1681"/>
                  <a:pt x="1840" y="1682"/>
                </a:cubicBezTo>
                <a:lnTo>
                  <a:pt x="1659" y="1682"/>
                </a:lnTo>
                <a:cubicBezTo>
                  <a:pt x="1650" y="1678"/>
                  <a:pt x="1641" y="1677"/>
                  <a:pt x="1632" y="1679"/>
                </a:cubicBezTo>
                <a:lnTo>
                  <a:pt x="1632" y="1426"/>
                </a:lnTo>
                <a:cubicBezTo>
                  <a:pt x="1632" y="1403"/>
                  <a:pt x="1614" y="1385"/>
                  <a:pt x="1591" y="1385"/>
                </a:cubicBezTo>
                <a:cubicBezTo>
                  <a:pt x="1568" y="1385"/>
                  <a:pt x="1549" y="1403"/>
                  <a:pt x="1549" y="1426"/>
                </a:cubicBezTo>
                <a:lnTo>
                  <a:pt x="1549" y="1680"/>
                </a:lnTo>
                <a:cubicBezTo>
                  <a:pt x="1549" y="1680"/>
                  <a:pt x="1550" y="1681"/>
                  <a:pt x="1550" y="1682"/>
                </a:cubicBezTo>
                <a:lnTo>
                  <a:pt x="1341" y="1682"/>
                </a:lnTo>
                <a:cubicBezTo>
                  <a:pt x="1341" y="1681"/>
                  <a:pt x="1342" y="1680"/>
                  <a:pt x="1342" y="1680"/>
                </a:cubicBezTo>
                <a:lnTo>
                  <a:pt x="1342" y="1426"/>
                </a:lnTo>
                <a:cubicBezTo>
                  <a:pt x="1342" y="1403"/>
                  <a:pt x="1323" y="1385"/>
                  <a:pt x="1300" y="1385"/>
                </a:cubicBezTo>
                <a:cubicBezTo>
                  <a:pt x="1277" y="1385"/>
                  <a:pt x="1258" y="1403"/>
                  <a:pt x="1258" y="1426"/>
                </a:cubicBezTo>
                <a:lnTo>
                  <a:pt x="1258" y="1680"/>
                </a:lnTo>
                <a:cubicBezTo>
                  <a:pt x="1258" y="1680"/>
                  <a:pt x="1259" y="1681"/>
                  <a:pt x="1259" y="1682"/>
                </a:cubicBezTo>
                <a:lnTo>
                  <a:pt x="1050" y="1682"/>
                </a:lnTo>
                <a:cubicBezTo>
                  <a:pt x="1050" y="1681"/>
                  <a:pt x="1051" y="1680"/>
                  <a:pt x="1051" y="1680"/>
                </a:cubicBezTo>
                <a:lnTo>
                  <a:pt x="1051" y="1426"/>
                </a:lnTo>
                <a:cubicBezTo>
                  <a:pt x="1051" y="1403"/>
                  <a:pt x="1032" y="1385"/>
                  <a:pt x="1009" y="1385"/>
                </a:cubicBezTo>
                <a:cubicBezTo>
                  <a:pt x="986" y="1385"/>
                  <a:pt x="968" y="1403"/>
                  <a:pt x="968" y="1426"/>
                </a:cubicBezTo>
                <a:lnTo>
                  <a:pt x="968" y="1680"/>
                </a:lnTo>
                <a:cubicBezTo>
                  <a:pt x="968" y="1680"/>
                  <a:pt x="968" y="1681"/>
                  <a:pt x="968" y="1682"/>
                </a:cubicBezTo>
                <a:lnTo>
                  <a:pt x="781" y="1682"/>
                </a:lnTo>
                <a:lnTo>
                  <a:pt x="781" y="1017"/>
                </a:lnTo>
                <a:lnTo>
                  <a:pt x="2669" y="1017"/>
                </a:lnTo>
                <a:lnTo>
                  <a:pt x="2669" y="1682"/>
                </a:lnTo>
                <a:lnTo>
                  <a:pt x="2669" y="168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confont-1119-909128">
            <a:extLst>
              <a:ext uri="{FF2B5EF4-FFF2-40B4-BE49-F238E27FC236}">
                <a16:creationId xmlns:a16="http://schemas.microsoft.com/office/drawing/2014/main" id="{D8F297A9-2E7C-4F0E-97B9-352BADB275C1}"/>
              </a:ext>
            </a:extLst>
          </p:cNvPr>
          <p:cNvSpPr/>
          <p:nvPr/>
        </p:nvSpPr>
        <p:spPr>
          <a:xfrm>
            <a:off x="4527563" y="2510937"/>
            <a:ext cx="465999" cy="526179"/>
          </a:xfrm>
          <a:custGeom>
            <a:avLst/>
            <a:gdLst>
              <a:gd name="T0" fmla="*/ 9764 w 11440"/>
              <a:gd name="T1" fmla="*/ 2835 h 12599"/>
              <a:gd name="T2" fmla="*/ 9764 w 11440"/>
              <a:gd name="T3" fmla="*/ 2835 h 12599"/>
              <a:gd name="T4" fmla="*/ 9537 w 11440"/>
              <a:gd name="T5" fmla="*/ 2741 h 12599"/>
              <a:gd name="T6" fmla="*/ 9216 w 11440"/>
              <a:gd name="T7" fmla="*/ 3062 h 12599"/>
              <a:gd name="T8" fmla="*/ 9315 w 11440"/>
              <a:gd name="T9" fmla="*/ 3294 h 12599"/>
              <a:gd name="T10" fmla="*/ 10797 w 11440"/>
              <a:gd name="T11" fmla="*/ 6879 h 12599"/>
              <a:gd name="T12" fmla="*/ 5720 w 11440"/>
              <a:gd name="T13" fmla="*/ 11956 h 12599"/>
              <a:gd name="T14" fmla="*/ 643 w 11440"/>
              <a:gd name="T15" fmla="*/ 6879 h 12599"/>
              <a:gd name="T16" fmla="*/ 2123 w 11440"/>
              <a:gd name="T17" fmla="*/ 3296 h 12599"/>
              <a:gd name="T18" fmla="*/ 2223 w 11440"/>
              <a:gd name="T19" fmla="*/ 3063 h 12599"/>
              <a:gd name="T20" fmla="*/ 1902 w 11440"/>
              <a:gd name="T21" fmla="*/ 2742 h 12599"/>
              <a:gd name="T22" fmla="*/ 1676 w 11440"/>
              <a:gd name="T23" fmla="*/ 2835 h 12599"/>
              <a:gd name="T24" fmla="*/ 1676 w 11440"/>
              <a:gd name="T25" fmla="*/ 2835 h 12599"/>
              <a:gd name="T26" fmla="*/ 0 w 11440"/>
              <a:gd name="T27" fmla="*/ 6879 h 12599"/>
              <a:gd name="T28" fmla="*/ 5720 w 11440"/>
              <a:gd name="T29" fmla="*/ 12599 h 12599"/>
              <a:gd name="T30" fmla="*/ 11440 w 11440"/>
              <a:gd name="T31" fmla="*/ 6879 h 12599"/>
              <a:gd name="T32" fmla="*/ 9764 w 11440"/>
              <a:gd name="T33" fmla="*/ 2835 h 12599"/>
              <a:gd name="T34" fmla="*/ 5714 w 11440"/>
              <a:gd name="T35" fmla="*/ 5420 h 12599"/>
              <a:gd name="T36" fmla="*/ 5726 w 11440"/>
              <a:gd name="T37" fmla="*/ 5420 h 12599"/>
              <a:gd name="T38" fmla="*/ 6041 w 11440"/>
              <a:gd name="T39" fmla="*/ 5105 h 12599"/>
              <a:gd name="T40" fmla="*/ 6041 w 11440"/>
              <a:gd name="T41" fmla="*/ 315 h 12599"/>
              <a:gd name="T42" fmla="*/ 5726 w 11440"/>
              <a:gd name="T43" fmla="*/ 0 h 12599"/>
              <a:gd name="T44" fmla="*/ 5714 w 11440"/>
              <a:gd name="T45" fmla="*/ 0 h 12599"/>
              <a:gd name="T46" fmla="*/ 5399 w 11440"/>
              <a:gd name="T47" fmla="*/ 315 h 12599"/>
              <a:gd name="T48" fmla="*/ 5399 w 11440"/>
              <a:gd name="T49" fmla="*/ 5105 h 12599"/>
              <a:gd name="T50" fmla="*/ 5714 w 11440"/>
              <a:gd name="T51" fmla="*/ 5420 h 1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440" h="12599">
                <a:moveTo>
                  <a:pt x="9764" y="2835"/>
                </a:moveTo>
                <a:lnTo>
                  <a:pt x="9764" y="2835"/>
                </a:lnTo>
                <a:cubicBezTo>
                  <a:pt x="9706" y="2777"/>
                  <a:pt x="9626" y="2741"/>
                  <a:pt x="9537" y="2741"/>
                </a:cubicBezTo>
                <a:cubicBezTo>
                  <a:pt x="9360" y="2741"/>
                  <a:pt x="9216" y="2885"/>
                  <a:pt x="9216" y="3062"/>
                </a:cubicBezTo>
                <a:cubicBezTo>
                  <a:pt x="9216" y="3153"/>
                  <a:pt x="9254" y="3235"/>
                  <a:pt x="9315" y="3294"/>
                </a:cubicBezTo>
                <a:cubicBezTo>
                  <a:pt x="10231" y="4212"/>
                  <a:pt x="10797" y="5480"/>
                  <a:pt x="10797" y="6879"/>
                </a:cubicBezTo>
                <a:cubicBezTo>
                  <a:pt x="10797" y="9683"/>
                  <a:pt x="8524" y="11956"/>
                  <a:pt x="5720" y="11956"/>
                </a:cubicBezTo>
                <a:cubicBezTo>
                  <a:pt x="2916" y="11956"/>
                  <a:pt x="643" y="9683"/>
                  <a:pt x="643" y="6879"/>
                </a:cubicBezTo>
                <a:cubicBezTo>
                  <a:pt x="643" y="5481"/>
                  <a:pt x="1208" y="4215"/>
                  <a:pt x="2123" y="3296"/>
                </a:cubicBezTo>
                <a:cubicBezTo>
                  <a:pt x="2185" y="3238"/>
                  <a:pt x="2223" y="3155"/>
                  <a:pt x="2223" y="3063"/>
                </a:cubicBezTo>
                <a:cubicBezTo>
                  <a:pt x="2223" y="2886"/>
                  <a:pt x="2080" y="2742"/>
                  <a:pt x="1902" y="2742"/>
                </a:cubicBezTo>
                <a:cubicBezTo>
                  <a:pt x="1814" y="2742"/>
                  <a:pt x="1734" y="2777"/>
                  <a:pt x="1676" y="2835"/>
                </a:cubicBezTo>
                <a:lnTo>
                  <a:pt x="1676" y="2835"/>
                </a:lnTo>
                <a:cubicBezTo>
                  <a:pt x="640" y="3870"/>
                  <a:pt x="0" y="5300"/>
                  <a:pt x="0" y="6879"/>
                </a:cubicBezTo>
                <a:cubicBezTo>
                  <a:pt x="0" y="10038"/>
                  <a:pt x="2561" y="12599"/>
                  <a:pt x="5720" y="12599"/>
                </a:cubicBezTo>
                <a:cubicBezTo>
                  <a:pt x="8879" y="12599"/>
                  <a:pt x="11440" y="10038"/>
                  <a:pt x="11440" y="6879"/>
                </a:cubicBezTo>
                <a:cubicBezTo>
                  <a:pt x="11440" y="5300"/>
                  <a:pt x="10800" y="3870"/>
                  <a:pt x="9764" y="2835"/>
                </a:cubicBezTo>
                <a:close/>
                <a:moveTo>
                  <a:pt x="5714" y="5420"/>
                </a:moveTo>
                <a:lnTo>
                  <a:pt x="5726" y="5420"/>
                </a:lnTo>
                <a:cubicBezTo>
                  <a:pt x="5900" y="5420"/>
                  <a:pt x="6041" y="5279"/>
                  <a:pt x="6041" y="5105"/>
                </a:cubicBezTo>
                <a:lnTo>
                  <a:pt x="6041" y="315"/>
                </a:lnTo>
                <a:cubicBezTo>
                  <a:pt x="6041" y="142"/>
                  <a:pt x="5900" y="0"/>
                  <a:pt x="5726" y="0"/>
                </a:cubicBezTo>
                <a:lnTo>
                  <a:pt x="5714" y="0"/>
                </a:lnTo>
                <a:cubicBezTo>
                  <a:pt x="5540" y="0"/>
                  <a:pt x="5399" y="142"/>
                  <a:pt x="5399" y="315"/>
                </a:cubicBezTo>
                <a:lnTo>
                  <a:pt x="5399" y="5105"/>
                </a:lnTo>
                <a:cubicBezTo>
                  <a:pt x="5399" y="5279"/>
                  <a:pt x="5540" y="5420"/>
                  <a:pt x="5714" y="542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80296" tIns="40148" rIns="80296" bIns="40148"/>
          <a:lstStyle/>
          <a:p>
            <a:endParaRPr lang="en-US" sz="158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5" name="sample_288192">
            <a:extLst>
              <a:ext uri="{FF2B5EF4-FFF2-40B4-BE49-F238E27FC236}">
                <a16:creationId xmlns:a16="http://schemas.microsoft.com/office/drawing/2014/main" id="{DE0A00B9-07F6-4B0E-9BA9-019FCB404361}"/>
              </a:ext>
            </a:extLst>
          </p:cNvPr>
          <p:cNvSpPr/>
          <p:nvPr/>
        </p:nvSpPr>
        <p:spPr>
          <a:xfrm>
            <a:off x="6863228" y="5067295"/>
            <a:ext cx="390517" cy="52322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44246" h="606722">
                <a:moveTo>
                  <a:pt x="240496" y="505608"/>
                </a:moveTo>
                <a:cubicBezTo>
                  <a:pt x="226879" y="505608"/>
                  <a:pt x="213617" y="507831"/>
                  <a:pt x="203293" y="511743"/>
                </a:cubicBezTo>
                <a:cubicBezTo>
                  <a:pt x="197241" y="514054"/>
                  <a:pt x="193503" y="516544"/>
                  <a:pt x="191456" y="518233"/>
                </a:cubicBezTo>
                <a:cubicBezTo>
                  <a:pt x="193503" y="520011"/>
                  <a:pt x="197241" y="522412"/>
                  <a:pt x="203293" y="524723"/>
                </a:cubicBezTo>
                <a:cubicBezTo>
                  <a:pt x="213617" y="528724"/>
                  <a:pt x="226879" y="530858"/>
                  <a:pt x="240496" y="530858"/>
                </a:cubicBezTo>
                <a:cubicBezTo>
                  <a:pt x="254113" y="530858"/>
                  <a:pt x="267286" y="528724"/>
                  <a:pt x="277699" y="524723"/>
                </a:cubicBezTo>
                <a:cubicBezTo>
                  <a:pt x="283662" y="522412"/>
                  <a:pt x="287489" y="520011"/>
                  <a:pt x="289536" y="518233"/>
                </a:cubicBezTo>
                <a:cubicBezTo>
                  <a:pt x="287489" y="516544"/>
                  <a:pt x="283662" y="514054"/>
                  <a:pt x="277699" y="511743"/>
                </a:cubicBezTo>
                <a:cubicBezTo>
                  <a:pt x="267286" y="507831"/>
                  <a:pt x="254113" y="505608"/>
                  <a:pt x="240496" y="505608"/>
                </a:cubicBezTo>
                <a:close/>
                <a:moveTo>
                  <a:pt x="240496" y="480269"/>
                </a:moveTo>
                <a:cubicBezTo>
                  <a:pt x="282416" y="480269"/>
                  <a:pt x="316415" y="497251"/>
                  <a:pt x="316415" y="518233"/>
                </a:cubicBezTo>
                <a:cubicBezTo>
                  <a:pt x="316415" y="539215"/>
                  <a:pt x="282416" y="556197"/>
                  <a:pt x="240496" y="556197"/>
                </a:cubicBezTo>
                <a:cubicBezTo>
                  <a:pt x="198576" y="556197"/>
                  <a:pt x="164488" y="539215"/>
                  <a:pt x="164488" y="518233"/>
                </a:cubicBezTo>
                <a:cubicBezTo>
                  <a:pt x="164488" y="497251"/>
                  <a:pt x="198576" y="480269"/>
                  <a:pt x="240496" y="480269"/>
                </a:cubicBezTo>
                <a:close/>
                <a:moveTo>
                  <a:pt x="58386" y="455048"/>
                </a:moveTo>
                <a:lnTo>
                  <a:pt x="31240" y="581399"/>
                </a:lnTo>
                <a:lnTo>
                  <a:pt x="449644" y="581399"/>
                </a:lnTo>
                <a:lnTo>
                  <a:pt x="422498" y="455048"/>
                </a:lnTo>
                <a:close/>
                <a:moveTo>
                  <a:pt x="37915" y="429814"/>
                </a:moveTo>
                <a:lnTo>
                  <a:pt x="442969" y="429814"/>
                </a:lnTo>
                <a:lnTo>
                  <a:pt x="480973" y="606722"/>
                </a:lnTo>
                <a:lnTo>
                  <a:pt x="0" y="606722"/>
                </a:lnTo>
                <a:close/>
                <a:moveTo>
                  <a:pt x="240486" y="339658"/>
                </a:moveTo>
                <a:cubicBezTo>
                  <a:pt x="240398" y="339836"/>
                  <a:pt x="240309" y="339836"/>
                  <a:pt x="240309" y="339925"/>
                </a:cubicBezTo>
                <a:cubicBezTo>
                  <a:pt x="232659" y="349884"/>
                  <a:pt x="228567" y="359132"/>
                  <a:pt x="228745" y="365890"/>
                </a:cubicBezTo>
                <a:lnTo>
                  <a:pt x="228745" y="366068"/>
                </a:lnTo>
                <a:lnTo>
                  <a:pt x="228745" y="366245"/>
                </a:lnTo>
                <a:cubicBezTo>
                  <a:pt x="228834" y="370958"/>
                  <a:pt x="230435" y="378694"/>
                  <a:pt x="240486" y="379139"/>
                </a:cubicBezTo>
                <a:cubicBezTo>
                  <a:pt x="250538" y="378694"/>
                  <a:pt x="252139" y="370958"/>
                  <a:pt x="252228" y="366245"/>
                </a:cubicBezTo>
                <a:lnTo>
                  <a:pt x="252228" y="366068"/>
                </a:lnTo>
                <a:lnTo>
                  <a:pt x="252228" y="365890"/>
                </a:lnTo>
                <a:cubicBezTo>
                  <a:pt x="252406" y="359132"/>
                  <a:pt x="248314" y="349884"/>
                  <a:pt x="240664" y="339925"/>
                </a:cubicBezTo>
                <a:cubicBezTo>
                  <a:pt x="240575" y="339836"/>
                  <a:pt x="240486" y="339836"/>
                  <a:pt x="240486" y="339658"/>
                </a:cubicBezTo>
                <a:close/>
                <a:moveTo>
                  <a:pt x="240486" y="303290"/>
                </a:moveTo>
                <a:cubicBezTo>
                  <a:pt x="243244" y="305513"/>
                  <a:pt x="278380" y="335301"/>
                  <a:pt x="277490" y="366601"/>
                </a:cubicBezTo>
                <a:cubicBezTo>
                  <a:pt x="277224" y="389365"/>
                  <a:pt x="260945" y="404036"/>
                  <a:pt x="240486" y="404481"/>
                </a:cubicBezTo>
                <a:cubicBezTo>
                  <a:pt x="219939" y="404036"/>
                  <a:pt x="203749" y="389365"/>
                  <a:pt x="203483" y="366601"/>
                </a:cubicBezTo>
                <a:cubicBezTo>
                  <a:pt x="202593" y="335301"/>
                  <a:pt x="237729" y="305513"/>
                  <a:pt x="240486" y="303290"/>
                </a:cubicBezTo>
                <a:close/>
                <a:moveTo>
                  <a:pt x="349149" y="176927"/>
                </a:moveTo>
                <a:lnTo>
                  <a:pt x="273326" y="252638"/>
                </a:lnTo>
                <a:lnTo>
                  <a:pt x="270300" y="273521"/>
                </a:lnTo>
                <a:lnTo>
                  <a:pt x="291214" y="270588"/>
                </a:lnTo>
                <a:lnTo>
                  <a:pt x="384925" y="176927"/>
                </a:lnTo>
                <a:close/>
                <a:moveTo>
                  <a:pt x="486823" y="39455"/>
                </a:moveTo>
                <a:lnTo>
                  <a:pt x="374423" y="151689"/>
                </a:lnTo>
                <a:lnTo>
                  <a:pt x="410288" y="151689"/>
                </a:lnTo>
                <a:lnTo>
                  <a:pt x="504711" y="57317"/>
                </a:lnTo>
                <a:close/>
                <a:moveTo>
                  <a:pt x="477834" y="0"/>
                </a:moveTo>
                <a:cubicBezTo>
                  <a:pt x="481127" y="0"/>
                  <a:pt x="484331" y="1244"/>
                  <a:pt x="486823" y="3732"/>
                </a:cubicBezTo>
                <a:lnTo>
                  <a:pt x="540575" y="57317"/>
                </a:lnTo>
                <a:cubicBezTo>
                  <a:pt x="545470" y="62293"/>
                  <a:pt x="545470" y="70291"/>
                  <a:pt x="540575" y="75178"/>
                </a:cubicBezTo>
                <a:cubicBezTo>
                  <a:pt x="538084" y="77666"/>
                  <a:pt x="534791" y="78910"/>
                  <a:pt x="531587" y="78910"/>
                </a:cubicBezTo>
                <a:cubicBezTo>
                  <a:pt x="528294" y="78910"/>
                  <a:pt x="525090" y="77666"/>
                  <a:pt x="522598" y="75178"/>
                </a:cubicBezTo>
                <a:lnTo>
                  <a:pt x="303139" y="294404"/>
                </a:lnTo>
                <a:lnTo>
                  <a:pt x="240487" y="303290"/>
                </a:lnTo>
                <a:lnTo>
                  <a:pt x="249386" y="240730"/>
                </a:lnTo>
                <a:lnTo>
                  <a:pt x="468935" y="21594"/>
                </a:lnTo>
                <a:cubicBezTo>
                  <a:pt x="464040" y="16617"/>
                  <a:pt x="464040" y="8620"/>
                  <a:pt x="468935" y="3732"/>
                </a:cubicBezTo>
                <a:cubicBezTo>
                  <a:pt x="471427" y="1244"/>
                  <a:pt x="474631" y="0"/>
                  <a:pt x="477834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649B2F-C016-4822-A348-7BAD333DC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68157"/>
              </p:ext>
            </p:extLst>
          </p:nvPr>
        </p:nvGraphicFramePr>
        <p:xfrm>
          <a:off x="1744666" y="1076034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1862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0277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91301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750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采样频率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电器数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REDD_LF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264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364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结果分析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546F71B-07BC-4D7E-895E-8668695CC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84778"/>
              </p:ext>
            </p:extLst>
          </p:nvPr>
        </p:nvGraphicFramePr>
        <p:xfrm>
          <a:off x="1151904" y="1854235"/>
          <a:ext cx="9533707" cy="26726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80005">
                  <a:extLst>
                    <a:ext uri="{9D8B030D-6E8A-4147-A177-3AD203B41FA5}">
                      <a16:colId xmlns:a16="http://schemas.microsoft.com/office/drawing/2014/main" val="3890017061"/>
                    </a:ext>
                  </a:extLst>
                </a:gridCol>
                <a:gridCol w="2292508">
                  <a:extLst>
                    <a:ext uri="{9D8B030D-6E8A-4147-A177-3AD203B41FA5}">
                      <a16:colId xmlns:a16="http://schemas.microsoft.com/office/drawing/2014/main" val="2344510560"/>
                    </a:ext>
                  </a:extLst>
                </a:gridCol>
                <a:gridCol w="1950551">
                  <a:extLst>
                    <a:ext uri="{9D8B030D-6E8A-4147-A177-3AD203B41FA5}">
                      <a16:colId xmlns:a16="http://schemas.microsoft.com/office/drawing/2014/main" val="221965530"/>
                    </a:ext>
                  </a:extLst>
                </a:gridCol>
                <a:gridCol w="1710643">
                  <a:extLst>
                    <a:ext uri="{9D8B030D-6E8A-4147-A177-3AD203B41FA5}">
                      <a16:colId xmlns:a16="http://schemas.microsoft.com/office/drawing/2014/main" val="3077530393"/>
                    </a:ext>
                  </a:extLst>
                </a:gridCol>
              </a:tblGrid>
              <a:tr h="432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Items_based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Items_add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Confidence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30198"/>
                  </a:ext>
                </a:extLst>
              </a:tr>
              <a:tr h="432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kitchen_outlets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46159"/>
                  </a:ext>
                </a:extLst>
              </a:tr>
              <a:tr h="432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microwave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kitchen_outlets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698389"/>
                  </a:ext>
                </a:extLst>
              </a:tr>
              <a:tr h="432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microwave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18091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kitchen_outlets, microwave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48846"/>
                  </a:ext>
                </a:extLst>
              </a:tr>
              <a:tr h="432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lighting, microwave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kitchen_outlets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1386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A54D64A4-FF17-4071-A82D-B78F39D5382A}"/>
              </a:ext>
            </a:extLst>
          </p:cNvPr>
          <p:cNvSpPr txBox="1"/>
          <p:nvPr/>
        </p:nvSpPr>
        <p:spPr>
          <a:xfrm>
            <a:off x="1400183" y="5016974"/>
            <a:ext cx="10054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spc="400" dirty="0">
                <a:solidFill>
                  <a:srgbClr val="44546A"/>
                </a:solidFill>
                <a:cs typeface="+mn-ea"/>
                <a:sym typeface="+mn-lt"/>
              </a:rPr>
              <a:t>注：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min_support=0.1   min_confidence=0.7   min_lift=0.0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73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设备状态图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778BF815-B7DF-4DFD-8DF6-B6C8245FB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44" y="2193283"/>
            <a:ext cx="4695825" cy="305752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06C61B8-4319-48A8-AEF9-4A7993A6E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79" y="2193283"/>
            <a:ext cx="4810125" cy="311467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A66E83F3-A7D2-4166-B9C6-F387F65E49C2}"/>
              </a:ext>
            </a:extLst>
          </p:cNvPr>
          <p:cNvSpPr txBox="1"/>
          <p:nvPr/>
        </p:nvSpPr>
        <p:spPr>
          <a:xfrm>
            <a:off x="733065" y="1509124"/>
            <a:ext cx="2849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lighting =&gt; kitchen_outlets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4B263A-DB6F-4DEA-BAD9-A612FEB2C733}"/>
              </a:ext>
            </a:extLst>
          </p:cNvPr>
          <p:cNvSpPr txBox="1"/>
          <p:nvPr/>
        </p:nvSpPr>
        <p:spPr>
          <a:xfrm>
            <a:off x="6347844" y="1509124"/>
            <a:ext cx="314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microwave =&gt; kitchen_outlets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251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7DAC8EB-FA83-7E4C-AF62-241BA0588B17}"/>
              </a:ext>
            </a:extLst>
          </p:cNvPr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BF9EF1-4524-664B-B4E4-F19DF76D9A44}"/>
              </a:ext>
            </a:extLst>
          </p:cNvPr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B261106-7C4E-5C45-85CE-F2A206EC566B}"/>
              </a:ext>
            </a:extLst>
          </p:cNvPr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A32410C-A7A8-484A-9119-0B7FF46D9A48}"/>
              </a:ext>
            </a:extLst>
          </p:cNvPr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E6D4DB-97A7-664D-A539-41472511B747}"/>
              </a:ext>
            </a:extLst>
          </p:cNvPr>
          <p:cNvSpPr txBox="1"/>
          <p:nvPr/>
        </p:nvSpPr>
        <p:spPr>
          <a:xfrm>
            <a:off x="5281898" y="156555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</a:t>
            </a:r>
            <a:r>
              <a:rPr kumimoji="1" lang="zh-CN" altLang="en-US" sz="2800" dirty="0">
                <a:solidFill>
                  <a:srgbClr val="44546A"/>
                </a:solidFill>
                <a:cs typeface="+mn-ea"/>
                <a:sym typeface="+mn-lt"/>
              </a:rPr>
              <a:t>四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A5CD6C-CEAA-2F4F-84CB-CDF42E3F6FB0}"/>
              </a:ext>
            </a:extLst>
          </p:cNvPr>
          <p:cNvSpPr txBox="1"/>
          <p:nvPr/>
        </p:nvSpPr>
        <p:spPr>
          <a:xfrm>
            <a:off x="5293773" y="199876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EEC32F-A461-E14B-BA72-2A0A3033AF09}"/>
              </a:ext>
            </a:extLst>
          </p:cNvPr>
          <p:cNvSpPr txBox="1"/>
          <p:nvPr/>
        </p:nvSpPr>
        <p:spPr>
          <a:xfrm>
            <a:off x="3126238" y="2770523"/>
            <a:ext cx="43059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6600" dirty="0">
                <a:solidFill>
                  <a:srgbClr val="44546A"/>
                </a:solidFill>
                <a:cs typeface="+mn-ea"/>
                <a:sym typeface="+mn-lt"/>
              </a:rPr>
              <a:t>思考</a:t>
            </a:r>
            <a:r>
              <a:rPr kumimoji="1" lang="en-US" altLang="zh-CN" sz="6600" dirty="0">
                <a:solidFill>
                  <a:srgbClr val="44546A"/>
                </a:solidFill>
                <a:cs typeface="+mn-ea"/>
                <a:sym typeface="+mn-lt"/>
              </a:rPr>
              <a:t>&amp;</a:t>
            </a:r>
            <a:r>
              <a:rPr kumimoji="1" lang="zh-CN" altLang="en-US" sz="6600" dirty="0">
                <a:solidFill>
                  <a:srgbClr val="44546A"/>
                </a:solidFill>
                <a:cs typeface="+mn-ea"/>
                <a:sym typeface="+mn-lt"/>
              </a:rPr>
              <a:t>展望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3DBF93-FD30-194C-B730-87857EF96E77}"/>
              </a:ext>
            </a:extLst>
          </p:cNvPr>
          <p:cNvSpPr txBox="1"/>
          <p:nvPr/>
        </p:nvSpPr>
        <p:spPr>
          <a:xfrm>
            <a:off x="3126238" y="3915919"/>
            <a:ext cx="6472052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THINKING</a:t>
            </a:r>
            <a:r>
              <a:rPr lang="en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 &amp; FUTURE</a:t>
            </a:r>
            <a:endParaRPr kumimoji="0" lang="e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10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存在问题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534758" y="2104968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采用低频数据集，主要是针对设备的稳态特征进行识别，但是设备的暂态特征能够包含更多有效信息。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534758" y="17918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数据集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1C7B133-7EF2-3B4B-BDDD-03190D352602}"/>
              </a:ext>
            </a:extLst>
          </p:cNvPr>
          <p:cNvSpPr txBox="1"/>
          <p:nvPr/>
        </p:nvSpPr>
        <p:spPr>
          <a:xfrm>
            <a:off x="2534758" y="3955651"/>
            <a:ext cx="484561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当前采用的模型效果不好，且稳定性很差。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D9C659-A255-8D4B-B8B8-3537C0570DEF}"/>
              </a:ext>
            </a:extLst>
          </p:cNvPr>
          <p:cNvSpPr txBox="1"/>
          <p:nvPr/>
        </p:nvSpPr>
        <p:spPr>
          <a:xfrm>
            <a:off x="2534758" y="365265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网络模型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241E91-D350-FC41-A760-3DADE47015F4}"/>
              </a:ext>
            </a:extLst>
          </p:cNvPr>
          <p:cNvSpPr txBox="1"/>
          <p:nvPr/>
        </p:nvSpPr>
        <p:spPr>
          <a:xfrm>
            <a:off x="2534758" y="5072145"/>
            <a:ext cx="492268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随着设备的增加，标签类别呈指数形式增加。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6379D3D-7132-2F4D-9109-C929D920B2FC}"/>
              </a:ext>
            </a:extLst>
          </p:cNvPr>
          <p:cNvSpPr txBox="1"/>
          <p:nvPr/>
        </p:nvSpPr>
        <p:spPr>
          <a:xfrm>
            <a:off x="2534758" y="47589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输出形式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8D9389-CEF2-477E-9847-AD2687671026}"/>
              </a:ext>
            </a:extLst>
          </p:cNvPr>
          <p:cNvSpPr txBox="1"/>
          <p:nvPr/>
        </p:nvSpPr>
        <p:spPr>
          <a:xfrm>
            <a:off x="2534758" y="3067971"/>
            <a:ext cx="73875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目前采用的方法无法确定关联设备在时序上的关系。由于数据量的原因，使得很难挖掘到有效的关联规则。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D5ED8-A18D-48EB-8A3A-7CD3856E2A44}"/>
              </a:ext>
            </a:extLst>
          </p:cNvPr>
          <p:cNvSpPr txBox="1"/>
          <p:nvPr/>
        </p:nvSpPr>
        <p:spPr>
          <a:xfrm>
            <a:off x="2534758" y="27548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关联规则</a:t>
            </a:r>
          </a:p>
        </p:txBody>
      </p:sp>
      <p:sp>
        <p:nvSpPr>
          <p:cNvPr id="36" name="iconfont-10517-5127314">
            <a:extLst>
              <a:ext uri="{FF2B5EF4-FFF2-40B4-BE49-F238E27FC236}">
                <a16:creationId xmlns:a16="http://schemas.microsoft.com/office/drawing/2014/main" id="{137286CA-0B85-4D76-99C1-EADBF12BEDC6}"/>
              </a:ext>
            </a:extLst>
          </p:cNvPr>
          <p:cNvSpPr/>
          <p:nvPr/>
        </p:nvSpPr>
        <p:spPr>
          <a:xfrm>
            <a:off x="2132072" y="4772386"/>
            <a:ext cx="298896" cy="283511"/>
          </a:xfrm>
          <a:custGeom>
            <a:avLst/>
            <a:gdLst>
              <a:gd name="connsiteX0" fmla="*/ 25381 w 507905"/>
              <a:gd name="connsiteY0" fmla="*/ 152372 h 431819"/>
              <a:gd name="connsiteX1" fmla="*/ 177762 w 507905"/>
              <a:gd name="connsiteY1" fmla="*/ 152372 h 431819"/>
              <a:gd name="connsiteX2" fmla="*/ 177762 w 507905"/>
              <a:gd name="connsiteY2" fmla="*/ 203194 h 431819"/>
              <a:gd name="connsiteX3" fmla="*/ 50762 w 507905"/>
              <a:gd name="connsiteY3" fmla="*/ 203194 h 431819"/>
              <a:gd name="connsiteX4" fmla="*/ 50762 w 507905"/>
              <a:gd name="connsiteY4" fmla="*/ 380998 h 431819"/>
              <a:gd name="connsiteX5" fmla="*/ 457143 w 507905"/>
              <a:gd name="connsiteY5" fmla="*/ 380998 h 431819"/>
              <a:gd name="connsiteX6" fmla="*/ 457143 w 507905"/>
              <a:gd name="connsiteY6" fmla="*/ 203194 h 431819"/>
              <a:gd name="connsiteX7" fmla="*/ 330143 w 507905"/>
              <a:gd name="connsiteY7" fmla="*/ 203194 h 431819"/>
              <a:gd name="connsiteX8" fmla="*/ 330143 w 507905"/>
              <a:gd name="connsiteY8" fmla="*/ 152372 h 431819"/>
              <a:gd name="connsiteX9" fmla="*/ 482524 w 507905"/>
              <a:gd name="connsiteY9" fmla="*/ 152372 h 431819"/>
              <a:gd name="connsiteX10" fmla="*/ 507905 w 507905"/>
              <a:gd name="connsiteY10" fmla="*/ 177759 h 431819"/>
              <a:gd name="connsiteX11" fmla="*/ 507905 w 507905"/>
              <a:gd name="connsiteY11" fmla="*/ 406385 h 431819"/>
              <a:gd name="connsiteX12" fmla="*/ 482524 w 507905"/>
              <a:gd name="connsiteY12" fmla="*/ 431819 h 431819"/>
              <a:gd name="connsiteX13" fmla="*/ 25381 w 507905"/>
              <a:gd name="connsiteY13" fmla="*/ 431819 h 431819"/>
              <a:gd name="connsiteX14" fmla="*/ 0 w 507905"/>
              <a:gd name="connsiteY14" fmla="*/ 406385 h 431819"/>
              <a:gd name="connsiteX15" fmla="*/ 0 w 507905"/>
              <a:gd name="connsiteY15" fmla="*/ 177759 h 431819"/>
              <a:gd name="connsiteX16" fmla="*/ 25381 w 507905"/>
              <a:gd name="connsiteY16" fmla="*/ 152372 h 431819"/>
              <a:gd name="connsiteX17" fmla="*/ 253953 w 507905"/>
              <a:gd name="connsiteY17" fmla="*/ 0 h 431819"/>
              <a:gd name="connsiteX18" fmla="*/ 355534 w 507905"/>
              <a:gd name="connsiteY18" fmla="*/ 101570 h 431819"/>
              <a:gd name="connsiteX19" fmla="*/ 279336 w 507905"/>
              <a:gd name="connsiteY19" fmla="*/ 101570 h 431819"/>
              <a:gd name="connsiteX20" fmla="*/ 279336 w 507905"/>
              <a:gd name="connsiteY20" fmla="*/ 330139 h 431819"/>
              <a:gd name="connsiteX21" fmla="*/ 228570 w 507905"/>
              <a:gd name="connsiteY21" fmla="*/ 330139 h 431819"/>
              <a:gd name="connsiteX22" fmla="*/ 228570 w 507905"/>
              <a:gd name="connsiteY22" fmla="*/ 101570 h 431819"/>
              <a:gd name="connsiteX23" fmla="*/ 152372 w 507905"/>
              <a:gd name="connsiteY23" fmla="*/ 101570 h 43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7905" h="431819">
                <a:moveTo>
                  <a:pt x="25381" y="152372"/>
                </a:moveTo>
                <a:lnTo>
                  <a:pt x="177762" y="152372"/>
                </a:lnTo>
                <a:lnTo>
                  <a:pt x="177762" y="203194"/>
                </a:lnTo>
                <a:lnTo>
                  <a:pt x="50762" y="203194"/>
                </a:lnTo>
                <a:lnTo>
                  <a:pt x="50762" y="380998"/>
                </a:lnTo>
                <a:lnTo>
                  <a:pt x="457143" y="380998"/>
                </a:lnTo>
                <a:lnTo>
                  <a:pt x="457143" y="203194"/>
                </a:lnTo>
                <a:lnTo>
                  <a:pt x="330143" y="203194"/>
                </a:lnTo>
                <a:lnTo>
                  <a:pt x="330143" y="152372"/>
                </a:lnTo>
                <a:lnTo>
                  <a:pt x="482524" y="152372"/>
                </a:lnTo>
                <a:cubicBezTo>
                  <a:pt x="496572" y="152372"/>
                  <a:pt x="507905" y="163756"/>
                  <a:pt x="507905" y="177759"/>
                </a:cubicBezTo>
                <a:lnTo>
                  <a:pt x="507905" y="406385"/>
                </a:lnTo>
                <a:cubicBezTo>
                  <a:pt x="507905" y="420436"/>
                  <a:pt x="496572" y="431819"/>
                  <a:pt x="482524" y="431819"/>
                </a:cubicBezTo>
                <a:lnTo>
                  <a:pt x="25381" y="431819"/>
                </a:lnTo>
                <a:cubicBezTo>
                  <a:pt x="11333" y="431819"/>
                  <a:pt x="0" y="420436"/>
                  <a:pt x="0" y="406385"/>
                </a:cubicBezTo>
                <a:lnTo>
                  <a:pt x="0" y="177759"/>
                </a:lnTo>
                <a:cubicBezTo>
                  <a:pt x="0" y="163756"/>
                  <a:pt x="11333" y="152372"/>
                  <a:pt x="25381" y="152372"/>
                </a:cubicBezTo>
                <a:close/>
                <a:moveTo>
                  <a:pt x="253953" y="0"/>
                </a:moveTo>
                <a:lnTo>
                  <a:pt x="355534" y="101570"/>
                </a:lnTo>
                <a:lnTo>
                  <a:pt x="279336" y="101570"/>
                </a:lnTo>
                <a:lnTo>
                  <a:pt x="279336" y="330139"/>
                </a:lnTo>
                <a:lnTo>
                  <a:pt x="228570" y="330139"/>
                </a:lnTo>
                <a:lnTo>
                  <a:pt x="228570" y="101570"/>
                </a:lnTo>
                <a:lnTo>
                  <a:pt x="152372" y="10157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ircular-database_20778">
            <a:extLst>
              <a:ext uri="{FF2B5EF4-FFF2-40B4-BE49-F238E27FC236}">
                <a16:creationId xmlns:a16="http://schemas.microsoft.com/office/drawing/2014/main" id="{F5FBE883-C3A0-4CC9-B2BC-8A03EECF97DC}"/>
              </a:ext>
            </a:extLst>
          </p:cNvPr>
          <p:cNvSpPr/>
          <p:nvPr/>
        </p:nvSpPr>
        <p:spPr>
          <a:xfrm>
            <a:off x="2144586" y="1839219"/>
            <a:ext cx="300342" cy="336695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confont-10488-5117587">
            <a:extLst>
              <a:ext uri="{FF2B5EF4-FFF2-40B4-BE49-F238E27FC236}">
                <a16:creationId xmlns:a16="http://schemas.microsoft.com/office/drawing/2014/main" id="{B9148834-62F1-4DC4-A4C6-9CCB7ABC1561}"/>
              </a:ext>
            </a:extLst>
          </p:cNvPr>
          <p:cNvSpPr/>
          <p:nvPr/>
        </p:nvSpPr>
        <p:spPr>
          <a:xfrm>
            <a:off x="2128108" y="2818625"/>
            <a:ext cx="314837" cy="244695"/>
          </a:xfrm>
          <a:custGeom>
            <a:avLst/>
            <a:gdLst>
              <a:gd name="T0" fmla="*/ 15621 w 21128"/>
              <a:gd name="T1" fmla="*/ 12688 h 13204"/>
              <a:gd name="T2" fmla="*/ 15977 w 21128"/>
              <a:gd name="T3" fmla="*/ 12404 h 13204"/>
              <a:gd name="T4" fmla="*/ 20326 w 21128"/>
              <a:gd name="T5" fmla="*/ 8055 h 13204"/>
              <a:gd name="T6" fmla="*/ 20326 w 21128"/>
              <a:gd name="T7" fmla="*/ 5153 h 13204"/>
              <a:gd name="T8" fmla="*/ 15977 w 21128"/>
              <a:gd name="T9" fmla="*/ 804 h 13204"/>
              <a:gd name="T10" fmla="*/ 13075 w 21128"/>
              <a:gd name="T11" fmla="*/ 804 h 13204"/>
              <a:gd name="T12" fmla="*/ 11554 w 21128"/>
              <a:gd name="T13" fmla="*/ 2326 h 13204"/>
              <a:gd name="T14" fmla="*/ 13390 w 21128"/>
              <a:gd name="T15" fmla="*/ 4161 h 13204"/>
              <a:gd name="T16" fmla="*/ 14400 w 21128"/>
              <a:gd name="T17" fmla="*/ 6603 h 13204"/>
              <a:gd name="T18" fmla="*/ 13390 w 21128"/>
              <a:gd name="T19" fmla="*/ 9044 h 13204"/>
              <a:gd name="T20" fmla="*/ 12400 w 21128"/>
              <a:gd name="T21" fmla="*/ 9044 h 13204"/>
              <a:gd name="T22" fmla="*/ 12400 w 21128"/>
              <a:gd name="T23" fmla="*/ 8054 h 13204"/>
              <a:gd name="T24" fmla="*/ 12400 w 21128"/>
              <a:gd name="T25" fmla="*/ 5152 h 13204"/>
              <a:gd name="T26" fmla="*/ 10563 w 21128"/>
              <a:gd name="T27" fmla="*/ 3316 h 13204"/>
              <a:gd name="T28" fmla="*/ 8051 w 21128"/>
              <a:gd name="T29" fmla="*/ 804 h 13204"/>
              <a:gd name="T30" fmla="*/ 7930 w 21128"/>
              <a:gd name="T31" fmla="*/ 695 h 13204"/>
              <a:gd name="T32" fmla="*/ 5149 w 21128"/>
              <a:gd name="T33" fmla="*/ 805 h 13204"/>
              <a:gd name="T34" fmla="*/ 800 w 21128"/>
              <a:gd name="T35" fmla="*/ 5153 h 13204"/>
              <a:gd name="T36" fmla="*/ 800 w 21128"/>
              <a:gd name="T37" fmla="*/ 8055 h 13204"/>
              <a:gd name="T38" fmla="*/ 5149 w 21128"/>
              <a:gd name="T39" fmla="*/ 12404 h 13204"/>
              <a:gd name="T40" fmla="*/ 8051 w 21128"/>
              <a:gd name="T41" fmla="*/ 12404 h 13204"/>
              <a:gd name="T42" fmla="*/ 9573 w 21128"/>
              <a:gd name="T43" fmla="*/ 10882 h 13204"/>
              <a:gd name="T44" fmla="*/ 7736 w 21128"/>
              <a:gd name="T45" fmla="*/ 9045 h 13204"/>
              <a:gd name="T46" fmla="*/ 7736 w 21128"/>
              <a:gd name="T47" fmla="*/ 4162 h 13204"/>
              <a:gd name="T48" fmla="*/ 8726 w 21128"/>
              <a:gd name="T49" fmla="*/ 4163 h 13204"/>
              <a:gd name="T50" fmla="*/ 8726 w 21128"/>
              <a:gd name="T51" fmla="*/ 5153 h 13204"/>
              <a:gd name="T52" fmla="*/ 8726 w 21128"/>
              <a:gd name="T53" fmla="*/ 8055 h 13204"/>
              <a:gd name="T54" fmla="*/ 13075 w 21128"/>
              <a:gd name="T55" fmla="*/ 12404 h 13204"/>
              <a:gd name="T56" fmla="*/ 15621 w 21128"/>
              <a:gd name="T57" fmla="*/ 12688 h 1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128" h="13204">
                <a:moveTo>
                  <a:pt x="15621" y="12688"/>
                </a:moveTo>
                <a:cubicBezTo>
                  <a:pt x="15750" y="12607"/>
                  <a:pt x="15870" y="12512"/>
                  <a:pt x="15977" y="12404"/>
                </a:cubicBezTo>
                <a:lnTo>
                  <a:pt x="20326" y="8055"/>
                </a:lnTo>
                <a:cubicBezTo>
                  <a:pt x="21128" y="7254"/>
                  <a:pt x="21128" y="5954"/>
                  <a:pt x="20326" y="5153"/>
                </a:cubicBezTo>
                <a:lnTo>
                  <a:pt x="15977" y="804"/>
                </a:lnTo>
                <a:cubicBezTo>
                  <a:pt x="15175" y="4"/>
                  <a:pt x="13877" y="4"/>
                  <a:pt x="13075" y="804"/>
                </a:cubicBezTo>
                <a:lnTo>
                  <a:pt x="11554" y="2326"/>
                </a:lnTo>
                <a:lnTo>
                  <a:pt x="13390" y="4161"/>
                </a:lnTo>
                <a:cubicBezTo>
                  <a:pt x="14037" y="4809"/>
                  <a:pt x="14400" y="5687"/>
                  <a:pt x="14400" y="6603"/>
                </a:cubicBezTo>
                <a:cubicBezTo>
                  <a:pt x="14400" y="7518"/>
                  <a:pt x="14037" y="8396"/>
                  <a:pt x="13390" y="9044"/>
                </a:cubicBezTo>
                <a:cubicBezTo>
                  <a:pt x="13117" y="9318"/>
                  <a:pt x="12673" y="9318"/>
                  <a:pt x="12400" y="9044"/>
                </a:cubicBezTo>
                <a:cubicBezTo>
                  <a:pt x="12126" y="8771"/>
                  <a:pt x="12126" y="8327"/>
                  <a:pt x="12400" y="8054"/>
                </a:cubicBezTo>
                <a:cubicBezTo>
                  <a:pt x="13200" y="7252"/>
                  <a:pt x="13200" y="5954"/>
                  <a:pt x="12400" y="5152"/>
                </a:cubicBezTo>
                <a:lnTo>
                  <a:pt x="10563" y="3316"/>
                </a:lnTo>
                <a:lnTo>
                  <a:pt x="8051" y="804"/>
                </a:lnTo>
                <a:cubicBezTo>
                  <a:pt x="8012" y="765"/>
                  <a:pt x="7972" y="730"/>
                  <a:pt x="7930" y="695"/>
                </a:cubicBezTo>
                <a:cubicBezTo>
                  <a:pt x="7116" y="0"/>
                  <a:pt x="5905" y="48"/>
                  <a:pt x="5149" y="805"/>
                </a:cubicBezTo>
                <a:lnTo>
                  <a:pt x="800" y="5153"/>
                </a:lnTo>
                <a:cubicBezTo>
                  <a:pt x="0" y="5955"/>
                  <a:pt x="0" y="7253"/>
                  <a:pt x="800" y="8055"/>
                </a:cubicBezTo>
                <a:lnTo>
                  <a:pt x="5149" y="12404"/>
                </a:lnTo>
                <a:cubicBezTo>
                  <a:pt x="5951" y="13204"/>
                  <a:pt x="7249" y="13204"/>
                  <a:pt x="8051" y="12404"/>
                </a:cubicBezTo>
                <a:lnTo>
                  <a:pt x="9573" y="10882"/>
                </a:lnTo>
                <a:lnTo>
                  <a:pt x="7736" y="9045"/>
                </a:lnTo>
                <a:cubicBezTo>
                  <a:pt x="6390" y="7696"/>
                  <a:pt x="6390" y="5512"/>
                  <a:pt x="7736" y="4162"/>
                </a:cubicBezTo>
                <a:cubicBezTo>
                  <a:pt x="8010" y="3889"/>
                  <a:pt x="8453" y="3889"/>
                  <a:pt x="8726" y="4163"/>
                </a:cubicBezTo>
                <a:cubicBezTo>
                  <a:pt x="9000" y="4436"/>
                  <a:pt x="9000" y="4880"/>
                  <a:pt x="8726" y="5153"/>
                </a:cubicBezTo>
                <a:cubicBezTo>
                  <a:pt x="7927" y="5955"/>
                  <a:pt x="7927" y="7253"/>
                  <a:pt x="8726" y="8055"/>
                </a:cubicBezTo>
                <a:lnTo>
                  <a:pt x="13075" y="12404"/>
                </a:lnTo>
                <a:cubicBezTo>
                  <a:pt x="13754" y="13081"/>
                  <a:pt x="14810" y="13199"/>
                  <a:pt x="15621" y="12688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twork-square_76767">
            <a:extLst>
              <a:ext uri="{FF2B5EF4-FFF2-40B4-BE49-F238E27FC236}">
                <a16:creationId xmlns:a16="http://schemas.microsoft.com/office/drawing/2014/main" id="{ACB2F7AC-8195-4D54-89CC-3E5BA9DB3F47}"/>
              </a:ext>
            </a:extLst>
          </p:cNvPr>
          <p:cNvSpPr/>
          <p:nvPr/>
        </p:nvSpPr>
        <p:spPr>
          <a:xfrm>
            <a:off x="2144586" y="3716632"/>
            <a:ext cx="343660" cy="336695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2" h="2665">
                <a:moveTo>
                  <a:pt x="2779" y="441"/>
                </a:moveTo>
                <a:cubicBezTo>
                  <a:pt x="2730" y="438"/>
                  <a:pt x="2685" y="457"/>
                  <a:pt x="2654" y="490"/>
                </a:cubicBezTo>
                <a:lnTo>
                  <a:pt x="1620" y="145"/>
                </a:lnTo>
                <a:cubicBezTo>
                  <a:pt x="1612" y="71"/>
                  <a:pt x="1552" y="11"/>
                  <a:pt x="1474" y="6"/>
                </a:cubicBezTo>
                <a:cubicBezTo>
                  <a:pt x="1387" y="0"/>
                  <a:pt x="1312" y="65"/>
                  <a:pt x="1306" y="152"/>
                </a:cubicBezTo>
                <a:cubicBezTo>
                  <a:pt x="1305" y="160"/>
                  <a:pt x="1306" y="168"/>
                  <a:pt x="1306" y="176"/>
                </a:cubicBezTo>
                <a:lnTo>
                  <a:pt x="406" y="687"/>
                </a:lnTo>
                <a:cubicBezTo>
                  <a:pt x="383" y="671"/>
                  <a:pt x="356" y="660"/>
                  <a:pt x="326" y="658"/>
                </a:cubicBezTo>
                <a:cubicBezTo>
                  <a:pt x="239" y="652"/>
                  <a:pt x="163" y="718"/>
                  <a:pt x="157" y="805"/>
                </a:cubicBezTo>
                <a:cubicBezTo>
                  <a:pt x="153" y="867"/>
                  <a:pt x="185" y="923"/>
                  <a:pt x="236" y="952"/>
                </a:cubicBezTo>
                <a:lnTo>
                  <a:pt x="110" y="2333"/>
                </a:lnTo>
                <a:cubicBezTo>
                  <a:pt x="53" y="2354"/>
                  <a:pt x="11" y="2407"/>
                  <a:pt x="6" y="2471"/>
                </a:cubicBezTo>
                <a:cubicBezTo>
                  <a:pt x="0" y="2558"/>
                  <a:pt x="66" y="2634"/>
                  <a:pt x="153" y="2639"/>
                </a:cubicBezTo>
                <a:cubicBezTo>
                  <a:pt x="219" y="2644"/>
                  <a:pt x="278" y="2608"/>
                  <a:pt x="305" y="2552"/>
                </a:cubicBezTo>
                <a:lnTo>
                  <a:pt x="1490" y="2582"/>
                </a:lnTo>
                <a:cubicBezTo>
                  <a:pt x="1516" y="2625"/>
                  <a:pt x="1561" y="2655"/>
                  <a:pt x="1615" y="2659"/>
                </a:cubicBezTo>
                <a:cubicBezTo>
                  <a:pt x="1702" y="2665"/>
                  <a:pt x="1777" y="2599"/>
                  <a:pt x="1783" y="2512"/>
                </a:cubicBezTo>
                <a:cubicBezTo>
                  <a:pt x="1784" y="2507"/>
                  <a:pt x="1784" y="2503"/>
                  <a:pt x="1783" y="2498"/>
                </a:cubicBezTo>
                <a:lnTo>
                  <a:pt x="2431" y="2094"/>
                </a:lnTo>
                <a:cubicBezTo>
                  <a:pt x="2453" y="2108"/>
                  <a:pt x="2479" y="2118"/>
                  <a:pt x="2507" y="2119"/>
                </a:cubicBezTo>
                <a:cubicBezTo>
                  <a:pt x="2594" y="2125"/>
                  <a:pt x="2669" y="2060"/>
                  <a:pt x="2675" y="1973"/>
                </a:cubicBezTo>
                <a:cubicBezTo>
                  <a:pt x="2679" y="1916"/>
                  <a:pt x="2652" y="1864"/>
                  <a:pt x="2609" y="1833"/>
                </a:cubicBezTo>
                <a:lnTo>
                  <a:pt x="2808" y="752"/>
                </a:lnTo>
                <a:cubicBezTo>
                  <a:pt x="2872" y="735"/>
                  <a:pt x="2921" y="679"/>
                  <a:pt x="2926" y="610"/>
                </a:cubicBezTo>
                <a:cubicBezTo>
                  <a:pt x="2932" y="523"/>
                  <a:pt x="2866" y="447"/>
                  <a:pt x="2779" y="441"/>
                </a:cubicBezTo>
                <a:close/>
                <a:moveTo>
                  <a:pt x="1724" y="2378"/>
                </a:moveTo>
                <a:cubicBezTo>
                  <a:pt x="1722" y="2376"/>
                  <a:pt x="1720" y="2374"/>
                  <a:pt x="1718" y="2373"/>
                </a:cubicBezTo>
                <a:lnTo>
                  <a:pt x="1885" y="1414"/>
                </a:lnTo>
                <a:cubicBezTo>
                  <a:pt x="1888" y="1413"/>
                  <a:pt x="1891" y="1412"/>
                  <a:pt x="1895" y="1411"/>
                </a:cubicBezTo>
                <a:lnTo>
                  <a:pt x="2370" y="1905"/>
                </a:lnTo>
                <a:cubicBezTo>
                  <a:pt x="2364" y="1919"/>
                  <a:pt x="2361" y="1935"/>
                  <a:pt x="2360" y="1951"/>
                </a:cubicBezTo>
                <a:cubicBezTo>
                  <a:pt x="2359" y="1961"/>
                  <a:pt x="2360" y="1971"/>
                  <a:pt x="2361" y="1981"/>
                </a:cubicBezTo>
                <a:lnTo>
                  <a:pt x="1724" y="2378"/>
                </a:lnTo>
                <a:close/>
                <a:moveTo>
                  <a:pt x="245" y="2325"/>
                </a:moveTo>
                <a:lnTo>
                  <a:pt x="367" y="975"/>
                </a:lnTo>
                <a:lnTo>
                  <a:pt x="948" y="1628"/>
                </a:lnTo>
                <a:cubicBezTo>
                  <a:pt x="942" y="1644"/>
                  <a:pt x="937" y="1662"/>
                  <a:pt x="936" y="1680"/>
                </a:cubicBezTo>
                <a:cubicBezTo>
                  <a:pt x="935" y="1698"/>
                  <a:pt x="937" y="1716"/>
                  <a:pt x="941" y="1733"/>
                </a:cubicBezTo>
                <a:lnTo>
                  <a:pt x="245" y="2325"/>
                </a:lnTo>
                <a:close/>
                <a:moveTo>
                  <a:pt x="2612" y="617"/>
                </a:moveTo>
                <a:cubicBezTo>
                  <a:pt x="2612" y="621"/>
                  <a:pt x="2613" y="625"/>
                  <a:pt x="2613" y="629"/>
                </a:cubicBezTo>
                <a:lnTo>
                  <a:pt x="1927" y="1127"/>
                </a:lnTo>
                <a:cubicBezTo>
                  <a:pt x="1907" y="1115"/>
                  <a:pt x="1884" y="1107"/>
                  <a:pt x="1860" y="1104"/>
                </a:cubicBezTo>
                <a:lnTo>
                  <a:pt x="1573" y="277"/>
                </a:lnTo>
                <a:cubicBezTo>
                  <a:pt x="1575" y="275"/>
                  <a:pt x="1577" y="273"/>
                  <a:pt x="1578" y="272"/>
                </a:cubicBezTo>
                <a:lnTo>
                  <a:pt x="2612" y="617"/>
                </a:lnTo>
                <a:close/>
                <a:moveTo>
                  <a:pt x="1184" y="1562"/>
                </a:moveTo>
                <a:cubicBezTo>
                  <a:pt x="1161" y="1546"/>
                  <a:pt x="1134" y="1535"/>
                  <a:pt x="1104" y="1533"/>
                </a:cubicBezTo>
                <a:cubicBezTo>
                  <a:pt x="1085" y="1532"/>
                  <a:pt x="1066" y="1534"/>
                  <a:pt x="1048" y="1540"/>
                </a:cubicBezTo>
                <a:lnTo>
                  <a:pt x="519" y="944"/>
                </a:lnTo>
                <a:lnTo>
                  <a:pt x="1674" y="1281"/>
                </a:lnTo>
                <a:lnTo>
                  <a:pt x="1184" y="1562"/>
                </a:lnTo>
                <a:close/>
                <a:moveTo>
                  <a:pt x="1447" y="320"/>
                </a:moveTo>
                <a:lnTo>
                  <a:pt x="1734" y="1148"/>
                </a:lnTo>
                <a:cubicBezTo>
                  <a:pt x="1731" y="1151"/>
                  <a:pt x="1728" y="1154"/>
                  <a:pt x="1725" y="1157"/>
                </a:cubicBezTo>
                <a:lnTo>
                  <a:pt x="485" y="796"/>
                </a:lnTo>
                <a:lnTo>
                  <a:pt x="1372" y="292"/>
                </a:lnTo>
                <a:cubicBezTo>
                  <a:pt x="1394" y="307"/>
                  <a:pt x="1419" y="317"/>
                  <a:pt x="1447" y="320"/>
                </a:cubicBezTo>
                <a:close/>
                <a:moveTo>
                  <a:pt x="1251" y="1678"/>
                </a:moveTo>
                <a:lnTo>
                  <a:pt x="1752" y="1390"/>
                </a:lnTo>
                <a:cubicBezTo>
                  <a:pt x="1753" y="1390"/>
                  <a:pt x="1753" y="1390"/>
                  <a:pt x="1753" y="1391"/>
                </a:cubicBezTo>
                <a:lnTo>
                  <a:pt x="1588" y="2339"/>
                </a:lnTo>
                <a:lnTo>
                  <a:pt x="1227" y="1775"/>
                </a:lnTo>
                <a:cubicBezTo>
                  <a:pt x="1240" y="1754"/>
                  <a:pt x="1249" y="1729"/>
                  <a:pt x="1251" y="1701"/>
                </a:cubicBezTo>
                <a:cubicBezTo>
                  <a:pt x="1252" y="1693"/>
                  <a:pt x="1251" y="1685"/>
                  <a:pt x="1251" y="1678"/>
                </a:cubicBezTo>
                <a:close/>
                <a:moveTo>
                  <a:pt x="2478" y="1809"/>
                </a:moveTo>
                <a:cubicBezTo>
                  <a:pt x="2474" y="1810"/>
                  <a:pt x="2470" y="1811"/>
                  <a:pt x="2466" y="1812"/>
                </a:cubicBezTo>
                <a:lnTo>
                  <a:pt x="1991" y="1318"/>
                </a:lnTo>
                <a:cubicBezTo>
                  <a:pt x="1996" y="1304"/>
                  <a:pt x="2000" y="1288"/>
                  <a:pt x="2001" y="1272"/>
                </a:cubicBezTo>
                <a:cubicBezTo>
                  <a:pt x="2002" y="1261"/>
                  <a:pt x="2001" y="1250"/>
                  <a:pt x="2000" y="1239"/>
                </a:cubicBezTo>
                <a:lnTo>
                  <a:pt x="2673" y="751"/>
                </a:lnTo>
                <a:lnTo>
                  <a:pt x="2478" y="1809"/>
                </a:lnTo>
                <a:close/>
                <a:moveTo>
                  <a:pt x="1028" y="1834"/>
                </a:moveTo>
                <a:cubicBezTo>
                  <a:pt x="1045" y="1842"/>
                  <a:pt x="1063" y="1847"/>
                  <a:pt x="1083" y="1848"/>
                </a:cubicBezTo>
                <a:cubicBezTo>
                  <a:pt x="1094" y="1849"/>
                  <a:pt x="1104" y="1849"/>
                  <a:pt x="1115" y="1847"/>
                </a:cubicBezTo>
                <a:lnTo>
                  <a:pt x="1486" y="2427"/>
                </a:lnTo>
                <a:cubicBezTo>
                  <a:pt x="1483" y="2434"/>
                  <a:pt x="1479" y="2441"/>
                  <a:pt x="1477" y="2448"/>
                </a:cubicBezTo>
                <a:lnTo>
                  <a:pt x="340" y="2420"/>
                </a:lnTo>
                <a:lnTo>
                  <a:pt x="1028" y="1834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17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DA3CB5F-1503-E746-9628-A1BBBFB0E622}"/>
              </a:ext>
            </a:extLst>
          </p:cNvPr>
          <p:cNvSpPr/>
          <p:nvPr/>
        </p:nvSpPr>
        <p:spPr>
          <a:xfrm>
            <a:off x="1056169" y="1908877"/>
            <a:ext cx="2916000" cy="2916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C109A9E-E625-D345-B7EF-011E1E7F394F}"/>
              </a:ext>
            </a:extLst>
          </p:cNvPr>
          <p:cNvSpPr/>
          <p:nvPr/>
        </p:nvSpPr>
        <p:spPr>
          <a:xfrm>
            <a:off x="1056169" y="4764589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86E12EB-7092-5646-AEE3-3DE5F1A719B8}"/>
              </a:ext>
            </a:extLst>
          </p:cNvPr>
          <p:cNvSpPr/>
          <p:nvPr/>
        </p:nvSpPr>
        <p:spPr>
          <a:xfrm>
            <a:off x="593606" y="490168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B65396D-DE81-BB4E-A0AF-C8CA0D531262}"/>
              </a:ext>
            </a:extLst>
          </p:cNvPr>
          <p:cNvSpPr/>
          <p:nvPr/>
        </p:nvSpPr>
        <p:spPr>
          <a:xfrm>
            <a:off x="3967935" y="240860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CEEF81-AB73-7A49-955D-70ED3E67D5F0}"/>
              </a:ext>
            </a:extLst>
          </p:cNvPr>
          <p:cNvSpPr txBox="1"/>
          <p:nvPr/>
        </p:nvSpPr>
        <p:spPr>
          <a:xfrm>
            <a:off x="1531321" y="2721883"/>
            <a:ext cx="179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39493F-218F-2343-B26A-CB85AC46D7A3}"/>
              </a:ext>
            </a:extLst>
          </p:cNvPr>
          <p:cNvSpPr txBox="1"/>
          <p:nvPr/>
        </p:nvSpPr>
        <p:spPr>
          <a:xfrm>
            <a:off x="3224462" y="3293523"/>
            <a:ext cx="179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TENTS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节缩放定位 5">
                <a:extLst>
                  <a:ext uri="{FF2B5EF4-FFF2-40B4-BE49-F238E27FC236}">
                    <a16:creationId xmlns:a16="http://schemas.microsoft.com/office/drawing/2014/main" id="{434A0536-6547-412D-8B42-C04CE795A9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7579167"/>
                  </p:ext>
                </p:extLst>
              </p:nvPr>
            </p:nvGraphicFramePr>
            <p:xfrm rot="-480000">
              <a:off x="4916648" y="120126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00CFD5D-0654-433C-A992-7C2FCFDB24D3}">
                    <psez:zmPr id="{8D150DB8-F104-4F3F-97FA-380B44A1E49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-480000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节缩放定位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34A0536-6547-412D-8B42-C04CE795A9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-480000">
                <a:off x="4916648" y="120126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节缩放定位 9">
                <a:extLst>
                  <a:ext uri="{FF2B5EF4-FFF2-40B4-BE49-F238E27FC236}">
                    <a16:creationId xmlns:a16="http://schemas.microsoft.com/office/drawing/2014/main" id="{CDCD20C5-3EC8-41D3-99AF-8297F338F3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9912635"/>
                  </p:ext>
                </p:extLst>
              </p:nvPr>
            </p:nvGraphicFramePr>
            <p:xfrm rot="120000">
              <a:off x="8525842" y="105162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F7CF963-A58B-4433-B23F-1ADFBE531DC7}">
                    <psez:zmPr id="{652216D5-E317-4466-92C8-FF4566BBB95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0000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节缩放定位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DCD20C5-3EC8-41D3-99AF-8297F338F3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000">
                <a:off x="8525842" y="105162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5" name="节缩放定位 24">
                <a:extLst>
                  <a:ext uri="{FF2B5EF4-FFF2-40B4-BE49-F238E27FC236}">
                    <a16:creationId xmlns:a16="http://schemas.microsoft.com/office/drawing/2014/main" id="{277D3C36-61A3-493F-A41D-3BED65EF77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6778703"/>
                  </p:ext>
                </p:extLst>
              </p:nvPr>
            </p:nvGraphicFramePr>
            <p:xfrm rot="300000">
              <a:off x="4952208" y="364691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F50A1C3-A7F3-4D81-AF4A-070971E95F10}">
                    <psez:zmPr id="{20E61EE7-9A8A-4E25-91BD-F08B8E1057B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5" name="节缩放定位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77D3C36-61A3-493F-A41D-3BED65EF77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300000">
                <a:off x="4952208" y="364691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7" name="节缩放定位 26">
                <a:extLst>
                  <a:ext uri="{FF2B5EF4-FFF2-40B4-BE49-F238E27FC236}">
                    <a16:creationId xmlns:a16="http://schemas.microsoft.com/office/drawing/2014/main" id="{CFFD0819-B488-4630-B0FD-98256DEB4A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288183"/>
                  </p:ext>
                </p:extLst>
              </p:nvPr>
            </p:nvGraphicFramePr>
            <p:xfrm rot="-180000">
              <a:off x="8714464" y="377221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7DED276-BC05-4F3C-8F6B-E64FEB40C37B}">
                    <psez:zmPr id="{CD519B76-B3BC-4FD3-A3A6-25D4394E7D17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-180000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7" name="节缩放定位 2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FFD0819-B488-4630-B0FD-98256DEB4A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-180000">
                <a:off x="8714464" y="377221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下一步计划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534758" y="2104968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阅读相关论文，了解更多网络模型，改进关联规则挖掘方法。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534758" y="179181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论文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8D9389-CEF2-477E-9847-AD2687671026}"/>
              </a:ext>
            </a:extLst>
          </p:cNvPr>
          <p:cNvSpPr txBox="1"/>
          <p:nvPr/>
        </p:nvSpPr>
        <p:spPr>
          <a:xfrm>
            <a:off x="2534758" y="5246967"/>
            <a:ext cx="467721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尝试挖掘关联规则以外的信息。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D5ED8-A18D-48EB-8A3A-7CD3856E2A44}"/>
              </a:ext>
            </a:extLst>
          </p:cNvPr>
          <p:cNvSpPr txBox="1"/>
          <p:nvPr/>
        </p:nvSpPr>
        <p:spPr>
          <a:xfrm>
            <a:off x="2534758" y="49338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数据挖掘</a:t>
            </a:r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F5FBE883-C3A0-4CC9-B2BC-8A03EECF97DC}"/>
              </a:ext>
            </a:extLst>
          </p:cNvPr>
          <p:cNvSpPr/>
          <p:nvPr/>
        </p:nvSpPr>
        <p:spPr>
          <a:xfrm>
            <a:off x="2147574" y="1839219"/>
            <a:ext cx="294366" cy="33669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iconfont-10488-5117587">
            <a:extLst>
              <a:ext uri="{FF2B5EF4-FFF2-40B4-BE49-F238E27FC236}">
                <a16:creationId xmlns:a16="http://schemas.microsoft.com/office/drawing/2014/main" id="{B9148834-62F1-4DC4-A4C6-9CCB7ABC1561}"/>
              </a:ext>
            </a:extLst>
          </p:cNvPr>
          <p:cNvSpPr/>
          <p:nvPr/>
        </p:nvSpPr>
        <p:spPr>
          <a:xfrm>
            <a:off x="2128108" y="5002454"/>
            <a:ext cx="314837" cy="235029"/>
          </a:xfrm>
          <a:custGeom>
            <a:avLst/>
            <a:gdLst>
              <a:gd name="connsiteX0" fmla="*/ 193559 w 470095"/>
              <a:gd name="connsiteY0" fmla="*/ 157238 h 350932"/>
              <a:gd name="connsiteX1" fmla="*/ 196669 w 470095"/>
              <a:gd name="connsiteY1" fmla="*/ 160689 h 350932"/>
              <a:gd name="connsiteX2" fmla="*/ 196209 w 470095"/>
              <a:gd name="connsiteY2" fmla="*/ 161667 h 350932"/>
              <a:gd name="connsiteX3" fmla="*/ 187222 w 470095"/>
              <a:gd name="connsiteY3" fmla="*/ 181396 h 350932"/>
              <a:gd name="connsiteX4" fmla="*/ 189699 w 470095"/>
              <a:gd name="connsiteY4" fmla="*/ 186918 h 350932"/>
              <a:gd name="connsiteX5" fmla="*/ 209919 w 470095"/>
              <a:gd name="connsiteY5" fmla="*/ 190829 h 350932"/>
              <a:gd name="connsiteX6" fmla="*/ 215219 w 470095"/>
              <a:gd name="connsiteY6" fmla="*/ 191922 h 350932"/>
              <a:gd name="connsiteX7" fmla="*/ 216429 w 470095"/>
              <a:gd name="connsiteY7" fmla="*/ 192152 h 350932"/>
              <a:gd name="connsiteX8" fmla="*/ 216659 w 470095"/>
              <a:gd name="connsiteY8" fmla="*/ 192210 h 350932"/>
              <a:gd name="connsiteX9" fmla="*/ 220519 w 470095"/>
              <a:gd name="connsiteY9" fmla="*/ 193245 h 350932"/>
              <a:gd name="connsiteX10" fmla="*/ 220634 w 470095"/>
              <a:gd name="connsiteY10" fmla="*/ 193245 h 350932"/>
              <a:gd name="connsiteX11" fmla="*/ 224205 w 470095"/>
              <a:gd name="connsiteY11" fmla="*/ 194338 h 350932"/>
              <a:gd name="connsiteX12" fmla="*/ 224666 w 470095"/>
              <a:gd name="connsiteY12" fmla="*/ 194453 h 350932"/>
              <a:gd name="connsiteX13" fmla="*/ 227835 w 470095"/>
              <a:gd name="connsiteY13" fmla="*/ 195546 h 350932"/>
              <a:gd name="connsiteX14" fmla="*/ 228584 w 470095"/>
              <a:gd name="connsiteY14" fmla="*/ 195776 h 350932"/>
              <a:gd name="connsiteX15" fmla="*/ 231349 w 470095"/>
              <a:gd name="connsiteY15" fmla="*/ 196811 h 350932"/>
              <a:gd name="connsiteX16" fmla="*/ 232558 w 470095"/>
              <a:gd name="connsiteY16" fmla="*/ 197329 h 350932"/>
              <a:gd name="connsiteX17" fmla="*/ 234863 w 470095"/>
              <a:gd name="connsiteY17" fmla="*/ 198249 h 350932"/>
              <a:gd name="connsiteX18" fmla="*/ 236821 w 470095"/>
              <a:gd name="connsiteY18" fmla="*/ 199112 h 350932"/>
              <a:gd name="connsiteX19" fmla="*/ 238262 w 470095"/>
              <a:gd name="connsiteY19" fmla="*/ 199802 h 350932"/>
              <a:gd name="connsiteX20" fmla="*/ 241027 w 470095"/>
              <a:gd name="connsiteY20" fmla="*/ 201125 h 350932"/>
              <a:gd name="connsiteX21" fmla="*/ 241603 w 470095"/>
              <a:gd name="connsiteY21" fmla="*/ 201470 h 350932"/>
              <a:gd name="connsiteX22" fmla="*/ 254449 w 470095"/>
              <a:gd name="connsiteY22" fmla="*/ 209293 h 350932"/>
              <a:gd name="connsiteX23" fmla="*/ 254507 w 470095"/>
              <a:gd name="connsiteY23" fmla="*/ 209350 h 350932"/>
              <a:gd name="connsiteX24" fmla="*/ 256984 w 470095"/>
              <a:gd name="connsiteY24" fmla="*/ 211191 h 350932"/>
              <a:gd name="connsiteX25" fmla="*/ 257617 w 470095"/>
              <a:gd name="connsiteY25" fmla="*/ 211709 h 350932"/>
              <a:gd name="connsiteX26" fmla="*/ 259403 w 470095"/>
              <a:gd name="connsiteY26" fmla="*/ 213147 h 350932"/>
              <a:gd name="connsiteX27" fmla="*/ 260671 w 470095"/>
              <a:gd name="connsiteY27" fmla="*/ 214239 h 350932"/>
              <a:gd name="connsiteX28" fmla="*/ 261823 w 470095"/>
              <a:gd name="connsiteY28" fmla="*/ 215217 h 350932"/>
              <a:gd name="connsiteX29" fmla="*/ 263608 w 470095"/>
              <a:gd name="connsiteY29" fmla="*/ 216885 h 350932"/>
              <a:gd name="connsiteX30" fmla="*/ 264185 w 470095"/>
              <a:gd name="connsiteY30" fmla="*/ 217461 h 350932"/>
              <a:gd name="connsiteX31" fmla="*/ 266374 w 470095"/>
              <a:gd name="connsiteY31" fmla="*/ 219646 h 350932"/>
              <a:gd name="connsiteX32" fmla="*/ 266662 w 470095"/>
              <a:gd name="connsiteY32" fmla="*/ 219934 h 350932"/>
              <a:gd name="connsiteX33" fmla="*/ 268966 w 470095"/>
              <a:gd name="connsiteY33" fmla="*/ 222465 h 350932"/>
              <a:gd name="connsiteX34" fmla="*/ 269023 w 470095"/>
              <a:gd name="connsiteY34" fmla="*/ 222522 h 350932"/>
              <a:gd name="connsiteX35" fmla="*/ 270348 w 470095"/>
              <a:gd name="connsiteY35" fmla="*/ 224133 h 350932"/>
              <a:gd name="connsiteX36" fmla="*/ 270694 w 470095"/>
              <a:gd name="connsiteY36" fmla="*/ 224535 h 350932"/>
              <a:gd name="connsiteX37" fmla="*/ 271961 w 470095"/>
              <a:gd name="connsiteY37" fmla="*/ 226203 h 350932"/>
              <a:gd name="connsiteX38" fmla="*/ 283713 w 470095"/>
              <a:gd name="connsiteY38" fmla="*/ 255826 h 350932"/>
              <a:gd name="connsiteX39" fmla="*/ 285902 w 470095"/>
              <a:gd name="connsiteY39" fmla="*/ 277855 h 350932"/>
              <a:gd name="connsiteX40" fmla="*/ 290684 w 470095"/>
              <a:gd name="connsiteY40" fmla="*/ 282284 h 350932"/>
              <a:gd name="connsiteX41" fmla="*/ 291029 w 470095"/>
              <a:gd name="connsiteY41" fmla="*/ 282112 h 350932"/>
              <a:gd name="connsiteX42" fmla="*/ 313899 w 470095"/>
              <a:gd name="connsiteY42" fmla="*/ 270838 h 350932"/>
              <a:gd name="connsiteX43" fmla="*/ 335732 w 470095"/>
              <a:gd name="connsiteY43" fmla="*/ 258414 h 350932"/>
              <a:gd name="connsiteX44" fmla="*/ 363614 w 470095"/>
              <a:gd name="connsiteY44" fmla="*/ 235982 h 350932"/>
              <a:gd name="connsiteX45" fmla="*/ 363844 w 470095"/>
              <a:gd name="connsiteY45" fmla="*/ 235694 h 350932"/>
              <a:gd name="connsiteX46" fmla="*/ 365630 w 470095"/>
              <a:gd name="connsiteY46" fmla="*/ 234429 h 350932"/>
              <a:gd name="connsiteX47" fmla="*/ 367819 w 470095"/>
              <a:gd name="connsiteY47" fmla="*/ 234083 h 350932"/>
              <a:gd name="connsiteX48" fmla="*/ 371506 w 470095"/>
              <a:gd name="connsiteY48" fmla="*/ 234601 h 350932"/>
              <a:gd name="connsiteX49" fmla="*/ 433836 w 470095"/>
              <a:gd name="connsiteY49" fmla="*/ 290394 h 350932"/>
              <a:gd name="connsiteX50" fmla="*/ 336193 w 470095"/>
              <a:gd name="connsiteY50" fmla="*/ 347396 h 350932"/>
              <a:gd name="connsiteX51" fmla="*/ 330663 w 470095"/>
              <a:gd name="connsiteY51" fmla="*/ 347280 h 350932"/>
              <a:gd name="connsiteX52" fmla="*/ 227604 w 470095"/>
              <a:gd name="connsiteY52" fmla="*/ 350904 h 350932"/>
              <a:gd name="connsiteX53" fmla="*/ 59220 w 470095"/>
              <a:gd name="connsiteY53" fmla="*/ 332671 h 350932"/>
              <a:gd name="connsiteX54" fmla="*/ 0 w 470095"/>
              <a:gd name="connsiteY54" fmla="*/ 259277 h 350932"/>
              <a:gd name="connsiteX55" fmla="*/ 84855 w 470095"/>
              <a:gd name="connsiteY55" fmla="*/ 182259 h 350932"/>
              <a:gd name="connsiteX56" fmla="*/ 115156 w 470095"/>
              <a:gd name="connsiteY56" fmla="*/ 187321 h 350932"/>
              <a:gd name="connsiteX57" fmla="*/ 193559 w 470095"/>
              <a:gd name="connsiteY57" fmla="*/ 157238 h 350932"/>
              <a:gd name="connsiteX58" fmla="*/ 397795 w 470095"/>
              <a:gd name="connsiteY58" fmla="*/ 30375 h 350932"/>
              <a:gd name="connsiteX59" fmla="*/ 389500 w 470095"/>
              <a:gd name="connsiteY59" fmla="*/ 80021 h 350932"/>
              <a:gd name="connsiteX60" fmla="*/ 389673 w 470095"/>
              <a:gd name="connsiteY60" fmla="*/ 80309 h 350932"/>
              <a:gd name="connsiteX61" fmla="*/ 389961 w 470095"/>
              <a:gd name="connsiteY61" fmla="*/ 80481 h 350932"/>
              <a:gd name="connsiteX62" fmla="*/ 439731 w 470095"/>
              <a:gd name="connsiteY62" fmla="*/ 72197 h 350932"/>
              <a:gd name="connsiteX63" fmla="*/ 386505 w 470095"/>
              <a:gd name="connsiteY63" fmla="*/ 0 h 350932"/>
              <a:gd name="connsiteX64" fmla="*/ 392496 w 470095"/>
              <a:gd name="connsiteY64" fmla="*/ 2876 h 350932"/>
              <a:gd name="connsiteX65" fmla="*/ 467267 w 470095"/>
              <a:gd name="connsiteY65" fmla="*/ 77490 h 350932"/>
              <a:gd name="connsiteX66" fmla="*/ 469686 w 470095"/>
              <a:gd name="connsiteY66" fmla="*/ 85774 h 350932"/>
              <a:gd name="connsiteX67" fmla="*/ 462082 w 470095"/>
              <a:gd name="connsiteY67" fmla="*/ 90204 h 350932"/>
              <a:gd name="connsiteX68" fmla="*/ 396586 w 470095"/>
              <a:gd name="connsiteY68" fmla="*/ 98028 h 350932"/>
              <a:gd name="connsiteX69" fmla="*/ 338866 w 470095"/>
              <a:gd name="connsiteY69" fmla="*/ 155728 h 350932"/>
              <a:gd name="connsiteX70" fmla="*/ 350387 w 470095"/>
              <a:gd name="connsiteY70" fmla="*/ 167234 h 350932"/>
              <a:gd name="connsiteX71" fmla="*/ 350559 w 470095"/>
              <a:gd name="connsiteY71" fmla="*/ 190648 h 350932"/>
              <a:gd name="connsiteX72" fmla="*/ 358509 w 470095"/>
              <a:gd name="connsiteY72" fmla="*/ 198587 h 350932"/>
              <a:gd name="connsiteX73" fmla="*/ 361620 w 470095"/>
              <a:gd name="connsiteY73" fmla="*/ 206756 h 350932"/>
              <a:gd name="connsiteX74" fmla="*/ 357299 w 470095"/>
              <a:gd name="connsiteY74" fmla="*/ 214810 h 350932"/>
              <a:gd name="connsiteX75" fmla="*/ 327114 w 470095"/>
              <a:gd name="connsiteY75" fmla="*/ 240640 h 350932"/>
              <a:gd name="connsiteX76" fmla="*/ 307586 w 470095"/>
              <a:gd name="connsiteY76" fmla="*/ 251743 h 350932"/>
              <a:gd name="connsiteX77" fmla="*/ 302229 w 470095"/>
              <a:gd name="connsiteY77" fmla="*/ 254389 h 350932"/>
              <a:gd name="connsiteX78" fmla="*/ 301595 w 470095"/>
              <a:gd name="connsiteY78" fmla="*/ 248406 h 350932"/>
              <a:gd name="connsiteX79" fmla="*/ 283623 w 470095"/>
              <a:gd name="connsiteY79" fmla="*/ 208827 h 350932"/>
              <a:gd name="connsiteX80" fmla="*/ 224405 w 470095"/>
              <a:gd name="connsiteY80" fmla="*/ 174368 h 350932"/>
              <a:gd name="connsiteX81" fmla="*/ 218645 w 470095"/>
              <a:gd name="connsiteY81" fmla="*/ 173102 h 350932"/>
              <a:gd name="connsiteX82" fmla="*/ 213460 w 470095"/>
              <a:gd name="connsiteY82" fmla="*/ 172124 h 350932"/>
              <a:gd name="connsiteX83" fmla="*/ 215649 w 470095"/>
              <a:gd name="connsiteY83" fmla="*/ 167292 h 350932"/>
              <a:gd name="connsiteX84" fmla="*/ 229129 w 470095"/>
              <a:gd name="connsiteY84" fmla="*/ 142842 h 350932"/>
              <a:gd name="connsiteX85" fmla="*/ 254993 w 470095"/>
              <a:gd name="connsiteY85" fmla="*/ 112640 h 350932"/>
              <a:gd name="connsiteX86" fmla="*/ 263807 w 470095"/>
              <a:gd name="connsiteY86" fmla="*/ 108325 h 350932"/>
              <a:gd name="connsiteX87" fmla="*/ 271238 w 470095"/>
              <a:gd name="connsiteY87" fmla="*/ 111432 h 350932"/>
              <a:gd name="connsiteX88" fmla="*/ 279187 w 470095"/>
              <a:gd name="connsiteY88" fmla="*/ 119370 h 350932"/>
              <a:gd name="connsiteX89" fmla="*/ 290823 w 470095"/>
              <a:gd name="connsiteY89" fmla="*/ 114711 h 350932"/>
              <a:gd name="connsiteX90" fmla="*/ 302632 w 470095"/>
              <a:gd name="connsiteY90" fmla="*/ 119601 h 350932"/>
              <a:gd name="connsiteX91" fmla="*/ 314153 w 470095"/>
              <a:gd name="connsiteY91" fmla="*/ 131049 h 350932"/>
              <a:gd name="connsiteX92" fmla="*/ 371931 w 470095"/>
              <a:gd name="connsiteY92" fmla="*/ 73406 h 350932"/>
              <a:gd name="connsiteX93" fmla="*/ 379823 w 470095"/>
              <a:gd name="connsiteY93" fmla="*/ 7996 h 350932"/>
              <a:gd name="connsiteX94" fmla="*/ 386505 w 470095"/>
              <a:gd name="connsiteY94" fmla="*/ 0 h 35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470095" h="350932">
                <a:moveTo>
                  <a:pt x="193559" y="157238"/>
                </a:moveTo>
                <a:cubicBezTo>
                  <a:pt x="195229" y="157008"/>
                  <a:pt x="197303" y="159309"/>
                  <a:pt x="196669" y="160689"/>
                </a:cubicBezTo>
                <a:cubicBezTo>
                  <a:pt x="196554" y="160977"/>
                  <a:pt x="196381" y="161322"/>
                  <a:pt x="196209" y="161667"/>
                </a:cubicBezTo>
                <a:cubicBezTo>
                  <a:pt x="196209" y="161667"/>
                  <a:pt x="189699" y="176622"/>
                  <a:pt x="187222" y="181396"/>
                </a:cubicBezTo>
                <a:cubicBezTo>
                  <a:pt x="185148" y="185308"/>
                  <a:pt x="189699" y="186918"/>
                  <a:pt x="189699" y="186918"/>
                </a:cubicBezTo>
                <a:lnTo>
                  <a:pt x="209919" y="190829"/>
                </a:lnTo>
                <a:cubicBezTo>
                  <a:pt x="211647" y="191117"/>
                  <a:pt x="213433" y="191462"/>
                  <a:pt x="215219" y="191922"/>
                </a:cubicBezTo>
                <a:cubicBezTo>
                  <a:pt x="215622" y="191980"/>
                  <a:pt x="216025" y="192095"/>
                  <a:pt x="216429" y="192152"/>
                </a:cubicBezTo>
                <a:cubicBezTo>
                  <a:pt x="216486" y="192210"/>
                  <a:pt x="216601" y="192210"/>
                  <a:pt x="216659" y="192210"/>
                </a:cubicBezTo>
                <a:cubicBezTo>
                  <a:pt x="217926" y="192555"/>
                  <a:pt x="219251" y="192900"/>
                  <a:pt x="220519" y="193245"/>
                </a:cubicBezTo>
                <a:cubicBezTo>
                  <a:pt x="220576" y="193245"/>
                  <a:pt x="220634" y="193245"/>
                  <a:pt x="220634" y="193245"/>
                </a:cubicBezTo>
                <a:cubicBezTo>
                  <a:pt x="221844" y="193590"/>
                  <a:pt x="223053" y="193935"/>
                  <a:pt x="224205" y="194338"/>
                </a:cubicBezTo>
                <a:cubicBezTo>
                  <a:pt x="224321" y="194395"/>
                  <a:pt x="224494" y="194395"/>
                  <a:pt x="224666" y="194453"/>
                </a:cubicBezTo>
                <a:cubicBezTo>
                  <a:pt x="225703" y="194798"/>
                  <a:pt x="226740" y="195143"/>
                  <a:pt x="227835" y="195546"/>
                </a:cubicBezTo>
                <a:cubicBezTo>
                  <a:pt x="228065" y="195603"/>
                  <a:pt x="228353" y="195718"/>
                  <a:pt x="228584" y="195776"/>
                </a:cubicBezTo>
                <a:cubicBezTo>
                  <a:pt x="229505" y="196121"/>
                  <a:pt x="230427" y="196466"/>
                  <a:pt x="231349" y="196811"/>
                </a:cubicBezTo>
                <a:cubicBezTo>
                  <a:pt x="231752" y="196984"/>
                  <a:pt x="232155" y="197156"/>
                  <a:pt x="232558" y="197329"/>
                </a:cubicBezTo>
                <a:cubicBezTo>
                  <a:pt x="233307" y="197617"/>
                  <a:pt x="234114" y="197962"/>
                  <a:pt x="234863" y="198249"/>
                </a:cubicBezTo>
                <a:cubicBezTo>
                  <a:pt x="235496" y="198537"/>
                  <a:pt x="236188" y="198824"/>
                  <a:pt x="236821" y="199112"/>
                </a:cubicBezTo>
                <a:cubicBezTo>
                  <a:pt x="237282" y="199342"/>
                  <a:pt x="237801" y="199572"/>
                  <a:pt x="238262" y="199802"/>
                </a:cubicBezTo>
                <a:cubicBezTo>
                  <a:pt x="239183" y="200205"/>
                  <a:pt x="240105" y="200665"/>
                  <a:pt x="241027" y="201125"/>
                </a:cubicBezTo>
                <a:cubicBezTo>
                  <a:pt x="241199" y="201240"/>
                  <a:pt x="241430" y="201355"/>
                  <a:pt x="241603" y="201470"/>
                </a:cubicBezTo>
                <a:cubicBezTo>
                  <a:pt x="246154" y="203771"/>
                  <a:pt x="250417" y="206417"/>
                  <a:pt x="254449" y="209293"/>
                </a:cubicBezTo>
                <a:cubicBezTo>
                  <a:pt x="254449" y="209293"/>
                  <a:pt x="254507" y="209350"/>
                  <a:pt x="254507" y="209350"/>
                </a:cubicBezTo>
                <a:cubicBezTo>
                  <a:pt x="255371" y="209983"/>
                  <a:pt x="256177" y="210558"/>
                  <a:pt x="256984" y="211191"/>
                </a:cubicBezTo>
                <a:cubicBezTo>
                  <a:pt x="257214" y="211364"/>
                  <a:pt x="257387" y="211536"/>
                  <a:pt x="257617" y="211709"/>
                </a:cubicBezTo>
                <a:cubicBezTo>
                  <a:pt x="258251" y="212169"/>
                  <a:pt x="258827" y="212686"/>
                  <a:pt x="259403" y="213147"/>
                </a:cubicBezTo>
                <a:cubicBezTo>
                  <a:pt x="259864" y="213492"/>
                  <a:pt x="260267" y="213837"/>
                  <a:pt x="260671" y="214239"/>
                </a:cubicBezTo>
                <a:cubicBezTo>
                  <a:pt x="261074" y="214527"/>
                  <a:pt x="261419" y="214872"/>
                  <a:pt x="261823" y="215217"/>
                </a:cubicBezTo>
                <a:cubicBezTo>
                  <a:pt x="262399" y="215792"/>
                  <a:pt x="263032" y="216310"/>
                  <a:pt x="263608" y="216885"/>
                </a:cubicBezTo>
                <a:cubicBezTo>
                  <a:pt x="263781" y="217058"/>
                  <a:pt x="264012" y="217230"/>
                  <a:pt x="264185" y="217461"/>
                </a:cubicBezTo>
                <a:cubicBezTo>
                  <a:pt x="264933" y="218151"/>
                  <a:pt x="265682" y="218898"/>
                  <a:pt x="266374" y="219646"/>
                </a:cubicBezTo>
                <a:cubicBezTo>
                  <a:pt x="266489" y="219761"/>
                  <a:pt x="266546" y="219819"/>
                  <a:pt x="266662" y="219934"/>
                </a:cubicBezTo>
                <a:cubicBezTo>
                  <a:pt x="267411" y="220739"/>
                  <a:pt x="268217" y="221602"/>
                  <a:pt x="268966" y="222465"/>
                </a:cubicBezTo>
                <a:cubicBezTo>
                  <a:pt x="268966" y="222522"/>
                  <a:pt x="269023" y="222522"/>
                  <a:pt x="269023" y="222522"/>
                </a:cubicBezTo>
                <a:cubicBezTo>
                  <a:pt x="269484" y="223040"/>
                  <a:pt x="269945" y="223615"/>
                  <a:pt x="270348" y="224133"/>
                </a:cubicBezTo>
                <a:cubicBezTo>
                  <a:pt x="270464" y="224305"/>
                  <a:pt x="270579" y="224420"/>
                  <a:pt x="270694" y="224535"/>
                </a:cubicBezTo>
                <a:cubicBezTo>
                  <a:pt x="271097" y="225111"/>
                  <a:pt x="271558" y="225628"/>
                  <a:pt x="271961" y="226203"/>
                </a:cubicBezTo>
                <a:cubicBezTo>
                  <a:pt x="278932" y="235406"/>
                  <a:pt x="283137" y="245530"/>
                  <a:pt x="283713" y="255826"/>
                </a:cubicBezTo>
                <a:cubicBezTo>
                  <a:pt x="284174" y="260485"/>
                  <a:pt x="285441" y="273024"/>
                  <a:pt x="285902" y="277855"/>
                </a:cubicBezTo>
                <a:cubicBezTo>
                  <a:pt x="286421" y="282687"/>
                  <a:pt x="288898" y="282859"/>
                  <a:pt x="290684" y="282284"/>
                </a:cubicBezTo>
                <a:cubicBezTo>
                  <a:pt x="290914" y="282227"/>
                  <a:pt x="291029" y="282112"/>
                  <a:pt x="291029" y="282112"/>
                </a:cubicBezTo>
                <a:lnTo>
                  <a:pt x="313899" y="270838"/>
                </a:lnTo>
                <a:cubicBezTo>
                  <a:pt x="321158" y="267272"/>
                  <a:pt x="328474" y="263073"/>
                  <a:pt x="335732" y="258414"/>
                </a:cubicBezTo>
                <a:cubicBezTo>
                  <a:pt x="348175" y="250361"/>
                  <a:pt x="357623" y="241906"/>
                  <a:pt x="363614" y="235982"/>
                </a:cubicBezTo>
                <a:cubicBezTo>
                  <a:pt x="363671" y="235867"/>
                  <a:pt x="363729" y="235809"/>
                  <a:pt x="363844" y="235694"/>
                </a:cubicBezTo>
                <a:cubicBezTo>
                  <a:pt x="364363" y="235061"/>
                  <a:pt x="364939" y="234659"/>
                  <a:pt x="365630" y="234429"/>
                </a:cubicBezTo>
                <a:cubicBezTo>
                  <a:pt x="366494" y="233968"/>
                  <a:pt x="367301" y="233853"/>
                  <a:pt x="367819" y="234083"/>
                </a:cubicBezTo>
                <a:cubicBezTo>
                  <a:pt x="369259" y="234083"/>
                  <a:pt x="370642" y="234429"/>
                  <a:pt x="371506" y="234601"/>
                </a:cubicBezTo>
                <a:cubicBezTo>
                  <a:pt x="408950" y="242711"/>
                  <a:pt x="433836" y="265719"/>
                  <a:pt x="433836" y="290394"/>
                </a:cubicBezTo>
                <a:cubicBezTo>
                  <a:pt x="433836" y="321857"/>
                  <a:pt x="390113" y="347396"/>
                  <a:pt x="336193" y="347396"/>
                </a:cubicBezTo>
                <a:cubicBezTo>
                  <a:pt x="334349" y="347396"/>
                  <a:pt x="332506" y="347338"/>
                  <a:pt x="330663" y="347280"/>
                </a:cubicBezTo>
                <a:cubicBezTo>
                  <a:pt x="301226" y="349984"/>
                  <a:pt x="265740" y="351134"/>
                  <a:pt x="227604" y="350904"/>
                </a:cubicBezTo>
                <a:cubicBezTo>
                  <a:pt x="152600" y="350386"/>
                  <a:pt x="88081" y="344520"/>
                  <a:pt x="59220" y="332671"/>
                </a:cubicBezTo>
                <a:cubicBezTo>
                  <a:pt x="24886" y="322835"/>
                  <a:pt x="0" y="293673"/>
                  <a:pt x="0" y="259277"/>
                </a:cubicBezTo>
                <a:cubicBezTo>
                  <a:pt x="0" y="216770"/>
                  <a:pt x="38021" y="182259"/>
                  <a:pt x="84855" y="182259"/>
                </a:cubicBezTo>
                <a:cubicBezTo>
                  <a:pt x="95512" y="182259"/>
                  <a:pt x="105766" y="184042"/>
                  <a:pt x="115156" y="187321"/>
                </a:cubicBezTo>
                <a:cubicBezTo>
                  <a:pt x="133129" y="172883"/>
                  <a:pt x="160896" y="162012"/>
                  <a:pt x="193559" y="157238"/>
                </a:cubicBezTo>
                <a:close/>
                <a:moveTo>
                  <a:pt x="397795" y="30375"/>
                </a:moveTo>
                <a:lnTo>
                  <a:pt x="389500" y="80021"/>
                </a:lnTo>
                <a:cubicBezTo>
                  <a:pt x="389558" y="80136"/>
                  <a:pt x="389615" y="80251"/>
                  <a:pt x="389673" y="80309"/>
                </a:cubicBezTo>
                <a:cubicBezTo>
                  <a:pt x="389731" y="80424"/>
                  <a:pt x="389846" y="80424"/>
                  <a:pt x="389961" y="80481"/>
                </a:cubicBezTo>
                <a:lnTo>
                  <a:pt x="439731" y="72197"/>
                </a:lnTo>
                <a:close/>
                <a:moveTo>
                  <a:pt x="386505" y="0"/>
                </a:moveTo>
                <a:cubicBezTo>
                  <a:pt x="387945" y="0"/>
                  <a:pt x="390134" y="518"/>
                  <a:pt x="392496" y="2876"/>
                </a:cubicBezTo>
                <a:lnTo>
                  <a:pt x="467267" y="77490"/>
                </a:lnTo>
                <a:cubicBezTo>
                  <a:pt x="470953" y="81172"/>
                  <a:pt x="470147" y="84508"/>
                  <a:pt x="469686" y="85774"/>
                </a:cubicBezTo>
                <a:cubicBezTo>
                  <a:pt x="469167" y="87040"/>
                  <a:pt x="467382" y="89974"/>
                  <a:pt x="462082" y="90204"/>
                </a:cubicBezTo>
                <a:lnTo>
                  <a:pt x="396586" y="98028"/>
                </a:lnTo>
                <a:lnTo>
                  <a:pt x="338866" y="155728"/>
                </a:lnTo>
                <a:lnTo>
                  <a:pt x="350387" y="167234"/>
                </a:lnTo>
                <a:cubicBezTo>
                  <a:pt x="356838" y="173677"/>
                  <a:pt x="356896" y="184090"/>
                  <a:pt x="350559" y="190648"/>
                </a:cubicBezTo>
                <a:lnTo>
                  <a:pt x="358509" y="198587"/>
                </a:lnTo>
                <a:cubicBezTo>
                  <a:pt x="360698" y="200773"/>
                  <a:pt x="361792" y="203650"/>
                  <a:pt x="361620" y="206756"/>
                </a:cubicBezTo>
                <a:cubicBezTo>
                  <a:pt x="361389" y="209805"/>
                  <a:pt x="359834" y="212739"/>
                  <a:pt x="357299" y="214810"/>
                </a:cubicBezTo>
                <a:cubicBezTo>
                  <a:pt x="355341" y="217111"/>
                  <a:pt x="344569" y="229307"/>
                  <a:pt x="327114" y="240640"/>
                </a:cubicBezTo>
                <a:cubicBezTo>
                  <a:pt x="320605" y="244840"/>
                  <a:pt x="314038" y="248579"/>
                  <a:pt x="307586" y="251743"/>
                </a:cubicBezTo>
                <a:lnTo>
                  <a:pt x="302229" y="254389"/>
                </a:lnTo>
                <a:lnTo>
                  <a:pt x="301595" y="248406"/>
                </a:lnTo>
                <a:cubicBezTo>
                  <a:pt x="300213" y="234485"/>
                  <a:pt x="293992" y="220793"/>
                  <a:pt x="283623" y="208827"/>
                </a:cubicBezTo>
                <a:cubicBezTo>
                  <a:pt x="269337" y="192374"/>
                  <a:pt x="248311" y="180121"/>
                  <a:pt x="224405" y="174368"/>
                </a:cubicBezTo>
                <a:cubicBezTo>
                  <a:pt x="222677" y="173908"/>
                  <a:pt x="220834" y="173505"/>
                  <a:pt x="218645" y="173102"/>
                </a:cubicBezTo>
                <a:lnTo>
                  <a:pt x="213460" y="172124"/>
                </a:lnTo>
                <a:lnTo>
                  <a:pt x="215649" y="167292"/>
                </a:lnTo>
                <a:cubicBezTo>
                  <a:pt x="219336" y="159180"/>
                  <a:pt x="223887" y="150953"/>
                  <a:pt x="229129" y="142842"/>
                </a:cubicBezTo>
                <a:cubicBezTo>
                  <a:pt x="240477" y="125353"/>
                  <a:pt x="252689" y="114596"/>
                  <a:pt x="254993" y="112640"/>
                </a:cubicBezTo>
                <a:cubicBezTo>
                  <a:pt x="257240" y="109878"/>
                  <a:pt x="260466" y="108325"/>
                  <a:pt x="263807" y="108325"/>
                </a:cubicBezTo>
                <a:cubicBezTo>
                  <a:pt x="266629" y="108325"/>
                  <a:pt x="269222" y="109418"/>
                  <a:pt x="271238" y="111432"/>
                </a:cubicBezTo>
                <a:lnTo>
                  <a:pt x="279187" y="119370"/>
                </a:lnTo>
                <a:cubicBezTo>
                  <a:pt x="282355" y="116379"/>
                  <a:pt x="286445" y="114711"/>
                  <a:pt x="290823" y="114711"/>
                </a:cubicBezTo>
                <a:cubicBezTo>
                  <a:pt x="295317" y="114711"/>
                  <a:pt x="299522" y="116437"/>
                  <a:pt x="302632" y="119601"/>
                </a:cubicBezTo>
                <a:lnTo>
                  <a:pt x="314153" y="131049"/>
                </a:lnTo>
                <a:lnTo>
                  <a:pt x="371931" y="73406"/>
                </a:lnTo>
                <a:lnTo>
                  <a:pt x="379823" y="7996"/>
                </a:lnTo>
                <a:cubicBezTo>
                  <a:pt x="380053" y="2473"/>
                  <a:pt x="383336" y="0"/>
                  <a:pt x="386505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98DFC6-2F60-477A-A036-DD5DD52706FD}"/>
              </a:ext>
            </a:extLst>
          </p:cNvPr>
          <p:cNvSpPr txBox="1"/>
          <p:nvPr/>
        </p:nvSpPr>
        <p:spPr>
          <a:xfrm>
            <a:off x="3129793" y="2717489"/>
            <a:ext cx="8414621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《Neural NILM: Deep Neural Networks Applied to Energy Disaggregation》</a:t>
            </a:r>
          </a:p>
          <a:p>
            <a:pPr lvl="0">
              <a:lnSpc>
                <a:spcPct val="150000"/>
              </a:lnSpc>
              <a:defRPr/>
            </a:pP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《Sequence-to-point learning with neural networks for nonintrusive load monitoring》</a:t>
            </a:r>
          </a:p>
          <a:p>
            <a:pPr lvl="0">
              <a:lnSpc>
                <a:spcPct val="150000"/>
              </a:lnSpc>
              <a:defRPr/>
            </a:pP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《Sliding Window Approach for Online Energy Disaggregation Using Artificial Neural Networks》</a:t>
            </a:r>
            <a:endParaRPr kumimoji="1" lang="zh-CN" altLang="en-US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5AEF1A-8D12-4051-9D74-F46CDF3067B9}"/>
              </a:ext>
            </a:extLst>
          </p:cNvPr>
          <p:cNvSpPr txBox="1"/>
          <p:nvPr/>
        </p:nvSpPr>
        <p:spPr>
          <a:xfrm>
            <a:off x="2875453" y="2441796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深度学习：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71C7B9-87DA-463E-8E58-9F24E9C6943B}"/>
              </a:ext>
            </a:extLst>
          </p:cNvPr>
          <p:cNvSpPr txBox="1"/>
          <p:nvPr/>
        </p:nvSpPr>
        <p:spPr>
          <a:xfrm>
            <a:off x="2875453" y="3618999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数据集：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B8C52C-6757-4BB1-A457-FB6A1AEE15EF}"/>
              </a:ext>
            </a:extLst>
          </p:cNvPr>
          <p:cNvSpPr txBox="1"/>
          <p:nvPr/>
        </p:nvSpPr>
        <p:spPr>
          <a:xfrm>
            <a:off x="3129793" y="4047935"/>
            <a:ext cx="8414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《Dataport and NILMTK: A Building Data Set Designed for Non-intrusive Load Monitoring》</a:t>
            </a:r>
            <a:endParaRPr kumimoji="1" lang="zh-CN" altLang="en-US" sz="12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07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797210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8A19B-61FF-9740-BBF1-181AC509CA3D}"/>
              </a:ext>
            </a:extLst>
          </p:cNvPr>
          <p:cNvSpPr txBox="1"/>
          <p:nvPr/>
        </p:nvSpPr>
        <p:spPr>
          <a:xfrm>
            <a:off x="8167021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noProof="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887435" y="3982995"/>
            <a:ext cx="366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THANKS 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FOR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LISTEN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10485979" y="4109802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627321" y="4213828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385080" y="3052734"/>
            <a:ext cx="510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1" lang="zh-CN" altLang="en-US" dirty="0">
                <a:solidFill>
                  <a:srgbClr val="44546A"/>
                </a:solidFill>
                <a:cs typeface="+mn-ea"/>
                <a:sym typeface="+mn-lt"/>
              </a:rPr>
              <a:t>基于细粒度用能信息的数据挖掘技术研究与实现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223645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李成扬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339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7DAC8EB-FA83-7E4C-AF62-241BA0588B17}"/>
              </a:ext>
            </a:extLst>
          </p:cNvPr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BF9EF1-4524-664B-B4E4-F19DF76D9A44}"/>
              </a:ext>
            </a:extLst>
          </p:cNvPr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B261106-7C4E-5C45-85CE-F2A206EC566B}"/>
              </a:ext>
            </a:extLst>
          </p:cNvPr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A32410C-A7A8-484A-9119-0B7FF46D9A48}"/>
              </a:ext>
            </a:extLst>
          </p:cNvPr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E6D4DB-97A7-664D-A539-41472511B747}"/>
              </a:ext>
            </a:extLst>
          </p:cNvPr>
          <p:cNvSpPr txBox="1"/>
          <p:nvPr/>
        </p:nvSpPr>
        <p:spPr>
          <a:xfrm>
            <a:off x="5281898" y="156555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第一部分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A5CD6C-CEAA-2F4F-84CB-CDF42E3F6FB0}"/>
              </a:ext>
            </a:extLst>
          </p:cNvPr>
          <p:cNvSpPr txBox="1"/>
          <p:nvPr/>
        </p:nvSpPr>
        <p:spPr>
          <a:xfrm>
            <a:off x="5293773" y="199876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EEC32F-A461-E14B-BA72-2A0A3033AF09}"/>
              </a:ext>
            </a:extLst>
          </p:cNvPr>
          <p:cNvSpPr txBox="1"/>
          <p:nvPr/>
        </p:nvSpPr>
        <p:spPr>
          <a:xfrm>
            <a:off x="3126238" y="277052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noProof="0" dirty="0">
                <a:solidFill>
                  <a:srgbClr val="44546A"/>
                </a:solidFill>
                <a:cs typeface="+mn-ea"/>
                <a:sym typeface="+mn-lt"/>
              </a:rPr>
              <a:t>工作目标</a:t>
            </a:r>
            <a:endParaRPr kumimoji="1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3DBF93-FD30-194C-B730-87857EF96E77}"/>
              </a:ext>
            </a:extLst>
          </p:cNvPr>
          <p:cNvSpPr txBox="1"/>
          <p:nvPr/>
        </p:nvSpPr>
        <p:spPr>
          <a:xfrm>
            <a:off x="3126238" y="3876503"/>
            <a:ext cx="6472052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WORK</a:t>
            </a:r>
            <a:r>
              <a:rPr kumimoji="0" lang="en" altLang="zh-CN" sz="105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TARGET</a:t>
            </a:r>
            <a:endParaRPr kumimoji="0" lang="e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4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工作目标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BAF0AF-4083-2846-BB97-95EF48EDC195}"/>
              </a:ext>
            </a:extLst>
          </p:cNvPr>
          <p:cNvSpPr txBox="1"/>
          <p:nvPr/>
        </p:nvSpPr>
        <p:spPr>
          <a:xfrm>
            <a:off x="1118084" y="1473137"/>
            <a:ext cx="577158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spc="400" dirty="0">
                <a:solidFill>
                  <a:srgbClr val="44546A"/>
                </a:solidFill>
                <a:cs typeface="+mn-ea"/>
                <a:sym typeface="+mn-lt"/>
              </a:rPr>
              <a:t>数据挖掘：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  <a:sym typeface="+mn-lt"/>
              </a:rPr>
              <a:t>基于负荷识别结果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挖掘不同电器的关联关系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07" name="旁门左道PPT出品">
            <a:extLst>
              <a:ext uri="{FF2B5EF4-FFF2-40B4-BE49-F238E27FC236}">
                <a16:creationId xmlns:a16="http://schemas.microsoft.com/office/drawing/2014/main" id="{FA0F165C-918D-4A1D-8C7D-F6B4D18A4BBA}"/>
              </a:ext>
            </a:extLst>
          </p:cNvPr>
          <p:cNvSpPr/>
          <p:nvPr/>
        </p:nvSpPr>
        <p:spPr>
          <a:xfrm>
            <a:off x="1516636" y="428796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读入数据</a:t>
            </a:r>
          </a:p>
        </p:txBody>
      </p:sp>
      <p:sp>
        <p:nvSpPr>
          <p:cNvPr id="3408" name="矩形 3407">
            <a:extLst>
              <a:ext uri="{FF2B5EF4-FFF2-40B4-BE49-F238E27FC236}">
                <a16:creationId xmlns:a16="http://schemas.microsoft.com/office/drawing/2014/main" id="{D686B5BB-BCFB-4221-A822-AE08BF3D8D0E}"/>
              </a:ext>
            </a:extLst>
          </p:cNvPr>
          <p:cNvSpPr/>
          <p:nvPr/>
        </p:nvSpPr>
        <p:spPr>
          <a:xfrm>
            <a:off x="7229228" y="486936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负荷识别</a:t>
            </a:r>
          </a:p>
        </p:txBody>
      </p:sp>
      <p:sp>
        <p:nvSpPr>
          <p:cNvPr id="3409" name="矩形 3408">
            <a:extLst>
              <a:ext uri="{FF2B5EF4-FFF2-40B4-BE49-F238E27FC236}">
                <a16:creationId xmlns:a16="http://schemas.microsoft.com/office/drawing/2014/main" id="{4C248946-1085-42E8-A2AA-BA0185FA3E6A}"/>
              </a:ext>
            </a:extLst>
          </p:cNvPr>
          <p:cNvSpPr/>
          <p:nvPr/>
        </p:nvSpPr>
        <p:spPr>
          <a:xfrm>
            <a:off x="9801986" y="31114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数据挖掘</a:t>
            </a:r>
          </a:p>
        </p:txBody>
      </p:sp>
      <p:sp>
        <p:nvSpPr>
          <p:cNvPr id="3411" name="椭圆 3410">
            <a:extLst>
              <a:ext uri="{FF2B5EF4-FFF2-40B4-BE49-F238E27FC236}">
                <a16:creationId xmlns:a16="http://schemas.microsoft.com/office/drawing/2014/main" id="{94EB50CB-333D-4A6E-8947-B2D38E4E27DE}"/>
              </a:ext>
            </a:extLst>
          </p:cNvPr>
          <p:cNvSpPr/>
          <p:nvPr/>
        </p:nvSpPr>
        <p:spPr>
          <a:xfrm>
            <a:off x="1228500" y="3627161"/>
            <a:ext cx="1803691" cy="1803691"/>
          </a:xfrm>
          <a:prstGeom prst="ellipse">
            <a:avLst/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3" name="旁门左道PPT出品">
            <a:extLst>
              <a:ext uri="{FF2B5EF4-FFF2-40B4-BE49-F238E27FC236}">
                <a16:creationId xmlns:a16="http://schemas.microsoft.com/office/drawing/2014/main" id="{85DE5C59-AD13-40DB-84E6-77C129AAA4E9}"/>
              </a:ext>
            </a:extLst>
          </p:cNvPr>
          <p:cNvSpPr/>
          <p:nvPr/>
        </p:nvSpPr>
        <p:spPr>
          <a:xfrm>
            <a:off x="9505435" y="2403224"/>
            <a:ext cx="1803691" cy="1803691"/>
          </a:xfrm>
          <a:prstGeom prst="ellipse">
            <a:avLst/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5" name="椭圆 3414">
            <a:extLst>
              <a:ext uri="{FF2B5EF4-FFF2-40B4-BE49-F238E27FC236}">
                <a16:creationId xmlns:a16="http://schemas.microsoft.com/office/drawing/2014/main" id="{886D845D-244F-426C-90C3-5D6F1927D789}"/>
              </a:ext>
            </a:extLst>
          </p:cNvPr>
          <p:cNvSpPr/>
          <p:nvPr/>
        </p:nvSpPr>
        <p:spPr>
          <a:xfrm>
            <a:off x="6726566" y="3897294"/>
            <a:ext cx="2344257" cy="2344256"/>
          </a:xfrm>
          <a:prstGeom prst="ellipse">
            <a:avLst/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16" name="组合 3415">
            <a:extLst>
              <a:ext uri="{FF2B5EF4-FFF2-40B4-BE49-F238E27FC236}">
                <a16:creationId xmlns:a16="http://schemas.microsoft.com/office/drawing/2014/main" id="{48C084A2-C950-404A-949C-1301D8CE9B20}"/>
              </a:ext>
            </a:extLst>
          </p:cNvPr>
          <p:cNvGrpSpPr/>
          <p:nvPr/>
        </p:nvGrpSpPr>
        <p:grpSpPr>
          <a:xfrm>
            <a:off x="1324052" y="3722713"/>
            <a:ext cx="1612587" cy="1612586"/>
            <a:chOff x="770695" y="2971031"/>
            <a:chExt cx="1736690" cy="1736690"/>
          </a:xfrm>
        </p:grpSpPr>
        <p:sp>
          <p:nvSpPr>
            <p:cNvPr id="3417" name="弧形 3416">
              <a:extLst>
                <a:ext uri="{FF2B5EF4-FFF2-40B4-BE49-F238E27FC236}">
                  <a16:creationId xmlns:a16="http://schemas.microsoft.com/office/drawing/2014/main" id="{CE7582E1-CC25-4377-9ADD-289AE05F787F}"/>
                </a:ext>
              </a:extLst>
            </p:cNvPr>
            <p:cNvSpPr/>
            <p:nvPr/>
          </p:nvSpPr>
          <p:spPr>
            <a:xfrm>
              <a:off x="770695" y="2971031"/>
              <a:ext cx="1736690" cy="1736690"/>
            </a:xfrm>
            <a:prstGeom prst="arc">
              <a:avLst>
                <a:gd name="adj1" fmla="val 11217676"/>
                <a:gd name="adj2" fmla="val 21152120"/>
              </a:avLst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8" name="弧形 3417">
              <a:extLst>
                <a:ext uri="{FF2B5EF4-FFF2-40B4-BE49-F238E27FC236}">
                  <a16:creationId xmlns:a16="http://schemas.microsoft.com/office/drawing/2014/main" id="{991CE5C7-A28A-496C-A127-D69246E4CE99}"/>
                </a:ext>
              </a:extLst>
            </p:cNvPr>
            <p:cNvSpPr/>
            <p:nvPr/>
          </p:nvSpPr>
          <p:spPr>
            <a:xfrm rot="10800000">
              <a:off x="770695" y="2971031"/>
              <a:ext cx="1736690" cy="1736690"/>
            </a:xfrm>
            <a:prstGeom prst="arc">
              <a:avLst>
                <a:gd name="adj1" fmla="val 11217676"/>
                <a:gd name="adj2" fmla="val 21152120"/>
              </a:avLst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19" name="矩形 3418">
            <a:extLst>
              <a:ext uri="{FF2B5EF4-FFF2-40B4-BE49-F238E27FC236}">
                <a16:creationId xmlns:a16="http://schemas.microsoft.com/office/drawing/2014/main" id="{9DF4730E-3A6D-4920-A9C3-99F1931D932D}"/>
              </a:ext>
            </a:extLst>
          </p:cNvPr>
          <p:cNvSpPr/>
          <p:nvPr/>
        </p:nvSpPr>
        <p:spPr>
          <a:xfrm>
            <a:off x="4135583" y="3046760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训练模型</a:t>
            </a:r>
          </a:p>
        </p:txBody>
      </p:sp>
      <p:grpSp>
        <p:nvGrpSpPr>
          <p:cNvPr id="6773" name="组合 6772">
            <a:extLst>
              <a:ext uri="{FF2B5EF4-FFF2-40B4-BE49-F238E27FC236}">
                <a16:creationId xmlns:a16="http://schemas.microsoft.com/office/drawing/2014/main" id="{C770FD49-ECD5-420D-A024-E329745DD81E}"/>
              </a:ext>
            </a:extLst>
          </p:cNvPr>
          <p:cNvGrpSpPr/>
          <p:nvPr/>
        </p:nvGrpSpPr>
        <p:grpSpPr>
          <a:xfrm>
            <a:off x="3522474" y="1981007"/>
            <a:ext cx="2421928" cy="2460389"/>
            <a:chOff x="3522474" y="1716783"/>
            <a:chExt cx="2724614" cy="2724613"/>
          </a:xfrm>
        </p:grpSpPr>
        <p:sp>
          <p:nvSpPr>
            <p:cNvPr id="3421" name="椭圆 3420">
              <a:extLst>
                <a:ext uri="{FF2B5EF4-FFF2-40B4-BE49-F238E27FC236}">
                  <a16:creationId xmlns:a16="http://schemas.microsoft.com/office/drawing/2014/main" id="{1DDAE2EC-C0B5-4509-BA63-53495EFE3C89}"/>
                </a:ext>
              </a:extLst>
            </p:cNvPr>
            <p:cNvSpPr/>
            <p:nvPr/>
          </p:nvSpPr>
          <p:spPr>
            <a:xfrm>
              <a:off x="3522474" y="1716783"/>
              <a:ext cx="2724614" cy="2724613"/>
            </a:xfrm>
            <a:prstGeom prst="ellipse">
              <a:avLst/>
            </a:prstGeom>
            <a:noFill/>
            <a:ln w="63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22" name="组合 3421">
              <a:extLst>
                <a:ext uri="{FF2B5EF4-FFF2-40B4-BE49-F238E27FC236}">
                  <a16:creationId xmlns:a16="http://schemas.microsoft.com/office/drawing/2014/main" id="{1144DFE1-5558-43B3-805C-E63262C17533}"/>
                </a:ext>
              </a:extLst>
            </p:cNvPr>
            <p:cNvGrpSpPr/>
            <p:nvPr/>
          </p:nvGrpSpPr>
          <p:grpSpPr>
            <a:xfrm>
              <a:off x="3666813" y="1861123"/>
              <a:ext cx="2435935" cy="2435934"/>
              <a:chOff x="770695" y="2971031"/>
              <a:chExt cx="1736690" cy="1736690"/>
            </a:xfrm>
          </p:grpSpPr>
          <p:sp>
            <p:nvSpPr>
              <p:cNvPr id="3423" name="弧形 3422">
                <a:extLst>
                  <a:ext uri="{FF2B5EF4-FFF2-40B4-BE49-F238E27FC236}">
                    <a16:creationId xmlns:a16="http://schemas.microsoft.com/office/drawing/2014/main" id="{D0617724-B2ED-4D8B-BC63-61C794F9A975}"/>
                  </a:ext>
                </a:extLst>
              </p:cNvPr>
              <p:cNvSpPr/>
              <p:nvPr/>
            </p:nvSpPr>
            <p:spPr>
              <a:xfrm>
                <a:off x="770695" y="2971031"/>
                <a:ext cx="1736690" cy="1736690"/>
              </a:xfrm>
              <a:prstGeom prst="arc">
                <a:avLst>
                  <a:gd name="adj1" fmla="val 11217676"/>
                  <a:gd name="adj2" fmla="val 21152120"/>
                </a:avLst>
              </a:prstGeom>
              <a:no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4" name="弧形 3423">
                <a:extLst>
                  <a:ext uri="{FF2B5EF4-FFF2-40B4-BE49-F238E27FC236}">
                    <a16:creationId xmlns:a16="http://schemas.microsoft.com/office/drawing/2014/main" id="{ACDFAA61-3E5E-40CE-913A-BC670D96E341}"/>
                  </a:ext>
                </a:extLst>
              </p:cNvPr>
              <p:cNvSpPr/>
              <p:nvPr/>
            </p:nvSpPr>
            <p:spPr>
              <a:xfrm rot="10800000">
                <a:off x="770695" y="2971031"/>
                <a:ext cx="1736690" cy="1736690"/>
              </a:xfrm>
              <a:prstGeom prst="arc">
                <a:avLst>
                  <a:gd name="adj1" fmla="val 11217676"/>
                  <a:gd name="adj2" fmla="val 21152120"/>
                </a:avLst>
              </a:prstGeom>
              <a:noFill/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25" name="组合 3424">
            <a:extLst>
              <a:ext uri="{FF2B5EF4-FFF2-40B4-BE49-F238E27FC236}">
                <a16:creationId xmlns:a16="http://schemas.microsoft.com/office/drawing/2014/main" id="{793CE20D-9DD6-4787-9A7E-3C1AA7C1B08F}"/>
              </a:ext>
            </a:extLst>
          </p:cNvPr>
          <p:cNvGrpSpPr/>
          <p:nvPr/>
        </p:nvGrpSpPr>
        <p:grpSpPr>
          <a:xfrm>
            <a:off x="9598745" y="2496534"/>
            <a:ext cx="1617072" cy="1617072"/>
            <a:chOff x="770695" y="2971031"/>
            <a:chExt cx="1736690" cy="1736690"/>
          </a:xfrm>
        </p:grpSpPr>
        <p:sp>
          <p:nvSpPr>
            <p:cNvPr id="3426" name="弧形 3425">
              <a:extLst>
                <a:ext uri="{FF2B5EF4-FFF2-40B4-BE49-F238E27FC236}">
                  <a16:creationId xmlns:a16="http://schemas.microsoft.com/office/drawing/2014/main" id="{DCFE57A4-982D-4347-A8EC-7433394764D6}"/>
                </a:ext>
              </a:extLst>
            </p:cNvPr>
            <p:cNvSpPr/>
            <p:nvPr/>
          </p:nvSpPr>
          <p:spPr>
            <a:xfrm>
              <a:off x="770695" y="2971031"/>
              <a:ext cx="1736690" cy="1736690"/>
            </a:xfrm>
            <a:prstGeom prst="arc">
              <a:avLst>
                <a:gd name="adj1" fmla="val 11217676"/>
                <a:gd name="adj2" fmla="val 21152120"/>
              </a:avLst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7" name="弧形 3426">
              <a:extLst>
                <a:ext uri="{FF2B5EF4-FFF2-40B4-BE49-F238E27FC236}">
                  <a16:creationId xmlns:a16="http://schemas.microsoft.com/office/drawing/2014/main" id="{B0CE77E9-3871-4F97-B2C9-1A9FA71A786E}"/>
                </a:ext>
              </a:extLst>
            </p:cNvPr>
            <p:cNvSpPr/>
            <p:nvPr/>
          </p:nvSpPr>
          <p:spPr>
            <a:xfrm rot="10800000">
              <a:off x="770695" y="2971031"/>
              <a:ext cx="1736690" cy="1736690"/>
            </a:xfrm>
            <a:prstGeom prst="arc">
              <a:avLst>
                <a:gd name="adj1" fmla="val 11217676"/>
                <a:gd name="adj2" fmla="val 21152120"/>
              </a:avLst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8" name="组合 3427">
            <a:extLst>
              <a:ext uri="{FF2B5EF4-FFF2-40B4-BE49-F238E27FC236}">
                <a16:creationId xmlns:a16="http://schemas.microsoft.com/office/drawing/2014/main" id="{C368DF5D-406C-427E-9596-0673D45AE71D}"/>
              </a:ext>
            </a:extLst>
          </p:cNvPr>
          <p:cNvGrpSpPr/>
          <p:nvPr/>
        </p:nvGrpSpPr>
        <p:grpSpPr>
          <a:xfrm>
            <a:off x="6850756" y="4021484"/>
            <a:ext cx="2095878" cy="2095877"/>
            <a:chOff x="770695" y="2971031"/>
            <a:chExt cx="1736690" cy="1736690"/>
          </a:xfrm>
        </p:grpSpPr>
        <p:sp>
          <p:nvSpPr>
            <p:cNvPr id="3429" name="弧形 3428">
              <a:extLst>
                <a:ext uri="{FF2B5EF4-FFF2-40B4-BE49-F238E27FC236}">
                  <a16:creationId xmlns:a16="http://schemas.microsoft.com/office/drawing/2014/main" id="{36A09BD9-705C-4098-8E70-D344D1127184}"/>
                </a:ext>
              </a:extLst>
            </p:cNvPr>
            <p:cNvSpPr/>
            <p:nvPr/>
          </p:nvSpPr>
          <p:spPr>
            <a:xfrm>
              <a:off x="770695" y="2971031"/>
              <a:ext cx="1736690" cy="1736690"/>
            </a:xfrm>
            <a:prstGeom prst="arc">
              <a:avLst>
                <a:gd name="adj1" fmla="val 11217676"/>
                <a:gd name="adj2" fmla="val 21152120"/>
              </a:avLst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0" name="弧形 3429">
              <a:extLst>
                <a:ext uri="{FF2B5EF4-FFF2-40B4-BE49-F238E27FC236}">
                  <a16:creationId xmlns:a16="http://schemas.microsoft.com/office/drawing/2014/main" id="{FE8BC8B8-BCB0-4660-9D07-88CCBD1DF185}"/>
                </a:ext>
              </a:extLst>
            </p:cNvPr>
            <p:cNvSpPr/>
            <p:nvPr/>
          </p:nvSpPr>
          <p:spPr>
            <a:xfrm rot="10800000">
              <a:off x="770695" y="2971031"/>
              <a:ext cx="1736690" cy="1736690"/>
            </a:xfrm>
            <a:prstGeom prst="arc">
              <a:avLst>
                <a:gd name="adj1" fmla="val 11217676"/>
                <a:gd name="adj2" fmla="val 21152120"/>
              </a:avLst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31" name="直接连接符 3430">
            <a:extLst>
              <a:ext uri="{FF2B5EF4-FFF2-40B4-BE49-F238E27FC236}">
                <a16:creationId xmlns:a16="http://schemas.microsoft.com/office/drawing/2014/main" id="{9605CCAC-DEE7-4D14-B1BF-C964A442E081}"/>
              </a:ext>
            </a:extLst>
          </p:cNvPr>
          <p:cNvCxnSpPr>
            <a:cxnSpLocks/>
          </p:cNvCxnSpPr>
          <p:nvPr/>
        </p:nvCxnSpPr>
        <p:spPr>
          <a:xfrm flipV="1">
            <a:off x="2931546" y="3722713"/>
            <a:ext cx="663097" cy="39701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2" name="直接连接符 3431">
            <a:extLst>
              <a:ext uri="{FF2B5EF4-FFF2-40B4-BE49-F238E27FC236}">
                <a16:creationId xmlns:a16="http://schemas.microsoft.com/office/drawing/2014/main" id="{0B72ECE9-1778-4C4C-A63F-FDEBD19DD3B1}"/>
              </a:ext>
            </a:extLst>
          </p:cNvPr>
          <p:cNvCxnSpPr>
            <a:cxnSpLocks/>
          </p:cNvCxnSpPr>
          <p:nvPr/>
        </p:nvCxnSpPr>
        <p:spPr>
          <a:xfrm>
            <a:off x="5894371" y="3746583"/>
            <a:ext cx="1031871" cy="66942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3" name="直接连接符 3432">
            <a:extLst>
              <a:ext uri="{FF2B5EF4-FFF2-40B4-BE49-F238E27FC236}">
                <a16:creationId xmlns:a16="http://schemas.microsoft.com/office/drawing/2014/main" id="{19EE7E29-14E1-4CC0-BB94-951727521569}"/>
              </a:ext>
            </a:extLst>
          </p:cNvPr>
          <p:cNvCxnSpPr>
            <a:cxnSpLocks/>
          </p:cNvCxnSpPr>
          <p:nvPr/>
        </p:nvCxnSpPr>
        <p:spPr>
          <a:xfrm flipV="1">
            <a:off x="8847431" y="3786095"/>
            <a:ext cx="799922" cy="59944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4" name="组合 3433">
            <a:extLst>
              <a:ext uri="{FF2B5EF4-FFF2-40B4-BE49-F238E27FC236}">
                <a16:creationId xmlns:a16="http://schemas.microsoft.com/office/drawing/2014/main" id="{A80D6F65-12EF-48E1-8F64-AAFBBDBA4AC7}"/>
              </a:ext>
            </a:extLst>
          </p:cNvPr>
          <p:cNvGrpSpPr/>
          <p:nvPr/>
        </p:nvGrpSpPr>
        <p:grpSpPr>
          <a:xfrm>
            <a:off x="1308105" y="4506147"/>
            <a:ext cx="1641094" cy="45720"/>
            <a:chOff x="1135293" y="3576422"/>
            <a:chExt cx="1641094" cy="45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35" name="矩形 3434">
              <a:extLst>
                <a:ext uri="{FF2B5EF4-FFF2-40B4-BE49-F238E27FC236}">
                  <a16:creationId xmlns:a16="http://schemas.microsoft.com/office/drawing/2014/main" id="{7B508CC3-53A8-480F-B538-B6C8C73EE758}"/>
                </a:ext>
              </a:extLst>
            </p:cNvPr>
            <p:cNvSpPr/>
            <p:nvPr/>
          </p:nvSpPr>
          <p:spPr>
            <a:xfrm rot="2700000" flipH="1">
              <a:off x="1135293" y="3576422"/>
              <a:ext cx="4572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6" name="矩形 3435">
              <a:extLst>
                <a:ext uri="{FF2B5EF4-FFF2-40B4-BE49-F238E27FC236}">
                  <a16:creationId xmlns:a16="http://schemas.microsoft.com/office/drawing/2014/main" id="{79B9CCEB-AB54-49F7-A707-5F36C045D93E}"/>
                </a:ext>
              </a:extLst>
            </p:cNvPr>
            <p:cNvSpPr/>
            <p:nvPr/>
          </p:nvSpPr>
          <p:spPr>
            <a:xfrm rot="2700000" flipH="1">
              <a:off x="2730667" y="3576422"/>
              <a:ext cx="4572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37" name="矩形 3436">
            <a:extLst>
              <a:ext uri="{FF2B5EF4-FFF2-40B4-BE49-F238E27FC236}">
                <a16:creationId xmlns:a16="http://schemas.microsoft.com/office/drawing/2014/main" id="{4D6F8439-45BC-48A3-A8E0-46DADD3ECE05}"/>
              </a:ext>
            </a:extLst>
          </p:cNvPr>
          <p:cNvSpPr/>
          <p:nvPr/>
        </p:nvSpPr>
        <p:spPr>
          <a:xfrm rot="2700000" flipH="1">
            <a:off x="9583605" y="3282209"/>
            <a:ext cx="45720" cy="4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8" name="矩形 3437">
            <a:extLst>
              <a:ext uri="{FF2B5EF4-FFF2-40B4-BE49-F238E27FC236}">
                <a16:creationId xmlns:a16="http://schemas.microsoft.com/office/drawing/2014/main" id="{9C309740-C098-417E-B808-2AB2AF2FE2DD}"/>
              </a:ext>
            </a:extLst>
          </p:cNvPr>
          <p:cNvSpPr/>
          <p:nvPr/>
        </p:nvSpPr>
        <p:spPr>
          <a:xfrm rot="2700000" flipH="1">
            <a:off x="11188457" y="3282209"/>
            <a:ext cx="45720" cy="4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39" name="组合 3438">
            <a:extLst>
              <a:ext uri="{FF2B5EF4-FFF2-40B4-BE49-F238E27FC236}">
                <a16:creationId xmlns:a16="http://schemas.microsoft.com/office/drawing/2014/main" id="{FD59A60A-8BB7-4F2E-807B-8AB8C02A9D71}"/>
              </a:ext>
            </a:extLst>
          </p:cNvPr>
          <p:cNvGrpSpPr/>
          <p:nvPr/>
        </p:nvGrpSpPr>
        <p:grpSpPr>
          <a:xfrm>
            <a:off x="6834481" y="5046562"/>
            <a:ext cx="2128427" cy="45720"/>
            <a:chOff x="6664034" y="4116838"/>
            <a:chExt cx="2128427" cy="45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40" name="矩形 3439">
              <a:extLst>
                <a:ext uri="{FF2B5EF4-FFF2-40B4-BE49-F238E27FC236}">
                  <a16:creationId xmlns:a16="http://schemas.microsoft.com/office/drawing/2014/main" id="{30301209-8F0E-4156-A976-EF3D0E040A97}"/>
                </a:ext>
              </a:extLst>
            </p:cNvPr>
            <p:cNvSpPr/>
            <p:nvPr/>
          </p:nvSpPr>
          <p:spPr>
            <a:xfrm rot="2700000" flipH="1">
              <a:off x="8746741" y="4116838"/>
              <a:ext cx="4572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1" name="矩形 3440">
              <a:extLst>
                <a:ext uri="{FF2B5EF4-FFF2-40B4-BE49-F238E27FC236}">
                  <a16:creationId xmlns:a16="http://schemas.microsoft.com/office/drawing/2014/main" id="{F98A34E3-8B59-47C6-99D0-C85FAFE7BBDC}"/>
                </a:ext>
              </a:extLst>
            </p:cNvPr>
            <p:cNvSpPr/>
            <p:nvPr/>
          </p:nvSpPr>
          <p:spPr>
            <a:xfrm rot="2700000" flipH="1">
              <a:off x="6664034" y="4116838"/>
              <a:ext cx="4572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42" name="矩形 3441">
            <a:extLst>
              <a:ext uri="{FF2B5EF4-FFF2-40B4-BE49-F238E27FC236}">
                <a16:creationId xmlns:a16="http://schemas.microsoft.com/office/drawing/2014/main" id="{BDE1D17D-5215-4E2B-8F79-84F8758361B7}"/>
              </a:ext>
            </a:extLst>
          </p:cNvPr>
          <p:cNvSpPr/>
          <p:nvPr/>
        </p:nvSpPr>
        <p:spPr>
          <a:xfrm rot="2700000" flipH="1">
            <a:off x="3645782" y="3056229"/>
            <a:ext cx="45720" cy="4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0" name="旁门左道PPT出品">
            <a:extLst>
              <a:ext uri="{FF2B5EF4-FFF2-40B4-BE49-F238E27FC236}">
                <a16:creationId xmlns:a16="http://schemas.microsoft.com/office/drawing/2014/main" id="{975D780A-F54B-4C5D-969E-836A39789D2F}"/>
              </a:ext>
            </a:extLst>
          </p:cNvPr>
          <p:cNvSpPr/>
          <p:nvPr/>
        </p:nvSpPr>
        <p:spPr>
          <a:xfrm rot="2700000" flipH="1">
            <a:off x="6078060" y="3056229"/>
            <a:ext cx="45720" cy="4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7" name="文本框 6776">
            <a:extLst>
              <a:ext uri="{FF2B5EF4-FFF2-40B4-BE49-F238E27FC236}">
                <a16:creationId xmlns:a16="http://schemas.microsoft.com/office/drawing/2014/main" id="{03F45C3E-8F38-4C6A-B4A4-2019E4FA518B}"/>
              </a:ext>
            </a:extLst>
          </p:cNvPr>
          <p:cNvSpPr txBox="1"/>
          <p:nvPr/>
        </p:nvSpPr>
        <p:spPr>
          <a:xfrm>
            <a:off x="1118084" y="1018576"/>
            <a:ext cx="620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000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负荷识别：</a:t>
            </a:r>
            <a:r>
              <a:rPr kumimoji="1" lang="zh-CN" altLang="en-US" sz="1600" dirty="0">
                <a:solidFill>
                  <a:srgbClr val="44546A"/>
                </a:solidFill>
                <a:cs typeface="+mn-ea"/>
                <a:sym typeface="+mn-lt"/>
              </a:rPr>
              <a:t>识别出一段时间内电器是否存在开启状态</a:t>
            </a:r>
            <a:r>
              <a:rPr kumimoji="1" lang="en-US" altLang="zh-CN" sz="1600" dirty="0">
                <a:solidFill>
                  <a:srgbClr val="44546A"/>
                </a:solidFill>
                <a:cs typeface="+mn-ea"/>
                <a:sym typeface="+mn-lt"/>
              </a:rPr>
              <a:t>(1/0)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7DAC8EB-FA83-7E4C-AF62-241BA0588B17}"/>
              </a:ext>
            </a:extLst>
          </p:cNvPr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BF9EF1-4524-664B-B4E4-F19DF76D9A44}"/>
              </a:ext>
            </a:extLst>
          </p:cNvPr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B261106-7C4E-5C45-85CE-F2A206EC566B}"/>
              </a:ext>
            </a:extLst>
          </p:cNvPr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A32410C-A7A8-484A-9119-0B7FF46D9A48}"/>
              </a:ext>
            </a:extLst>
          </p:cNvPr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E6D4DB-97A7-664D-A539-41472511B747}"/>
              </a:ext>
            </a:extLst>
          </p:cNvPr>
          <p:cNvSpPr txBox="1"/>
          <p:nvPr/>
        </p:nvSpPr>
        <p:spPr>
          <a:xfrm>
            <a:off x="5281898" y="156555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第二部分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A5CD6C-CEAA-2F4F-84CB-CDF42E3F6FB0}"/>
              </a:ext>
            </a:extLst>
          </p:cNvPr>
          <p:cNvSpPr txBox="1"/>
          <p:nvPr/>
        </p:nvSpPr>
        <p:spPr>
          <a:xfrm>
            <a:off x="5293773" y="199876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EEC32F-A461-E14B-BA72-2A0A3033AF09}"/>
              </a:ext>
            </a:extLst>
          </p:cNvPr>
          <p:cNvSpPr txBox="1"/>
          <p:nvPr/>
        </p:nvSpPr>
        <p:spPr>
          <a:xfrm>
            <a:off x="3126238" y="277052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负荷识别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3DBF93-FD30-194C-B730-87857EF96E77}"/>
              </a:ext>
            </a:extLst>
          </p:cNvPr>
          <p:cNvSpPr txBox="1"/>
          <p:nvPr/>
        </p:nvSpPr>
        <p:spPr>
          <a:xfrm>
            <a:off x="3197813" y="3911077"/>
            <a:ext cx="6472052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LOAD</a:t>
            </a:r>
            <a:r>
              <a:rPr kumimoji="0" lang="en" altLang="zh-CN" sz="105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IDENTIFICATION</a:t>
            </a:r>
            <a:endParaRPr kumimoji="0" lang="e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数据预处理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CCC7C8-3F28-4377-916A-A197EBDC6EDF}"/>
              </a:ext>
            </a:extLst>
          </p:cNvPr>
          <p:cNvCxnSpPr>
            <a:cxnSpLocks/>
          </p:cNvCxnSpPr>
          <p:nvPr/>
        </p:nvCxnSpPr>
        <p:spPr>
          <a:xfrm>
            <a:off x="2479756" y="4141141"/>
            <a:ext cx="16860" cy="747148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93292A9-1A26-406F-ADD8-2ED83F32B6A6}"/>
              </a:ext>
            </a:extLst>
          </p:cNvPr>
          <p:cNvCxnSpPr>
            <a:cxnSpLocks/>
          </p:cNvCxnSpPr>
          <p:nvPr/>
        </p:nvCxnSpPr>
        <p:spPr>
          <a:xfrm>
            <a:off x="7058486" y="4172173"/>
            <a:ext cx="12156" cy="623899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34FB4B9-9DC3-4C4A-90F3-3F74BC7572C7}"/>
              </a:ext>
            </a:extLst>
          </p:cNvPr>
          <p:cNvCxnSpPr/>
          <p:nvPr/>
        </p:nvCxnSpPr>
        <p:spPr>
          <a:xfrm>
            <a:off x="4769121" y="3390159"/>
            <a:ext cx="0" cy="902029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43D58A6-53EC-4143-8770-EE96CD464AAB}"/>
              </a:ext>
            </a:extLst>
          </p:cNvPr>
          <p:cNvCxnSpPr>
            <a:cxnSpLocks/>
          </p:cNvCxnSpPr>
          <p:nvPr/>
        </p:nvCxnSpPr>
        <p:spPr>
          <a:xfrm>
            <a:off x="9347851" y="3390159"/>
            <a:ext cx="0" cy="681301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47AECCF-C207-4015-AA6E-F162F8CA8C86}"/>
              </a:ext>
            </a:extLst>
          </p:cNvPr>
          <p:cNvCxnSpPr/>
          <p:nvPr/>
        </p:nvCxnSpPr>
        <p:spPr>
          <a:xfrm>
            <a:off x="1011555" y="4147185"/>
            <a:ext cx="10033635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37A83224-0838-46D5-A787-454FB65AB198}"/>
              </a:ext>
            </a:extLst>
          </p:cNvPr>
          <p:cNvSpPr/>
          <p:nvPr/>
        </p:nvSpPr>
        <p:spPr>
          <a:xfrm>
            <a:off x="2284498" y="3945884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08BFF2D-A41F-44B7-BC46-DC94F46CD622}"/>
              </a:ext>
            </a:extLst>
          </p:cNvPr>
          <p:cNvSpPr/>
          <p:nvPr/>
        </p:nvSpPr>
        <p:spPr>
          <a:xfrm>
            <a:off x="4573863" y="3945883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5D873B2-CFF5-4715-912C-F8EE3A82920D}"/>
              </a:ext>
            </a:extLst>
          </p:cNvPr>
          <p:cNvSpPr/>
          <p:nvPr/>
        </p:nvSpPr>
        <p:spPr>
          <a:xfrm>
            <a:off x="6863228" y="3945883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8E6A7CF-7FC8-4A3E-ACC9-557899C19CFD}"/>
              </a:ext>
            </a:extLst>
          </p:cNvPr>
          <p:cNvSpPr/>
          <p:nvPr/>
        </p:nvSpPr>
        <p:spPr>
          <a:xfrm>
            <a:off x="9152593" y="3976915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7A278C7-92A8-4DC4-BBA7-0AE96C94C178}"/>
              </a:ext>
            </a:extLst>
          </p:cNvPr>
          <p:cNvSpPr/>
          <p:nvPr/>
        </p:nvSpPr>
        <p:spPr>
          <a:xfrm>
            <a:off x="2110105" y="5020310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C702869-B33D-4D89-A6F8-106D333FCF32}"/>
              </a:ext>
            </a:extLst>
          </p:cNvPr>
          <p:cNvSpPr/>
          <p:nvPr/>
        </p:nvSpPr>
        <p:spPr>
          <a:xfrm>
            <a:off x="4399280" y="2416175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B31F441-FC84-4EA0-BD1C-2297598021BA}"/>
              </a:ext>
            </a:extLst>
          </p:cNvPr>
          <p:cNvSpPr/>
          <p:nvPr/>
        </p:nvSpPr>
        <p:spPr>
          <a:xfrm>
            <a:off x="8978599" y="2414171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87F0410-0F84-489A-91CE-B4F9A8A5AD95}"/>
              </a:ext>
            </a:extLst>
          </p:cNvPr>
          <p:cNvSpPr/>
          <p:nvPr/>
        </p:nvSpPr>
        <p:spPr>
          <a:xfrm>
            <a:off x="6704874" y="5000822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Freeform 267">
            <a:extLst>
              <a:ext uri="{FF2B5EF4-FFF2-40B4-BE49-F238E27FC236}">
                <a16:creationId xmlns:a16="http://schemas.microsoft.com/office/drawing/2014/main" id="{C8DC46DA-DFFC-49EA-A40F-3973D9085054}"/>
              </a:ext>
            </a:extLst>
          </p:cNvPr>
          <p:cNvSpPr>
            <a:spLocks noEditPoints="1"/>
          </p:cNvSpPr>
          <p:nvPr/>
        </p:nvSpPr>
        <p:spPr bwMode="auto">
          <a:xfrm>
            <a:off x="9123219" y="2559180"/>
            <a:ext cx="449263" cy="458787"/>
          </a:xfrm>
          <a:custGeom>
            <a:avLst/>
            <a:gdLst>
              <a:gd name="T0" fmla="*/ 107 w 213"/>
              <a:gd name="T1" fmla="*/ 0 h 213"/>
              <a:gd name="T2" fmla="*/ 213 w 213"/>
              <a:gd name="T3" fmla="*/ 107 h 213"/>
              <a:gd name="T4" fmla="*/ 107 w 213"/>
              <a:gd name="T5" fmla="*/ 213 h 213"/>
              <a:gd name="T6" fmla="*/ 0 w 213"/>
              <a:gd name="T7" fmla="*/ 107 h 213"/>
              <a:gd name="T8" fmla="*/ 107 w 213"/>
              <a:gd name="T9" fmla="*/ 0 h 213"/>
              <a:gd name="T10" fmla="*/ 89 w 213"/>
              <a:gd name="T11" fmla="*/ 75 h 213"/>
              <a:gd name="T12" fmla="*/ 100 w 213"/>
              <a:gd name="T13" fmla="*/ 70 h 213"/>
              <a:gd name="T14" fmla="*/ 87 w 213"/>
              <a:gd name="T15" fmla="*/ 18 h 213"/>
              <a:gd name="T16" fmla="*/ 63 w 213"/>
              <a:gd name="T17" fmla="*/ 26 h 213"/>
              <a:gd name="T18" fmla="*/ 89 w 213"/>
              <a:gd name="T19" fmla="*/ 75 h 213"/>
              <a:gd name="T20" fmla="*/ 107 w 213"/>
              <a:gd name="T21" fmla="*/ 82 h 213"/>
              <a:gd name="T22" fmla="*/ 82 w 213"/>
              <a:gd name="T23" fmla="*/ 107 h 213"/>
              <a:gd name="T24" fmla="*/ 107 w 213"/>
              <a:gd name="T25" fmla="*/ 131 h 213"/>
              <a:gd name="T26" fmla="*/ 131 w 213"/>
              <a:gd name="T27" fmla="*/ 107 h 213"/>
              <a:gd name="T28" fmla="*/ 107 w 213"/>
              <a:gd name="T29" fmla="*/ 82 h 213"/>
              <a:gd name="T30" fmla="*/ 132 w 213"/>
              <a:gd name="T31" fmla="*/ 133 h 213"/>
              <a:gd name="T32" fmla="*/ 122 w 213"/>
              <a:gd name="T33" fmla="*/ 140 h 213"/>
              <a:gd name="T34" fmla="*/ 149 w 213"/>
              <a:gd name="T35" fmla="*/ 187 h 213"/>
              <a:gd name="T36" fmla="*/ 169 w 213"/>
              <a:gd name="T37" fmla="*/ 173 h 213"/>
              <a:gd name="T38" fmla="*/ 132 w 213"/>
              <a:gd name="T39" fmla="*/ 133 h 213"/>
              <a:gd name="T40" fmla="*/ 197 w 213"/>
              <a:gd name="T41" fmla="*/ 126 h 213"/>
              <a:gd name="T42" fmla="*/ 144 w 213"/>
              <a:gd name="T43" fmla="*/ 112 h 213"/>
              <a:gd name="T44" fmla="*/ 138 w 213"/>
              <a:gd name="T45" fmla="*/ 126 h 213"/>
              <a:gd name="T46" fmla="*/ 181 w 213"/>
              <a:gd name="T47" fmla="*/ 160 h 213"/>
              <a:gd name="T48" fmla="*/ 197 w 213"/>
              <a:gd name="T49" fmla="*/ 126 h 213"/>
              <a:gd name="T50" fmla="*/ 25 w 213"/>
              <a:gd name="T51" fmla="*/ 65 h 213"/>
              <a:gd name="T52" fmla="*/ 72 w 213"/>
              <a:gd name="T53" fmla="*/ 92 h 213"/>
              <a:gd name="T54" fmla="*/ 82 w 213"/>
              <a:gd name="T55" fmla="*/ 80 h 213"/>
              <a:gd name="T56" fmla="*/ 49 w 213"/>
              <a:gd name="T57" fmla="*/ 36 h 213"/>
              <a:gd name="T58" fmla="*/ 25 w 213"/>
              <a:gd name="T59" fmla="*/ 65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3" h="213">
                <a:moveTo>
                  <a:pt x="107" y="0"/>
                </a:moveTo>
                <a:cubicBezTo>
                  <a:pt x="166" y="0"/>
                  <a:pt x="213" y="48"/>
                  <a:pt x="213" y="107"/>
                </a:cubicBezTo>
                <a:cubicBezTo>
                  <a:pt x="213" y="165"/>
                  <a:pt x="166" y="213"/>
                  <a:pt x="107" y="213"/>
                </a:cubicBez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7" y="0"/>
                </a:cubicBezTo>
                <a:close/>
                <a:moveTo>
                  <a:pt x="89" y="75"/>
                </a:moveTo>
                <a:cubicBezTo>
                  <a:pt x="93" y="73"/>
                  <a:pt x="96" y="71"/>
                  <a:pt x="100" y="70"/>
                </a:cubicBezTo>
                <a:cubicBezTo>
                  <a:pt x="87" y="18"/>
                  <a:pt x="87" y="18"/>
                  <a:pt x="87" y="18"/>
                </a:cubicBezTo>
                <a:cubicBezTo>
                  <a:pt x="79" y="20"/>
                  <a:pt x="71" y="23"/>
                  <a:pt x="63" y="26"/>
                </a:cubicBezTo>
                <a:cubicBezTo>
                  <a:pt x="89" y="75"/>
                  <a:pt x="89" y="75"/>
                  <a:pt x="89" y="75"/>
                </a:cubicBezTo>
                <a:close/>
                <a:moveTo>
                  <a:pt x="107" y="82"/>
                </a:moveTo>
                <a:cubicBezTo>
                  <a:pt x="93" y="82"/>
                  <a:pt x="82" y="93"/>
                  <a:pt x="82" y="107"/>
                </a:cubicBezTo>
                <a:cubicBezTo>
                  <a:pt x="82" y="120"/>
                  <a:pt x="93" y="131"/>
                  <a:pt x="107" y="131"/>
                </a:cubicBezTo>
                <a:cubicBezTo>
                  <a:pt x="120" y="131"/>
                  <a:pt x="131" y="120"/>
                  <a:pt x="131" y="107"/>
                </a:cubicBezTo>
                <a:cubicBezTo>
                  <a:pt x="131" y="93"/>
                  <a:pt x="120" y="82"/>
                  <a:pt x="107" y="82"/>
                </a:cubicBezTo>
                <a:close/>
                <a:moveTo>
                  <a:pt x="132" y="133"/>
                </a:moveTo>
                <a:cubicBezTo>
                  <a:pt x="129" y="135"/>
                  <a:pt x="126" y="138"/>
                  <a:pt x="122" y="140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56" y="183"/>
                  <a:pt x="163" y="178"/>
                  <a:pt x="169" y="173"/>
                </a:cubicBezTo>
                <a:cubicBezTo>
                  <a:pt x="132" y="133"/>
                  <a:pt x="132" y="133"/>
                  <a:pt x="132" y="133"/>
                </a:cubicBezTo>
                <a:close/>
                <a:moveTo>
                  <a:pt x="197" y="126"/>
                </a:moveTo>
                <a:cubicBezTo>
                  <a:pt x="144" y="112"/>
                  <a:pt x="144" y="112"/>
                  <a:pt x="144" y="112"/>
                </a:cubicBezTo>
                <a:cubicBezTo>
                  <a:pt x="143" y="117"/>
                  <a:pt x="141" y="121"/>
                  <a:pt x="138" y="126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88" y="149"/>
                  <a:pt x="194" y="138"/>
                  <a:pt x="197" y="126"/>
                </a:cubicBezTo>
                <a:close/>
                <a:moveTo>
                  <a:pt x="25" y="65"/>
                </a:moveTo>
                <a:cubicBezTo>
                  <a:pt x="72" y="92"/>
                  <a:pt x="72" y="92"/>
                  <a:pt x="72" y="92"/>
                </a:cubicBezTo>
                <a:cubicBezTo>
                  <a:pt x="75" y="87"/>
                  <a:pt x="78" y="83"/>
                  <a:pt x="82" y="80"/>
                </a:cubicBezTo>
                <a:cubicBezTo>
                  <a:pt x="49" y="36"/>
                  <a:pt x="49" y="36"/>
                  <a:pt x="49" y="36"/>
                </a:cubicBezTo>
                <a:cubicBezTo>
                  <a:pt x="39" y="44"/>
                  <a:pt x="31" y="54"/>
                  <a:pt x="25" y="65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CA568C2-C8E0-4F1D-9B4A-4526DBB27A05}"/>
              </a:ext>
            </a:extLst>
          </p:cNvPr>
          <p:cNvSpPr txBox="1"/>
          <p:nvPr/>
        </p:nvSpPr>
        <p:spPr>
          <a:xfrm>
            <a:off x="1744666" y="2725470"/>
            <a:ext cx="2056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默认每个电器的功率阈值为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847482B-3B89-4CCA-A864-93316BF4A4B6}"/>
              </a:ext>
            </a:extLst>
          </p:cNvPr>
          <p:cNvSpPr txBox="1"/>
          <p:nvPr/>
        </p:nvSpPr>
        <p:spPr>
          <a:xfrm>
            <a:off x="3747135" y="4939030"/>
            <a:ext cx="2056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根据设置的阈值得到每个电器的开启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关闭数据。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43C3FE-7204-4B9D-B751-D66DB59CB6DF}"/>
              </a:ext>
            </a:extLst>
          </p:cNvPr>
          <p:cNvSpPr txBox="1"/>
          <p:nvPr/>
        </p:nvSpPr>
        <p:spPr>
          <a:xfrm>
            <a:off x="6073775" y="2690838"/>
            <a:ext cx="2056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对得到的总线数据和状态数据进行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下采样。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E269BEB-CEE9-4413-AD3B-309EDC315D1D}"/>
              </a:ext>
            </a:extLst>
          </p:cNvPr>
          <p:cNvSpPr txBox="1"/>
          <p:nvPr/>
        </p:nvSpPr>
        <p:spPr>
          <a:xfrm>
            <a:off x="8502015" y="4968240"/>
            <a:ext cx="2056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如果一个窗口内没有电器开启，则以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0.9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的概率删除该窗口，以保证类别平衡性。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E54D6A5-34BB-4A05-AE99-5C641BF3A18A}"/>
              </a:ext>
            </a:extLst>
          </p:cNvPr>
          <p:cNvSpPr txBox="1"/>
          <p:nvPr/>
        </p:nvSpPr>
        <p:spPr>
          <a:xfrm>
            <a:off x="1708150" y="3401695"/>
            <a:ext cx="1576932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设置阈值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46339C0-D9E3-4E7D-835B-CFEB75984662}"/>
              </a:ext>
            </a:extLst>
          </p:cNvPr>
          <p:cNvSpPr txBox="1"/>
          <p:nvPr/>
        </p:nvSpPr>
        <p:spPr>
          <a:xfrm>
            <a:off x="6422390" y="3401695"/>
            <a:ext cx="1512566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下采样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70DA75-19DD-47FC-BCF6-CFC956C481AC}"/>
              </a:ext>
            </a:extLst>
          </p:cNvPr>
          <p:cNvSpPr txBox="1"/>
          <p:nvPr/>
        </p:nvSpPr>
        <p:spPr>
          <a:xfrm>
            <a:off x="4104005" y="4448810"/>
            <a:ext cx="151094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提取状态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97CCB11-AFD5-4EF8-82C7-0A1F92EB85AB}"/>
              </a:ext>
            </a:extLst>
          </p:cNvPr>
          <p:cNvSpPr txBox="1"/>
          <p:nvPr/>
        </p:nvSpPr>
        <p:spPr>
          <a:xfrm>
            <a:off x="8682990" y="4448810"/>
            <a:ext cx="1426207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数据过滤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gymnast-control-of-diet-and-size-measures_30487">
            <a:extLst>
              <a:ext uri="{FF2B5EF4-FFF2-40B4-BE49-F238E27FC236}">
                <a16:creationId xmlns:a16="http://schemas.microsoft.com/office/drawing/2014/main" id="{9B544D07-2623-4B8B-A95D-ECC0B92FB9DA}"/>
              </a:ext>
            </a:extLst>
          </p:cNvPr>
          <p:cNvSpPr/>
          <p:nvPr/>
        </p:nvSpPr>
        <p:spPr>
          <a:xfrm>
            <a:off x="2303043" y="5202447"/>
            <a:ext cx="461242" cy="362572"/>
          </a:xfrm>
          <a:custGeom>
            <a:avLst/>
            <a:gdLst>
              <a:gd name="T0" fmla="*/ 1914 w 2752"/>
              <a:gd name="T1" fmla="*/ 933 h 2116"/>
              <a:gd name="T2" fmla="*/ 1045 w 2752"/>
              <a:gd name="T3" fmla="*/ 635 h 2116"/>
              <a:gd name="T4" fmla="*/ 1004 w 2752"/>
              <a:gd name="T5" fmla="*/ 0 h 2116"/>
              <a:gd name="T6" fmla="*/ 962 w 2752"/>
              <a:gd name="T7" fmla="*/ 244 h 2116"/>
              <a:gd name="T8" fmla="*/ 683 w 2752"/>
              <a:gd name="T9" fmla="*/ 85 h 2116"/>
              <a:gd name="T10" fmla="*/ 501 w 2752"/>
              <a:gd name="T11" fmla="*/ 158 h 2116"/>
              <a:gd name="T12" fmla="*/ 838 w 2752"/>
              <a:gd name="T13" fmla="*/ 461 h 2116"/>
              <a:gd name="T14" fmla="*/ 962 w 2752"/>
              <a:gd name="T15" fmla="*/ 635 h 2116"/>
              <a:gd name="T16" fmla="*/ 128 w 2752"/>
              <a:gd name="T17" fmla="*/ 1361 h 2116"/>
              <a:gd name="T18" fmla="*/ 963 w 2752"/>
              <a:gd name="T19" fmla="*/ 2083 h 2116"/>
              <a:gd name="T20" fmla="*/ 1045 w 2752"/>
              <a:gd name="T21" fmla="*/ 2083 h 2116"/>
              <a:gd name="T22" fmla="*/ 1659 w 2752"/>
              <a:gd name="T23" fmla="*/ 1765 h 2116"/>
              <a:gd name="T24" fmla="*/ 2752 w 2752"/>
              <a:gd name="T25" fmla="*/ 1724 h 2116"/>
              <a:gd name="T26" fmla="*/ 2711 w 2752"/>
              <a:gd name="T27" fmla="*/ 933 h 2116"/>
              <a:gd name="T28" fmla="*/ 718 w 2752"/>
              <a:gd name="T29" fmla="*/ 350 h 2116"/>
              <a:gd name="T30" fmla="*/ 683 w 2752"/>
              <a:gd name="T31" fmla="*/ 168 h 2116"/>
              <a:gd name="T32" fmla="*/ 928 w 2752"/>
              <a:gd name="T33" fmla="*/ 367 h 2116"/>
              <a:gd name="T34" fmla="*/ 1077 w 2752"/>
              <a:gd name="T35" fmla="*/ 2006 h 2116"/>
              <a:gd name="T36" fmla="*/ 978 w 2752"/>
              <a:gd name="T37" fmla="*/ 1977 h 2116"/>
              <a:gd name="T38" fmla="*/ 730 w 2752"/>
              <a:gd name="T39" fmla="*/ 1990 h 2116"/>
              <a:gd name="T40" fmla="*/ 465 w 2752"/>
              <a:gd name="T41" fmla="*/ 643 h 2116"/>
              <a:gd name="T42" fmla="*/ 972 w 2752"/>
              <a:gd name="T43" fmla="*/ 770 h 2116"/>
              <a:gd name="T44" fmla="*/ 1035 w 2752"/>
              <a:gd name="T45" fmla="*/ 770 h 2116"/>
              <a:gd name="T46" fmla="*/ 1542 w 2752"/>
              <a:gd name="T47" fmla="*/ 643 h 2116"/>
              <a:gd name="T48" fmla="*/ 739 w 2752"/>
              <a:gd name="T49" fmla="*/ 934 h 2116"/>
              <a:gd name="T50" fmla="*/ 697 w 2752"/>
              <a:gd name="T51" fmla="*/ 1724 h 2116"/>
              <a:gd name="T52" fmla="*/ 1552 w 2752"/>
              <a:gd name="T53" fmla="*/ 1765 h 2116"/>
              <a:gd name="T54" fmla="*/ 2669 w 2752"/>
              <a:gd name="T55" fmla="*/ 1682 h 2116"/>
              <a:gd name="T56" fmla="*/ 2504 w 2752"/>
              <a:gd name="T57" fmla="*/ 1680 h 2116"/>
              <a:gd name="T58" fmla="*/ 2463 w 2752"/>
              <a:gd name="T59" fmla="*/ 1385 h 2116"/>
              <a:gd name="T60" fmla="*/ 2421 w 2752"/>
              <a:gd name="T61" fmla="*/ 1680 h 2116"/>
              <a:gd name="T62" fmla="*/ 2213 w 2752"/>
              <a:gd name="T63" fmla="*/ 1682 h 2116"/>
              <a:gd name="T64" fmla="*/ 2214 w 2752"/>
              <a:gd name="T65" fmla="*/ 1426 h 2116"/>
              <a:gd name="T66" fmla="*/ 2130 w 2752"/>
              <a:gd name="T67" fmla="*/ 1426 h 2116"/>
              <a:gd name="T68" fmla="*/ 2131 w 2752"/>
              <a:gd name="T69" fmla="*/ 1682 h 2116"/>
              <a:gd name="T70" fmla="*/ 1923 w 2752"/>
              <a:gd name="T71" fmla="*/ 1680 h 2116"/>
              <a:gd name="T72" fmla="*/ 1881 w 2752"/>
              <a:gd name="T73" fmla="*/ 1385 h 2116"/>
              <a:gd name="T74" fmla="*/ 1840 w 2752"/>
              <a:gd name="T75" fmla="*/ 1680 h 2116"/>
              <a:gd name="T76" fmla="*/ 1659 w 2752"/>
              <a:gd name="T77" fmla="*/ 1682 h 2116"/>
              <a:gd name="T78" fmla="*/ 1632 w 2752"/>
              <a:gd name="T79" fmla="*/ 1426 h 2116"/>
              <a:gd name="T80" fmla="*/ 1549 w 2752"/>
              <a:gd name="T81" fmla="*/ 1426 h 2116"/>
              <a:gd name="T82" fmla="*/ 1550 w 2752"/>
              <a:gd name="T83" fmla="*/ 1682 h 2116"/>
              <a:gd name="T84" fmla="*/ 1342 w 2752"/>
              <a:gd name="T85" fmla="*/ 1680 h 2116"/>
              <a:gd name="T86" fmla="*/ 1300 w 2752"/>
              <a:gd name="T87" fmla="*/ 1385 h 2116"/>
              <a:gd name="T88" fmla="*/ 1258 w 2752"/>
              <a:gd name="T89" fmla="*/ 1680 h 2116"/>
              <a:gd name="T90" fmla="*/ 1050 w 2752"/>
              <a:gd name="T91" fmla="*/ 1682 h 2116"/>
              <a:gd name="T92" fmla="*/ 1051 w 2752"/>
              <a:gd name="T93" fmla="*/ 1426 h 2116"/>
              <a:gd name="T94" fmla="*/ 968 w 2752"/>
              <a:gd name="T95" fmla="*/ 1426 h 2116"/>
              <a:gd name="T96" fmla="*/ 968 w 2752"/>
              <a:gd name="T97" fmla="*/ 1682 h 2116"/>
              <a:gd name="T98" fmla="*/ 781 w 2752"/>
              <a:gd name="T99" fmla="*/ 1017 h 2116"/>
              <a:gd name="T100" fmla="*/ 2669 w 2752"/>
              <a:gd name="T101" fmla="*/ 1682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52" h="2116">
                <a:moveTo>
                  <a:pt x="2711" y="933"/>
                </a:moveTo>
                <a:lnTo>
                  <a:pt x="1914" y="933"/>
                </a:lnTo>
                <a:cubicBezTo>
                  <a:pt x="1872" y="768"/>
                  <a:pt x="1755" y="641"/>
                  <a:pt x="1574" y="566"/>
                </a:cubicBezTo>
                <a:cubicBezTo>
                  <a:pt x="1368" y="481"/>
                  <a:pt x="1184" y="506"/>
                  <a:pt x="1045" y="635"/>
                </a:cubicBezTo>
                <a:lnTo>
                  <a:pt x="1045" y="42"/>
                </a:lnTo>
                <a:cubicBezTo>
                  <a:pt x="1045" y="19"/>
                  <a:pt x="1027" y="0"/>
                  <a:pt x="1004" y="0"/>
                </a:cubicBezTo>
                <a:cubicBezTo>
                  <a:pt x="981" y="0"/>
                  <a:pt x="962" y="19"/>
                  <a:pt x="962" y="42"/>
                </a:cubicBezTo>
                <a:lnTo>
                  <a:pt x="962" y="244"/>
                </a:lnTo>
                <a:cubicBezTo>
                  <a:pt x="935" y="199"/>
                  <a:pt x="898" y="154"/>
                  <a:pt x="845" y="124"/>
                </a:cubicBezTo>
                <a:cubicBezTo>
                  <a:pt x="799" y="98"/>
                  <a:pt x="745" y="85"/>
                  <a:pt x="683" y="85"/>
                </a:cubicBezTo>
                <a:cubicBezTo>
                  <a:pt x="599" y="85"/>
                  <a:pt x="531" y="109"/>
                  <a:pt x="528" y="110"/>
                </a:cubicBezTo>
                <a:cubicBezTo>
                  <a:pt x="509" y="117"/>
                  <a:pt x="497" y="137"/>
                  <a:pt x="501" y="158"/>
                </a:cubicBezTo>
                <a:cubicBezTo>
                  <a:pt x="503" y="165"/>
                  <a:pt x="541" y="345"/>
                  <a:pt x="677" y="422"/>
                </a:cubicBezTo>
                <a:cubicBezTo>
                  <a:pt x="722" y="448"/>
                  <a:pt x="777" y="461"/>
                  <a:pt x="838" y="461"/>
                </a:cubicBezTo>
                <a:cubicBezTo>
                  <a:pt x="889" y="461"/>
                  <a:pt x="934" y="452"/>
                  <a:pt x="962" y="445"/>
                </a:cubicBezTo>
                <a:lnTo>
                  <a:pt x="962" y="635"/>
                </a:lnTo>
                <a:cubicBezTo>
                  <a:pt x="823" y="507"/>
                  <a:pt x="640" y="481"/>
                  <a:pt x="434" y="566"/>
                </a:cubicBezTo>
                <a:cubicBezTo>
                  <a:pt x="111" y="700"/>
                  <a:pt x="0" y="989"/>
                  <a:pt x="128" y="1361"/>
                </a:cubicBezTo>
                <a:cubicBezTo>
                  <a:pt x="234" y="1669"/>
                  <a:pt x="473" y="1965"/>
                  <a:pt x="696" y="2066"/>
                </a:cubicBezTo>
                <a:cubicBezTo>
                  <a:pt x="794" y="2110"/>
                  <a:pt x="884" y="2116"/>
                  <a:pt x="963" y="2083"/>
                </a:cubicBezTo>
                <a:cubicBezTo>
                  <a:pt x="977" y="2077"/>
                  <a:pt x="990" y="2070"/>
                  <a:pt x="1004" y="2061"/>
                </a:cubicBezTo>
                <a:cubicBezTo>
                  <a:pt x="1018" y="2070"/>
                  <a:pt x="1031" y="2077"/>
                  <a:pt x="1045" y="2083"/>
                </a:cubicBezTo>
                <a:cubicBezTo>
                  <a:pt x="1080" y="2098"/>
                  <a:pt x="1116" y="2104"/>
                  <a:pt x="1153" y="2104"/>
                </a:cubicBezTo>
                <a:cubicBezTo>
                  <a:pt x="1333" y="2104"/>
                  <a:pt x="1523" y="1943"/>
                  <a:pt x="1659" y="1765"/>
                </a:cubicBezTo>
                <a:lnTo>
                  <a:pt x="2711" y="1765"/>
                </a:lnTo>
                <a:cubicBezTo>
                  <a:pt x="2734" y="1765"/>
                  <a:pt x="2752" y="1747"/>
                  <a:pt x="2752" y="1724"/>
                </a:cubicBezTo>
                <a:lnTo>
                  <a:pt x="2752" y="975"/>
                </a:lnTo>
                <a:cubicBezTo>
                  <a:pt x="2752" y="952"/>
                  <a:pt x="2734" y="933"/>
                  <a:pt x="2711" y="933"/>
                </a:cubicBezTo>
                <a:close/>
                <a:moveTo>
                  <a:pt x="838" y="378"/>
                </a:moveTo>
                <a:cubicBezTo>
                  <a:pt x="791" y="378"/>
                  <a:pt x="750" y="368"/>
                  <a:pt x="718" y="350"/>
                </a:cubicBezTo>
                <a:cubicBezTo>
                  <a:pt x="647" y="310"/>
                  <a:pt x="610" y="227"/>
                  <a:pt x="593" y="178"/>
                </a:cubicBezTo>
                <a:cubicBezTo>
                  <a:pt x="617" y="173"/>
                  <a:pt x="648" y="168"/>
                  <a:pt x="683" y="168"/>
                </a:cubicBezTo>
                <a:cubicBezTo>
                  <a:pt x="730" y="168"/>
                  <a:pt x="771" y="178"/>
                  <a:pt x="804" y="196"/>
                </a:cubicBezTo>
                <a:cubicBezTo>
                  <a:pt x="874" y="236"/>
                  <a:pt x="911" y="319"/>
                  <a:pt x="928" y="367"/>
                </a:cubicBezTo>
                <a:cubicBezTo>
                  <a:pt x="905" y="373"/>
                  <a:pt x="873" y="378"/>
                  <a:pt x="838" y="378"/>
                </a:cubicBezTo>
                <a:close/>
                <a:moveTo>
                  <a:pt x="1077" y="2006"/>
                </a:moveTo>
                <a:cubicBezTo>
                  <a:pt x="1062" y="2000"/>
                  <a:pt x="1047" y="1991"/>
                  <a:pt x="1029" y="1977"/>
                </a:cubicBezTo>
                <a:cubicBezTo>
                  <a:pt x="1014" y="1965"/>
                  <a:pt x="993" y="1965"/>
                  <a:pt x="978" y="1977"/>
                </a:cubicBezTo>
                <a:cubicBezTo>
                  <a:pt x="960" y="1991"/>
                  <a:pt x="945" y="2000"/>
                  <a:pt x="931" y="2006"/>
                </a:cubicBezTo>
                <a:cubicBezTo>
                  <a:pt x="874" y="2030"/>
                  <a:pt x="806" y="2025"/>
                  <a:pt x="730" y="1990"/>
                </a:cubicBezTo>
                <a:cubicBezTo>
                  <a:pt x="529" y="1900"/>
                  <a:pt x="304" y="1618"/>
                  <a:pt x="206" y="1334"/>
                </a:cubicBezTo>
                <a:cubicBezTo>
                  <a:pt x="93" y="1005"/>
                  <a:pt x="185" y="759"/>
                  <a:pt x="465" y="643"/>
                </a:cubicBezTo>
                <a:cubicBezTo>
                  <a:pt x="611" y="582"/>
                  <a:pt x="817" y="555"/>
                  <a:pt x="970" y="768"/>
                </a:cubicBezTo>
                <a:cubicBezTo>
                  <a:pt x="970" y="769"/>
                  <a:pt x="971" y="769"/>
                  <a:pt x="972" y="770"/>
                </a:cubicBezTo>
                <a:cubicBezTo>
                  <a:pt x="979" y="779"/>
                  <a:pt x="991" y="785"/>
                  <a:pt x="1004" y="785"/>
                </a:cubicBezTo>
                <a:cubicBezTo>
                  <a:pt x="1017" y="785"/>
                  <a:pt x="1028" y="779"/>
                  <a:pt x="1035" y="770"/>
                </a:cubicBezTo>
                <a:cubicBezTo>
                  <a:pt x="1036" y="769"/>
                  <a:pt x="1037" y="769"/>
                  <a:pt x="1037" y="768"/>
                </a:cubicBezTo>
                <a:cubicBezTo>
                  <a:pt x="1190" y="555"/>
                  <a:pt x="1396" y="582"/>
                  <a:pt x="1542" y="643"/>
                </a:cubicBezTo>
                <a:cubicBezTo>
                  <a:pt x="1647" y="686"/>
                  <a:pt x="1777" y="772"/>
                  <a:pt x="1827" y="934"/>
                </a:cubicBezTo>
                <a:lnTo>
                  <a:pt x="739" y="934"/>
                </a:lnTo>
                <a:cubicBezTo>
                  <a:pt x="716" y="934"/>
                  <a:pt x="697" y="952"/>
                  <a:pt x="697" y="975"/>
                </a:cubicBezTo>
                <a:lnTo>
                  <a:pt x="697" y="1724"/>
                </a:lnTo>
                <a:cubicBezTo>
                  <a:pt x="697" y="1747"/>
                  <a:pt x="716" y="1765"/>
                  <a:pt x="739" y="1765"/>
                </a:cubicBezTo>
                <a:lnTo>
                  <a:pt x="1552" y="1765"/>
                </a:lnTo>
                <a:cubicBezTo>
                  <a:pt x="1384" y="1964"/>
                  <a:pt x="1203" y="2059"/>
                  <a:pt x="1077" y="2006"/>
                </a:cubicBezTo>
                <a:close/>
                <a:moveTo>
                  <a:pt x="2669" y="1682"/>
                </a:moveTo>
                <a:lnTo>
                  <a:pt x="2504" y="1682"/>
                </a:lnTo>
                <a:cubicBezTo>
                  <a:pt x="2504" y="1681"/>
                  <a:pt x="2504" y="1680"/>
                  <a:pt x="2504" y="1680"/>
                </a:cubicBezTo>
                <a:lnTo>
                  <a:pt x="2504" y="1426"/>
                </a:lnTo>
                <a:cubicBezTo>
                  <a:pt x="2504" y="1403"/>
                  <a:pt x="2486" y="1385"/>
                  <a:pt x="2463" y="1385"/>
                </a:cubicBezTo>
                <a:cubicBezTo>
                  <a:pt x="2440" y="1385"/>
                  <a:pt x="2421" y="1403"/>
                  <a:pt x="2421" y="1426"/>
                </a:cubicBezTo>
                <a:lnTo>
                  <a:pt x="2421" y="1680"/>
                </a:lnTo>
                <a:cubicBezTo>
                  <a:pt x="2421" y="1680"/>
                  <a:pt x="2422" y="1681"/>
                  <a:pt x="2422" y="1682"/>
                </a:cubicBezTo>
                <a:lnTo>
                  <a:pt x="2213" y="1682"/>
                </a:lnTo>
                <a:cubicBezTo>
                  <a:pt x="2213" y="1681"/>
                  <a:pt x="2214" y="1680"/>
                  <a:pt x="2214" y="1680"/>
                </a:cubicBezTo>
                <a:lnTo>
                  <a:pt x="2214" y="1426"/>
                </a:lnTo>
                <a:cubicBezTo>
                  <a:pt x="2214" y="1403"/>
                  <a:pt x="2195" y="1385"/>
                  <a:pt x="2172" y="1385"/>
                </a:cubicBezTo>
                <a:cubicBezTo>
                  <a:pt x="2149" y="1385"/>
                  <a:pt x="2130" y="1403"/>
                  <a:pt x="2130" y="1426"/>
                </a:cubicBezTo>
                <a:lnTo>
                  <a:pt x="2130" y="1680"/>
                </a:lnTo>
                <a:cubicBezTo>
                  <a:pt x="2130" y="1680"/>
                  <a:pt x="2131" y="1681"/>
                  <a:pt x="2131" y="1682"/>
                </a:cubicBezTo>
                <a:lnTo>
                  <a:pt x="1923" y="1682"/>
                </a:lnTo>
                <a:cubicBezTo>
                  <a:pt x="1923" y="1681"/>
                  <a:pt x="1923" y="1680"/>
                  <a:pt x="1923" y="1680"/>
                </a:cubicBezTo>
                <a:lnTo>
                  <a:pt x="1923" y="1426"/>
                </a:lnTo>
                <a:cubicBezTo>
                  <a:pt x="1923" y="1403"/>
                  <a:pt x="1904" y="1385"/>
                  <a:pt x="1881" y="1385"/>
                </a:cubicBezTo>
                <a:cubicBezTo>
                  <a:pt x="1858" y="1385"/>
                  <a:pt x="1840" y="1403"/>
                  <a:pt x="1840" y="1426"/>
                </a:cubicBezTo>
                <a:lnTo>
                  <a:pt x="1840" y="1680"/>
                </a:lnTo>
                <a:cubicBezTo>
                  <a:pt x="1840" y="1680"/>
                  <a:pt x="1840" y="1681"/>
                  <a:pt x="1840" y="1682"/>
                </a:cubicBezTo>
                <a:lnTo>
                  <a:pt x="1659" y="1682"/>
                </a:lnTo>
                <a:cubicBezTo>
                  <a:pt x="1650" y="1678"/>
                  <a:pt x="1641" y="1677"/>
                  <a:pt x="1632" y="1679"/>
                </a:cubicBezTo>
                <a:lnTo>
                  <a:pt x="1632" y="1426"/>
                </a:lnTo>
                <a:cubicBezTo>
                  <a:pt x="1632" y="1403"/>
                  <a:pt x="1614" y="1385"/>
                  <a:pt x="1591" y="1385"/>
                </a:cubicBezTo>
                <a:cubicBezTo>
                  <a:pt x="1568" y="1385"/>
                  <a:pt x="1549" y="1403"/>
                  <a:pt x="1549" y="1426"/>
                </a:cubicBezTo>
                <a:lnTo>
                  <a:pt x="1549" y="1680"/>
                </a:lnTo>
                <a:cubicBezTo>
                  <a:pt x="1549" y="1680"/>
                  <a:pt x="1550" y="1681"/>
                  <a:pt x="1550" y="1682"/>
                </a:cubicBezTo>
                <a:lnTo>
                  <a:pt x="1341" y="1682"/>
                </a:lnTo>
                <a:cubicBezTo>
                  <a:pt x="1341" y="1681"/>
                  <a:pt x="1342" y="1680"/>
                  <a:pt x="1342" y="1680"/>
                </a:cubicBezTo>
                <a:lnTo>
                  <a:pt x="1342" y="1426"/>
                </a:lnTo>
                <a:cubicBezTo>
                  <a:pt x="1342" y="1403"/>
                  <a:pt x="1323" y="1385"/>
                  <a:pt x="1300" y="1385"/>
                </a:cubicBezTo>
                <a:cubicBezTo>
                  <a:pt x="1277" y="1385"/>
                  <a:pt x="1258" y="1403"/>
                  <a:pt x="1258" y="1426"/>
                </a:cubicBezTo>
                <a:lnTo>
                  <a:pt x="1258" y="1680"/>
                </a:lnTo>
                <a:cubicBezTo>
                  <a:pt x="1258" y="1680"/>
                  <a:pt x="1259" y="1681"/>
                  <a:pt x="1259" y="1682"/>
                </a:cubicBezTo>
                <a:lnTo>
                  <a:pt x="1050" y="1682"/>
                </a:lnTo>
                <a:cubicBezTo>
                  <a:pt x="1050" y="1681"/>
                  <a:pt x="1051" y="1680"/>
                  <a:pt x="1051" y="1680"/>
                </a:cubicBezTo>
                <a:lnTo>
                  <a:pt x="1051" y="1426"/>
                </a:lnTo>
                <a:cubicBezTo>
                  <a:pt x="1051" y="1403"/>
                  <a:pt x="1032" y="1385"/>
                  <a:pt x="1009" y="1385"/>
                </a:cubicBezTo>
                <a:cubicBezTo>
                  <a:pt x="986" y="1385"/>
                  <a:pt x="968" y="1403"/>
                  <a:pt x="968" y="1426"/>
                </a:cubicBezTo>
                <a:lnTo>
                  <a:pt x="968" y="1680"/>
                </a:lnTo>
                <a:cubicBezTo>
                  <a:pt x="968" y="1680"/>
                  <a:pt x="968" y="1681"/>
                  <a:pt x="968" y="1682"/>
                </a:cubicBezTo>
                <a:lnTo>
                  <a:pt x="781" y="1682"/>
                </a:lnTo>
                <a:lnTo>
                  <a:pt x="781" y="1017"/>
                </a:lnTo>
                <a:lnTo>
                  <a:pt x="2669" y="1017"/>
                </a:lnTo>
                <a:lnTo>
                  <a:pt x="2669" y="1682"/>
                </a:lnTo>
                <a:lnTo>
                  <a:pt x="2669" y="168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confont-1119-909128">
            <a:extLst>
              <a:ext uri="{FF2B5EF4-FFF2-40B4-BE49-F238E27FC236}">
                <a16:creationId xmlns:a16="http://schemas.microsoft.com/office/drawing/2014/main" id="{D8F297A9-2E7C-4F0E-97B9-352BADB275C1}"/>
              </a:ext>
            </a:extLst>
          </p:cNvPr>
          <p:cNvSpPr/>
          <p:nvPr/>
        </p:nvSpPr>
        <p:spPr>
          <a:xfrm>
            <a:off x="4527563" y="2510937"/>
            <a:ext cx="465999" cy="526179"/>
          </a:xfrm>
          <a:custGeom>
            <a:avLst/>
            <a:gdLst>
              <a:gd name="T0" fmla="*/ 9764 w 11440"/>
              <a:gd name="T1" fmla="*/ 2835 h 12599"/>
              <a:gd name="T2" fmla="*/ 9764 w 11440"/>
              <a:gd name="T3" fmla="*/ 2835 h 12599"/>
              <a:gd name="T4" fmla="*/ 9537 w 11440"/>
              <a:gd name="T5" fmla="*/ 2741 h 12599"/>
              <a:gd name="T6" fmla="*/ 9216 w 11440"/>
              <a:gd name="T7" fmla="*/ 3062 h 12599"/>
              <a:gd name="T8" fmla="*/ 9315 w 11440"/>
              <a:gd name="T9" fmla="*/ 3294 h 12599"/>
              <a:gd name="T10" fmla="*/ 10797 w 11440"/>
              <a:gd name="T11" fmla="*/ 6879 h 12599"/>
              <a:gd name="T12" fmla="*/ 5720 w 11440"/>
              <a:gd name="T13" fmla="*/ 11956 h 12599"/>
              <a:gd name="T14" fmla="*/ 643 w 11440"/>
              <a:gd name="T15" fmla="*/ 6879 h 12599"/>
              <a:gd name="T16" fmla="*/ 2123 w 11440"/>
              <a:gd name="T17" fmla="*/ 3296 h 12599"/>
              <a:gd name="T18" fmla="*/ 2223 w 11440"/>
              <a:gd name="T19" fmla="*/ 3063 h 12599"/>
              <a:gd name="T20" fmla="*/ 1902 w 11440"/>
              <a:gd name="T21" fmla="*/ 2742 h 12599"/>
              <a:gd name="T22" fmla="*/ 1676 w 11440"/>
              <a:gd name="T23" fmla="*/ 2835 h 12599"/>
              <a:gd name="T24" fmla="*/ 1676 w 11440"/>
              <a:gd name="T25" fmla="*/ 2835 h 12599"/>
              <a:gd name="T26" fmla="*/ 0 w 11440"/>
              <a:gd name="T27" fmla="*/ 6879 h 12599"/>
              <a:gd name="T28" fmla="*/ 5720 w 11440"/>
              <a:gd name="T29" fmla="*/ 12599 h 12599"/>
              <a:gd name="T30" fmla="*/ 11440 w 11440"/>
              <a:gd name="T31" fmla="*/ 6879 h 12599"/>
              <a:gd name="T32" fmla="*/ 9764 w 11440"/>
              <a:gd name="T33" fmla="*/ 2835 h 12599"/>
              <a:gd name="T34" fmla="*/ 5714 w 11440"/>
              <a:gd name="T35" fmla="*/ 5420 h 12599"/>
              <a:gd name="T36" fmla="*/ 5726 w 11440"/>
              <a:gd name="T37" fmla="*/ 5420 h 12599"/>
              <a:gd name="T38" fmla="*/ 6041 w 11440"/>
              <a:gd name="T39" fmla="*/ 5105 h 12599"/>
              <a:gd name="T40" fmla="*/ 6041 w 11440"/>
              <a:gd name="T41" fmla="*/ 315 h 12599"/>
              <a:gd name="T42" fmla="*/ 5726 w 11440"/>
              <a:gd name="T43" fmla="*/ 0 h 12599"/>
              <a:gd name="T44" fmla="*/ 5714 w 11440"/>
              <a:gd name="T45" fmla="*/ 0 h 12599"/>
              <a:gd name="T46" fmla="*/ 5399 w 11440"/>
              <a:gd name="T47" fmla="*/ 315 h 12599"/>
              <a:gd name="T48" fmla="*/ 5399 w 11440"/>
              <a:gd name="T49" fmla="*/ 5105 h 12599"/>
              <a:gd name="T50" fmla="*/ 5714 w 11440"/>
              <a:gd name="T51" fmla="*/ 5420 h 1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440" h="12599">
                <a:moveTo>
                  <a:pt x="9764" y="2835"/>
                </a:moveTo>
                <a:lnTo>
                  <a:pt x="9764" y="2835"/>
                </a:lnTo>
                <a:cubicBezTo>
                  <a:pt x="9706" y="2777"/>
                  <a:pt x="9626" y="2741"/>
                  <a:pt x="9537" y="2741"/>
                </a:cubicBezTo>
                <a:cubicBezTo>
                  <a:pt x="9360" y="2741"/>
                  <a:pt x="9216" y="2885"/>
                  <a:pt x="9216" y="3062"/>
                </a:cubicBezTo>
                <a:cubicBezTo>
                  <a:pt x="9216" y="3153"/>
                  <a:pt x="9254" y="3235"/>
                  <a:pt x="9315" y="3294"/>
                </a:cubicBezTo>
                <a:cubicBezTo>
                  <a:pt x="10231" y="4212"/>
                  <a:pt x="10797" y="5480"/>
                  <a:pt x="10797" y="6879"/>
                </a:cubicBezTo>
                <a:cubicBezTo>
                  <a:pt x="10797" y="9683"/>
                  <a:pt x="8524" y="11956"/>
                  <a:pt x="5720" y="11956"/>
                </a:cubicBezTo>
                <a:cubicBezTo>
                  <a:pt x="2916" y="11956"/>
                  <a:pt x="643" y="9683"/>
                  <a:pt x="643" y="6879"/>
                </a:cubicBezTo>
                <a:cubicBezTo>
                  <a:pt x="643" y="5481"/>
                  <a:pt x="1208" y="4215"/>
                  <a:pt x="2123" y="3296"/>
                </a:cubicBezTo>
                <a:cubicBezTo>
                  <a:pt x="2185" y="3238"/>
                  <a:pt x="2223" y="3155"/>
                  <a:pt x="2223" y="3063"/>
                </a:cubicBezTo>
                <a:cubicBezTo>
                  <a:pt x="2223" y="2886"/>
                  <a:pt x="2080" y="2742"/>
                  <a:pt x="1902" y="2742"/>
                </a:cubicBezTo>
                <a:cubicBezTo>
                  <a:pt x="1814" y="2742"/>
                  <a:pt x="1734" y="2777"/>
                  <a:pt x="1676" y="2835"/>
                </a:cubicBezTo>
                <a:lnTo>
                  <a:pt x="1676" y="2835"/>
                </a:lnTo>
                <a:cubicBezTo>
                  <a:pt x="640" y="3870"/>
                  <a:pt x="0" y="5300"/>
                  <a:pt x="0" y="6879"/>
                </a:cubicBezTo>
                <a:cubicBezTo>
                  <a:pt x="0" y="10038"/>
                  <a:pt x="2561" y="12599"/>
                  <a:pt x="5720" y="12599"/>
                </a:cubicBezTo>
                <a:cubicBezTo>
                  <a:pt x="8879" y="12599"/>
                  <a:pt x="11440" y="10038"/>
                  <a:pt x="11440" y="6879"/>
                </a:cubicBezTo>
                <a:cubicBezTo>
                  <a:pt x="11440" y="5300"/>
                  <a:pt x="10800" y="3870"/>
                  <a:pt x="9764" y="2835"/>
                </a:cubicBezTo>
                <a:close/>
                <a:moveTo>
                  <a:pt x="5714" y="5420"/>
                </a:moveTo>
                <a:lnTo>
                  <a:pt x="5726" y="5420"/>
                </a:lnTo>
                <a:cubicBezTo>
                  <a:pt x="5900" y="5420"/>
                  <a:pt x="6041" y="5279"/>
                  <a:pt x="6041" y="5105"/>
                </a:cubicBezTo>
                <a:lnTo>
                  <a:pt x="6041" y="315"/>
                </a:lnTo>
                <a:cubicBezTo>
                  <a:pt x="6041" y="142"/>
                  <a:pt x="5900" y="0"/>
                  <a:pt x="5726" y="0"/>
                </a:cubicBezTo>
                <a:lnTo>
                  <a:pt x="5714" y="0"/>
                </a:lnTo>
                <a:cubicBezTo>
                  <a:pt x="5540" y="0"/>
                  <a:pt x="5399" y="142"/>
                  <a:pt x="5399" y="315"/>
                </a:cubicBezTo>
                <a:lnTo>
                  <a:pt x="5399" y="5105"/>
                </a:lnTo>
                <a:cubicBezTo>
                  <a:pt x="5399" y="5279"/>
                  <a:pt x="5540" y="5420"/>
                  <a:pt x="5714" y="542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80296" tIns="40148" rIns="80296" bIns="40148"/>
          <a:lstStyle/>
          <a:p>
            <a:endParaRPr lang="en-US" sz="158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5" name="sample_288192">
            <a:extLst>
              <a:ext uri="{FF2B5EF4-FFF2-40B4-BE49-F238E27FC236}">
                <a16:creationId xmlns:a16="http://schemas.microsoft.com/office/drawing/2014/main" id="{DE0A00B9-07F6-4B0E-9BA9-019FCB404361}"/>
              </a:ext>
            </a:extLst>
          </p:cNvPr>
          <p:cNvSpPr/>
          <p:nvPr/>
        </p:nvSpPr>
        <p:spPr>
          <a:xfrm>
            <a:off x="6863228" y="5067295"/>
            <a:ext cx="390517" cy="52322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44246" h="606722">
                <a:moveTo>
                  <a:pt x="240496" y="505608"/>
                </a:moveTo>
                <a:cubicBezTo>
                  <a:pt x="226879" y="505608"/>
                  <a:pt x="213617" y="507831"/>
                  <a:pt x="203293" y="511743"/>
                </a:cubicBezTo>
                <a:cubicBezTo>
                  <a:pt x="197241" y="514054"/>
                  <a:pt x="193503" y="516544"/>
                  <a:pt x="191456" y="518233"/>
                </a:cubicBezTo>
                <a:cubicBezTo>
                  <a:pt x="193503" y="520011"/>
                  <a:pt x="197241" y="522412"/>
                  <a:pt x="203293" y="524723"/>
                </a:cubicBezTo>
                <a:cubicBezTo>
                  <a:pt x="213617" y="528724"/>
                  <a:pt x="226879" y="530858"/>
                  <a:pt x="240496" y="530858"/>
                </a:cubicBezTo>
                <a:cubicBezTo>
                  <a:pt x="254113" y="530858"/>
                  <a:pt x="267286" y="528724"/>
                  <a:pt x="277699" y="524723"/>
                </a:cubicBezTo>
                <a:cubicBezTo>
                  <a:pt x="283662" y="522412"/>
                  <a:pt x="287489" y="520011"/>
                  <a:pt x="289536" y="518233"/>
                </a:cubicBezTo>
                <a:cubicBezTo>
                  <a:pt x="287489" y="516544"/>
                  <a:pt x="283662" y="514054"/>
                  <a:pt x="277699" y="511743"/>
                </a:cubicBezTo>
                <a:cubicBezTo>
                  <a:pt x="267286" y="507831"/>
                  <a:pt x="254113" y="505608"/>
                  <a:pt x="240496" y="505608"/>
                </a:cubicBezTo>
                <a:close/>
                <a:moveTo>
                  <a:pt x="240496" y="480269"/>
                </a:moveTo>
                <a:cubicBezTo>
                  <a:pt x="282416" y="480269"/>
                  <a:pt x="316415" y="497251"/>
                  <a:pt x="316415" y="518233"/>
                </a:cubicBezTo>
                <a:cubicBezTo>
                  <a:pt x="316415" y="539215"/>
                  <a:pt x="282416" y="556197"/>
                  <a:pt x="240496" y="556197"/>
                </a:cubicBezTo>
                <a:cubicBezTo>
                  <a:pt x="198576" y="556197"/>
                  <a:pt x="164488" y="539215"/>
                  <a:pt x="164488" y="518233"/>
                </a:cubicBezTo>
                <a:cubicBezTo>
                  <a:pt x="164488" y="497251"/>
                  <a:pt x="198576" y="480269"/>
                  <a:pt x="240496" y="480269"/>
                </a:cubicBezTo>
                <a:close/>
                <a:moveTo>
                  <a:pt x="58386" y="455048"/>
                </a:moveTo>
                <a:lnTo>
                  <a:pt x="31240" y="581399"/>
                </a:lnTo>
                <a:lnTo>
                  <a:pt x="449644" y="581399"/>
                </a:lnTo>
                <a:lnTo>
                  <a:pt x="422498" y="455048"/>
                </a:lnTo>
                <a:close/>
                <a:moveTo>
                  <a:pt x="37915" y="429814"/>
                </a:moveTo>
                <a:lnTo>
                  <a:pt x="442969" y="429814"/>
                </a:lnTo>
                <a:lnTo>
                  <a:pt x="480973" y="606722"/>
                </a:lnTo>
                <a:lnTo>
                  <a:pt x="0" y="606722"/>
                </a:lnTo>
                <a:close/>
                <a:moveTo>
                  <a:pt x="240486" y="339658"/>
                </a:moveTo>
                <a:cubicBezTo>
                  <a:pt x="240398" y="339836"/>
                  <a:pt x="240309" y="339836"/>
                  <a:pt x="240309" y="339925"/>
                </a:cubicBezTo>
                <a:cubicBezTo>
                  <a:pt x="232659" y="349884"/>
                  <a:pt x="228567" y="359132"/>
                  <a:pt x="228745" y="365890"/>
                </a:cubicBezTo>
                <a:lnTo>
                  <a:pt x="228745" y="366068"/>
                </a:lnTo>
                <a:lnTo>
                  <a:pt x="228745" y="366245"/>
                </a:lnTo>
                <a:cubicBezTo>
                  <a:pt x="228834" y="370958"/>
                  <a:pt x="230435" y="378694"/>
                  <a:pt x="240486" y="379139"/>
                </a:cubicBezTo>
                <a:cubicBezTo>
                  <a:pt x="250538" y="378694"/>
                  <a:pt x="252139" y="370958"/>
                  <a:pt x="252228" y="366245"/>
                </a:cubicBezTo>
                <a:lnTo>
                  <a:pt x="252228" y="366068"/>
                </a:lnTo>
                <a:lnTo>
                  <a:pt x="252228" y="365890"/>
                </a:lnTo>
                <a:cubicBezTo>
                  <a:pt x="252406" y="359132"/>
                  <a:pt x="248314" y="349884"/>
                  <a:pt x="240664" y="339925"/>
                </a:cubicBezTo>
                <a:cubicBezTo>
                  <a:pt x="240575" y="339836"/>
                  <a:pt x="240486" y="339836"/>
                  <a:pt x="240486" y="339658"/>
                </a:cubicBezTo>
                <a:close/>
                <a:moveTo>
                  <a:pt x="240486" y="303290"/>
                </a:moveTo>
                <a:cubicBezTo>
                  <a:pt x="243244" y="305513"/>
                  <a:pt x="278380" y="335301"/>
                  <a:pt x="277490" y="366601"/>
                </a:cubicBezTo>
                <a:cubicBezTo>
                  <a:pt x="277224" y="389365"/>
                  <a:pt x="260945" y="404036"/>
                  <a:pt x="240486" y="404481"/>
                </a:cubicBezTo>
                <a:cubicBezTo>
                  <a:pt x="219939" y="404036"/>
                  <a:pt x="203749" y="389365"/>
                  <a:pt x="203483" y="366601"/>
                </a:cubicBezTo>
                <a:cubicBezTo>
                  <a:pt x="202593" y="335301"/>
                  <a:pt x="237729" y="305513"/>
                  <a:pt x="240486" y="303290"/>
                </a:cubicBezTo>
                <a:close/>
                <a:moveTo>
                  <a:pt x="349149" y="176927"/>
                </a:moveTo>
                <a:lnTo>
                  <a:pt x="273326" y="252638"/>
                </a:lnTo>
                <a:lnTo>
                  <a:pt x="270300" y="273521"/>
                </a:lnTo>
                <a:lnTo>
                  <a:pt x="291214" y="270588"/>
                </a:lnTo>
                <a:lnTo>
                  <a:pt x="384925" y="176927"/>
                </a:lnTo>
                <a:close/>
                <a:moveTo>
                  <a:pt x="486823" y="39455"/>
                </a:moveTo>
                <a:lnTo>
                  <a:pt x="374423" y="151689"/>
                </a:lnTo>
                <a:lnTo>
                  <a:pt x="410288" y="151689"/>
                </a:lnTo>
                <a:lnTo>
                  <a:pt x="504711" y="57317"/>
                </a:lnTo>
                <a:close/>
                <a:moveTo>
                  <a:pt x="477834" y="0"/>
                </a:moveTo>
                <a:cubicBezTo>
                  <a:pt x="481127" y="0"/>
                  <a:pt x="484331" y="1244"/>
                  <a:pt x="486823" y="3732"/>
                </a:cubicBezTo>
                <a:lnTo>
                  <a:pt x="540575" y="57317"/>
                </a:lnTo>
                <a:cubicBezTo>
                  <a:pt x="545470" y="62293"/>
                  <a:pt x="545470" y="70291"/>
                  <a:pt x="540575" y="75178"/>
                </a:cubicBezTo>
                <a:cubicBezTo>
                  <a:pt x="538084" y="77666"/>
                  <a:pt x="534791" y="78910"/>
                  <a:pt x="531587" y="78910"/>
                </a:cubicBezTo>
                <a:cubicBezTo>
                  <a:pt x="528294" y="78910"/>
                  <a:pt x="525090" y="77666"/>
                  <a:pt x="522598" y="75178"/>
                </a:cubicBezTo>
                <a:lnTo>
                  <a:pt x="303139" y="294404"/>
                </a:lnTo>
                <a:lnTo>
                  <a:pt x="240487" y="303290"/>
                </a:lnTo>
                <a:lnTo>
                  <a:pt x="249386" y="240730"/>
                </a:lnTo>
                <a:lnTo>
                  <a:pt x="468935" y="21594"/>
                </a:lnTo>
                <a:cubicBezTo>
                  <a:pt x="464040" y="16617"/>
                  <a:pt x="464040" y="8620"/>
                  <a:pt x="468935" y="3732"/>
                </a:cubicBezTo>
                <a:cubicBezTo>
                  <a:pt x="471427" y="1244"/>
                  <a:pt x="474631" y="0"/>
                  <a:pt x="477834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649B2F-C016-4822-A348-7BAD333DC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81608"/>
              </p:ext>
            </p:extLst>
          </p:nvPr>
        </p:nvGraphicFramePr>
        <p:xfrm>
          <a:off x="1744666" y="1076034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1862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0277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91301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750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采样频率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房间数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REDD_LF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马萨诸塞（美）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264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206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数据展示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713AE-584F-443C-8AA0-CFEE8EF7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974" y="237507"/>
            <a:ext cx="4791075" cy="6467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DCD3AA-728B-4E6B-AFE9-3A0B02BEE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83" y="2171620"/>
            <a:ext cx="5048250" cy="307657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A9BEDE55-468A-484B-BB4A-0C63B137826F}"/>
              </a:ext>
            </a:extLst>
          </p:cNvPr>
          <p:cNvSpPr txBox="1"/>
          <p:nvPr/>
        </p:nvSpPr>
        <p:spPr>
          <a:xfrm>
            <a:off x="754063" y="1617622"/>
            <a:ext cx="358578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rgbClr val="44546A"/>
                </a:solidFill>
                <a:cs typeface="+mn-ea"/>
                <a:sym typeface="+mn-lt"/>
              </a:rPr>
              <a:t>电器状态图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2AA9F3-3DE9-4964-856E-E671269D78E4}"/>
              </a:ext>
            </a:extLst>
          </p:cNvPr>
          <p:cNvSpPr txBox="1"/>
          <p:nvPr/>
        </p:nvSpPr>
        <p:spPr>
          <a:xfrm>
            <a:off x="4523821" y="514506"/>
            <a:ext cx="358578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rgbClr val="44546A"/>
                </a:solidFill>
                <a:cs typeface="+mn-ea"/>
                <a:sym typeface="+mn-lt"/>
              </a:rPr>
              <a:t>总线</a:t>
            </a:r>
            <a:r>
              <a:rPr lang="en-US" altLang="zh-CN" dirty="0">
                <a:solidFill>
                  <a:srgbClr val="44546A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rgbClr val="44546A"/>
                </a:solidFill>
                <a:cs typeface="+mn-ea"/>
                <a:sym typeface="+mn-lt"/>
              </a:rPr>
              <a:t>电器对照图</a:t>
            </a:r>
          </a:p>
        </p:txBody>
      </p:sp>
    </p:spTree>
    <p:extLst>
      <p:ext uri="{BB962C8B-B14F-4D97-AF65-F5344CB8AC3E}">
        <p14:creationId xmlns:p14="http://schemas.microsoft.com/office/powerpoint/2010/main" val="23875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基本思路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205404D-D294-E24F-9717-F602075F9541}"/>
              </a:ext>
            </a:extLst>
          </p:cNvPr>
          <p:cNvCxnSpPr>
            <a:cxnSpLocks/>
          </p:cNvCxnSpPr>
          <p:nvPr/>
        </p:nvCxnSpPr>
        <p:spPr>
          <a:xfrm flipV="1">
            <a:off x="1395744" y="1509138"/>
            <a:ext cx="1983" cy="4287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21">
            <a:extLst>
              <a:ext uri="{FF2B5EF4-FFF2-40B4-BE49-F238E27FC236}">
                <a16:creationId xmlns:a16="http://schemas.microsoft.com/office/drawing/2014/main" id="{7FD6CD4A-3C9F-D042-9F8B-66E810792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1422" y="1869406"/>
            <a:ext cx="371436" cy="222862"/>
          </a:xfrm>
          <a:prstGeom prst="rect">
            <a:avLst/>
          </a:prstGeom>
        </p:spPr>
      </p:pic>
      <p:pic>
        <p:nvPicPr>
          <p:cNvPr id="34" name="그래픽 23">
            <a:extLst>
              <a:ext uri="{FF2B5EF4-FFF2-40B4-BE49-F238E27FC236}">
                <a16:creationId xmlns:a16="http://schemas.microsoft.com/office/drawing/2014/main" id="{6C86BBD7-3855-5344-AE3E-1639ECB7E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7457" y="2713859"/>
            <a:ext cx="371435" cy="36082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2B84975D-3045-284B-81A4-BE8FE68AF373}"/>
              </a:ext>
            </a:extLst>
          </p:cNvPr>
          <p:cNvSpPr txBox="1"/>
          <p:nvPr/>
        </p:nvSpPr>
        <p:spPr>
          <a:xfrm>
            <a:off x="2534758" y="2104968"/>
            <a:ext cx="379109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针对洗碗机和微波炉进行负荷识别。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C7E719-A124-FA4E-8812-DA0140BA9A62}"/>
              </a:ext>
            </a:extLst>
          </p:cNvPr>
          <p:cNvSpPr txBox="1"/>
          <p:nvPr/>
        </p:nvSpPr>
        <p:spPr>
          <a:xfrm>
            <a:off x="2534758" y="17918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noProof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电器种类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1C7B133-7EF2-3B4B-BDDD-03190D352602}"/>
              </a:ext>
            </a:extLst>
          </p:cNvPr>
          <p:cNvSpPr txBox="1"/>
          <p:nvPr/>
        </p:nvSpPr>
        <p:spPr>
          <a:xfrm>
            <a:off x="2534758" y="3955651"/>
            <a:ext cx="484561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总线上的功率数据，是一段包含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480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个点的一维序列数据。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D9C659-A255-8D4B-B8B8-3537C0570DEF}"/>
              </a:ext>
            </a:extLst>
          </p:cNvPr>
          <p:cNvSpPr txBox="1"/>
          <p:nvPr/>
        </p:nvSpPr>
        <p:spPr>
          <a:xfrm>
            <a:off x="2534758" y="365265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模型输入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241E91-D350-FC41-A760-3DADE47015F4}"/>
              </a:ext>
            </a:extLst>
          </p:cNvPr>
          <p:cNvSpPr txBox="1"/>
          <p:nvPr/>
        </p:nvSpPr>
        <p:spPr>
          <a:xfrm>
            <a:off x="2534758" y="5072145"/>
            <a:ext cx="492268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根据电器的状态，能够组合出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种类型，模型的输出就是类别。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6379D3D-7132-2F4D-9109-C929D920B2FC}"/>
              </a:ext>
            </a:extLst>
          </p:cNvPr>
          <p:cNvSpPr txBox="1"/>
          <p:nvPr/>
        </p:nvSpPr>
        <p:spPr>
          <a:xfrm>
            <a:off x="2534758" y="47589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模型输出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8D9389-CEF2-477E-9847-AD2687671026}"/>
              </a:ext>
            </a:extLst>
          </p:cNvPr>
          <p:cNvSpPr txBox="1"/>
          <p:nvPr/>
        </p:nvSpPr>
        <p:spPr>
          <a:xfrm>
            <a:off x="2534758" y="3067971"/>
            <a:ext cx="73875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在窗口期内，只要电器存在过开启状态，则认为其状态为开启；否则，认为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其状态为关闭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D5ED8-A18D-48EB-8A3A-7CD3856E2A44}"/>
              </a:ext>
            </a:extLst>
          </p:cNvPr>
          <p:cNvSpPr txBox="1"/>
          <p:nvPr/>
        </p:nvSpPr>
        <p:spPr>
          <a:xfrm>
            <a:off x="2534758" y="27548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noProof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电器状态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iconfont-10517-5127371">
            <a:extLst>
              <a:ext uri="{FF2B5EF4-FFF2-40B4-BE49-F238E27FC236}">
                <a16:creationId xmlns:a16="http://schemas.microsoft.com/office/drawing/2014/main" id="{82CF0652-DF68-4A99-A935-53A92E9AB7CB}"/>
              </a:ext>
            </a:extLst>
          </p:cNvPr>
          <p:cNvSpPr/>
          <p:nvPr/>
        </p:nvSpPr>
        <p:spPr>
          <a:xfrm>
            <a:off x="2072977" y="3711771"/>
            <a:ext cx="316820" cy="244695"/>
          </a:xfrm>
          <a:custGeom>
            <a:avLst/>
            <a:gdLst>
              <a:gd name="connsiteX0" fmla="*/ 25381 w 507905"/>
              <a:gd name="connsiteY0" fmla="*/ 152372 h 457214"/>
              <a:gd name="connsiteX1" fmla="*/ 177762 w 507905"/>
              <a:gd name="connsiteY1" fmla="*/ 152372 h 457214"/>
              <a:gd name="connsiteX2" fmla="*/ 177762 w 507905"/>
              <a:gd name="connsiteY2" fmla="*/ 203147 h 457214"/>
              <a:gd name="connsiteX3" fmla="*/ 50762 w 507905"/>
              <a:gd name="connsiteY3" fmla="*/ 203147 h 457214"/>
              <a:gd name="connsiteX4" fmla="*/ 50762 w 507905"/>
              <a:gd name="connsiteY4" fmla="*/ 406391 h 457214"/>
              <a:gd name="connsiteX5" fmla="*/ 457143 w 507905"/>
              <a:gd name="connsiteY5" fmla="*/ 406391 h 457214"/>
              <a:gd name="connsiteX6" fmla="*/ 457143 w 507905"/>
              <a:gd name="connsiteY6" fmla="*/ 203147 h 457214"/>
              <a:gd name="connsiteX7" fmla="*/ 330143 w 507905"/>
              <a:gd name="connsiteY7" fmla="*/ 203147 h 457214"/>
              <a:gd name="connsiteX8" fmla="*/ 330143 w 507905"/>
              <a:gd name="connsiteY8" fmla="*/ 152372 h 457214"/>
              <a:gd name="connsiteX9" fmla="*/ 482524 w 507905"/>
              <a:gd name="connsiteY9" fmla="*/ 152372 h 457214"/>
              <a:gd name="connsiteX10" fmla="*/ 507905 w 507905"/>
              <a:gd name="connsiteY10" fmla="*/ 177760 h 457214"/>
              <a:gd name="connsiteX11" fmla="*/ 507905 w 507905"/>
              <a:gd name="connsiteY11" fmla="*/ 431779 h 457214"/>
              <a:gd name="connsiteX12" fmla="*/ 482524 w 507905"/>
              <a:gd name="connsiteY12" fmla="*/ 457214 h 457214"/>
              <a:gd name="connsiteX13" fmla="*/ 25381 w 507905"/>
              <a:gd name="connsiteY13" fmla="*/ 457214 h 457214"/>
              <a:gd name="connsiteX14" fmla="*/ 0 w 507905"/>
              <a:gd name="connsiteY14" fmla="*/ 431779 h 457214"/>
              <a:gd name="connsiteX15" fmla="*/ 0 w 507905"/>
              <a:gd name="connsiteY15" fmla="*/ 177760 h 457214"/>
              <a:gd name="connsiteX16" fmla="*/ 25381 w 507905"/>
              <a:gd name="connsiteY16" fmla="*/ 152372 h 457214"/>
              <a:gd name="connsiteX17" fmla="*/ 228570 w 507905"/>
              <a:gd name="connsiteY17" fmla="*/ 0 h 457214"/>
              <a:gd name="connsiteX18" fmla="*/ 279337 w 507905"/>
              <a:gd name="connsiteY18" fmla="*/ 0 h 457214"/>
              <a:gd name="connsiteX19" fmla="*/ 279337 w 507905"/>
              <a:gd name="connsiteY19" fmla="*/ 253960 h 457214"/>
              <a:gd name="connsiteX20" fmla="*/ 355534 w 507905"/>
              <a:gd name="connsiteY20" fmla="*/ 253960 h 457214"/>
              <a:gd name="connsiteX21" fmla="*/ 253953 w 507905"/>
              <a:gd name="connsiteY21" fmla="*/ 355534 h 457214"/>
              <a:gd name="connsiteX22" fmla="*/ 152372 w 507905"/>
              <a:gd name="connsiteY22" fmla="*/ 253960 h 457214"/>
              <a:gd name="connsiteX23" fmla="*/ 228570 w 507905"/>
              <a:gd name="connsiteY23" fmla="*/ 253960 h 4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7905" h="457214">
                <a:moveTo>
                  <a:pt x="25381" y="152372"/>
                </a:moveTo>
                <a:lnTo>
                  <a:pt x="177762" y="152372"/>
                </a:lnTo>
                <a:lnTo>
                  <a:pt x="177762" y="203147"/>
                </a:lnTo>
                <a:lnTo>
                  <a:pt x="50762" y="203147"/>
                </a:lnTo>
                <a:lnTo>
                  <a:pt x="50762" y="406391"/>
                </a:lnTo>
                <a:lnTo>
                  <a:pt x="457143" y="406391"/>
                </a:lnTo>
                <a:lnTo>
                  <a:pt x="457143" y="203147"/>
                </a:lnTo>
                <a:lnTo>
                  <a:pt x="330143" y="203147"/>
                </a:lnTo>
                <a:lnTo>
                  <a:pt x="330143" y="152372"/>
                </a:lnTo>
                <a:lnTo>
                  <a:pt x="482524" y="152372"/>
                </a:lnTo>
                <a:cubicBezTo>
                  <a:pt x="496572" y="152372"/>
                  <a:pt x="507905" y="163708"/>
                  <a:pt x="507905" y="177760"/>
                </a:cubicBezTo>
                <a:lnTo>
                  <a:pt x="507905" y="431779"/>
                </a:lnTo>
                <a:cubicBezTo>
                  <a:pt x="507905" y="445830"/>
                  <a:pt x="496572" y="457214"/>
                  <a:pt x="482524" y="457214"/>
                </a:cubicBezTo>
                <a:lnTo>
                  <a:pt x="25381" y="457214"/>
                </a:lnTo>
                <a:cubicBezTo>
                  <a:pt x="11334" y="457214"/>
                  <a:pt x="0" y="445830"/>
                  <a:pt x="0" y="431779"/>
                </a:cubicBezTo>
                <a:lnTo>
                  <a:pt x="0" y="177760"/>
                </a:lnTo>
                <a:cubicBezTo>
                  <a:pt x="0" y="163708"/>
                  <a:pt x="11334" y="152372"/>
                  <a:pt x="25381" y="152372"/>
                </a:cubicBezTo>
                <a:close/>
                <a:moveTo>
                  <a:pt x="228570" y="0"/>
                </a:moveTo>
                <a:lnTo>
                  <a:pt x="279337" y="0"/>
                </a:lnTo>
                <a:lnTo>
                  <a:pt x="279337" y="253960"/>
                </a:lnTo>
                <a:lnTo>
                  <a:pt x="355534" y="253960"/>
                </a:lnTo>
                <a:lnTo>
                  <a:pt x="253953" y="355534"/>
                </a:lnTo>
                <a:lnTo>
                  <a:pt x="152372" y="253960"/>
                </a:lnTo>
                <a:lnTo>
                  <a:pt x="228570" y="25396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confont-10517-5127314">
            <a:extLst>
              <a:ext uri="{FF2B5EF4-FFF2-40B4-BE49-F238E27FC236}">
                <a16:creationId xmlns:a16="http://schemas.microsoft.com/office/drawing/2014/main" id="{137286CA-0B85-4D76-99C1-EADBF12BEDC6}"/>
              </a:ext>
            </a:extLst>
          </p:cNvPr>
          <p:cNvSpPr/>
          <p:nvPr/>
        </p:nvSpPr>
        <p:spPr>
          <a:xfrm>
            <a:off x="2132072" y="4772386"/>
            <a:ext cx="298896" cy="283511"/>
          </a:xfrm>
          <a:custGeom>
            <a:avLst/>
            <a:gdLst>
              <a:gd name="connsiteX0" fmla="*/ 25381 w 507905"/>
              <a:gd name="connsiteY0" fmla="*/ 152372 h 431819"/>
              <a:gd name="connsiteX1" fmla="*/ 177762 w 507905"/>
              <a:gd name="connsiteY1" fmla="*/ 152372 h 431819"/>
              <a:gd name="connsiteX2" fmla="*/ 177762 w 507905"/>
              <a:gd name="connsiteY2" fmla="*/ 203194 h 431819"/>
              <a:gd name="connsiteX3" fmla="*/ 50762 w 507905"/>
              <a:gd name="connsiteY3" fmla="*/ 203194 h 431819"/>
              <a:gd name="connsiteX4" fmla="*/ 50762 w 507905"/>
              <a:gd name="connsiteY4" fmla="*/ 380998 h 431819"/>
              <a:gd name="connsiteX5" fmla="*/ 457143 w 507905"/>
              <a:gd name="connsiteY5" fmla="*/ 380998 h 431819"/>
              <a:gd name="connsiteX6" fmla="*/ 457143 w 507905"/>
              <a:gd name="connsiteY6" fmla="*/ 203194 h 431819"/>
              <a:gd name="connsiteX7" fmla="*/ 330143 w 507905"/>
              <a:gd name="connsiteY7" fmla="*/ 203194 h 431819"/>
              <a:gd name="connsiteX8" fmla="*/ 330143 w 507905"/>
              <a:gd name="connsiteY8" fmla="*/ 152372 h 431819"/>
              <a:gd name="connsiteX9" fmla="*/ 482524 w 507905"/>
              <a:gd name="connsiteY9" fmla="*/ 152372 h 431819"/>
              <a:gd name="connsiteX10" fmla="*/ 507905 w 507905"/>
              <a:gd name="connsiteY10" fmla="*/ 177759 h 431819"/>
              <a:gd name="connsiteX11" fmla="*/ 507905 w 507905"/>
              <a:gd name="connsiteY11" fmla="*/ 406385 h 431819"/>
              <a:gd name="connsiteX12" fmla="*/ 482524 w 507905"/>
              <a:gd name="connsiteY12" fmla="*/ 431819 h 431819"/>
              <a:gd name="connsiteX13" fmla="*/ 25381 w 507905"/>
              <a:gd name="connsiteY13" fmla="*/ 431819 h 431819"/>
              <a:gd name="connsiteX14" fmla="*/ 0 w 507905"/>
              <a:gd name="connsiteY14" fmla="*/ 406385 h 431819"/>
              <a:gd name="connsiteX15" fmla="*/ 0 w 507905"/>
              <a:gd name="connsiteY15" fmla="*/ 177759 h 431819"/>
              <a:gd name="connsiteX16" fmla="*/ 25381 w 507905"/>
              <a:gd name="connsiteY16" fmla="*/ 152372 h 431819"/>
              <a:gd name="connsiteX17" fmla="*/ 253953 w 507905"/>
              <a:gd name="connsiteY17" fmla="*/ 0 h 431819"/>
              <a:gd name="connsiteX18" fmla="*/ 355534 w 507905"/>
              <a:gd name="connsiteY18" fmla="*/ 101570 h 431819"/>
              <a:gd name="connsiteX19" fmla="*/ 279336 w 507905"/>
              <a:gd name="connsiteY19" fmla="*/ 101570 h 431819"/>
              <a:gd name="connsiteX20" fmla="*/ 279336 w 507905"/>
              <a:gd name="connsiteY20" fmla="*/ 330139 h 431819"/>
              <a:gd name="connsiteX21" fmla="*/ 228570 w 507905"/>
              <a:gd name="connsiteY21" fmla="*/ 330139 h 431819"/>
              <a:gd name="connsiteX22" fmla="*/ 228570 w 507905"/>
              <a:gd name="connsiteY22" fmla="*/ 101570 h 431819"/>
              <a:gd name="connsiteX23" fmla="*/ 152372 w 507905"/>
              <a:gd name="connsiteY23" fmla="*/ 101570 h 43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7905" h="431819">
                <a:moveTo>
                  <a:pt x="25381" y="152372"/>
                </a:moveTo>
                <a:lnTo>
                  <a:pt x="177762" y="152372"/>
                </a:lnTo>
                <a:lnTo>
                  <a:pt x="177762" y="203194"/>
                </a:lnTo>
                <a:lnTo>
                  <a:pt x="50762" y="203194"/>
                </a:lnTo>
                <a:lnTo>
                  <a:pt x="50762" y="380998"/>
                </a:lnTo>
                <a:lnTo>
                  <a:pt x="457143" y="380998"/>
                </a:lnTo>
                <a:lnTo>
                  <a:pt x="457143" y="203194"/>
                </a:lnTo>
                <a:lnTo>
                  <a:pt x="330143" y="203194"/>
                </a:lnTo>
                <a:lnTo>
                  <a:pt x="330143" y="152372"/>
                </a:lnTo>
                <a:lnTo>
                  <a:pt x="482524" y="152372"/>
                </a:lnTo>
                <a:cubicBezTo>
                  <a:pt x="496572" y="152372"/>
                  <a:pt x="507905" y="163756"/>
                  <a:pt x="507905" y="177759"/>
                </a:cubicBezTo>
                <a:lnTo>
                  <a:pt x="507905" y="406385"/>
                </a:lnTo>
                <a:cubicBezTo>
                  <a:pt x="507905" y="420436"/>
                  <a:pt x="496572" y="431819"/>
                  <a:pt x="482524" y="431819"/>
                </a:cubicBezTo>
                <a:lnTo>
                  <a:pt x="25381" y="431819"/>
                </a:lnTo>
                <a:cubicBezTo>
                  <a:pt x="11333" y="431819"/>
                  <a:pt x="0" y="420436"/>
                  <a:pt x="0" y="406385"/>
                </a:cubicBezTo>
                <a:lnTo>
                  <a:pt x="0" y="177759"/>
                </a:lnTo>
                <a:cubicBezTo>
                  <a:pt x="0" y="163756"/>
                  <a:pt x="11333" y="152372"/>
                  <a:pt x="25381" y="152372"/>
                </a:cubicBezTo>
                <a:close/>
                <a:moveTo>
                  <a:pt x="253953" y="0"/>
                </a:moveTo>
                <a:lnTo>
                  <a:pt x="355534" y="101570"/>
                </a:lnTo>
                <a:lnTo>
                  <a:pt x="279336" y="101570"/>
                </a:lnTo>
                <a:lnTo>
                  <a:pt x="279336" y="330139"/>
                </a:lnTo>
                <a:lnTo>
                  <a:pt x="228570" y="330139"/>
                </a:lnTo>
                <a:lnTo>
                  <a:pt x="228570" y="101570"/>
                </a:lnTo>
                <a:lnTo>
                  <a:pt x="152372" y="10157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23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308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残差神经网络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ResNet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5DC88A-9580-47A0-8057-3EC0DC89A308}"/>
              </a:ext>
            </a:extLst>
          </p:cNvPr>
          <p:cNvSpPr/>
          <p:nvPr/>
        </p:nvSpPr>
        <p:spPr>
          <a:xfrm>
            <a:off x="1217944" y="2011680"/>
            <a:ext cx="508000" cy="4033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   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入数据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D532B1-D370-46A2-A710-B6D04C551D2D}"/>
              </a:ext>
            </a:extLst>
          </p:cNvPr>
          <p:cNvSpPr/>
          <p:nvPr/>
        </p:nvSpPr>
        <p:spPr>
          <a:xfrm>
            <a:off x="2269230" y="2011680"/>
            <a:ext cx="508000" cy="403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卷积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归一化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激活函数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3F7FF8-CA79-4BA7-AF85-E71E1C364139}"/>
              </a:ext>
            </a:extLst>
          </p:cNvPr>
          <p:cNvSpPr/>
          <p:nvPr/>
        </p:nvSpPr>
        <p:spPr>
          <a:xfrm>
            <a:off x="3175981" y="3637280"/>
            <a:ext cx="1016000" cy="782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残差块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ECB53AA-76CF-4DCF-B94A-7802E7334254}"/>
              </a:ext>
            </a:extLst>
          </p:cNvPr>
          <p:cNvSpPr/>
          <p:nvPr/>
        </p:nvSpPr>
        <p:spPr>
          <a:xfrm>
            <a:off x="9209061" y="2011680"/>
            <a:ext cx="508000" cy="4033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全连接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46219D-E8D5-495E-931A-F99B6361338A}"/>
              </a:ext>
            </a:extLst>
          </p:cNvPr>
          <p:cNvSpPr/>
          <p:nvPr/>
        </p:nvSpPr>
        <p:spPr>
          <a:xfrm>
            <a:off x="8049566" y="2011680"/>
            <a:ext cx="508000" cy="4033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AB917D-6C90-47EE-A83F-1A4B1EFBBB2B}"/>
              </a:ext>
            </a:extLst>
          </p:cNvPr>
          <p:cNvSpPr/>
          <p:nvPr/>
        </p:nvSpPr>
        <p:spPr>
          <a:xfrm>
            <a:off x="10306889" y="2011680"/>
            <a:ext cx="508000" cy="4033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AD5F82-3CAF-4CEB-A21A-9A882131AC2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725944" y="4028440"/>
            <a:ext cx="54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A80F8E-9998-4E54-A04F-68B913755CE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77230" y="4028440"/>
            <a:ext cx="398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74ED17-D5ED-4B90-B7F1-C2EE9B3B8633}"/>
              </a:ext>
            </a:extLst>
          </p:cNvPr>
          <p:cNvSpPr/>
          <p:nvPr/>
        </p:nvSpPr>
        <p:spPr>
          <a:xfrm>
            <a:off x="4589476" y="3637280"/>
            <a:ext cx="1016000" cy="782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残差块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6A35BF8-ED36-4EB6-B72D-F17C78278A9E}"/>
              </a:ext>
            </a:extLst>
          </p:cNvPr>
          <p:cNvCxnSpPr>
            <a:stCxn id="5" idx="3"/>
            <a:endCxn id="44" idx="1"/>
          </p:cNvCxnSpPr>
          <p:nvPr/>
        </p:nvCxnSpPr>
        <p:spPr>
          <a:xfrm>
            <a:off x="4191981" y="4028440"/>
            <a:ext cx="397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3F9CEE7-8457-4888-9FEC-143CF1252B13}"/>
              </a:ext>
            </a:extLst>
          </p:cNvPr>
          <p:cNvSpPr/>
          <p:nvPr/>
        </p:nvSpPr>
        <p:spPr>
          <a:xfrm>
            <a:off x="6515402" y="3637280"/>
            <a:ext cx="1016000" cy="782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残差块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C7A1EA-9E97-4FFC-BD4F-2559C30CCA3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605476" y="4028440"/>
            <a:ext cx="805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15D1A6F-7021-4227-921C-E434AB03D43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10960" y="4028440"/>
            <a:ext cx="10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144E741-058D-4FB8-BD2A-2040BFE0D7E7}"/>
              </a:ext>
            </a:extLst>
          </p:cNvPr>
          <p:cNvCxnSpPr>
            <a:stCxn id="45" idx="3"/>
            <a:endCxn id="42" idx="1"/>
          </p:cNvCxnSpPr>
          <p:nvPr/>
        </p:nvCxnSpPr>
        <p:spPr>
          <a:xfrm>
            <a:off x="7531402" y="4028440"/>
            <a:ext cx="51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A050D88-54C4-4B4A-8385-BB7CF9288E8D}"/>
              </a:ext>
            </a:extLst>
          </p:cNvPr>
          <p:cNvCxnSpPr>
            <a:stCxn id="42" idx="3"/>
            <a:endCxn id="41" idx="1"/>
          </p:cNvCxnSpPr>
          <p:nvPr/>
        </p:nvCxnSpPr>
        <p:spPr>
          <a:xfrm>
            <a:off x="8557566" y="4028440"/>
            <a:ext cx="651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E319B46-2F8A-4023-A9EA-9AFE5CFEE4C8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9717061" y="4028440"/>
            <a:ext cx="58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7474453-AEE9-4697-ABD7-904A24C1CEC2}"/>
              </a:ext>
            </a:extLst>
          </p:cNvPr>
          <p:cNvCxnSpPr/>
          <p:nvPr/>
        </p:nvCxnSpPr>
        <p:spPr>
          <a:xfrm>
            <a:off x="10814887" y="2712720"/>
            <a:ext cx="27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A701302-641B-49AA-B3F4-69F9801D0156}"/>
              </a:ext>
            </a:extLst>
          </p:cNvPr>
          <p:cNvCxnSpPr/>
          <p:nvPr/>
        </p:nvCxnSpPr>
        <p:spPr>
          <a:xfrm>
            <a:off x="10814887" y="3149600"/>
            <a:ext cx="27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282E5A5-66E7-4B2B-BC56-69FAD3A6EBDA}"/>
              </a:ext>
            </a:extLst>
          </p:cNvPr>
          <p:cNvCxnSpPr/>
          <p:nvPr/>
        </p:nvCxnSpPr>
        <p:spPr>
          <a:xfrm>
            <a:off x="10814888" y="3606800"/>
            <a:ext cx="27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9BF8442-D42C-40E2-AED7-B655E0E9E4E7}"/>
              </a:ext>
            </a:extLst>
          </p:cNvPr>
          <p:cNvCxnSpPr/>
          <p:nvPr/>
        </p:nvCxnSpPr>
        <p:spPr>
          <a:xfrm>
            <a:off x="10814888" y="4028440"/>
            <a:ext cx="27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CF599C8-8EB6-4C8A-AB6A-9438A06ADEF6}"/>
              </a:ext>
            </a:extLst>
          </p:cNvPr>
          <p:cNvCxnSpPr/>
          <p:nvPr/>
        </p:nvCxnSpPr>
        <p:spPr>
          <a:xfrm>
            <a:off x="10814888" y="4500880"/>
            <a:ext cx="27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4B5ED3-A765-4A0D-A805-72D40E26DB2E}"/>
              </a:ext>
            </a:extLst>
          </p:cNvPr>
          <p:cNvCxnSpPr/>
          <p:nvPr/>
        </p:nvCxnSpPr>
        <p:spPr>
          <a:xfrm>
            <a:off x="10814888" y="4897120"/>
            <a:ext cx="27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82DCAB8-35C0-48F4-9461-EF2D1ED3332D}"/>
              </a:ext>
            </a:extLst>
          </p:cNvPr>
          <p:cNvCxnSpPr/>
          <p:nvPr/>
        </p:nvCxnSpPr>
        <p:spPr>
          <a:xfrm>
            <a:off x="10814888" y="5283200"/>
            <a:ext cx="27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784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8197876c-97a2-4c3d-9d90-f9cf93824b6a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937;#380351;#13702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709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937;#380351;#13702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#47638;#47638;#373823;#5697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#47638;#47638;#373823;#56979;#90665;#71909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bfxqyq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1055</Words>
  <Application>Microsoft Office PowerPoint</Application>
  <PresentationFormat>宽屏</PresentationFormat>
  <Paragraphs>212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</vt:lpstr>
      <vt:lpstr>方正细谭黑简体</vt:lpstr>
      <vt:lpstr>宋体</vt:lpstr>
      <vt:lpstr>微软雅黑</vt:lpstr>
      <vt:lpstr>Arial</vt:lpstr>
      <vt:lpstr>Calibri</vt:lpstr>
      <vt:lpstr>Cambria Math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ASUS</cp:lastModifiedBy>
  <cp:revision>58</cp:revision>
  <dcterms:created xsi:type="dcterms:W3CDTF">2021-07-16T05:29:27Z</dcterms:created>
  <dcterms:modified xsi:type="dcterms:W3CDTF">2021-12-22T09:12:46Z</dcterms:modified>
</cp:coreProperties>
</file>