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2"/>
  </p:notesMasterIdLst>
  <p:sldIdLst>
    <p:sldId id="362" r:id="rId3"/>
    <p:sldId id="414" r:id="rId4"/>
    <p:sldId id="421" r:id="rId5"/>
    <p:sldId id="423" r:id="rId6"/>
    <p:sldId id="424" r:id="rId7"/>
    <p:sldId id="427" r:id="rId8"/>
    <p:sldId id="425" r:id="rId9"/>
    <p:sldId id="426" r:id="rId10"/>
    <p:sldId id="40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8D6"/>
    <a:srgbClr val="B385BC"/>
    <a:srgbClr val="F5EFF6"/>
    <a:srgbClr val="F7DEA3"/>
    <a:srgbClr val="EDAF94"/>
    <a:srgbClr val="FF9999"/>
    <a:srgbClr val="44546A"/>
    <a:srgbClr val="CECECE"/>
    <a:srgbClr val="FFFFFF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3" autoAdjust="0"/>
    <p:restoredTop sz="96357" autoAdjust="0"/>
  </p:normalViewPr>
  <p:slideViewPr>
    <p:cSldViewPr snapToGrid="0" showGuides="1">
      <p:cViewPr varScale="1">
        <p:scale>
          <a:sx n="96" d="100"/>
          <a:sy n="96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预处理：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计算功率：计算有功功率和无功功率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过零检测：检测开始样本和结束样本（如果总线电压一直是</a:t>
            </a:r>
            <a:r>
              <a:rPr lang="en-US" altLang="zh-CN" dirty="0"/>
              <a:t>0</a:t>
            </a:r>
            <a:r>
              <a:rPr lang="zh-CN" altLang="en-US" dirty="0"/>
              <a:t>的话就没必要进行处理）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高斯滤波：衰减噪声，提高精度</a:t>
            </a:r>
            <a:endParaRPr lang="en-US" altLang="zh-CN" dirty="0"/>
          </a:p>
          <a:p>
            <a:r>
              <a:rPr lang="zh-CN" altLang="en-US" dirty="0"/>
              <a:t>事件检测：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62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96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10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99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88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68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09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3B2F64C6-7D5C-BC48-A962-E23F0BFEC084}"/>
              </a:ext>
            </a:extLst>
          </p:cNvPr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0D463A3-7033-D449-AC8B-08C0EFBF331C}"/>
              </a:ext>
            </a:extLst>
          </p:cNvPr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AD8200-B031-6E4A-87C5-FC095E3A9684}"/>
              </a:ext>
            </a:extLst>
          </p:cNvPr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6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2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83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91574" y="662503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667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7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12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4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4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556203" y="264345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项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8A19B-61FF-9740-BBF1-181AC509CA3D}"/>
              </a:ext>
            </a:extLst>
          </p:cNvPr>
          <p:cNvSpPr txBox="1"/>
          <p:nvPr/>
        </p:nvSpPr>
        <p:spPr>
          <a:xfrm>
            <a:off x="7798037" y="2643455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目汇报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6792225" y="3981194"/>
            <a:ext cx="298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kumimoji="1"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PROJECT</a:t>
            </a: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 REPORT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10235944" y="4108000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6516981" y="4214545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1401220" y="30554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1" lang="zh-CN" altLang="en-US" dirty="0">
                <a:solidFill>
                  <a:srgbClr val="44546A"/>
                </a:solidFill>
                <a:cs typeface="+mn-ea"/>
                <a:sym typeface="+mn-lt"/>
              </a:rPr>
              <a:t>变长时序波形事件定位与分类技术研究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223645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dirty="0">
                <a:solidFill>
                  <a:srgbClr val="44546A"/>
                </a:solidFill>
                <a:cs typeface="+mn-ea"/>
                <a:sym typeface="+mn-lt"/>
              </a:rPr>
              <a:t>李成扬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756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一种用于事件检测和负荷分类的多代理</a:t>
            </a: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NILM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体系结构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15" name="椭圆 3414">
            <a:extLst>
              <a:ext uri="{FF2B5EF4-FFF2-40B4-BE49-F238E27FC236}">
                <a16:creationId xmlns:a16="http://schemas.microsoft.com/office/drawing/2014/main" id="{886D845D-244F-426C-90C3-5D6F1927D789}"/>
              </a:ext>
            </a:extLst>
          </p:cNvPr>
          <p:cNvSpPr/>
          <p:nvPr/>
        </p:nvSpPr>
        <p:spPr>
          <a:xfrm>
            <a:off x="6726566" y="3897294"/>
            <a:ext cx="2344257" cy="2344256"/>
          </a:xfrm>
          <a:prstGeom prst="ellipse">
            <a:avLst/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77" name="文本框 6776">
            <a:extLst>
              <a:ext uri="{FF2B5EF4-FFF2-40B4-BE49-F238E27FC236}">
                <a16:creationId xmlns:a16="http://schemas.microsoft.com/office/drawing/2014/main" id="{03F45C3E-8F38-4C6A-B4A4-2019E4FA518B}"/>
              </a:ext>
            </a:extLst>
          </p:cNvPr>
          <p:cNvSpPr txBox="1"/>
          <p:nvPr/>
        </p:nvSpPr>
        <p:spPr>
          <a:xfrm>
            <a:off x="1151904" y="1260008"/>
            <a:ext cx="971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000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代理</a:t>
            </a:r>
            <a:r>
              <a:rPr lang="zh-CN" altLang="en-US" sz="2000" spc="400" dirty="0">
                <a:solidFill>
                  <a:srgbClr val="44546A"/>
                </a:solidFill>
                <a:cs typeface="+mn-ea"/>
                <a:sym typeface="+mn-lt"/>
              </a:rPr>
              <a:t>：</a:t>
            </a:r>
            <a:r>
              <a:rPr kumimoji="1" lang="zh-CN" altLang="en-US" sz="1600" dirty="0">
                <a:solidFill>
                  <a:srgbClr val="44546A"/>
                </a:solidFill>
                <a:cs typeface="+mn-ea"/>
                <a:sym typeface="+mn-lt"/>
              </a:rPr>
              <a:t>事件检测、特征提取和分类各阶段中使用的方法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69FA09-1F19-41C2-9284-2EC8A424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10" y="1594967"/>
            <a:ext cx="9733988" cy="51417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66A297-8ED3-4469-B7F9-1A73B207425B}"/>
              </a:ext>
            </a:extLst>
          </p:cNvPr>
          <p:cNvSpPr txBox="1"/>
          <p:nvPr/>
        </p:nvSpPr>
        <p:spPr>
          <a:xfrm>
            <a:off x="1151904" y="4700090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总线数据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2984EC5-AA36-4DD1-A8C5-919F395C4883}"/>
              </a:ext>
            </a:extLst>
          </p:cNvPr>
          <p:cNvSpPr txBox="1"/>
          <p:nvPr/>
        </p:nvSpPr>
        <p:spPr>
          <a:xfrm>
            <a:off x="3482196" y="3847651"/>
            <a:ext cx="9001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预处理</a:t>
            </a:r>
            <a:endParaRPr lang="en-US" altLang="zh-CN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B8F8A2E-7ECB-4F99-8618-9F22233AD585}"/>
              </a:ext>
            </a:extLst>
          </p:cNvPr>
          <p:cNvSpPr txBox="1"/>
          <p:nvPr/>
        </p:nvSpPr>
        <p:spPr>
          <a:xfrm>
            <a:off x="4516053" y="4141181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事件检测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0E06FB-5F10-46A0-AFE1-01F030FB20D5}"/>
              </a:ext>
            </a:extLst>
          </p:cNvPr>
          <p:cNvSpPr txBox="1"/>
          <p:nvPr/>
        </p:nvSpPr>
        <p:spPr>
          <a:xfrm>
            <a:off x="5727615" y="3338578"/>
            <a:ext cx="1119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检测整合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F36709E-9255-4AE6-83FA-D9BA58680A2C}"/>
              </a:ext>
            </a:extLst>
          </p:cNvPr>
          <p:cNvSpPr txBox="1"/>
          <p:nvPr/>
        </p:nvSpPr>
        <p:spPr>
          <a:xfrm>
            <a:off x="6860310" y="4174470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特征提取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1D38B38-1A35-4BE8-90B2-5F0F028D1D23}"/>
              </a:ext>
            </a:extLst>
          </p:cNvPr>
          <p:cNvSpPr txBox="1"/>
          <p:nvPr/>
        </p:nvSpPr>
        <p:spPr>
          <a:xfrm>
            <a:off x="8151342" y="4162980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事件分类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D20A2A-3E0C-46FD-A77D-B2E9053AB3D1}"/>
              </a:ext>
            </a:extLst>
          </p:cNvPr>
          <p:cNvSpPr/>
          <p:nvPr/>
        </p:nvSpPr>
        <p:spPr>
          <a:xfrm>
            <a:off x="162249" y="5313891"/>
            <a:ext cx="3320140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预处理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：功率计算、过零检测、高斯滤波</a:t>
            </a:r>
            <a:endParaRPr kumimoji="1" lang="zh-CN" altLang="en-US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08DF76-9FBE-4C36-B652-97EBCA778CA7}"/>
              </a:ext>
            </a:extLst>
          </p:cNvPr>
          <p:cNvSpPr/>
          <p:nvPr/>
        </p:nvSpPr>
        <p:spPr>
          <a:xfrm>
            <a:off x="162249" y="5682448"/>
            <a:ext cx="6603090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事件检测：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离散小波变换、高精度检测器、卡尔曼滤波器、向量检测器、半周期视在功率</a:t>
            </a:r>
            <a:endParaRPr kumimoji="1" lang="zh-CN" altLang="en-US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19603F4-02D4-4FE4-A09B-E47E046CB9D5}"/>
              </a:ext>
            </a:extLst>
          </p:cNvPr>
          <p:cNvSpPr/>
          <p:nvPr/>
        </p:nvSpPr>
        <p:spPr>
          <a:xfrm>
            <a:off x="162249" y="6051005"/>
            <a:ext cx="6766019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特征提取：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离散小波变换能级、电压电流轨迹、向量化状态信息、</a:t>
            </a: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 Prony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方法、功率包络法</a:t>
            </a:r>
            <a:endParaRPr kumimoji="1" lang="zh-CN" altLang="en-US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DF806D5-5909-4BE6-8094-AB48F462E35E}"/>
              </a:ext>
            </a:extLst>
          </p:cNvPr>
          <p:cNvSpPr/>
          <p:nvPr/>
        </p:nvSpPr>
        <p:spPr>
          <a:xfrm>
            <a:off x="162249" y="6419561"/>
            <a:ext cx="5269007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事件分类：</a:t>
            </a: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K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近邻、线性判别分析、支持向量机、</a:t>
            </a: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 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决策树</a:t>
            </a:r>
            <a:r>
              <a:rPr kumimoji="1" lang="zh-CN" altLang="en-US" sz="120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、集成学习</a:t>
            </a:r>
            <a:endParaRPr kumimoji="1" lang="zh-CN" altLang="en-US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39569D1-38B6-4B2B-A1A5-B6D5B8A1183B}"/>
              </a:ext>
            </a:extLst>
          </p:cNvPr>
          <p:cNvSpPr txBox="1"/>
          <p:nvPr/>
        </p:nvSpPr>
        <p:spPr>
          <a:xfrm>
            <a:off x="10212190" y="2969246"/>
            <a:ext cx="1119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分类整合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7AC516A-61E7-4326-BD5F-646A1089D009}"/>
              </a:ext>
            </a:extLst>
          </p:cNvPr>
          <p:cNvSpPr txBox="1"/>
          <p:nvPr/>
        </p:nvSpPr>
        <p:spPr>
          <a:xfrm>
            <a:off x="1151904" y="882975"/>
            <a:ext cx="11096051" cy="3270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prstClr val="white">
                    <a:lumMod val="65000"/>
                  </a:prstClr>
                </a:solidFill>
                <a:latin typeface="Roboto"/>
                <a:ea typeface="思源黑体 CN Regular"/>
              </a:rPr>
              <a:t>A. </a:t>
            </a:r>
            <a:r>
              <a:rPr lang="en-US" altLang="zh-CN" sz="1400" dirty="0" err="1">
                <a:solidFill>
                  <a:prstClr val="white">
                    <a:lumMod val="65000"/>
                  </a:prstClr>
                </a:solidFill>
                <a:latin typeface="Roboto"/>
                <a:ea typeface="思源黑体 CN Regular"/>
              </a:rPr>
              <a:t>Lazzaretti</a:t>
            </a:r>
            <a:r>
              <a:rPr lang="en-US" altLang="zh-CN" sz="1400" dirty="0">
                <a:solidFill>
                  <a:prstClr val="white">
                    <a:lumMod val="65000"/>
                  </a:prstClr>
                </a:solidFill>
                <a:latin typeface="Roboto"/>
                <a:ea typeface="思源黑体 CN Regular"/>
              </a:rPr>
              <a:t> et al. "A multi-agent NILM architecture for event detection and load classification" Energies vol. 13 no. 17 pp. 1-37 Jan. 2020.</a:t>
            </a:r>
          </a:p>
        </p:txBody>
      </p:sp>
    </p:spTree>
    <p:extLst>
      <p:ext uri="{BB962C8B-B14F-4D97-AF65-F5344CB8AC3E}">
        <p14:creationId xmlns:p14="http://schemas.microsoft.com/office/powerpoint/2010/main" val="115700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事件检测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205404D-D294-E24F-9717-F602075F9541}"/>
              </a:ext>
            </a:extLst>
          </p:cNvPr>
          <p:cNvCxnSpPr>
            <a:cxnSpLocks/>
          </p:cNvCxnSpPr>
          <p:nvPr/>
        </p:nvCxnSpPr>
        <p:spPr>
          <a:xfrm flipV="1">
            <a:off x="1395744" y="1509138"/>
            <a:ext cx="1983" cy="4287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B84975D-3045-284B-81A4-BE8FE68AF373}"/>
              </a:ext>
            </a:extLst>
          </p:cNvPr>
          <p:cNvSpPr txBox="1"/>
          <p:nvPr/>
        </p:nvSpPr>
        <p:spPr>
          <a:xfrm>
            <a:off x="2154483" y="2023505"/>
            <a:ext cx="8414621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小波分析具有多分辨分析的特点，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在时频两域都具有表征信号局部特征的能力，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适合于探测正常信号中夹带的瞬变反常信号并分析其成分。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C7E719-A124-FA4E-8812-DA0140BA9A62}"/>
              </a:ext>
            </a:extLst>
          </p:cNvPr>
          <p:cNvSpPr txBox="1"/>
          <p:nvPr/>
        </p:nvSpPr>
        <p:spPr>
          <a:xfrm>
            <a:off x="2139672" y="14473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小波变换</a:t>
            </a:r>
          </a:p>
        </p:txBody>
      </p:sp>
      <p:sp>
        <p:nvSpPr>
          <p:cNvPr id="24" name="circular-database_20778">
            <a:extLst>
              <a:ext uri="{FF2B5EF4-FFF2-40B4-BE49-F238E27FC236}">
                <a16:creationId xmlns:a16="http://schemas.microsoft.com/office/drawing/2014/main" id="{F5FBE883-C3A0-4CC9-B2BC-8A03EECF97DC}"/>
              </a:ext>
            </a:extLst>
          </p:cNvPr>
          <p:cNvSpPr/>
          <p:nvPr/>
        </p:nvSpPr>
        <p:spPr>
          <a:xfrm>
            <a:off x="1752488" y="1494769"/>
            <a:ext cx="294366" cy="336695"/>
          </a:xfrm>
          <a:custGeom>
            <a:avLst/>
            <a:gdLst>
              <a:gd name="T0" fmla="*/ 1372 w 2289"/>
              <a:gd name="T1" fmla="*/ 437 h 2622"/>
              <a:gd name="T2" fmla="*/ 1430 w 2289"/>
              <a:gd name="T3" fmla="*/ 161 h 2622"/>
              <a:gd name="T4" fmla="*/ 1666 w 2289"/>
              <a:gd name="T5" fmla="*/ 6 h 2622"/>
              <a:gd name="T6" fmla="*/ 1734 w 2289"/>
              <a:gd name="T7" fmla="*/ 0 h 2622"/>
              <a:gd name="T8" fmla="*/ 2096 w 2289"/>
              <a:gd name="T9" fmla="*/ 301 h 2622"/>
              <a:gd name="T10" fmla="*/ 1802 w 2289"/>
              <a:gd name="T11" fmla="*/ 731 h 2622"/>
              <a:gd name="T12" fmla="*/ 1733 w 2289"/>
              <a:gd name="T13" fmla="*/ 738 h 2622"/>
              <a:gd name="T14" fmla="*/ 1372 w 2289"/>
              <a:gd name="T15" fmla="*/ 437 h 2622"/>
              <a:gd name="T16" fmla="*/ 2282 w 2289"/>
              <a:gd name="T17" fmla="*/ 2156 h 2622"/>
              <a:gd name="T18" fmla="*/ 2234 w 2289"/>
              <a:gd name="T19" fmla="*/ 2199 h 2622"/>
              <a:gd name="T20" fmla="*/ 455 w 2289"/>
              <a:gd name="T21" fmla="*/ 2620 h 2622"/>
              <a:gd name="T22" fmla="*/ 440 w 2289"/>
              <a:gd name="T23" fmla="*/ 2622 h 2622"/>
              <a:gd name="T24" fmla="*/ 383 w 2289"/>
              <a:gd name="T25" fmla="*/ 2590 h 2622"/>
              <a:gd name="T26" fmla="*/ 142 w 2289"/>
              <a:gd name="T27" fmla="*/ 1843 h 2622"/>
              <a:gd name="T28" fmla="*/ 1 w 2289"/>
              <a:gd name="T29" fmla="*/ 438 h 2622"/>
              <a:gd name="T30" fmla="*/ 62 w 2289"/>
              <a:gd name="T31" fmla="*/ 369 h 2622"/>
              <a:gd name="T32" fmla="*/ 1240 w 2289"/>
              <a:gd name="T33" fmla="*/ 277 h 2622"/>
              <a:gd name="T34" fmla="*/ 1241 w 2289"/>
              <a:gd name="T35" fmla="*/ 462 h 2622"/>
              <a:gd name="T36" fmla="*/ 1301 w 2289"/>
              <a:gd name="T37" fmla="*/ 623 h 2622"/>
              <a:gd name="T38" fmla="*/ 902 w 2289"/>
              <a:gd name="T39" fmla="*/ 941 h 2622"/>
              <a:gd name="T40" fmla="*/ 892 w 2289"/>
              <a:gd name="T41" fmla="*/ 1035 h 2622"/>
              <a:gd name="T42" fmla="*/ 944 w 2289"/>
              <a:gd name="T43" fmla="*/ 1060 h 2622"/>
              <a:gd name="T44" fmla="*/ 985 w 2289"/>
              <a:gd name="T45" fmla="*/ 1046 h 2622"/>
              <a:gd name="T46" fmla="*/ 1384 w 2289"/>
              <a:gd name="T47" fmla="*/ 728 h 2622"/>
              <a:gd name="T48" fmla="*/ 1733 w 2289"/>
              <a:gd name="T49" fmla="*/ 871 h 2622"/>
              <a:gd name="T50" fmla="*/ 1827 w 2289"/>
              <a:gd name="T51" fmla="*/ 862 h 2622"/>
              <a:gd name="T52" fmla="*/ 1884 w 2289"/>
              <a:gd name="T53" fmla="*/ 848 h 2622"/>
              <a:gd name="T54" fmla="*/ 1920 w 2289"/>
              <a:gd name="T55" fmla="*/ 1210 h 2622"/>
              <a:gd name="T56" fmla="*/ 2272 w 2289"/>
              <a:gd name="T57" fmla="*/ 2093 h 2622"/>
              <a:gd name="T58" fmla="*/ 2282 w 2289"/>
              <a:gd name="T59" fmla="*/ 2156 h 2622"/>
              <a:gd name="T60" fmla="*/ 1363 w 2289"/>
              <a:gd name="T61" fmla="*/ 1918 h 2622"/>
              <a:gd name="T62" fmla="*/ 1283 w 2289"/>
              <a:gd name="T63" fmla="*/ 1869 h 2622"/>
              <a:gd name="T64" fmla="*/ 578 w 2289"/>
              <a:gd name="T65" fmla="*/ 2039 h 2622"/>
              <a:gd name="T66" fmla="*/ 529 w 2289"/>
              <a:gd name="T67" fmla="*/ 2120 h 2622"/>
              <a:gd name="T68" fmla="*/ 593 w 2289"/>
              <a:gd name="T69" fmla="*/ 2171 h 2622"/>
              <a:gd name="T70" fmla="*/ 609 w 2289"/>
              <a:gd name="T71" fmla="*/ 2169 h 2622"/>
              <a:gd name="T72" fmla="*/ 1314 w 2289"/>
              <a:gd name="T73" fmla="*/ 1998 h 2622"/>
              <a:gd name="T74" fmla="*/ 1363 w 2289"/>
              <a:gd name="T75" fmla="*/ 1918 h 2622"/>
              <a:gd name="T76" fmla="*/ 1579 w 2289"/>
              <a:gd name="T77" fmla="*/ 1369 h 2622"/>
              <a:gd name="T78" fmla="*/ 1500 w 2289"/>
              <a:gd name="T79" fmla="*/ 1317 h 2622"/>
              <a:gd name="T80" fmla="*/ 440 w 2289"/>
              <a:gd name="T81" fmla="*/ 1537 h 2622"/>
              <a:gd name="T82" fmla="*/ 388 w 2289"/>
              <a:gd name="T83" fmla="*/ 1616 h 2622"/>
              <a:gd name="T84" fmla="*/ 453 w 2289"/>
              <a:gd name="T85" fmla="*/ 1669 h 2622"/>
              <a:gd name="T86" fmla="*/ 467 w 2289"/>
              <a:gd name="T87" fmla="*/ 1668 h 2622"/>
              <a:gd name="T88" fmla="*/ 1527 w 2289"/>
              <a:gd name="T89" fmla="*/ 1448 h 2622"/>
              <a:gd name="T90" fmla="*/ 1579 w 2289"/>
              <a:gd name="T91" fmla="*/ 1369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9" h="2622">
                <a:moveTo>
                  <a:pt x="1372" y="437"/>
                </a:moveTo>
                <a:cubicBezTo>
                  <a:pt x="1353" y="340"/>
                  <a:pt x="1374" y="242"/>
                  <a:pt x="1430" y="161"/>
                </a:cubicBezTo>
                <a:cubicBezTo>
                  <a:pt x="1485" y="79"/>
                  <a:pt x="1569" y="25"/>
                  <a:pt x="1666" y="6"/>
                </a:cubicBezTo>
                <a:cubicBezTo>
                  <a:pt x="1689" y="2"/>
                  <a:pt x="1712" y="0"/>
                  <a:pt x="1734" y="0"/>
                </a:cubicBezTo>
                <a:cubicBezTo>
                  <a:pt x="1911" y="0"/>
                  <a:pt x="2064" y="126"/>
                  <a:pt x="2096" y="301"/>
                </a:cubicBezTo>
                <a:cubicBezTo>
                  <a:pt x="2134" y="500"/>
                  <a:pt x="2002" y="694"/>
                  <a:pt x="1802" y="731"/>
                </a:cubicBezTo>
                <a:cubicBezTo>
                  <a:pt x="1779" y="735"/>
                  <a:pt x="1756" y="738"/>
                  <a:pt x="1733" y="738"/>
                </a:cubicBezTo>
                <a:cubicBezTo>
                  <a:pt x="1557" y="738"/>
                  <a:pt x="1404" y="611"/>
                  <a:pt x="1372" y="437"/>
                </a:cubicBezTo>
                <a:close/>
                <a:moveTo>
                  <a:pt x="2282" y="2156"/>
                </a:moveTo>
                <a:cubicBezTo>
                  <a:pt x="2274" y="2177"/>
                  <a:pt x="2256" y="2194"/>
                  <a:pt x="2234" y="2199"/>
                </a:cubicBezTo>
                <a:lnTo>
                  <a:pt x="455" y="2620"/>
                </a:lnTo>
                <a:cubicBezTo>
                  <a:pt x="450" y="2622"/>
                  <a:pt x="445" y="2622"/>
                  <a:pt x="440" y="2622"/>
                </a:cubicBezTo>
                <a:cubicBezTo>
                  <a:pt x="417" y="2622"/>
                  <a:pt x="395" y="2610"/>
                  <a:pt x="383" y="2590"/>
                </a:cubicBezTo>
                <a:cubicBezTo>
                  <a:pt x="378" y="2582"/>
                  <a:pt x="258" y="2381"/>
                  <a:pt x="142" y="1843"/>
                </a:cubicBezTo>
                <a:cubicBezTo>
                  <a:pt x="26" y="1310"/>
                  <a:pt x="2" y="473"/>
                  <a:pt x="1" y="438"/>
                </a:cubicBezTo>
                <a:cubicBezTo>
                  <a:pt x="0" y="402"/>
                  <a:pt x="27" y="372"/>
                  <a:pt x="62" y="369"/>
                </a:cubicBezTo>
                <a:lnTo>
                  <a:pt x="1240" y="277"/>
                </a:lnTo>
                <a:cubicBezTo>
                  <a:pt x="1229" y="337"/>
                  <a:pt x="1229" y="399"/>
                  <a:pt x="1241" y="462"/>
                </a:cubicBezTo>
                <a:cubicBezTo>
                  <a:pt x="1252" y="520"/>
                  <a:pt x="1272" y="574"/>
                  <a:pt x="1301" y="623"/>
                </a:cubicBezTo>
                <a:lnTo>
                  <a:pt x="902" y="941"/>
                </a:lnTo>
                <a:cubicBezTo>
                  <a:pt x="873" y="964"/>
                  <a:pt x="869" y="1006"/>
                  <a:pt x="892" y="1035"/>
                </a:cubicBezTo>
                <a:cubicBezTo>
                  <a:pt x="905" y="1052"/>
                  <a:pt x="924" y="1060"/>
                  <a:pt x="944" y="1060"/>
                </a:cubicBezTo>
                <a:cubicBezTo>
                  <a:pt x="958" y="1060"/>
                  <a:pt x="973" y="1055"/>
                  <a:pt x="985" y="1046"/>
                </a:cubicBezTo>
                <a:lnTo>
                  <a:pt x="1384" y="728"/>
                </a:lnTo>
                <a:cubicBezTo>
                  <a:pt x="1475" y="817"/>
                  <a:pt x="1599" y="871"/>
                  <a:pt x="1733" y="871"/>
                </a:cubicBezTo>
                <a:cubicBezTo>
                  <a:pt x="1765" y="871"/>
                  <a:pt x="1796" y="868"/>
                  <a:pt x="1827" y="862"/>
                </a:cubicBezTo>
                <a:cubicBezTo>
                  <a:pt x="1846" y="858"/>
                  <a:pt x="1865" y="854"/>
                  <a:pt x="1884" y="848"/>
                </a:cubicBezTo>
                <a:cubicBezTo>
                  <a:pt x="1893" y="958"/>
                  <a:pt x="1905" y="1080"/>
                  <a:pt x="1920" y="1210"/>
                </a:cubicBezTo>
                <a:cubicBezTo>
                  <a:pt x="1979" y="1715"/>
                  <a:pt x="2269" y="2089"/>
                  <a:pt x="2272" y="2093"/>
                </a:cubicBezTo>
                <a:cubicBezTo>
                  <a:pt x="2286" y="2111"/>
                  <a:pt x="2289" y="2135"/>
                  <a:pt x="2282" y="2156"/>
                </a:cubicBezTo>
                <a:close/>
                <a:moveTo>
                  <a:pt x="1363" y="1918"/>
                </a:moveTo>
                <a:cubicBezTo>
                  <a:pt x="1355" y="1882"/>
                  <a:pt x="1319" y="1860"/>
                  <a:pt x="1283" y="1869"/>
                </a:cubicBezTo>
                <a:lnTo>
                  <a:pt x="578" y="2039"/>
                </a:lnTo>
                <a:cubicBezTo>
                  <a:pt x="542" y="2048"/>
                  <a:pt x="520" y="2084"/>
                  <a:pt x="529" y="2120"/>
                </a:cubicBezTo>
                <a:cubicBezTo>
                  <a:pt x="536" y="2150"/>
                  <a:pt x="563" y="2171"/>
                  <a:pt x="593" y="2171"/>
                </a:cubicBezTo>
                <a:cubicBezTo>
                  <a:pt x="598" y="2171"/>
                  <a:pt x="604" y="2170"/>
                  <a:pt x="609" y="2169"/>
                </a:cubicBezTo>
                <a:lnTo>
                  <a:pt x="1314" y="1998"/>
                </a:lnTo>
                <a:cubicBezTo>
                  <a:pt x="1350" y="1990"/>
                  <a:pt x="1372" y="1954"/>
                  <a:pt x="1363" y="1918"/>
                </a:cubicBezTo>
                <a:close/>
                <a:moveTo>
                  <a:pt x="1579" y="1369"/>
                </a:moveTo>
                <a:cubicBezTo>
                  <a:pt x="1571" y="1333"/>
                  <a:pt x="1536" y="1309"/>
                  <a:pt x="1500" y="1317"/>
                </a:cubicBezTo>
                <a:lnTo>
                  <a:pt x="440" y="1537"/>
                </a:lnTo>
                <a:cubicBezTo>
                  <a:pt x="404" y="1544"/>
                  <a:pt x="381" y="1580"/>
                  <a:pt x="388" y="1616"/>
                </a:cubicBezTo>
                <a:cubicBezTo>
                  <a:pt x="395" y="1647"/>
                  <a:pt x="422" y="1669"/>
                  <a:pt x="453" y="1669"/>
                </a:cubicBezTo>
                <a:cubicBezTo>
                  <a:pt x="458" y="1669"/>
                  <a:pt x="462" y="1668"/>
                  <a:pt x="467" y="1668"/>
                </a:cubicBezTo>
                <a:lnTo>
                  <a:pt x="1527" y="1448"/>
                </a:lnTo>
                <a:cubicBezTo>
                  <a:pt x="1563" y="1440"/>
                  <a:pt x="1586" y="1405"/>
                  <a:pt x="1579" y="1369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A5E25F-226E-4956-9B60-82C3991E6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446" y="1156215"/>
            <a:ext cx="4964543" cy="499459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9E8E7EF-B9A3-40F7-85E3-0ADF4D5CCFD1}"/>
              </a:ext>
            </a:extLst>
          </p:cNvPr>
          <p:cNvSpPr txBox="1"/>
          <p:nvPr/>
        </p:nvSpPr>
        <p:spPr>
          <a:xfrm>
            <a:off x="2154483" y="3426243"/>
            <a:ext cx="435196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固定阈值：不同事件的最佳阈值是不同的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7CE6A1-6580-4698-ABB3-8546F8930675}"/>
              </a:ext>
            </a:extLst>
          </p:cNvPr>
          <p:cNvSpPr txBox="1"/>
          <p:nvPr/>
        </p:nvSpPr>
        <p:spPr>
          <a:xfrm>
            <a:off x="2154483" y="4185173"/>
            <a:ext cx="8414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自适应阈值：根据窗口内振幅大小和一定的规则自适应的选择振幅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167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事件检测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205404D-D294-E24F-9717-F602075F9541}"/>
              </a:ext>
            </a:extLst>
          </p:cNvPr>
          <p:cNvCxnSpPr>
            <a:cxnSpLocks/>
          </p:cNvCxnSpPr>
          <p:nvPr/>
        </p:nvCxnSpPr>
        <p:spPr>
          <a:xfrm flipV="1">
            <a:off x="1395744" y="1509138"/>
            <a:ext cx="1983" cy="4287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B84975D-3045-284B-81A4-BE8FE68AF373}"/>
              </a:ext>
            </a:extLst>
          </p:cNvPr>
          <p:cNvSpPr txBox="1"/>
          <p:nvPr/>
        </p:nvSpPr>
        <p:spPr>
          <a:xfrm>
            <a:off x="2154483" y="2023505"/>
            <a:ext cx="8414621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卡尔曼滤波器是状态和模型参数的最优递归估计，随机滤波器交替预测和校正。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卡尔曼滤波器估计组成信号的多个谐波的幅度和相位角等参数，并用这些估计的参数重建信号。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事件发生时，瞬态的高频成分使得真实信号与估计信号存在差异，差异大于阈值则认为事件发生了。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C7E719-A124-FA4E-8812-DA0140BA9A62}"/>
              </a:ext>
            </a:extLst>
          </p:cNvPr>
          <p:cNvSpPr txBox="1"/>
          <p:nvPr/>
        </p:nvSpPr>
        <p:spPr>
          <a:xfrm>
            <a:off x="2139672" y="144736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卡尔曼滤波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circular-database_20778">
            <a:extLst>
              <a:ext uri="{FF2B5EF4-FFF2-40B4-BE49-F238E27FC236}">
                <a16:creationId xmlns:a16="http://schemas.microsoft.com/office/drawing/2014/main" id="{F5FBE883-C3A0-4CC9-B2BC-8A03EECF97DC}"/>
              </a:ext>
            </a:extLst>
          </p:cNvPr>
          <p:cNvSpPr/>
          <p:nvPr/>
        </p:nvSpPr>
        <p:spPr>
          <a:xfrm>
            <a:off x="1752488" y="1494769"/>
            <a:ext cx="294366" cy="336695"/>
          </a:xfrm>
          <a:custGeom>
            <a:avLst/>
            <a:gdLst>
              <a:gd name="T0" fmla="*/ 1372 w 2289"/>
              <a:gd name="T1" fmla="*/ 437 h 2622"/>
              <a:gd name="T2" fmla="*/ 1430 w 2289"/>
              <a:gd name="T3" fmla="*/ 161 h 2622"/>
              <a:gd name="T4" fmla="*/ 1666 w 2289"/>
              <a:gd name="T5" fmla="*/ 6 h 2622"/>
              <a:gd name="T6" fmla="*/ 1734 w 2289"/>
              <a:gd name="T7" fmla="*/ 0 h 2622"/>
              <a:gd name="T8" fmla="*/ 2096 w 2289"/>
              <a:gd name="T9" fmla="*/ 301 h 2622"/>
              <a:gd name="T10" fmla="*/ 1802 w 2289"/>
              <a:gd name="T11" fmla="*/ 731 h 2622"/>
              <a:gd name="T12" fmla="*/ 1733 w 2289"/>
              <a:gd name="T13" fmla="*/ 738 h 2622"/>
              <a:gd name="T14" fmla="*/ 1372 w 2289"/>
              <a:gd name="T15" fmla="*/ 437 h 2622"/>
              <a:gd name="T16" fmla="*/ 2282 w 2289"/>
              <a:gd name="T17" fmla="*/ 2156 h 2622"/>
              <a:gd name="T18" fmla="*/ 2234 w 2289"/>
              <a:gd name="T19" fmla="*/ 2199 h 2622"/>
              <a:gd name="T20" fmla="*/ 455 w 2289"/>
              <a:gd name="T21" fmla="*/ 2620 h 2622"/>
              <a:gd name="T22" fmla="*/ 440 w 2289"/>
              <a:gd name="T23" fmla="*/ 2622 h 2622"/>
              <a:gd name="T24" fmla="*/ 383 w 2289"/>
              <a:gd name="T25" fmla="*/ 2590 h 2622"/>
              <a:gd name="T26" fmla="*/ 142 w 2289"/>
              <a:gd name="T27" fmla="*/ 1843 h 2622"/>
              <a:gd name="T28" fmla="*/ 1 w 2289"/>
              <a:gd name="T29" fmla="*/ 438 h 2622"/>
              <a:gd name="T30" fmla="*/ 62 w 2289"/>
              <a:gd name="T31" fmla="*/ 369 h 2622"/>
              <a:gd name="T32" fmla="*/ 1240 w 2289"/>
              <a:gd name="T33" fmla="*/ 277 h 2622"/>
              <a:gd name="T34" fmla="*/ 1241 w 2289"/>
              <a:gd name="T35" fmla="*/ 462 h 2622"/>
              <a:gd name="T36" fmla="*/ 1301 w 2289"/>
              <a:gd name="T37" fmla="*/ 623 h 2622"/>
              <a:gd name="T38" fmla="*/ 902 w 2289"/>
              <a:gd name="T39" fmla="*/ 941 h 2622"/>
              <a:gd name="T40" fmla="*/ 892 w 2289"/>
              <a:gd name="T41" fmla="*/ 1035 h 2622"/>
              <a:gd name="T42" fmla="*/ 944 w 2289"/>
              <a:gd name="T43" fmla="*/ 1060 h 2622"/>
              <a:gd name="T44" fmla="*/ 985 w 2289"/>
              <a:gd name="T45" fmla="*/ 1046 h 2622"/>
              <a:gd name="T46" fmla="*/ 1384 w 2289"/>
              <a:gd name="T47" fmla="*/ 728 h 2622"/>
              <a:gd name="T48" fmla="*/ 1733 w 2289"/>
              <a:gd name="T49" fmla="*/ 871 h 2622"/>
              <a:gd name="T50" fmla="*/ 1827 w 2289"/>
              <a:gd name="T51" fmla="*/ 862 h 2622"/>
              <a:gd name="T52" fmla="*/ 1884 w 2289"/>
              <a:gd name="T53" fmla="*/ 848 h 2622"/>
              <a:gd name="T54" fmla="*/ 1920 w 2289"/>
              <a:gd name="T55" fmla="*/ 1210 h 2622"/>
              <a:gd name="T56" fmla="*/ 2272 w 2289"/>
              <a:gd name="T57" fmla="*/ 2093 h 2622"/>
              <a:gd name="T58" fmla="*/ 2282 w 2289"/>
              <a:gd name="T59" fmla="*/ 2156 h 2622"/>
              <a:gd name="T60" fmla="*/ 1363 w 2289"/>
              <a:gd name="T61" fmla="*/ 1918 h 2622"/>
              <a:gd name="T62" fmla="*/ 1283 w 2289"/>
              <a:gd name="T63" fmla="*/ 1869 h 2622"/>
              <a:gd name="T64" fmla="*/ 578 w 2289"/>
              <a:gd name="T65" fmla="*/ 2039 h 2622"/>
              <a:gd name="T66" fmla="*/ 529 w 2289"/>
              <a:gd name="T67" fmla="*/ 2120 h 2622"/>
              <a:gd name="T68" fmla="*/ 593 w 2289"/>
              <a:gd name="T69" fmla="*/ 2171 h 2622"/>
              <a:gd name="T70" fmla="*/ 609 w 2289"/>
              <a:gd name="T71" fmla="*/ 2169 h 2622"/>
              <a:gd name="T72" fmla="*/ 1314 w 2289"/>
              <a:gd name="T73" fmla="*/ 1998 h 2622"/>
              <a:gd name="T74" fmla="*/ 1363 w 2289"/>
              <a:gd name="T75" fmla="*/ 1918 h 2622"/>
              <a:gd name="T76" fmla="*/ 1579 w 2289"/>
              <a:gd name="T77" fmla="*/ 1369 h 2622"/>
              <a:gd name="T78" fmla="*/ 1500 w 2289"/>
              <a:gd name="T79" fmla="*/ 1317 h 2622"/>
              <a:gd name="T80" fmla="*/ 440 w 2289"/>
              <a:gd name="T81" fmla="*/ 1537 h 2622"/>
              <a:gd name="T82" fmla="*/ 388 w 2289"/>
              <a:gd name="T83" fmla="*/ 1616 h 2622"/>
              <a:gd name="T84" fmla="*/ 453 w 2289"/>
              <a:gd name="T85" fmla="*/ 1669 h 2622"/>
              <a:gd name="T86" fmla="*/ 467 w 2289"/>
              <a:gd name="T87" fmla="*/ 1668 h 2622"/>
              <a:gd name="T88" fmla="*/ 1527 w 2289"/>
              <a:gd name="T89" fmla="*/ 1448 h 2622"/>
              <a:gd name="T90" fmla="*/ 1579 w 2289"/>
              <a:gd name="T91" fmla="*/ 1369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9" h="2622">
                <a:moveTo>
                  <a:pt x="1372" y="437"/>
                </a:moveTo>
                <a:cubicBezTo>
                  <a:pt x="1353" y="340"/>
                  <a:pt x="1374" y="242"/>
                  <a:pt x="1430" y="161"/>
                </a:cubicBezTo>
                <a:cubicBezTo>
                  <a:pt x="1485" y="79"/>
                  <a:pt x="1569" y="25"/>
                  <a:pt x="1666" y="6"/>
                </a:cubicBezTo>
                <a:cubicBezTo>
                  <a:pt x="1689" y="2"/>
                  <a:pt x="1712" y="0"/>
                  <a:pt x="1734" y="0"/>
                </a:cubicBezTo>
                <a:cubicBezTo>
                  <a:pt x="1911" y="0"/>
                  <a:pt x="2064" y="126"/>
                  <a:pt x="2096" y="301"/>
                </a:cubicBezTo>
                <a:cubicBezTo>
                  <a:pt x="2134" y="500"/>
                  <a:pt x="2002" y="694"/>
                  <a:pt x="1802" y="731"/>
                </a:cubicBezTo>
                <a:cubicBezTo>
                  <a:pt x="1779" y="735"/>
                  <a:pt x="1756" y="738"/>
                  <a:pt x="1733" y="738"/>
                </a:cubicBezTo>
                <a:cubicBezTo>
                  <a:pt x="1557" y="738"/>
                  <a:pt x="1404" y="611"/>
                  <a:pt x="1372" y="437"/>
                </a:cubicBezTo>
                <a:close/>
                <a:moveTo>
                  <a:pt x="2282" y="2156"/>
                </a:moveTo>
                <a:cubicBezTo>
                  <a:pt x="2274" y="2177"/>
                  <a:pt x="2256" y="2194"/>
                  <a:pt x="2234" y="2199"/>
                </a:cubicBezTo>
                <a:lnTo>
                  <a:pt x="455" y="2620"/>
                </a:lnTo>
                <a:cubicBezTo>
                  <a:pt x="450" y="2622"/>
                  <a:pt x="445" y="2622"/>
                  <a:pt x="440" y="2622"/>
                </a:cubicBezTo>
                <a:cubicBezTo>
                  <a:pt x="417" y="2622"/>
                  <a:pt x="395" y="2610"/>
                  <a:pt x="383" y="2590"/>
                </a:cubicBezTo>
                <a:cubicBezTo>
                  <a:pt x="378" y="2582"/>
                  <a:pt x="258" y="2381"/>
                  <a:pt x="142" y="1843"/>
                </a:cubicBezTo>
                <a:cubicBezTo>
                  <a:pt x="26" y="1310"/>
                  <a:pt x="2" y="473"/>
                  <a:pt x="1" y="438"/>
                </a:cubicBezTo>
                <a:cubicBezTo>
                  <a:pt x="0" y="402"/>
                  <a:pt x="27" y="372"/>
                  <a:pt x="62" y="369"/>
                </a:cubicBezTo>
                <a:lnTo>
                  <a:pt x="1240" y="277"/>
                </a:lnTo>
                <a:cubicBezTo>
                  <a:pt x="1229" y="337"/>
                  <a:pt x="1229" y="399"/>
                  <a:pt x="1241" y="462"/>
                </a:cubicBezTo>
                <a:cubicBezTo>
                  <a:pt x="1252" y="520"/>
                  <a:pt x="1272" y="574"/>
                  <a:pt x="1301" y="623"/>
                </a:cubicBezTo>
                <a:lnTo>
                  <a:pt x="902" y="941"/>
                </a:lnTo>
                <a:cubicBezTo>
                  <a:pt x="873" y="964"/>
                  <a:pt x="869" y="1006"/>
                  <a:pt x="892" y="1035"/>
                </a:cubicBezTo>
                <a:cubicBezTo>
                  <a:pt x="905" y="1052"/>
                  <a:pt x="924" y="1060"/>
                  <a:pt x="944" y="1060"/>
                </a:cubicBezTo>
                <a:cubicBezTo>
                  <a:pt x="958" y="1060"/>
                  <a:pt x="973" y="1055"/>
                  <a:pt x="985" y="1046"/>
                </a:cubicBezTo>
                <a:lnTo>
                  <a:pt x="1384" y="728"/>
                </a:lnTo>
                <a:cubicBezTo>
                  <a:pt x="1475" y="817"/>
                  <a:pt x="1599" y="871"/>
                  <a:pt x="1733" y="871"/>
                </a:cubicBezTo>
                <a:cubicBezTo>
                  <a:pt x="1765" y="871"/>
                  <a:pt x="1796" y="868"/>
                  <a:pt x="1827" y="862"/>
                </a:cubicBezTo>
                <a:cubicBezTo>
                  <a:pt x="1846" y="858"/>
                  <a:pt x="1865" y="854"/>
                  <a:pt x="1884" y="848"/>
                </a:cubicBezTo>
                <a:cubicBezTo>
                  <a:pt x="1893" y="958"/>
                  <a:pt x="1905" y="1080"/>
                  <a:pt x="1920" y="1210"/>
                </a:cubicBezTo>
                <a:cubicBezTo>
                  <a:pt x="1979" y="1715"/>
                  <a:pt x="2269" y="2089"/>
                  <a:pt x="2272" y="2093"/>
                </a:cubicBezTo>
                <a:cubicBezTo>
                  <a:pt x="2286" y="2111"/>
                  <a:pt x="2289" y="2135"/>
                  <a:pt x="2282" y="2156"/>
                </a:cubicBezTo>
                <a:close/>
                <a:moveTo>
                  <a:pt x="1363" y="1918"/>
                </a:moveTo>
                <a:cubicBezTo>
                  <a:pt x="1355" y="1882"/>
                  <a:pt x="1319" y="1860"/>
                  <a:pt x="1283" y="1869"/>
                </a:cubicBezTo>
                <a:lnTo>
                  <a:pt x="578" y="2039"/>
                </a:lnTo>
                <a:cubicBezTo>
                  <a:pt x="542" y="2048"/>
                  <a:pt x="520" y="2084"/>
                  <a:pt x="529" y="2120"/>
                </a:cubicBezTo>
                <a:cubicBezTo>
                  <a:pt x="536" y="2150"/>
                  <a:pt x="563" y="2171"/>
                  <a:pt x="593" y="2171"/>
                </a:cubicBezTo>
                <a:cubicBezTo>
                  <a:pt x="598" y="2171"/>
                  <a:pt x="604" y="2170"/>
                  <a:pt x="609" y="2169"/>
                </a:cubicBezTo>
                <a:lnTo>
                  <a:pt x="1314" y="1998"/>
                </a:lnTo>
                <a:cubicBezTo>
                  <a:pt x="1350" y="1990"/>
                  <a:pt x="1372" y="1954"/>
                  <a:pt x="1363" y="1918"/>
                </a:cubicBezTo>
                <a:close/>
                <a:moveTo>
                  <a:pt x="1579" y="1369"/>
                </a:moveTo>
                <a:cubicBezTo>
                  <a:pt x="1571" y="1333"/>
                  <a:pt x="1536" y="1309"/>
                  <a:pt x="1500" y="1317"/>
                </a:cubicBezTo>
                <a:lnTo>
                  <a:pt x="440" y="1537"/>
                </a:lnTo>
                <a:cubicBezTo>
                  <a:pt x="404" y="1544"/>
                  <a:pt x="381" y="1580"/>
                  <a:pt x="388" y="1616"/>
                </a:cubicBezTo>
                <a:cubicBezTo>
                  <a:pt x="395" y="1647"/>
                  <a:pt x="422" y="1669"/>
                  <a:pt x="453" y="1669"/>
                </a:cubicBezTo>
                <a:cubicBezTo>
                  <a:pt x="458" y="1669"/>
                  <a:pt x="462" y="1668"/>
                  <a:pt x="467" y="1668"/>
                </a:cubicBezTo>
                <a:lnTo>
                  <a:pt x="1527" y="1448"/>
                </a:lnTo>
                <a:cubicBezTo>
                  <a:pt x="1563" y="1440"/>
                  <a:pt x="1586" y="1405"/>
                  <a:pt x="1579" y="1369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5354CB-122D-46CA-9D8C-C94109A61EC5}"/>
              </a:ext>
            </a:extLst>
          </p:cNvPr>
          <p:cNvSpPr txBox="1"/>
          <p:nvPr/>
        </p:nvSpPr>
        <p:spPr>
          <a:xfrm>
            <a:off x="2139672" y="4290455"/>
            <a:ext cx="8414621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使用滑动窗口跟踪信号中的标准差，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对比相邻窗口的标准差变化和自适应阈值将信号划分为稳态和瞬态，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输出每个检测到的事件的开始位置和结束位置。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768BCA-DA5C-4769-B865-FDF5E83320CD}"/>
              </a:ext>
            </a:extLst>
          </p:cNvPr>
          <p:cNvSpPr txBox="1"/>
          <p:nvPr/>
        </p:nvSpPr>
        <p:spPr>
          <a:xfrm>
            <a:off x="2124861" y="3714314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高精度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NILM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检测器</a:t>
            </a:r>
          </a:p>
        </p:txBody>
      </p:sp>
      <p:sp>
        <p:nvSpPr>
          <p:cNvPr id="12" name="circular-database_20778">
            <a:extLst>
              <a:ext uri="{FF2B5EF4-FFF2-40B4-BE49-F238E27FC236}">
                <a16:creationId xmlns:a16="http://schemas.microsoft.com/office/drawing/2014/main" id="{53B2A92A-906B-4349-B87E-A4E0A5FB2E26}"/>
              </a:ext>
            </a:extLst>
          </p:cNvPr>
          <p:cNvSpPr/>
          <p:nvPr/>
        </p:nvSpPr>
        <p:spPr>
          <a:xfrm>
            <a:off x="1737677" y="3761719"/>
            <a:ext cx="294366" cy="336695"/>
          </a:xfrm>
          <a:custGeom>
            <a:avLst/>
            <a:gdLst>
              <a:gd name="T0" fmla="*/ 1372 w 2289"/>
              <a:gd name="T1" fmla="*/ 437 h 2622"/>
              <a:gd name="T2" fmla="*/ 1430 w 2289"/>
              <a:gd name="T3" fmla="*/ 161 h 2622"/>
              <a:gd name="T4" fmla="*/ 1666 w 2289"/>
              <a:gd name="T5" fmla="*/ 6 h 2622"/>
              <a:gd name="T6" fmla="*/ 1734 w 2289"/>
              <a:gd name="T7" fmla="*/ 0 h 2622"/>
              <a:gd name="T8" fmla="*/ 2096 w 2289"/>
              <a:gd name="T9" fmla="*/ 301 h 2622"/>
              <a:gd name="T10" fmla="*/ 1802 w 2289"/>
              <a:gd name="T11" fmla="*/ 731 h 2622"/>
              <a:gd name="T12" fmla="*/ 1733 w 2289"/>
              <a:gd name="T13" fmla="*/ 738 h 2622"/>
              <a:gd name="T14" fmla="*/ 1372 w 2289"/>
              <a:gd name="T15" fmla="*/ 437 h 2622"/>
              <a:gd name="T16" fmla="*/ 2282 w 2289"/>
              <a:gd name="T17" fmla="*/ 2156 h 2622"/>
              <a:gd name="T18" fmla="*/ 2234 w 2289"/>
              <a:gd name="T19" fmla="*/ 2199 h 2622"/>
              <a:gd name="T20" fmla="*/ 455 w 2289"/>
              <a:gd name="T21" fmla="*/ 2620 h 2622"/>
              <a:gd name="T22" fmla="*/ 440 w 2289"/>
              <a:gd name="T23" fmla="*/ 2622 h 2622"/>
              <a:gd name="T24" fmla="*/ 383 w 2289"/>
              <a:gd name="T25" fmla="*/ 2590 h 2622"/>
              <a:gd name="T26" fmla="*/ 142 w 2289"/>
              <a:gd name="T27" fmla="*/ 1843 h 2622"/>
              <a:gd name="T28" fmla="*/ 1 w 2289"/>
              <a:gd name="T29" fmla="*/ 438 h 2622"/>
              <a:gd name="T30" fmla="*/ 62 w 2289"/>
              <a:gd name="T31" fmla="*/ 369 h 2622"/>
              <a:gd name="T32" fmla="*/ 1240 w 2289"/>
              <a:gd name="T33" fmla="*/ 277 h 2622"/>
              <a:gd name="T34" fmla="*/ 1241 w 2289"/>
              <a:gd name="T35" fmla="*/ 462 h 2622"/>
              <a:gd name="T36" fmla="*/ 1301 w 2289"/>
              <a:gd name="T37" fmla="*/ 623 h 2622"/>
              <a:gd name="T38" fmla="*/ 902 w 2289"/>
              <a:gd name="T39" fmla="*/ 941 h 2622"/>
              <a:gd name="T40" fmla="*/ 892 w 2289"/>
              <a:gd name="T41" fmla="*/ 1035 h 2622"/>
              <a:gd name="T42" fmla="*/ 944 w 2289"/>
              <a:gd name="T43" fmla="*/ 1060 h 2622"/>
              <a:gd name="T44" fmla="*/ 985 w 2289"/>
              <a:gd name="T45" fmla="*/ 1046 h 2622"/>
              <a:gd name="T46" fmla="*/ 1384 w 2289"/>
              <a:gd name="T47" fmla="*/ 728 h 2622"/>
              <a:gd name="T48" fmla="*/ 1733 w 2289"/>
              <a:gd name="T49" fmla="*/ 871 h 2622"/>
              <a:gd name="T50" fmla="*/ 1827 w 2289"/>
              <a:gd name="T51" fmla="*/ 862 h 2622"/>
              <a:gd name="T52" fmla="*/ 1884 w 2289"/>
              <a:gd name="T53" fmla="*/ 848 h 2622"/>
              <a:gd name="T54" fmla="*/ 1920 w 2289"/>
              <a:gd name="T55" fmla="*/ 1210 h 2622"/>
              <a:gd name="T56" fmla="*/ 2272 w 2289"/>
              <a:gd name="T57" fmla="*/ 2093 h 2622"/>
              <a:gd name="T58" fmla="*/ 2282 w 2289"/>
              <a:gd name="T59" fmla="*/ 2156 h 2622"/>
              <a:gd name="T60" fmla="*/ 1363 w 2289"/>
              <a:gd name="T61" fmla="*/ 1918 h 2622"/>
              <a:gd name="T62" fmla="*/ 1283 w 2289"/>
              <a:gd name="T63" fmla="*/ 1869 h 2622"/>
              <a:gd name="T64" fmla="*/ 578 w 2289"/>
              <a:gd name="T65" fmla="*/ 2039 h 2622"/>
              <a:gd name="T66" fmla="*/ 529 w 2289"/>
              <a:gd name="T67" fmla="*/ 2120 h 2622"/>
              <a:gd name="T68" fmla="*/ 593 w 2289"/>
              <a:gd name="T69" fmla="*/ 2171 h 2622"/>
              <a:gd name="T70" fmla="*/ 609 w 2289"/>
              <a:gd name="T71" fmla="*/ 2169 h 2622"/>
              <a:gd name="T72" fmla="*/ 1314 w 2289"/>
              <a:gd name="T73" fmla="*/ 1998 h 2622"/>
              <a:gd name="T74" fmla="*/ 1363 w 2289"/>
              <a:gd name="T75" fmla="*/ 1918 h 2622"/>
              <a:gd name="T76" fmla="*/ 1579 w 2289"/>
              <a:gd name="T77" fmla="*/ 1369 h 2622"/>
              <a:gd name="T78" fmla="*/ 1500 w 2289"/>
              <a:gd name="T79" fmla="*/ 1317 h 2622"/>
              <a:gd name="T80" fmla="*/ 440 w 2289"/>
              <a:gd name="T81" fmla="*/ 1537 h 2622"/>
              <a:gd name="T82" fmla="*/ 388 w 2289"/>
              <a:gd name="T83" fmla="*/ 1616 h 2622"/>
              <a:gd name="T84" fmla="*/ 453 w 2289"/>
              <a:gd name="T85" fmla="*/ 1669 h 2622"/>
              <a:gd name="T86" fmla="*/ 467 w 2289"/>
              <a:gd name="T87" fmla="*/ 1668 h 2622"/>
              <a:gd name="T88" fmla="*/ 1527 w 2289"/>
              <a:gd name="T89" fmla="*/ 1448 h 2622"/>
              <a:gd name="T90" fmla="*/ 1579 w 2289"/>
              <a:gd name="T91" fmla="*/ 1369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9" h="2622">
                <a:moveTo>
                  <a:pt x="1372" y="437"/>
                </a:moveTo>
                <a:cubicBezTo>
                  <a:pt x="1353" y="340"/>
                  <a:pt x="1374" y="242"/>
                  <a:pt x="1430" y="161"/>
                </a:cubicBezTo>
                <a:cubicBezTo>
                  <a:pt x="1485" y="79"/>
                  <a:pt x="1569" y="25"/>
                  <a:pt x="1666" y="6"/>
                </a:cubicBezTo>
                <a:cubicBezTo>
                  <a:pt x="1689" y="2"/>
                  <a:pt x="1712" y="0"/>
                  <a:pt x="1734" y="0"/>
                </a:cubicBezTo>
                <a:cubicBezTo>
                  <a:pt x="1911" y="0"/>
                  <a:pt x="2064" y="126"/>
                  <a:pt x="2096" y="301"/>
                </a:cubicBezTo>
                <a:cubicBezTo>
                  <a:pt x="2134" y="500"/>
                  <a:pt x="2002" y="694"/>
                  <a:pt x="1802" y="731"/>
                </a:cubicBezTo>
                <a:cubicBezTo>
                  <a:pt x="1779" y="735"/>
                  <a:pt x="1756" y="738"/>
                  <a:pt x="1733" y="738"/>
                </a:cubicBezTo>
                <a:cubicBezTo>
                  <a:pt x="1557" y="738"/>
                  <a:pt x="1404" y="611"/>
                  <a:pt x="1372" y="437"/>
                </a:cubicBezTo>
                <a:close/>
                <a:moveTo>
                  <a:pt x="2282" y="2156"/>
                </a:moveTo>
                <a:cubicBezTo>
                  <a:pt x="2274" y="2177"/>
                  <a:pt x="2256" y="2194"/>
                  <a:pt x="2234" y="2199"/>
                </a:cubicBezTo>
                <a:lnTo>
                  <a:pt x="455" y="2620"/>
                </a:lnTo>
                <a:cubicBezTo>
                  <a:pt x="450" y="2622"/>
                  <a:pt x="445" y="2622"/>
                  <a:pt x="440" y="2622"/>
                </a:cubicBezTo>
                <a:cubicBezTo>
                  <a:pt x="417" y="2622"/>
                  <a:pt x="395" y="2610"/>
                  <a:pt x="383" y="2590"/>
                </a:cubicBezTo>
                <a:cubicBezTo>
                  <a:pt x="378" y="2582"/>
                  <a:pt x="258" y="2381"/>
                  <a:pt x="142" y="1843"/>
                </a:cubicBezTo>
                <a:cubicBezTo>
                  <a:pt x="26" y="1310"/>
                  <a:pt x="2" y="473"/>
                  <a:pt x="1" y="438"/>
                </a:cubicBezTo>
                <a:cubicBezTo>
                  <a:pt x="0" y="402"/>
                  <a:pt x="27" y="372"/>
                  <a:pt x="62" y="369"/>
                </a:cubicBezTo>
                <a:lnTo>
                  <a:pt x="1240" y="277"/>
                </a:lnTo>
                <a:cubicBezTo>
                  <a:pt x="1229" y="337"/>
                  <a:pt x="1229" y="399"/>
                  <a:pt x="1241" y="462"/>
                </a:cubicBezTo>
                <a:cubicBezTo>
                  <a:pt x="1252" y="520"/>
                  <a:pt x="1272" y="574"/>
                  <a:pt x="1301" y="623"/>
                </a:cubicBezTo>
                <a:lnTo>
                  <a:pt x="902" y="941"/>
                </a:lnTo>
                <a:cubicBezTo>
                  <a:pt x="873" y="964"/>
                  <a:pt x="869" y="1006"/>
                  <a:pt x="892" y="1035"/>
                </a:cubicBezTo>
                <a:cubicBezTo>
                  <a:pt x="905" y="1052"/>
                  <a:pt x="924" y="1060"/>
                  <a:pt x="944" y="1060"/>
                </a:cubicBezTo>
                <a:cubicBezTo>
                  <a:pt x="958" y="1060"/>
                  <a:pt x="973" y="1055"/>
                  <a:pt x="985" y="1046"/>
                </a:cubicBezTo>
                <a:lnTo>
                  <a:pt x="1384" y="728"/>
                </a:lnTo>
                <a:cubicBezTo>
                  <a:pt x="1475" y="817"/>
                  <a:pt x="1599" y="871"/>
                  <a:pt x="1733" y="871"/>
                </a:cubicBezTo>
                <a:cubicBezTo>
                  <a:pt x="1765" y="871"/>
                  <a:pt x="1796" y="868"/>
                  <a:pt x="1827" y="862"/>
                </a:cubicBezTo>
                <a:cubicBezTo>
                  <a:pt x="1846" y="858"/>
                  <a:pt x="1865" y="854"/>
                  <a:pt x="1884" y="848"/>
                </a:cubicBezTo>
                <a:cubicBezTo>
                  <a:pt x="1893" y="958"/>
                  <a:pt x="1905" y="1080"/>
                  <a:pt x="1920" y="1210"/>
                </a:cubicBezTo>
                <a:cubicBezTo>
                  <a:pt x="1979" y="1715"/>
                  <a:pt x="2269" y="2089"/>
                  <a:pt x="2272" y="2093"/>
                </a:cubicBezTo>
                <a:cubicBezTo>
                  <a:pt x="2286" y="2111"/>
                  <a:pt x="2289" y="2135"/>
                  <a:pt x="2282" y="2156"/>
                </a:cubicBezTo>
                <a:close/>
                <a:moveTo>
                  <a:pt x="1363" y="1918"/>
                </a:moveTo>
                <a:cubicBezTo>
                  <a:pt x="1355" y="1882"/>
                  <a:pt x="1319" y="1860"/>
                  <a:pt x="1283" y="1869"/>
                </a:cubicBezTo>
                <a:lnTo>
                  <a:pt x="578" y="2039"/>
                </a:lnTo>
                <a:cubicBezTo>
                  <a:pt x="542" y="2048"/>
                  <a:pt x="520" y="2084"/>
                  <a:pt x="529" y="2120"/>
                </a:cubicBezTo>
                <a:cubicBezTo>
                  <a:pt x="536" y="2150"/>
                  <a:pt x="563" y="2171"/>
                  <a:pt x="593" y="2171"/>
                </a:cubicBezTo>
                <a:cubicBezTo>
                  <a:pt x="598" y="2171"/>
                  <a:pt x="604" y="2170"/>
                  <a:pt x="609" y="2169"/>
                </a:cubicBezTo>
                <a:lnTo>
                  <a:pt x="1314" y="1998"/>
                </a:lnTo>
                <a:cubicBezTo>
                  <a:pt x="1350" y="1990"/>
                  <a:pt x="1372" y="1954"/>
                  <a:pt x="1363" y="1918"/>
                </a:cubicBezTo>
                <a:close/>
                <a:moveTo>
                  <a:pt x="1579" y="1369"/>
                </a:moveTo>
                <a:cubicBezTo>
                  <a:pt x="1571" y="1333"/>
                  <a:pt x="1536" y="1309"/>
                  <a:pt x="1500" y="1317"/>
                </a:cubicBezTo>
                <a:lnTo>
                  <a:pt x="440" y="1537"/>
                </a:lnTo>
                <a:cubicBezTo>
                  <a:pt x="404" y="1544"/>
                  <a:pt x="381" y="1580"/>
                  <a:pt x="388" y="1616"/>
                </a:cubicBezTo>
                <a:cubicBezTo>
                  <a:pt x="395" y="1647"/>
                  <a:pt x="422" y="1669"/>
                  <a:pt x="453" y="1669"/>
                </a:cubicBezTo>
                <a:cubicBezTo>
                  <a:pt x="458" y="1669"/>
                  <a:pt x="462" y="1668"/>
                  <a:pt x="467" y="1668"/>
                </a:cubicBezTo>
                <a:lnTo>
                  <a:pt x="1527" y="1448"/>
                </a:lnTo>
                <a:cubicBezTo>
                  <a:pt x="1563" y="1440"/>
                  <a:pt x="1586" y="1405"/>
                  <a:pt x="1579" y="1369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54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事件检测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205404D-D294-E24F-9717-F602075F9541}"/>
              </a:ext>
            </a:extLst>
          </p:cNvPr>
          <p:cNvCxnSpPr>
            <a:cxnSpLocks/>
          </p:cNvCxnSpPr>
          <p:nvPr/>
        </p:nvCxnSpPr>
        <p:spPr>
          <a:xfrm flipV="1">
            <a:off x="1395744" y="1509138"/>
            <a:ext cx="1983" cy="4287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B84975D-3045-284B-81A4-BE8FE68AF373}"/>
              </a:ext>
            </a:extLst>
          </p:cNvPr>
          <p:cNvSpPr txBox="1"/>
          <p:nvPr/>
        </p:nvSpPr>
        <p:spPr>
          <a:xfrm>
            <a:off x="2139672" y="2002953"/>
            <a:ext cx="8414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将信号划分为无效状态和有效状态，无效状态是值得关注的部分</a:t>
            </a: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(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信号突变</a:t>
            </a: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)</a:t>
            </a:r>
            <a:endParaRPr kumimoji="1" lang="zh-CN" altLang="en-US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C7E719-A124-FA4E-8812-DA0140BA9A62}"/>
              </a:ext>
            </a:extLst>
          </p:cNvPr>
          <p:cNvSpPr txBox="1"/>
          <p:nvPr/>
        </p:nvSpPr>
        <p:spPr>
          <a:xfrm>
            <a:off x="2139672" y="144736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向量化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circular-database_20778">
            <a:extLst>
              <a:ext uri="{FF2B5EF4-FFF2-40B4-BE49-F238E27FC236}">
                <a16:creationId xmlns:a16="http://schemas.microsoft.com/office/drawing/2014/main" id="{F5FBE883-C3A0-4CC9-B2BC-8A03EECF97DC}"/>
              </a:ext>
            </a:extLst>
          </p:cNvPr>
          <p:cNvSpPr/>
          <p:nvPr/>
        </p:nvSpPr>
        <p:spPr>
          <a:xfrm>
            <a:off x="1752488" y="1494769"/>
            <a:ext cx="294366" cy="336695"/>
          </a:xfrm>
          <a:custGeom>
            <a:avLst/>
            <a:gdLst>
              <a:gd name="T0" fmla="*/ 1372 w 2289"/>
              <a:gd name="T1" fmla="*/ 437 h 2622"/>
              <a:gd name="T2" fmla="*/ 1430 w 2289"/>
              <a:gd name="T3" fmla="*/ 161 h 2622"/>
              <a:gd name="T4" fmla="*/ 1666 w 2289"/>
              <a:gd name="T5" fmla="*/ 6 h 2622"/>
              <a:gd name="T6" fmla="*/ 1734 w 2289"/>
              <a:gd name="T7" fmla="*/ 0 h 2622"/>
              <a:gd name="T8" fmla="*/ 2096 w 2289"/>
              <a:gd name="T9" fmla="*/ 301 h 2622"/>
              <a:gd name="T10" fmla="*/ 1802 w 2289"/>
              <a:gd name="T11" fmla="*/ 731 h 2622"/>
              <a:gd name="T12" fmla="*/ 1733 w 2289"/>
              <a:gd name="T13" fmla="*/ 738 h 2622"/>
              <a:gd name="T14" fmla="*/ 1372 w 2289"/>
              <a:gd name="T15" fmla="*/ 437 h 2622"/>
              <a:gd name="T16" fmla="*/ 2282 w 2289"/>
              <a:gd name="T17" fmla="*/ 2156 h 2622"/>
              <a:gd name="T18" fmla="*/ 2234 w 2289"/>
              <a:gd name="T19" fmla="*/ 2199 h 2622"/>
              <a:gd name="T20" fmla="*/ 455 w 2289"/>
              <a:gd name="T21" fmla="*/ 2620 h 2622"/>
              <a:gd name="T22" fmla="*/ 440 w 2289"/>
              <a:gd name="T23" fmla="*/ 2622 h 2622"/>
              <a:gd name="T24" fmla="*/ 383 w 2289"/>
              <a:gd name="T25" fmla="*/ 2590 h 2622"/>
              <a:gd name="T26" fmla="*/ 142 w 2289"/>
              <a:gd name="T27" fmla="*/ 1843 h 2622"/>
              <a:gd name="T28" fmla="*/ 1 w 2289"/>
              <a:gd name="T29" fmla="*/ 438 h 2622"/>
              <a:gd name="T30" fmla="*/ 62 w 2289"/>
              <a:gd name="T31" fmla="*/ 369 h 2622"/>
              <a:gd name="T32" fmla="*/ 1240 w 2289"/>
              <a:gd name="T33" fmla="*/ 277 h 2622"/>
              <a:gd name="T34" fmla="*/ 1241 w 2289"/>
              <a:gd name="T35" fmla="*/ 462 h 2622"/>
              <a:gd name="T36" fmla="*/ 1301 w 2289"/>
              <a:gd name="T37" fmla="*/ 623 h 2622"/>
              <a:gd name="T38" fmla="*/ 902 w 2289"/>
              <a:gd name="T39" fmla="*/ 941 h 2622"/>
              <a:gd name="T40" fmla="*/ 892 w 2289"/>
              <a:gd name="T41" fmla="*/ 1035 h 2622"/>
              <a:gd name="T42" fmla="*/ 944 w 2289"/>
              <a:gd name="T43" fmla="*/ 1060 h 2622"/>
              <a:gd name="T44" fmla="*/ 985 w 2289"/>
              <a:gd name="T45" fmla="*/ 1046 h 2622"/>
              <a:gd name="T46" fmla="*/ 1384 w 2289"/>
              <a:gd name="T47" fmla="*/ 728 h 2622"/>
              <a:gd name="T48" fmla="*/ 1733 w 2289"/>
              <a:gd name="T49" fmla="*/ 871 h 2622"/>
              <a:gd name="T50" fmla="*/ 1827 w 2289"/>
              <a:gd name="T51" fmla="*/ 862 h 2622"/>
              <a:gd name="T52" fmla="*/ 1884 w 2289"/>
              <a:gd name="T53" fmla="*/ 848 h 2622"/>
              <a:gd name="T54" fmla="*/ 1920 w 2289"/>
              <a:gd name="T55" fmla="*/ 1210 h 2622"/>
              <a:gd name="T56" fmla="*/ 2272 w 2289"/>
              <a:gd name="T57" fmla="*/ 2093 h 2622"/>
              <a:gd name="T58" fmla="*/ 2282 w 2289"/>
              <a:gd name="T59" fmla="*/ 2156 h 2622"/>
              <a:gd name="T60" fmla="*/ 1363 w 2289"/>
              <a:gd name="T61" fmla="*/ 1918 h 2622"/>
              <a:gd name="T62" fmla="*/ 1283 w 2289"/>
              <a:gd name="T63" fmla="*/ 1869 h 2622"/>
              <a:gd name="T64" fmla="*/ 578 w 2289"/>
              <a:gd name="T65" fmla="*/ 2039 h 2622"/>
              <a:gd name="T66" fmla="*/ 529 w 2289"/>
              <a:gd name="T67" fmla="*/ 2120 h 2622"/>
              <a:gd name="T68" fmla="*/ 593 w 2289"/>
              <a:gd name="T69" fmla="*/ 2171 h 2622"/>
              <a:gd name="T70" fmla="*/ 609 w 2289"/>
              <a:gd name="T71" fmla="*/ 2169 h 2622"/>
              <a:gd name="T72" fmla="*/ 1314 w 2289"/>
              <a:gd name="T73" fmla="*/ 1998 h 2622"/>
              <a:gd name="T74" fmla="*/ 1363 w 2289"/>
              <a:gd name="T75" fmla="*/ 1918 h 2622"/>
              <a:gd name="T76" fmla="*/ 1579 w 2289"/>
              <a:gd name="T77" fmla="*/ 1369 h 2622"/>
              <a:gd name="T78" fmla="*/ 1500 w 2289"/>
              <a:gd name="T79" fmla="*/ 1317 h 2622"/>
              <a:gd name="T80" fmla="*/ 440 w 2289"/>
              <a:gd name="T81" fmla="*/ 1537 h 2622"/>
              <a:gd name="T82" fmla="*/ 388 w 2289"/>
              <a:gd name="T83" fmla="*/ 1616 h 2622"/>
              <a:gd name="T84" fmla="*/ 453 w 2289"/>
              <a:gd name="T85" fmla="*/ 1669 h 2622"/>
              <a:gd name="T86" fmla="*/ 467 w 2289"/>
              <a:gd name="T87" fmla="*/ 1668 h 2622"/>
              <a:gd name="T88" fmla="*/ 1527 w 2289"/>
              <a:gd name="T89" fmla="*/ 1448 h 2622"/>
              <a:gd name="T90" fmla="*/ 1579 w 2289"/>
              <a:gd name="T91" fmla="*/ 1369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9" h="2622">
                <a:moveTo>
                  <a:pt x="1372" y="437"/>
                </a:moveTo>
                <a:cubicBezTo>
                  <a:pt x="1353" y="340"/>
                  <a:pt x="1374" y="242"/>
                  <a:pt x="1430" y="161"/>
                </a:cubicBezTo>
                <a:cubicBezTo>
                  <a:pt x="1485" y="79"/>
                  <a:pt x="1569" y="25"/>
                  <a:pt x="1666" y="6"/>
                </a:cubicBezTo>
                <a:cubicBezTo>
                  <a:pt x="1689" y="2"/>
                  <a:pt x="1712" y="0"/>
                  <a:pt x="1734" y="0"/>
                </a:cubicBezTo>
                <a:cubicBezTo>
                  <a:pt x="1911" y="0"/>
                  <a:pt x="2064" y="126"/>
                  <a:pt x="2096" y="301"/>
                </a:cubicBezTo>
                <a:cubicBezTo>
                  <a:pt x="2134" y="500"/>
                  <a:pt x="2002" y="694"/>
                  <a:pt x="1802" y="731"/>
                </a:cubicBezTo>
                <a:cubicBezTo>
                  <a:pt x="1779" y="735"/>
                  <a:pt x="1756" y="738"/>
                  <a:pt x="1733" y="738"/>
                </a:cubicBezTo>
                <a:cubicBezTo>
                  <a:pt x="1557" y="738"/>
                  <a:pt x="1404" y="611"/>
                  <a:pt x="1372" y="437"/>
                </a:cubicBezTo>
                <a:close/>
                <a:moveTo>
                  <a:pt x="2282" y="2156"/>
                </a:moveTo>
                <a:cubicBezTo>
                  <a:pt x="2274" y="2177"/>
                  <a:pt x="2256" y="2194"/>
                  <a:pt x="2234" y="2199"/>
                </a:cubicBezTo>
                <a:lnTo>
                  <a:pt x="455" y="2620"/>
                </a:lnTo>
                <a:cubicBezTo>
                  <a:pt x="450" y="2622"/>
                  <a:pt x="445" y="2622"/>
                  <a:pt x="440" y="2622"/>
                </a:cubicBezTo>
                <a:cubicBezTo>
                  <a:pt x="417" y="2622"/>
                  <a:pt x="395" y="2610"/>
                  <a:pt x="383" y="2590"/>
                </a:cubicBezTo>
                <a:cubicBezTo>
                  <a:pt x="378" y="2582"/>
                  <a:pt x="258" y="2381"/>
                  <a:pt x="142" y="1843"/>
                </a:cubicBezTo>
                <a:cubicBezTo>
                  <a:pt x="26" y="1310"/>
                  <a:pt x="2" y="473"/>
                  <a:pt x="1" y="438"/>
                </a:cubicBezTo>
                <a:cubicBezTo>
                  <a:pt x="0" y="402"/>
                  <a:pt x="27" y="372"/>
                  <a:pt x="62" y="369"/>
                </a:cubicBezTo>
                <a:lnTo>
                  <a:pt x="1240" y="277"/>
                </a:lnTo>
                <a:cubicBezTo>
                  <a:pt x="1229" y="337"/>
                  <a:pt x="1229" y="399"/>
                  <a:pt x="1241" y="462"/>
                </a:cubicBezTo>
                <a:cubicBezTo>
                  <a:pt x="1252" y="520"/>
                  <a:pt x="1272" y="574"/>
                  <a:pt x="1301" y="623"/>
                </a:cubicBezTo>
                <a:lnTo>
                  <a:pt x="902" y="941"/>
                </a:lnTo>
                <a:cubicBezTo>
                  <a:pt x="873" y="964"/>
                  <a:pt x="869" y="1006"/>
                  <a:pt x="892" y="1035"/>
                </a:cubicBezTo>
                <a:cubicBezTo>
                  <a:pt x="905" y="1052"/>
                  <a:pt x="924" y="1060"/>
                  <a:pt x="944" y="1060"/>
                </a:cubicBezTo>
                <a:cubicBezTo>
                  <a:pt x="958" y="1060"/>
                  <a:pt x="973" y="1055"/>
                  <a:pt x="985" y="1046"/>
                </a:cubicBezTo>
                <a:lnTo>
                  <a:pt x="1384" y="728"/>
                </a:lnTo>
                <a:cubicBezTo>
                  <a:pt x="1475" y="817"/>
                  <a:pt x="1599" y="871"/>
                  <a:pt x="1733" y="871"/>
                </a:cubicBezTo>
                <a:cubicBezTo>
                  <a:pt x="1765" y="871"/>
                  <a:pt x="1796" y="868"/>
                  <a:pt x="1827" y="862"/>
                </a:cubicBezTo>
                <a:cubicBezTo>
                  <a:pt x="1846" y="858"/>
                  <a:pt x="1865" y="854"/>
                  <a:pt x="1884" y="848"/>
                </a:cubicBezTo>
                <a:cubicBezTo>
                  <a:pt x="1893" y="958"/>
                  <a:pt x="1905" y="1080"/>
                  <a:pt x="1920" y="1210"/>
                </a:cubicBezTo>
                <a:cubicBezTo>
                  <a:pt x="1979" y="1715"/>
                  <a:pt x="2269" y="2089"/>
                  <a:pt x="2272" y="2093"/>
                </a:cubicBezTo>
                <a:cubicBezTo>
                  <a:pt x="2286" y="2111"/>
                  <a:pt x="2289" y="2135"/>
                  <a:pt x="2282" y="2156"/>
                </a:cubicBezTo>
                <a:close/>
                <a:moveTo>
                  <a:pt x="1363" y="1918"/>
                </a:moveTo>
                <a:cubicBezTo>
                  <a:pt x="1355" y="1882"/>
                  <a:pt x="1319" y="1860"/>
                  <a:pt x="1283" y="1869"/>
                </a:cubicBezTo>
                <a:lnTo>
                  <a:pt x="578" y="2039"/>
                </a:lnTo>
                <a:cubicBezTo>
                  <a:pt x="542" y="2048"/>
                  <a:pt x="520" y="2084"/>
                  <a:pt x="529" y="2120"/>
                </a:cubicBezTo>
                <a:cubicBezTo>
                  <a:pt x="536" y="2150"/>
                  <a:pt x="563" y="2171"/>
                  <a:pt x="593" y="2171"/>
                </a:cubicBezTo>
                <a:cubicBezTo>
                  <a:pt x="598" y="2171"/>
                  <a:pt x="604" y="2170"/>
                  <a:pt x="609" y="2169"/>
                </a:cubicBezTo>
                <a:lnTo>
                  <a:pt x="1314" y="1998"/>
                </a:lnTo>
                <a:cubicBezTo>
                  <a:pt x="1350" y="1990"/>
                  <a:pt x="1372" y="1954"/>
                  <a:pt x="1363" y="1918"/>
                </a:cubicBezTo>
                <a:close/>
                <a:moveTo>
                  <a:pt x="1579" y="1369"/>
                </a:moveTo>
                <a:cubicBezTo>
                  <a:pt x="1571" y="1333"/>
                  <a:pt x="1536" y="1309"/>
                  <a:pt x="1500" y="1317"/>
                </a:cubicBezTo>
                <a:lnTo>
                  <a:pt x="440" y="1537"/>
                </a:lnTo>
                <a:cubicBezTo>
                  <a:pt x="404" y="1544"/>
                  <a:pt x="381" y="1580"/>
                  <a:pt x="388" y="1616"/>
                </a:cubicBezTo>
                <a:cubicBezTo>
                  <a:pt x="395" y="1647"/>
                  <a:pt x="422" y="1669"/>
                  <a:pt x="453" y="1669"/>
                </a:cubicBezTo>
                <a:cubicBezTo>
                  <a:pt x="458" y="1669"/>
                  <a:pt x="462" y="1668"/>
                  <a:pt x="467" y="1668"/>
                </a:cubicBezTo>
                <a:lnTo>
                  <a:pt x="1527" y="1448"/>
                </a:lnTo>
                <a:cubicBezTo>
                  <a:pt x="1563" y="1440"/>
                  <a:pt x="1586" y="1405"/>
                  <a:pt x="1579" y="1369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9E8E7EF-B9A3-40F7-85E3-0ADF4D5CCFD1}"/>
              </a:ext>
            </a:extLst>
          </p:cNvPr>
          <p:cNvSpPr txBox="1"/>
          <p:nvPr/>
        </p:nvSpPr>
        <p:spPr>
          <a:xfrm>
            <a:off x="2396847" y="2407065"/>
            <a:ext cx="596571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1200" dirty="0" err="1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V</a:t>
            </a:r>
            <a:r>
              <a:rPr kumimoji="1" lang="en-US" altLang="zh-CN" sz="1000" dirty="0" err="1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lim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：同一状态的样本点的差异阈值，用于判断连续的样本点是否属于同一状态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CF69BE-29EE-4A93-AFA2-4F54AA1DF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72" y="2974745"/>
            <a:ext cx="6941229" cy="33411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088D790-D5AA-4178-BB0F-8CE7574E9202}"/>
              </a:ext>
            </a:extLst>
          </p:cNvPr>
          <p:cNvSpPr txBox="1"/>
          <p:nvPr/>
        </p:nvSpPr>
        <p:spPr>
          <a:xfrm>
            <a:off x="2396847" y="2730198"/>
            <a:ext cx="596968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1200" dirty="0" err="1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V</a:t>
            </a:r>
            <a:r>
              <a:rPr kumimoji="1" lang="en-US" altLang="zh-CN" sz="1000" dirty="0" err="1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min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：有效状态阈值，如果一个状态的样本点数量大于该值则该状态为有效状态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B6E9DF-3B9D-49B5-ADAA-3B30BED16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723" y="3029353"/>
            <a:ext cx="9493916" cy="33209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95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事件检测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205404D-D294-E24F-9717-F602075F9541}"/>
              </a:ext>
            </a:extLst>
          </p:cNvPr>
          <p:cNvCxnSpPr>
            <a:cxnSpLocks/>
          </p:cNvCxnSpPr>
          <p:nvPr/>
        </p:nvCxnSpPr>
        <p:spPr>
          <a:xfrm flipV="1">
            <a:off x="1395744" y="1509138"/>
            <a:ext cx="1983" cy="4287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B84975D-3045-284B-81A4-BE8FE68AF373}"/>
              </a:ext>
            </a:extLst>
          </p:cNvPr>
          <p:cNvSpPr txBox="1"/>
          <p:nvPr/>
        </p:nvSpPr>
        <p:spPr>
          <a:xfrm>
            <a:off x="2139672" y="1931309"/>
            <a:ext cx="8414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将视在功率波形分成不同长度的“稳定”和“瞬态”部分。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C7E719-A124-FA4E-8812-DA0140BA9A62}"/>
              </a:ext>
            </a:extLst>
          </p:cNvPr>
          <p:cNvSpPr txBox="1"/>
          <p:nvPr/>
        </p:nvSpPr>
        <p:spPr>
          <a:xfrm>
            <a:off x="2139672" y="144736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半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周期视在功率</a:t>
            </a:r>
          </a:p>
        </p:txBody>
      </p:sp>
      <p:sp>
        <p:nvSpPr>
          <p:cNvPr id="24" name="circular-database_20778">
            <a:extLst>
              <a:ext uri="{FF2B5EF4-FFF2-40B4-BE49-F238E27FC236}">
                <a16:creationId xmlns:a16="http://schemas.microsoft.com/office/drawing/2014/main" id="{F5FBE883-C3A0-4CC9-B2BC-8A03EECF97DC}"/>
              </a:ext>
            </a:extLst>
          </p:cNvPr>
          <p:cNvSpPr/>
          <p:nvPr/>
        </p:nvSpPr>
        <p:spPr>
          <a:xfrm>
            <a:off x="1752488" y="1494769"/>
            <a:ext cx="294366" cy="336695"/>
          </a:xfrm>
          <a:custGeom>
            <a:avLst/>
            <a:gdLst>
              <a:gd name="T0" fmla="*/ 1372 w 2289"/>
              <a:gd name="T1" fmla="*/ 437 h 2622"/>
              <a:gd name="T2" fmla="*/ 1430 w 2289"/>
              <a:gd name="T3" fmla="*/ 161 h 2622"/>
              <a:gd name="T4" fmla="*/ 1666 w 2289"/>
              <a:gd name="T5" fmla="*/ 6 h 2622"/>
              <a:gd name="T6" fmla="*/ 1734 w 2289"/>
              <a:gd name="T7" fmla="*/ 0 h 2622"/>
              <a:gd name="T8" fmla="*/ 2096 w 2289"/>
              <a:gd name="T9" fmla="*/ 301 h 2622"/>
              <a:gd name="T10" fmla="*/ 1802 w 2289"/>
              <a:gd name="T11" fmla="*/ 731 h 2622"/>
              <a:gd name="T12" fmla="*/ 1733 w 2289"/>
              <a:gd name="T13" fmla="*/ 738 h 2622"/>
              <a:gd name="T14" fmla="*/ 1372 w 2289"/>
              <a:gd name="T15" fmla="*/ 437 h 2622"/>
              <a:gd name="T16" fmla="*/ 2282 w 2289"/>
              <a:gd name="T17" fmla="*/ 2156 h 2622"/>
              <a:gd name="T18" fmla="*/ 2234 w 2289"/>
              <a:gd name="T19" fmla="*/ 2199 h 2622"/>
              <a:gd name="T20" fmla="*/ 455 w 2289"/>
              <a:gd name="T21" fmla="*/ 2620 h 2622"/>
              <a:gd name="T22" fmla="*/ 440 w 2289"/>
              <a:gd name="T23" fmla="*/ 2622 h 2622"/>
              <a:gd name="T24" fmla="*/ 383 w 2289"/>
              <a:gd name="T25" fmla="*/ 2590 h 2622"/>
              <a:gd name="T26" fmla="*/ 142 w 2289"/>
              <a:gd name="T27" fmla="*/ 1843 h 2622"/>
              <a:gd name="T28" fmla="*/ 1 w 2289"/>
              <a:gd name="T29" fmla="*/ 438 h 2622"/>
              <a:gd name="T30" fmla="*/ 62 w 2289"/>
              <a:gd name="T31" fmla="*/ 369 h 2622"/>
              <a:gd name="T32" fmla="*/ 1240 w 2289"/>
              <a:gd name="T33" fmla="*/ 277 h 2622"/>
              <a:gd name="T34" fmla="*/ 1241 w 2289"/>
              <a:gd name="T35" fmla="*/ 462 h 2622"/>
              <a:gd name="T36" fmla="*/ 1301 w 2289"/>
              <a:gd name="T37" fmla="*/ 623 h 2622"/>
              <a:gd name="T38" fmla="*/ 902 w 2289"/>
              <a:gd name="T39" fmla="*/ 941 h 2622"/>
              <a:gd name="T40" fmla="*/ 892 w 2289"/>
              <a:gd name="T41" fmla="*/ 1035 h 2622"/>
              <a:gd name="T42" fmla="*/ 944 w 2289"/>
              <a:gd name="T43" fmla="*/ 1060 h 2622"/>
              <a:gd name="T44" fmla="*/ 985 w 2289"/>
              <a:gd name="T45" fmla="*/ 1046 h 2622"/>
              <a:gd name="T46" fmla="*/ 1384 w 2289"/>
              <a:gd name="T47" fmla="*/ 728 h 2622"/>
              <a:gd name="T48" fmla="*/ 1733 w 2289"/>
              <a:gd name="T49" fmla="*/ 871 h 2622"/>
              <a:gd name="T50" fmla="*/ 1827 w 2289"/>
              <a:gd name="T51" fmla="*/ 862 h 2622"/>
              <a:gd name="T52" fmla="*/ 1884 w 2289"/>
              <a:gd name="T53" fmla="*/ 848 h 2622"/>
              <a:gd name="T54" fmla="*/ 1920 w 2289"/>
              <a:gd name="T55" fmla="*/ 1210 h 2622"/>
              <a:gd name="T56" fmla="*/ 2272 w 2289"/>
              <a:gd name="T57" fmla="*/ 2093 h 2622"/>
              <a:gd name="T58" fmla="*/ 2282 w 2289"/>
              <a:gd name="T59" fmla="*/ 2156 h 2622"/>
              <a:gd name="T60" fmla="*/ 1363 w 2289"/>
              <a:gd name="T61" fmla="*/ 1918 h 2622"/>
              <a:gd name="T62" fmla="*/ 1283 w 2289"/>
              <a:gd name="T63" fmla="*/ 1869 h 2622"/>
              <a:gd name="T64" fmla="*/ 578 w 2289"/>
              <a:gd name="T65" fmla="*/ 2039 h 2622"/>
              <a:gd name="T66" fmla="*/ 529 w 2289"/>
              <a:gd name="T67" fmla="*/ 2120 h 2622"/>
              <a:gd name="T68" fmla="*/ 593 w 2289"/>
              <a:gd name="T69" fmla="*/ 2171 h 2622"/>
              <a:gd name="T70" fmla="*/ 609 w 2289"/>
              <a:gd name="T71" fmla="*/ 2169 h 2622"/>
              <a:gd name="T72" fmla="*/ 1314 w 2289"/>
              <a:gd name="T73" fmla="*/ 1998 h 2622"/>
              <a:gd name="T74" fmla="*/ 1363 w 2289"/>
              <a:gd name="T75" fmla="*/ 1918 h 2622"/>
              <a:gd name="T76" fmla="*/ 1579 w 2289"/>
              <a:gd name="T77" fmla="*/ 1369 h 2622"/>
              <a:gd name="T78" fmla="*/ 1500 w 2289"/>
              <a:gd name="T79" fmla="*/ 1317 h 2622"/>
              <a:gd name="T80" fmla="*/ 440 w 2289"/>
              <a:gd name="T81" fmla="*/ 1537 h 2622"/>
              <a:gd name="T82" fmla="*/ 388 w 2289"/>
              <a:gd name="T83" fmla="*/ 1616 h 2622"/>
              <a:gd name="T84" fmla="*/ 453 w 2289"/>
              <a:gd name="T85" fmla="*/ 1669 h 2622"/>
              <a:gd name="T86" fmla="*/ 467 w 2289"/>
              <a:gd name="T87" fmla="*/ 1668 h 2622"/>
              <a:gd name="T88" fmla="*/ 1527 w 2289"/>
              <a:gd name="T89" fmla="*/ 1448 h 2622"/>
              <a:gd name="T90" fmla="*/ 1579 w 2289"/>
              <a:gd name="T91" fmla="*/ 1369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9" h="2622">
                <a:moveTo>
                  <a:pt x="1372" y="437"/>
                </a:moveTo>
                <a:cubicBezTo>
                  <a:pt x="1353" y="340"/>
                  <a:pt x="1374" y="242"/>
                  <a:pt x="1430" y="161"/>
                </a:cubicBezTo>
                <a:cubicBezTo>
                  <a:pt x="1485" y="79"/>
                  <a:pt x="1569" y="25"/>
                  <a:pt x="1666" y="6"/>
                </a:cubicBezTo>
                <a:cubicBezTo>
                  <a:pt x="1689" y="2"/>
                  <a:pt x="1712" y="0"/>
                  <a:pt x="1734" y="0"/>
                </a:cubicBezTo>
                <a:cubicBezTo>
                  <a:pt x="1911" y="0"/>
                  <a:pt x="2064" y="126"/>
                  <a:pt x="2096" y="301"/>
                </a:cubicBezTo>
                <a:cubicBezTo>
                  <a:pt x="2134" y="500"/>
                  <a:pt x="2002" y="694"/>
                  <a:pt x="1802" y="731"/>
                </a:cubicBezTo>
                <a:cubicBezTo>
                  <a:pt x="1779" y="735"/>
                  <a:pt x="1756" y="738"/>
                  <a:pt x="1733" y="738"/>
                </a:cubicBezTo>
                <a:cubicBezTo>
                  <a:pt x="1557" y="738"/>
                  <a:pt x="1404" y="611"/>
                  <a:pt x="1372" y="437"/>
                </a:cubicBezTo>
                <a:close/>
                <a:moveTo>
                  <a:pt x="2282" y="2156"/>
                </a:moveTo>
                <a:cubicBezTo>
                  <a:pt x="2274" y="2177"/>
                  <a:pt x="2256" y="2194"/>
                  <a:pt x="2234" y="2199"/>
                </a:cubicBezTo>
                <a:lnTo>
                  <a:pt x="455" y="2620"/>
                </a:lnTo>
                <a:cubicBezTo>
                  <a:pt x="450" y="2622"/>
                  <a:pt x="445" y="2622"/>
                  <a:pt x="440" y="2622"/>
                </a:cubicBezTo>
                <a:cubicBezTo>
                  <a:pt x="417" y="2622"/>
                  <a:pt x="395" y="2610"/>
                  <a:pt x="383" y="2590"/>
                </a:cubicBezTo>
                <a:cubicBezTo>
                  <a:pt x="378" y="2582"/>
                  <a:pt x="258" y="2381"/>
                  <a:pt x="142" y="1843"/>
                </a:cubicBezTo>
                <a:cubicBezTo>
                  <a:pt x="26" y="1310"/>
                  <a:pt x="2" y="473"/>
                  <a:pt x="1" y="438"/>
                </a:cubicBezTo>
                <a:cubicBezTo>
                  <a:pt x="0" y="402"/>
                  <a:pt x="27" y="372"/>
                  <a:pt x="62" y="369"/>
                </a:cubicBezTo>
                <a:lnTo>
                  <a:pt x="1240" y="277"/>
                </a:lnTo>
                <a:cubicBezTo>
                  <a:pt x="1229" y="337"/>
                  <a:pt x="1229" y="399"/>
                  <a:pt x="1241" y="462"/>
                </a:cubicBezTo>
                <a:cubicBezTo>
                  <a:pt x="1252" y="520"/>
                  <a:pt x="1272" y="574"/>
                  <a:pt x="1301" y="623"/>
                </a:cubicBezTo>
                <a:lnTo>
                  <a:pt x="902" y="941"/>
                </a:lnTo>
                <a:cubicBezTo>
                  <a:pt x="873" y="964"/>
                  <a:pt x="869" y="1006"/>
                  <a:pt x="892" y="1035"/>
                </a:cubicBezTo>
                <a:cubicBezTo>
                  <a:pt x="905" y="1052"/>
                  <a:pt x="924" y="1060"/>
                  <a:pt x="944" y="1060"/>
                </a:cubicBezTo>
                <a:cubicBezTo>
                  <a:pt x="958" y="1060"/>
                  <a:pt x="973" y="1055"/>
                  <a:pt x="985" y="1046"/>
                </a:cubicBezTo>
                <a:lnTo>
                  <a:pt x="1384" y="728"/>
                </a:lnTo>
                <a:cubicBezTo>
                  <a:pt x="1475" y="817"/>
                  <a:pt x="1599" y="871"/>
                  <a:pt x="1733" y="871"/>
                </a:cubicBezTo>
                <a:cubicBezTo>
                  <a:pt x="1765" y="871"/>
                  <a:pt x="1796" y="868"/>
                  <a:pt x="1827" y="862"/>
                </a:cubicBezTo>
                <a:cubicBezTo>
                  <a:pt x="1846" y="858"/>
                  <a:pt x="1865" y="854"/>
                  <a:pt x="1884" y="848"/>
                </a:cubicBezTo>
                <a:cubicBezTo>
                  <a:pt x="1893" y="958"/>
                  <a:pt x="1905" y="1080"/>
                  <a:pt x="1920" y="1210"/>
                </a:cubicBezTo>
                <a:cubicBezTo>
                  <a:pt x="1979" y="1715"/>
                  <a:pt x="2269" y="2089"/>
                  <a:pt x="2272" y="2093"/>
                </a:cubicBezTo>
                <a:cubicBezTo>
                  <a:pt x="2286" y="2111"/>
                  <a:pt x="2289" y="2135"/>
                  <a:pt x="2282" y="2156"/>
                </a:cubicBezTo>
                <a:close/>
                <a:moveTo>
                  <a:pt x="1363" y="1918"/>
                </a:moveTo>
                <a:cubicBezTo>
                  <a:pt x="1355" y="1882"/>
                  <a:pt x="1319" y="1860"/>
                  <a:pt x="1283" y="1869"/>
                </a:cubicBezTo>
                <a:lnTo>
                  <a:pt x="578" y="2039"/>
                </a:lnTo>
                <a:cubicBezTo>
                  <a:pt x="542" y="2048"/>
                  <a:pt x="520" y="2084"/>
                  <a:pt x="529" y="2120"/>
                </a:cubicBezTo>
                <a:cubicBezTo>
                  <a:pt x="536" y="2150"/>
                  <a:pt x="563" y="2171"/>
                  <a:pt x="593" y="2171"/>
                </a:cubicBezTo>
                <a:cubicBezTo>
                  <a:pt x="598" y="2171"/>
                  <a:pt x="604" y="2170"/>
                  <a:pt x="609" y="2169"/>
                </a:cubicBezTo>
                <a:lnTo>
                  <a:pt x="1314" y="1998"/>
                </a:lnTo>
                <a:cubicBezTo>
                  <a:pt x="1350" y="1990"/>
                  <a:pt x="1372" y="1954"/>
                  <a:pt x="1363" y="1918"/>
                </a:cubicBezTo>
                <a:close/>
                <a:moveTo>
                  <a:pt x="1579" y="1369"/>
                </a:moveTo>
                <a:cubicBezTo>
                  <a:pt x="1571" y="1333"/>
                  <a:pt x="1536" y="1309"/>
                  <a:pt x="1500" y="1317"/>
                </a:cubicBezTo>
                <a:lnTo>
                  <a:pt x="440" y="1537"/>
                </a:lnTo>
                <a:cubicBezTo>
                  <a:pt x="404" y="1544"/>
                  <a:pt x="381" y="1580"/>
                  <a:pt x="388" y="1616"/>
                </a:cubicBezTo>
                <a:cubicBezTo>
                  <a:pt x="395" y="1647"/>
                  <a:pt x="422" y="1669"/>
                  <a:pt x="453" y="1669"/>
                </a:cubicBezTo>
                <a:cubicBezTo>
                  <a:pt x="458" y="1669"/>
                  <a:pt x="462" y="1668"/>
                  <a:pt x="467" y="1668"/>
                </a:cubicBezTo>
                <a:lnTo>
                  <a:pt x="1527" y="1448"/>
                </a:lnTo>
                <a:cubicBezTo>
                  <a:pt x="1563" y="1440"/>
                  <a:pt x="1586" y="1405"/>
                  <a:pt x="1579" y="1369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FE8784-EF82-4DBE-9194-20E89CC6E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854" y="2268004"/>
            <a:ext cx="8266714" cy="42070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E98A4B3-D966-4A90-A005-4AFD372D5ED7}"/>
              </a:ext>
            </a:extLst>
          </p:cNvPr>
          <p:cNvSpPr txBox="1"/>
          <p:nvPr/>
        </p:nvSpPr>
        <p:spPr>
          <a:xfrm>
            <a:off x="3760629" y="3059668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EDAF9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视在功率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3FE9D3-DB68-43D3-87E2-C590FD3AEDD9}"/>
              </a:ext>
            </a:extLst>
          </p:cNvPr>
          <p:cNvSpPr txBox="1"/>
          <p:nvPr/>
        </p:nvSpPr>
        <p:spPr>
          <a:xfrm>
            <a:off x="4202111" y="3434144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7DEA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有功功率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6041F0-FFB5-4510-B649-133A8B9E4639}"/>
              </a:ext>
            </a:extLst>
          </p:cNvPr>
          <p:cNvSpPr txBox="1"/>
          <p:nvPr/>
        </p:nvSpPr>
        <p:spPr>
          <a:xfrm>
            <a:off x="4656295" y="3768259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385B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无功功率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5BE722-DE86-4679-9D2B-BB58477DB830}"/>
              </a:ext>
            </a:extLst>
          </p:cNvPr>
          <p:cNvSpPr txBox="1"/>
          <p:nvPr/>
        </p:nvSpPr>
        <p:spPr>
          <a:xfrm>
            <a:off x="1516577" y="5385968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4A8D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瞬态周期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4C7A2A-388B-4452-AFC1-C39192DA87D9}"/>
              </a:ext>
            </a:extLst>
          </p:cNvPr>
          <p:cNvSpPr txBox="1"/>
          <p:nvPr/>
        </p:nvSpPr>
        <p:spPr>
          <a:xfrm>
            <a:off x="1517087" y="5016636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4A8D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瞬态事件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379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事件检测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205404D-D294-E24F-9717-F602075F9541}"/>
              </a:ext>
            </a:extLst>
          </p:cNvPr>
          <p:cNvCxnSpPr>
            <a:cxnSpLocks/>
          </p:cNvCxnSpPr>
          <p:nvPr/>
        </p:nvCxnSpPr>
        <p:spPr>
          <a:xfrm flipV="1">
            <a:off x="1395744" y="1509138"/>
            <a:ext cx="1983" cy="4287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B84975D-3045-284B-81A4-BE8FE68AF373}"/>
              </a:ext>
            </a:extLst>
          </p:cNvPr>
          <p:cNvSpPr txBox="1"/>
          <p:nvPr/>
        </p:nvSpPr>
        <p:spPr>
          <a:xfrm>
            <a:off x="2139672" y="1831464"/>
            <a:ext cx="8414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整合多个事件检测方法的结果，使得最终结果更加准确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C7E719-A124-FA4E-8812-DA0140BA9A62}"/>
              </a:ext>
            </a:extLst>
          </p:cNvPr>
          <p:cNvSpPr txBox="1"/>
          <p:nvPr/>
        </p:nvSpPr>
        <p:spPr>
          <a:xfrm>
            <a:off x="2139672" y="14473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检测整合</a:t>
            </a:r>
          </a:p>
        </p:txBody>
      </p:sp>
      <p:sp>
        <p:nvSpPr>
          <p:cNvPr id="24" name="circular-database_20778">
            <a:extLst>
              <a:ext uri="{FF2B5EF4-FFF2-40B4-BE49-F238E27FC236}">
                <a16:creationId xmlns:a16="http://schemas.microsoft.com/office/drawing/2014/main" id="{F5FBE883-C3A0-4CC9-B2BC-8A03EECF97DC}"/>
              </a:ext>
            </a:extLst>
          </p:cNvPr>
          <p:cNvSpPr/>
          <p:nvPr/>
        </p:nvSpPr>
        <p:spPr>
          <a:xfrm>
            <a:off x="1752488" y="1494769"/>
            <a:ext cx="294366" cy="336695"/>
          </a:xfrm>
          <a:custGeom>
            <a:avLst/>
            <a:gdLst>
              <a:gd name="T0" fmla="*/ 1372 w 2289"/>
              <a:gd name="T1" fmla="*/ 437 h 2622"/>
              <a:gd name="T2" fmla="*/ 1430 w 2289"/>
              <a:gd name="T3" fmla="*/ 161 h 2622"/>
              <a:gd name="T4" fmla="*/ 1666 w 2289"/>
              <a:gd name="T5" fmla="*/ 6 h 2622"/>
              <a:gd name="T6" fmla="*/ 1734 w 2289"/>
              <a:gd name="T7" fmla="*/ 0 h 2622"/>
              <a:gd name="T8" fmla="*/ 2096 w 2289"/>
              <a:gd name="T9" fmla="*/ 301 h 2622"/>
              <a:gd name="T10" fmla="*/ 1802 w 2289"/>
              <a:gd name="T11" fmla="*/ 731 h 2622"/>
              <a:gd name="T12" fmla="*/ 1733 w 2289"/>
              <a:gd name="T13" fmla="*/ 738 h 2622"/>
              <a:gd name="T14" fmla="*/ 1372 w 2289"/>
              <a:gd name="T15" fmla="*/ 437 h 2622"/>
              <a:gd name="T16" fmla="*/ 2282 w 2289"/>
              <a:gd name="T17" fmla="*/ 2156 h 2622"/>
              <a:gd name="T18" fmla="*/ 2234 w 2289"/>
              <a:gd name="T19" fmla="*/ 2199 h 2622"/>
              <a:gd name="T20" fmla="*/ 455 w 2289"/>
              <a:gd name="T21" fmla="*/ 2620 h 2622"/>
              <a:gd name="T22" fmla="*/ 440 w 2289"/>
              <a:gd name="T23" fmla="*/ 2622 h 2622"/>
              <a:gd name="T24" fmla="*/ 383 w 2289"/>
              <a:gd name="T25" fmla="*/ 2590 h 2622"/>
              <a:gd name="T26" fmla="*/ 142 w 2289"/>
              <a:gd name="T27" fmla="*/ 1843 h 2622"/>
              <a:gd name="T28" fmla="*/ 1 w 2289"/>
              <a:gd name="T29" fmla="*/ 438 h 2622"/>
              <a:gd name="T30" fmla="*/ 62 w 2289"/>
              <a:gd name="T31" fmla="*/ 369 h 2622"/>
              <a:gd name="T32" fmla="*/ 1240 w 2289"/>
              <a:gd name="T33" fmla="*/ 277 h 2622"/>
              <a:gd name="T34" fmla="*/ 1241 w 2289"/>
              <a:gd name="T35" fmla="*/ 462 h 2622"/>
              <a:gd name="T36" fmla="*/ 1301 w 2289"/>
              <a:gd name="T37" fmla="*/ 623 h 2622"/>
              <a:gd name="T38" fmla="*/ 902 w 2289"/>
              <a:gd name="T39" fmla="*/ 941 h 2622"/>
              <a:gd name="T40" fmla="*/ 892 w 2289"/>
              <a:gd name="T41" fmla="*/ 1035 h 2622"/>
              <a:gd name="T42" fmla="*/ 944 w 2289"/>
              <a:gd name="T43" fmla="*/ 1060 h 2622"/>
              <a:gd name="T44" fmla="*/ 985 w 2289"/>
              <a:gd name="T45" fmla="*/ 1046 h 2622"/>
              <a:gd name="T46" fmla="*/ 1384 w 2289"/>
              <a:gd name="T47" fmla="*/ 728 h 2622"/>
              <a:gd name="T48" fmla="*/ 1733 w 2289"/>
              <a:gd name="T49" fmla="*/ 871 h 2622"/>
              <a:gd name="T50" fmla="*/ 1827 w 2289"/>
              <a:gd name="T51" fmla="*/ 862 h 2622"/>
              <a:gd name="T52" fmla="*/ 1884 w 2289"/>
              <a:gd name="T53" fmla="*/ 848 h 2622"/>
              <a:gd name="T54" fmla="*/ 1920 w 2289"/>
              <a:gd name="T55" fmla="*/ 1210 h 2622"/>
              <a:gd name="T56" fmla="*/ 2272 w 2289"/>
              <a:gd name="T57" fmla="*/ 2093 h 2622"/>
              <a:gd name="T58" fmla="*/ 2282 w 2289"/>
              <a:gd name="T59" fmla="*/ 2156 h 2622"/>
              <a:gd name="T60" fmla="*/ 1363 w 2289"/>
              <a:gd name="T61" fmla="*/ 1918 h 2622"/>
              <a:gd name="T62" fmla="*/ 1283 w 2289"/>
              <a:gd name="T63" fmla="*/ 1869 h 2622"/>
              <a:gd name="T64" fmla="*/ 578 w 2289"/>
              <a:gd name="T65" fmla="*/ 2039 h 2622"/>
              <a:gd name="T66" fmla="*/ 529 w 2289"/>
              <a:gd name="T67" fmla="*/ 2120 h 2622"/>
              <a:gd name="T68" fmla="*/ 593 w 2289"/>
              <a:gd name="T69" fmla="*/ 2171 h 2622"/>
              <a:gd name="T70" fmla="*/ 609 w 2289"/>
              <a:gd name="T71" fmla="*/ 2169 h 2622"/>
              <a:gd name="T72" fmla="*/ 1314 w 2289"/>
              <a:gd name="T73" fmla="*/ 1998 h 2622"/>
              <a:gd name="T74" fmla="*/ 1363 w 2289"/>
              <a:gd name="T75" fmla="*/ 1918 h 2622"/>
              <a:gd name="T76" fmla="*/ 1579 w 2289"/>
              <a:gd name="T77" fmla="*/ 1369 h 2622"/>
              <a:gd name="T78" fmla="*/ 1500 w 2289"/>
              <a:gd name="T79" fmla="*/ 1317 h 2622"/>
              <a:gd name="T80" fmla="*/ 440 w 2289"/>
              <a:gd name="T81" fmla="*/ 1537 h 2622"/>
              <a:gd name="T82" fmla="*/ 388 w 2289"/>
              <a:gd name="T83" fmla="*/ 1616 h 2622"/>
              <a:gd name="T84" fmla="*/ 453 w 2289"/>
              <a:gd name="T85" fmla="*/ 1669 h 2622"/>
              <a:gd name="T86" fmla="*/ 467 w 2289"/>
              <a:gd name="T87" fmla="*/ 1668 h 2622"/>
              <a:gd name="T88" fmla="*/ 1527 w 2289"/>
              <a:gd name="T89" fmla="*/ 1448 h 2622"/>
              <a:gd name="T90" fmla="*/ 1579 w 2289"/>
              <a:gd name="T91" fmla="*/ 1369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9" h="2622">
                <a:moveTo>
                  <a:pt x="1372" y="437"/>
                </a:moveTo>
                <a:cubicBezTo>
                  <a:pt x="1353" y="340"/>
                  <a:pt x="1374" y="242"/>
                  <a:pt x="1430" y="161"/>
                </a:cubicBezTo>
                <a:cubicBezTo>
                  <a:pt x="1485" y="79"/>
                  <a:pt x="1569" y="25"/>
                  <a:pt x="1666" y="6"/>
                </a:cubicBezTo>
                <a:cubicBezTo>
                  <a:pt x="1689" y="2"/>
                  <a:pt x="1712" y="0"/>
                  <a:pt x="1734" y="0"/>
                </a:cubicBezTo>
                <a:cubicBezTo>
                  <a:pt x="1911" y="0"/>
                  <a:pt x="2064" y="126"/>
                  <a:pt x="2096" y="301"/>
                </a:cubicBezTo>
                <a:cubicBezTo>
                  <a:pt x="2134" y="500"/>
                  <a:pt x="2002" y="694"/>
                  <a:pt x="1802" y="731"/>
                </a:cubicBezTo>
                <a:cubicBezTo>
                  <a:pt x="1779" y="735"/>
                  <a:pt x="1756" y="738"/>
                  <a:pt x="1733" y="738"/>
                </a:cubicBezTo>
                <a:cubicBezTo>
                  <a:pt x="1557" y="738"/>
                  <a:pt x="1404" y="611"/>
                  <a:pt x="1372" y="437"/>
                </a:cubicBezTo>
                <a:close/>
                <a:moveTo>
                  <a:pt x="2282" y="2156"/>
                </a:moveTo>
                <a:cubicBezTo>
                  <a:pt x="2274" y="2177"/>
                  <a:pt x="2256" y="2194"/>
                  <a:pt x="2234" y="2199"/>
                </a:cubicBezTo>
                <a:lnTo>
                  <a:pt x="455" y="2620"/>
                </a:lnTo>
                <a:cubicBezTo>
                  <a:pt x="450" y="2622"/>
                  <a:pt x="445" y="2622"/>
                  <a:pt x="440" y="2622"/>
                </a:cubicBezTo>
                <a:cubicBezTo>
                  <a:pt x="417" y="2622"/>
                  <a:pt x="395" y="2610"/>
                  <a:pt x="383" y="2590"/>
                </a:cubicBezTo>
                <a:cubicBezTo>
                  <a:pt x="378" y="2582"/>
                  <a:pt x="258" y="2381"/>
                  <a:pt x="142" y="1843"/>
                </a:cubicBezTo>
                <a:cubicBezTo>
                  <a:pt x="26" y="1310"/>
                  <a:pt x="2" y="473"/>
                  <a:pt x="1" y="438"/>
                </a:cubicBezTo>
                <a:cubicBezTo>
                  <a:pt x="0" y="402"/>
                  <a:pt x="27" y="372"/>
                  <a:pt x="62" y="369"/>
                </a:cubicBezTo>
                <a:lnTo>
                  <a:pt x="1240" y="277"/>
                </a:lnTo>
                <a:cubicBezTo>
                  <a:pt x="1229" y="337"/>
                  <a:pt x="1229" y="399"/>
                  <a:pt x="1241" y="462"/>
                </a:cubicBezTo>
                <a:cubicBezTo>
                  <a:pt x="1252" y="520"/>
                  <a:pt x="1272" y="574"/>
                  <a:pt x="1301" y="623"/>
                </a:cubicBezTo>
                <a:lnTo>
                  <a:pt x="902" y="941"/>
                </a:lnTo>
                <a:cubicBezTo>
                  <a:pt x="873" y="964"/>
                  <a:pt x="869" y="1006"/>
                  <a:pt x="892" y="1035"/>
                </a:cubicBezTo>
                <a:cubicBezTo>
                  <a:pt x="905" y="1052"/>
                  <a:pt x="924" y="1060"/>
                  <a:pt x="944" y="1060"/>
                </a:cubicBezTo>
                <a:cubicBezTo>
                  <a:pt x="958" y="1060"/>
                  <a:pt x="973" y="1055"/>
                  <a:pt x="985" y="1046"/>
                </a:cubicBezTo>
                <a:lnTo>
                  <a:pt x="1384" y="728"/>
                </a:lnTo>
                <a:cubicBezTo>
                  <a:pt x="1475" y="817"/>
                  <a:pt x="1599" y="871"/>
                  <a:pt x="1733" y="871"/>
                </a:cubicBezTo>
                <a:cubicBezTo>
                  <a:pt x="1765" y="871"/>
                  <a:pt x="1796" y="868"/>
                  <a:pt x="1827" y="862"/>
                </a:cubicBezTo>
                <a:cubicBezTo>
                  <a:pt x="1846" y="858"/>
                  <a:pt x="1865" y="854"/>
                  <a:pt x="1884" y="848"/>
                </a:cubicBezTo>
                <a:cubicBezTo>
                  <a:pt x="1893" y="958"/>
                  <a:pt x="1905" y="1080"/>
                  <a:pt x="1920" y="1210"/>
                </a:cubicBezTo>
                <a:cubicBezTo>
                  <a:pt x="1979" y="1715"/>
                  <a:pt x="2269" y="2089"/>
                  <a:pt x="2272" y="2093"/>
                </a:cubicBezTo>
                <a:cubicBezTo>
                  <a:pt x="2286" y="2111"/>
                  <a:pt x="2289" y="2135"/>
                  <a:pt x="2282" y="2156"/>
                </a:cubicBezTo>
                <a:close/>
                <a:moveTo>
                  <a:pt x="1363" y="1918"/>
                </a:moveTo>
                <a:cubicBezTo>
                  <a:pt x="1355" y="1882"/>
                  <a:pt x="1319" y="1860"/>
                  <a:pt x="1283" y="1869"/>
                </a:cubicBezTo>
                <a:lnTo>
                  <a:pt x="578" y="2039"/>
                </a:lnTo>
                <a:cubicBezTo>
                  <a:pt x="542" y="2048"/>
                  <a:pt x="520" y="2084"/>
                  <a:pt x="529" y="2120"/>
                </a:cubicBezTo>
                <a:cubicBezTo>
                  <a:pt x="536" y="2150"/>
                  <a:pt x="563" y="2171"/>
                  <a:pt x="593" y="2171"/>
                </a:cubicBezTo>
                <a:cubicBezTo>
                  <a:pt x="598" y="2171"/>
                  <a:pt x="604" y="2170"/>
                  <a:pt x="609" y="2169"/>
                </a:cubicBezTo>
                <a:lnTo>
                  <a:pt x="1314" y="1998"/>
                </a:lnTo>
                <a:cubicBezTo>
                  <a:pt x="1350" y="1990"/>
                  <a:pt x="1372" y="1954"/>
                  <a:pt x="1363" y="1918"/>
                </a:cubicBezTo>
                <a:close/>
                <a:moveTo>
                  <a:pt x="1579" y="1369"/>
                </a:moveTo>
                <a:cubicBezTo>
                  <a:pt x="1571" y="1333"/>
                  <a:pt x="1536" y="1309"/>
                  <a:pt x="1500" y="1317"/>
                </a:cubicBezTo>
                <a:lnTo>
                  <a:pt x="440" y="1537"/>
                </a:lnTo>
                <a:cubicBezTo>
                  <a:pt x="404" y="1544"/>
                  <a:pt x="381" y="1580"/>
                  <a:pt x="388" y="1616"/>
                </a:cubicBezTo>
                <a:cubicBezTo>
                  <a:pt x="395" y="1647"/>
                  <a:pt x="422" y="1669"/>
                  <a:pt x="453" y="1669"/>
                </a:cubicBezTo>
                <a:cubicBezTo>
                  <a:pt x="458" y="1669"/>
                  <a:pt x="462" y="1668"/>
                  <a:pt x="467" y="1668"/>
                </a:cubicBezTo>
                <a:lnTo>
                  <a:pt x="1527" y="1448"/>
                </a:lnTo>
                <a:cubicBezTo>
                  <a:pt x="1563" y="1440"/>
                  <a:pt x="1586" y="1405"/>
                  <a:pt x="1579" y="1369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9E8E7EF-B9A3-40F7-85E3-0ADF4D5CCFD1}"/>
              </a:ext>
            </a:extLst>
          </p:cNvPr>
          <p:cNvSpPr txBox="1"/>
          <p:nvPr/>
        </p:nvSpPr>
        <p:spPr>
          <a:xfrm>
            <a:off x="2396846" y="2179609"/>
            <a:ext cx="596571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加权组合：每个检测器输出一个置信度权值，通过加权和生成最终的检测结果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8D790-D5AA-4178-BB0F-8CE7574E9202}"/>
              </a:ext>
            </a:extLst>
          </p:cNvPr>
          <p:cNvSpPr txBox="1"/>
          <p:nvPr/>
        </p:nvSpPr>
        <p:spPr>
          <a:xfrm>
            <a:off x="2396846" y="2462657"/>
            <a:ext cx="696483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膨胀和侵蚀：不同检测器对同一事件的定位可能存在差异，通过膨胀和侵蚀算法可以得到清晰的结果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0BBD79-0007-4F4E-80B5-E66A2B188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506" y="2799352"/>
            <a:ext cx="7868987" cy="39238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81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特征提取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&amp;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事件分类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205404D-D294-E24F-9717-F602075F9541}"/>
              </a:ext>
            </a:extLst>
          </p:cNvPr>
          <p:cNvCxnSpPr>
            <a:cxnSpLocks/>
          </p:cNvCxnSpPr>
          <p:nvPr/>
        </p:nvCxnSpPr>
        <p:spPr>
          <a:xfrm flipV="1">
            <a:off x="1395744" y="1509138"/>
            <a:ext cx="1983" cy="4287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B84975D-3045-284B-81A4-BE8FE68AF373}"/>
              </a:ext>
            </a:extLst>
          </p:cNvPr>
          <p:cNvSpPr txBox="1"/>
          <p:nvPr/>
        </p:nvSpPr>
        <p:spPr>
          <a:xfrm>
            <a:off x="2154483" y="2366405"/>
            <a:ext cx="8414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论文中介绍了一系列效果不错的信号特征，不过我们主要还是基于深度学习来自动提取特征。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C7E719-A124-FA4E-8812-DA0140BA9A62}"/>
              </a:ext>
            </a:extLst>
          </p:cNvPr>
          <p:cNvSpPr txBox="1"/>
          <p:nvPr/>
        </p:nvSpPr>
        <p:spPr>
          <a:xfrm>
            <a:off x="2139672" y="1790264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特征提取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circular-database_20778">
            <a:extLst>
              <a:ext uri="{FF2B5EF4-FFF2-40B4-BE49-F238E27FC236}">
                <a16:creationId xmlns:a16="http://schemas.microsoft.com/office/drawing/2014/main" id="{F5FBE883-C3A0-4CC9-B2BC-8A03EECF97DC}"/>
              </a:ext>
            </a:extLst>
          </p:cNvPr>
          <p:cNvSpPr/>
          <p:nvPr/>
        </p:nvSpPr>
        <p:spPr>
          <a:xfrm>
            <a:off x="1752488" y="1837669"/>
            <a:ext cx="294366" cy="336695"/>
          </a:xfrm>
          <a:custGeom>
            <a:avLst/>
            <a:gdLst>
              <a:gd name="T0" fmla="*/ 1372 w 2289"/>
              <a:gd name="T1" fmla="*/ 437 h 2622"/>
              <a:gd name="T2" fmla="*/ 1430 w 2289"/>
              <a:gd name="T3" fmla="*/ 161 h 2622"/>
              <a:gd name="T4" fmla="*/ 1666 w 2289"/>
              <a:gd name="T5" fmla="*/ 6 h 2622"/>
              <a:gd name="T6" fmla="*/ 1734 w 2289"/>
              <a:gd name="T7" fmla="*/ 0 h 2622"/>
              <a:gd name="T8" fmla="*/ 2096 w 2289"/>
              <a:gd name="T9" fmla="*/ 301 h 2622"/>
              <a:gd name="T10" fmla="*/ 1802 w 2289"/>
              <a:gd name="T11" fmla="*/ 731 h 2622"/>
              <a:gd name="T12" fmla="*/ 1733 w 2289"/>
              <a:gd name="T13" fmla="*/ 738 h 2622"/>
              <a:gd name="T14" fmla="*/ 1372 w 2289"/>
              <a:gd name="T15" fmla="*/ 437 h 2622"/>
              <a:gd name="T16" fmla="*/ 2282 w 2289"/>
              <a:gd name="T17" fmla="*/ 2156 h 2622"/>
              <a:gd name="T18" fmla="*/ 2234 w 2289"/>
              <a:gd name="T19" fmla="*/ 2199 h 2622"/>
              <a:gd name="T20" fmla="*/ 455 w 2289"/>
              <a:gd name="T21" fmla="*/ 2620 h 2622"/>
              <a:gd name="T22" fmla="*/ 440 w 2289"/>
              <a:gd name="T23" fmla="*/ 2622 h 2622"/>
              <a:gd name="T24" fmla="*/ 383 w 2289"/>
              <a:gd name="T25" fmla="*/ 2590 h 2622"/>
              <a:gd name="T26" fmla="*/ 142 w 2289"/>
              <a:gd name="T27" fmla="*/ 1843 h 2622"/>
              <a:gd name="T28" fmla="*/ 1 w 2289"/>
              <a:gd name="T29" fmla="*/ 438 h 2622"/>
              <a:gd name="T30" fmla="*/ 62 w 2289"/>
              <a:gd name="T31" fmla="*/ 369 h 2622"/>
              <a:gd name="T32" fmla="*/ 1240 w 2289"/>
              <a:gd name="T33" fmla="*/ 277 h 2622"/>
              <a:gd name="T34" fmla="*/ 1241 w 2289"/>
              <a:gd name="T35" fmla="*/ 462 h 2622"/>
              <a:gd name="T36" fmla="*/ 1301 w 2289"/>
              <a:gd name="T37" fmla="*/ 623 h 2622"/>
              <a:gd name="T38" fmla="*/ 902 w 2289"/>
              <a:gd name="T39" fmla="*/ 941 h 2622"/>
              <a:gd name="T40" fmla="*/ 892 w 2289"/>
              <a:gd name="T41" fmla="*/ 1035 h 2622"/>
              <a:gd name="T42" fmla="*/ 944 w 2289"/>
              <a:gd name="T43" fmla="*/ 1060 h 2622"/>
              <a:gd name="T44" fmla="*/ 985 w 2289"/>
              <a:gd name="T45" fmla="*/ 1046 h 2622"/>
              <a:gd name="T46" fmla="*/ 1384 w 2289"/>
              <a:gd name="T47" fmla="*/ 728 h 2622"/>
              <a:gd name="T48" fmla="*/ 1733 w 2289"/>
              <a:gd name="T49" fmla="*/ 871 h 2622"/>
              <a:gd name="T50" fmla="*/ 1827 w 2289"/>
              <a:gd name="T51" fmla="*/ 862 h 2622"/>
              <a:gd name="T52" fmla="*/ 1884 w 2289"/>
              <a:gd name="T53" fmla="*/ 848 h 2622"/>
              <a:gd name="T54" fmla="*/ 1920 w 2289"/>
              <a:gd name="T55" fmla="*/ 1210 h 2622"/>
              <a:gd name="T56" fmla="*/ 2272 w 2289"/>
              <a:gd name="T57" fmla="*/ 2093 h 2622"/>
              <a:gd name="T58" fmla="*/ 2282 w 2289"/>
              <a:gd name="T59" fmla="*/ 2156 h 2622"/>
              <a:gd name="T60" fmla="*/ 1363 w 2289"/>
              <a:gd name="T61" fmla="*/ 1918 h 2622"/>
              <a:gd name="T62" fmla="*/ 1283 w 2289"/>
              <a:gd name="T63" fmla="*/ 1869 h 2622"/>
              <a:gd name="T64" fmla="*/ 578 w 2289"/>
              <a:gd name="T65" fmla="*/ 2039 h 2622"/>
              <a:gd name="T66" fmla="*/ 529 w 2289"/>
              <a:gd name="T67" fmla="*/ 2120 h 2622"/>
              <a:gd name="T68" fmla="*/ 593 w 2289"/>
              <a:gd name="T69" fmla="*/ 2171 h 2622"/>
              <a:gd name="T70" fmla="*/ 609 w 2289"/>
              <a:gd name="T71" fmla="*/ 2169 h 2622"/>
              <a:gd name="T72" fmla="*/ 1314 w 2289"/>
              <a:gd name="T73" fmla="*/ 1998 h 2622"/>
              <a:gd name="T74" fmla="*/ 1363 w 2289"/>
              <a:gd name="T75" fmla="*/ 1918 h 2622"/>
              <a:gd name="T76" fmla="*/ 1579 w 2289"/>
              <a:gd name="T77" fmla="*/ 1369 h 2622"/>
              <a:gd name="T78" fmla="*/ 1500 w 2289"/>
              <a:gd name="T79" fmla="*/ 1317 h 2622"/>
              <a:gd name="T80" fmla="*/ 440 w 2289"/>
              <a:gd name="T81" fmla="*/ 1537 h 2622"/>
              <a:gd name="T82" fmla="*/ 388 w 2289"/>
              <a:gd name="T83" fmla="*/ 1616 h 2622"/>
              <a:gd name="T84" fmla="*/ 453 w 2289"/>
              <a:gd name="T85" fmla="*/ 1669 h 2622"/>
              <a:gd name="T86" fmla="*/ 467 w 2289"/>
              <a:gd name="T87" fmla="*/ 1668 h 2622"/>
              <a:gd name="T88" fmla="*/ 1527 w 2289"/>
              <a:gd name="T89" fmla="*/ 1448 h 2622"/>
              <a:gd name="T90" fmla="*/ 1579 w 2289"/>
              <a:gd name="T91" fmla="*/ 1369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9" h="2622">
                <a:moveTo>
                  <a:pt x="1372" y="437"/>
                </a:moveTo>
                <a:cubicBezTo>
                  <a:pt x="1353" y="340"/>
                  <a:pt x="1374" y="242"/>
                  <a:pt x="1430" y="161"/>
                </a:cubicBezTo>
                <a:cubicBezTo>
                  <a:pt x="1485" y="79"/>
                  <a:pt x="1569" y="25"/>
                  <a:pt x="1666" y="6"/>
                </a:cubicBezTo>
                <a:cubicBezTo>
                  <a:pt x="1689" y="2"/>
                  <a:pt x="1712" y="0"/>
                  <a:pt x="1734" y="0"/>
                </a:cubicBezTo>
                <a:cubicBezTo>
                  <a:pt x="1911" y="0"/>
                  <a:pt x="2064" y="126"/>
                  <a:pt x="2096" y="301"/>
                </a:cubicBezTo>
                <a:cubicBezTo>
                  <a:pt x="2134" y="500"/>
                  <a:pt x="2002" y="694"/>
                  <a:pt x="1802" y="731"/>
                </a:cubicBezTo>
                <a:cubicBezTo>
                  <a:pt x="1779" y="735"/>
                  <a:pt x="1756" y="738"/>
                  <a:pt x="1733" y="738"/>
                </a:cubicBezTo>
                <a:cubicBezTo>
                  <a:pt x="1557" y="738"/>
                  <a:pt x="1404" y="611"/>
                  <a:pt x="1372" y="437"/>
                </a:cubicBezTo>
                <a:close/>
                <a:moveTo>
                  <a:pt x="2282" y="2156"/>
                </a:moveTo>
                <a:cubicBezTo>
                  <a:pt x="2274" y="2177"/>
                  <a:pt x="2256" y="2194"/>
                  <a:pt x="2234" y="2199"/>
                </a:cubicBezTo>
                <a:lnTo>
                  <a:pt x="455" y="2620"/>
                </a:lnTo>
                <a:cubicBezTo>
                  <a:pt x="450" y="2622"/>
                  <a:pt x="445" y="2622"/>
                  <a:pt x="440" y="2622"/>
                </a:cubicBezTo>
                <a:cubicBezTo>
                  <a:pt x="417" y="2622"/>
                  <a:pt x="395" y="2610"/>
                  <a:pt x="383" y="2590"/>
                </a:cubicBezTo>
                <a:cubicBezTo>
                  <a:pt x="378" y="2582"/>
                  <a:pt x="258" y="2381"/>
                  <a:pt x="142" y="1843"/>
                </a:cubicBezTo>
                <a:cubicBezTo>
                  <a:pt x="26" y="1310"/>
                  <a:pt x="2" y="473"/>
                  <a:pt x="1" y="438"/>
                </a:cubicBezTo>
                <a:cubicBezTo>
                  <a:pt x="0" y="402"/>
                  <a:pt x="27" y="372"/>
                  <a:pt x="62" y="369"/>
                </a:cubicBezTo>
                <a:lnTo>
                  <a:pt x="1240" y="277"/>
                </a:lnTo>
                <a:cubicBezTo>
                  <a:pt x="1229" y="337"/>
                  <a:pt x="1229" y="399"/>
                  <a:pt x="1241" y="462"/>
                </a:cubicBezTo>
                <a:cubicBezTo>
                  <a:pt x="1252" y="520"/>
                  <a:pt x="1272" y="574"/>
                  <a:pt x="1301" y="623"/>
                </a:cubicBezTo>
                <a:lnTo>
                  <a:pt x="902" y="941"/>
                </a:lnTo>
                <a:cubicBezTo>
                  <a:pt x="873" y="964"/>
                  <a:pt x="869" y="1006"/>
                  <a:pt x="892" y="1035"/>
                </a:cubicBezTo>
                <a:cubicBezTo>
                  <a:pt x="905" y="1052"/>
                  <a:pt x="924" y="1060"/>
                  <a:pt x="944" y="1060"/>
                </a:cubicBezTo>
                <a:cubicBezTo>
                  <a:pt x="958" y="1060"/>
                  <a:pt x="973" y="1055"/>
                  <a:pt x="985" y="1046"/>
                </a:cubicBezTo>
                <a:lnTo>
                  <a:pt x="1384" y="728"/>
                </a:lnTo>
                <a:cubicBezTo>
                  <a:pt x="1475" y="817"/>
                  <a:pt x="1599" y="871"/>
                  <a:pt x="1733" y="871"/>
                </a:cubicBezTo>
                <a:cubicBezTo>
                  <a:pt x="1765" y="871"/>
                  <a:pt x="1796" y="868"/>
                  <a:pt x="1827" y="862"/>
                </a:cubicBezTo>
                <a:cubicBezTo>
                  <a:pt x="1846" y="858"/>
                  <a:pt x="1865" y="854"/>
                  <a:pt x="1884" y="848"/>
                </a:cubicBezTo>
                <a:cubicBezTo>
                  <a:pt x="1893" y="958"/>
                  <a:pt x="1905" y="1080"/>
                  <a:pt x="1920" y="1210"/>
                </a:cubicBezTo>
                <a:cubicBezTo>
                  <a:pt x="1979" y="1715"/>
                  <a:pt x="2269" y="2089"/>
                  <a:pt x="2272" y="2093"/>
                </a:cubicBezTo>
                <a:cubicBezTo>
                  <a:pt x="2286" y="2111"/>
                  <a:pt x="2289" y="2135"/>
                  <a:pt x="2282" y="2156"/>
                </a:cubicBezTo>
                <a:close/>
                <a:moveTo>
                  <a:pt x="1363" y="1918"/>
                </a:moveTo>
                <a:cubicBezTo>
                  <a:pt x="1355" y="1882"/>
                  <a:pt x="1319" y="1860"/>
                  <a:pt x="1283" y="1869"/>
                </a:cubicBezTo>
                <a:lnTo>
                  <a:pt x="578" y="2039"/>
                </a:lnTo>
                <a:cubicBezTo>
                  <a:pt x="542" y="2048"/>
                  <a:pt x="520" y="2084"/>
                  <a:pt x="529" y="2120"/>
                </a:cubicBezTo>
                <a:cubicBezTo>
                  <a:pt x="536" y="2150"/>
                  <a:pt x="563" y="2171"/>
                  <a:pt x="593" y="2171"/>
                </a:cubicBezTo>
                <a:cubicBezTo>
                  <a:pt x="598" y="2171"/>
                  <a:pt x="604" y="2170"/>
                  <a:pt x="609" y="2169"/>
                </a:cubicBezTo>
                <a:lnTo>
                  <a:pt x="1314" y="1998"/>
                </a:lnTo>
                <a:cubicBezTo>
                  <a:pt x="1350" y="1990"/>
                  <a:pt x="1372" y="1954"/>
                  <a:pt x="1363" y="1918"/>
                </a:cubicBezTo>
                <a:close/>
                <a:moveTo>
                  <a:pt x="1579" y="1369"/>
                </a:moveTo>
                <a:cubicBezTo>
                  <a:pt x="1571" y="1333"/>
                  <a:pt x="1536" y="1309"/>
                  <a:pt x="1500" y="1317"/>
                </a:cubicBezTo>
                <a:lnTo>
                  <a:pt x="440" y="1537"/>
                </a:lnTo>
                <a:cubicBezTo>
                  <a:pt x="404" y="1544"/>
                  <a:pt x="381" y="1580"/>
                  <a:pt x="388" y="1616"/>
                </a:cubicBezTo>
                <a:cubicBezTo>
                  <a:pt x="395" y="1647"/>
                  <a:pt x="422" y="1669"/>
                  <a:pt x="453" y="1669"/>
                </a:cubicBezTo>
                <a:cubicBezTo>
                  <a:pt x="458" y="1669"/>
                  <a:pt x="462" y="1668"/>
                  <a:pt x="467" y="1668"/>
                </a:cubicBezTo>
                <a:lnTo>
                  <a:pt x="1527" y="1448"/>
                </a:lnTo>
                <a:cubicBezTo>
                  <a:pt x="1563" y="1440"/>
                  <a:pt x="1586" y="1405"/>
                  <a:pt x="1579" y="1369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8F373F-9A54-4A9B-A0F6-44CE1F65CD24}"/>
              </a:ext>
            </a:extLst>
          </p:cNvPr>
          <p:cNvSpPr txBox="1"/>
          <p:nvPr/>
        </p:nvSpPr>
        <p:spPr>
          <a:xfrm>
            <a:off x="2154483" y="4253251"/>
            <a:ext cx="8414621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论文中介绍了一系列常用的机器学习中的分类算法，并通过加权求和的方式确定最终类别。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基于深度学习模型自动提取的特征一般只是一个特征向量，通过一个全连接层就能很好地完成分类工作。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12921C-D32C-41FD-BAC5-8AEE537A4616}"/>
              </a:ext>
            </a:extLst>
          </p:cNvPr>
          <p:cNvSpPr txBox="1"/>
          <p:nvPr/>
        </p:nvSpPr>
        <p:spPr>
          <a:xfrm>
            <a:off x="2139672" y="36771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事件分类</a:t>
            </a:r>
          </a:p>
        </p:txBody>
      </p:sp>
      <p:sp>
        <p:nvSpPr>
          <p:cNvPr id="12" name="circular-database_20778">
            <a:extLst>
              <a:ext uri="{FF2B5EF4-FFF2-40B4-BE49-F238E27FC236}">
                <a16:creationId xmlns:a16="http://schemas.microsoft.com/office/drawing/2014/main" id="{5F499D21-0610-4FB5-A3B3-EEE4244F43DF}"/>
              </a:ext>
            </a:extLst>
          </p:cNvPr>
          <p:cNvSpPr/>
          <p:nvPr/>
        </p:nvSpPr>
        <p:spPr>
          <a:xfrm>
            <a:off x="1752488" y="3724515"/>
            <a:ext cx="294366" cy="336695"/>
          </a:xfrm>
          <a:custGeom>
            <a:avLst/>
            <a:gdLst>
              <a:gd name="T0" fmla="*/ 1372 w 2289"/>
              <a:gd name="T1" fmla="*/ 437 h 2622"/>
              <a:gd name="T2" fmla="*/ 1430 w 2289"/>
              <a:gd name="T3" fmla="*/ 161 h 2622"/>
              <a:gd name="T4" fmla="*/ 1666 w 2289"/>
              <a:gd name="T5" fmla="*/ 6 h 2622"/>
              <a:gd name="T6" fmla="*/ 1734 w 2289"/>
              <a:gd name="T7" fmla="*/ 0 h 2622"/>
              <a:gd name="T8" fmla="*/ 2096 w 2289"/>
              <a:gd name="T9" fmla="*/ 301 h 2622"/>
              <a:gd name="T10" fmla="*/ 1802 w 2289"/>
              <a:gd name="T11" fmla="*/ 731 h 2622"/>
              <a:gd name="T12" fmla="*/ 1733 w 2289"/>
              <a:gd name="T13" fmla="*/ 738 h 2622"/>
              <a:gd name="T14" fmla="*/ 1372 w 2289"/>
              <a:gd name="T15" fmla="*/ 437 h 2622"/>
              <a:gd name="T16" fmla="*/ 2282 w 2289"/>
              <a:gd name="T17" fmla="*/ 2156 h 2622"/>
              <a:gd name="T18" fmla="*/ 2234 w 2289"/>
              <a:gd name="T19" fmla="*/ 2199 h 2622"/>
              <a:gd name="T20" fmla="*/ 455 w 2289"/>
              <a:gd name="T21" fmla="*/ 2620 h 2622"/>
              <a:gd name="T22" fmla="*/ 440 w 2289"/>
              <a:gd name="T23" fmla="*/ 2622 h 2622"/>
              <a:gd name="T24" fmla="*/ 383 w 2289"/>
              <a:gd name="T25" fmla="*/ 2590 h 2622"/>
              <a:gd name="T26" fmla="*/ 142 w 2289"/>
              <a:gd name="T27" fmla="*/ 1843 h 2622"/>
              <a:gd name="T28" fmla="*/ 1 w 2289"/>
              <a:gd name="T29" fmla="*/ 438 h 2622"/>
              <a:gd name="T30" fmla="*/ 62 w 2289"/>
              <a:gd name="T31" fmla="*/ 369 h 2622"/>
              <a:gd name="T32" fmla="*/ 1240 w 2289"/>
              <a:gd name="T33" fmla="*/ 277 h 2622"/>
              <a:gd name="T34" fmla="*/ 1241 w 2289"/>
              <a:gd name="T35" fmla="*/ 462 h 2622"/>
              <a:gd name="T36" fmla="*/ 1301 w 2289"/>
              <a:gd name="T37" fmla="*/ 623 h 2622"/>
              <a:gd name="T38" fmla="*/ 902 w 2289"/>
              <a:gd name="T39" fmla="*/ 941 h 2622"/>
              <a:gd name="T40" fmla="*/ 892 w 2289"/>
              <a:gd name="T41" fmla="*/ 1035 h 2622"/>
              <a:gd name="T42" fmla="*/ 944 w 2289"/>
              <a:gd name="T43" fmla="*/ 1060 h 2622"/>
              <a:gd name="T44" fmla="*/ 985 w 2289"/>
              <a:gd name="T45" fmla="*/ 1046 h 2622"/>
              <a:gd name="T46" fmla="*/ 1384 w 2289"/>
              <a:gd name="T47" fmla="*/ 728 h 2622"/>
              <a:gd name="T48" fmla="*/ 1733 w 2289"/>
              <a:gd name="T49" fmla="*/ 871 h 2622"/>
              <a:gd name="T50" fmla="*/ 1827 w 2289"/>
              <a:gd name="T51" fmla="*/ 862 h 2622"/>
              <a:gd name="T52" fmla="*/ 1884 w 2289"/>
              <a:gd name="T53" fmla="*/ 848 h 2622"/>
              <a:gd name="T54" fmla="*/ 1920 w 2289"/>
              <a:gd name="T55" fmla="*/ 1210 h 2622"/>
              <a:gd name="T56" fmla="*/ 2272 w 2289"/>
              <a:gd name="T57" fmla="*/ 2093 h 2622"/>
              <a:gd name="T58" fmla="*/ 2282 w 2289"/>
              <a:gd name="T59" fmla="*/ 2156 h 2622"/>
              <a:gd name="T60" fmla="*/ 1363 w 2289"/>
              <a:gd name="T61" fmla="*/ 1918 h 2622"/>
              <a:gd name="T62" fmla="*/ 1283 w 2289"/>
              <a:gd name="T63" fmla="*/ 1869 h 2622"/>
              <a:gd name="T64" fmla="*/ 578 w 2289"/>
              <a:gd name="T65" fmla="*/ 2039 h 2622"/>
              <a:gd name="T66" fmla="*/ 529 w 2289"/>
              <a:gd name="T67" fmla="*/ 2120 h 2622"/>
              <a:gd name="T68" fmla="*/ 593 w 2289"/>
              <a:gd name="T69" fmla="*/ 2171 h 2622"/>
              <a:gd name="T70" fmla="*/ 609 w 2289"/>
              <a:gd name="T71" fmla="*/ 2169 h 2622"/>
              <a:gd name="T72" fmla="*/ 1314 w 2289"/>
              <a:gd name="T73" fmla="*/ 1998 h 2622"/>
              <a:gd name="T74" fmla="*/ 1363 w 2289"/>
              <a:gd name="T75" fmla="*/ 1918 h 2622"/>
              <a:gd name="T76" fmla="*/ 1579 w 2289"/>
              <a:gd name="T77" fmla="*/ 1369 h 2622"/>
              <a:gd name="T78" fmla="*/ 1500 w 2289"/>
              <a:gd name="T79" fmla="*/ 1317 h 2622"/>
              <a:gd name="T80" fmla="*/ 440 w 2289"/>
              <a:gd name="T81" fmla="*/ 1537 h 2622"/>
              <a:gd name="T82" fmla="*/ 388 w 2289"/>
              <a:gd name="T83" fmla="*/ 1616 h 2622"/>
              <a:gd name="T84" fmla="*/ 453 w 2289"/>
              <a:gd name="T85" fmla="*/ 1669 h 2622"/>
              <a:gd name="T86" fmla="*/ 467 w 2289"/>
              <a:gd name="T87" fmla="*/ 1668 h 2622"/>
              <a:gd name="T88" fmla="*/ 1527 w 2289"/>
              <a:gd name="T89" fmla="*/ 1448 h 2622"/>
              <a:gd name="T90" fmla="*/ 1579 w 2289"/>
              <a:gd name="T91" fmla="*/ 1369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9" h="2622">
                <a:moveTo>
                  <a:pt x="1372" y="437"/>
                </a:moveTo>
                <a:cubicBezTo>
                  <a:pt x="1353" y="340"/>
                  <a:pt x="1374" y="242"/>
                  <a:pt x="1430" y="161"/>
                </a:cubicBezTo>
                <a:cubicBezTo>
                  <a:pt x="1485" y="79"/>
                  <a:pt x="1569" y="25"/>
                  <a:pt x="1666" y="6"/>
                </a:cubicBezTo>
                <a:cubicBezTo>
                  <a:pt x="1689" y="2"/>
                  <a:pt x="1712" y="0"/>
                  <a:pt x="1734" y="0"/>
                </a:cubicBezTo>
                <a:cubicBezTo>
                  <a:pt x="1911" y="0"/>
                  <a:pt x="2064" y="126"/>
                  <a:pt x="2096" y="301"/>
                </a:cubicBezTo>
                <a:cubicBezTo>
                  <a:pt x="2134" y="500"/>
                  <a:pt x="2002" y="694"/>
                  <a:pt x="1802" y="731"/>
                </a:cubicBezTo>
                <a:cubicBezTo>
                  <a:pt x="1779" y="735"/>
                  <a:pt x="1756" y="738"/>
                  <a:pt x="1733" y="738"/>
                </a:cubicBezTo>
                <a:cubicBezTo>
                  <a:pt x="1557" y="738"/>
                  <a:pt x="1404" y="611"/>
                  <a:pt x="1372" y="437"/>
                </a:cubicBezTo>
                <a:close/>
                <a:moveTo>
                  <a:pt x="2282" y="2156"/>
                </a:moveTo>
                <a:cubicBezTo>
                  <a:pt x="2274" y="2177"/>
                  <a:pt x="2256" y="2194"/>
                  <a:pt x="2234" y="2199"/>
                </a:cubicBezTo>
                <a:lnTo>
                  <a:pt x="455" y="2620"/>
                </a:lnTo>
                <a:cubicBezTo>
                  <a:pt x="450" y="2622"/>
                  <a:pt x="445" y="2622"/>
                  <a:pt x="440" y="2622"/>
                </a:cubicBezTo>
                <a:cubicBezTo>
                  <a:pt x="417" y="2622"/>
                  <a:pt x="395" y="2610"/>
                  <a:pt x="383" y="2590"/>
                </a:cubicBezTo>
                <a:cubicBezTo>
                  <a:pt x="378" y="2582"/>
                  <a:pt x="258" y="2381"/>
                  <a:pt x="142" y="1843"/>
                </a:cubicBezTo>
                <a:cubicBezTo>
                  <a:pt x="26" y="1310"/>
                  <a:pt x="2" y="473"/>
                  <a:pt x="1" y="438"/>
                </a:cubicBezTo>
                <a:cubicBezTo>
                  <a:pt x="0" y="402"/>
                  <a:pt x="27" y="372"/>
                  <a:pt x="62" y="369"/>
                </a:cubicBezTo>
                <a:lnTo>
                  <a:pt x="1240" y="277"/>
                </a:lnTo>
                <a:cubicBezTo>
                  <a:pt x="1229" y="337"/>
                  <a:pt x="1229" y="399"/>
                  <a:pt x="1241" y="462"/>
                </a:cubicBezTo>
                <a:cubicBezTo>
                  <a:pt x="1252" y="520"/>
                  <a:pt x="1272" y="574"/>
                  <a:pt x="1301" y="623"/>
                </a:cubicBezTo>
                <a:lnTo>
                  <a:pt x="902" y="941"/>
                </a:lnTo>
                <a:cubicBezTo>
                  <a:pt x="873" y="964"/>
                  <a:pt x="869" y="1006"/>
                  <a:pt x="892" y="1035"/>
                </a:cubicBezTo>
                <a:cubicBezTo>
                  <a:pt x="905" y="1052"/>
                  <a:pt x="924" y="1060"/>
                  <a:pt x="944" y="1060"/>
                </a:cubicBezTo>
                <a:cubicBezTo>
                  <a:pt x="958" y="1060"/>
                  <a:pt x="973" y="1055"/>
                  <a:pt x="985" y="1046"/>
                </a:cubicBezTo>
                <a:lnTo>
                  <a:pt x="1384" y="728"/>
                </a:lnTo>
                <a:cubicBezTo>
                  <a:pt x="1475" y="817"/>
                  <a:pt x="1599" y="871"/>
                  <a:pt x="1733" y="871"/>
                </a:cubicBezTo>
                <a:cubicBezTo>
                  <a:pt x="1765" y="871"/>
                  <a:pt x="1796" y="868"/>
                  <a:pt x="1827" y="862"/>
                </a:cubicBezTo>
                <a:cubicBezTo>
                  <a:pt x="1846" y="858"/>
                  <a:pt x="1865" y="854"/>
                  <a:pt x="1884" y="848"/>
                </a:cubicBezTo>
                <a:cubicBezTo>
                  <a:pt x="1893" y="958"/>
                  <a:pt x="1905" y="1080"/>
                  <a:pt x="1920" y="1210"/>
                </a:cubicBezTo>
                <a:cubicBezTo>
                  <a:pt x="1979" y="1715"/>
                  <a:pt x="2269" y="2089"/>
                  <a:pt x="2272" y="2093"/>
                </a:cubicBezTo>
                <a:cubicBezTo>
                  <a:pt x="2286" y="2111"/>
                  <a:pt x="2289" y="2135"/>
                  <a:pt x="2282" y="2156"/>
                </a:cubicBezTo>
                <a:close/>
                <a:moveTo>
                  <a:pt x="1363" y="1918"/>
                </a:moveTo>
                <a:cubicBezTo>
                  <a:pt x="1355" y="1882"/>
                  <a:pt x="1319" y="1860"/>
                  <a:pt x="1283" y="1869"/>
                </a:cubicBezTo>
                <a:lnTo>
                  <a:pt x="578" y="2039"/>
                </a:lnTo>
                <a:cubicBezTo>
                  <a:pt x="542" y="2048"/>
                  <a:pt x="520" y="2084"/>
                  <a:pt x="529" y="2120"/>
                </a:cubicBezTo>
                <a:cubicBezTo>
                  <a:pt x="536" y="2150"/>
                  <a:pt x="563" y="2171"/>
                  <a:pt x="593" y="2171"/>
                </a:cubicBezTo>
                <a:cubicBezTo>
                  <a:pt x="598" y="2171"/>
                  <a:pt x="604" y="2170"/>
                  <a:pt x="609" y="2169"/>
                </a:cubicBezTo>
                <a:lnTo>
                  <a:pt x="1314" y="1998"/>
                </a:lnTo>
                <a:cubicBezTo>
                  <a:pt x="1350" y="1990"/>
                  <a:pt x="1372" y="1954"/>
                  <a:pt x="1363" y="1918"/>
                </a:cubicBezTo>
                <a:close/>
                <a:moveTo>
                  <a:pt x="1579" y="1369"/>
                </a:moveTo>
                <a:cubicBezTo>
                  <a:pt x="1571" y="1333"/>
                  <a:pt x="1536" y="1309"/>
                  <a:pt x="1500" y="1317"/>
                </a:cubicBezTo>
                <a:lnTo>
                  <a:pt x="440" y="1537"/>
                </a:lnTo>
                <a:cubicBezTo>
                  <a:pt x="404" y="1544"/>
                  <a:pt x="381" y="1580"/>
                  <a:pt x="388" y="1616"/>
                </a:cubicBezTo>
                <a:cubicBezTo>
                  <a:pt x="395" y="1647"/>
                  <a:pt x="422" y="1669"/>
                  <a:pt x="453" y="1669"/>
                </a:cubicBezTo>
                <a:cubicBezTo>
                  <a:pt x="458" y="1669"/>
                  <a:pt x="462" y="1668"/>
                  <a:pt x="467" y="1668"/>
                </a:cubicBezTo>
                <a:lnTo>
                  <a:pt x="1527" y="1448"/>
                </a:lnTo>
                <a:cubicBezTo>
                  <a:pt x="1563" y="1440"/>
                  <a:pt x="1586" y="1405"/>
                  <a:pt x="1579" y="1369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4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797210" y="26441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8A19B-61FF-9740-BBF1-181AC509CA3D}"/>
              </a:ext>
            </a:extLst>
          </p:cNvPr>
          <p:cNvSpPr txBox="1"/>
          <p:nvPr/>
        </p:nvSpPr>
        <p:spPr>
          <a:xfrm>
            <a:off x="8167021" y="26441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noProof="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6887435" y="3982995"/>
            <a:ext cx="366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THANKS </a:t>
            </a: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FOR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LISTEN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10485979" y="4109802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6627321" y="4213828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1377339" y="305273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1" lang="zh-CN" altLang="en-US" dirty="0">
                <a:solidFill>
                  <a:srgbClr val="44546A"/>
                </a:solidFill>
                <a:cs typeface="+mn-ea"/>
                <a:sym typeface="+mn-lt"/>
              </a:rPr>
              <a:t>变长时序波形事件定位与分类技术研究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223645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李成扬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33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8197876c-97a2-4c3d-9d90-f9cf93824b6a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335;#374335;#374335;#374280;#47638;#47638;#373823;#56979;#90665;#7190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335;#374335;#374335;#374280;#47638;#47638;#373823;#56979;#90665;#7190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335;#374335;#374335;#374280;#47638;#47638;#373823;#56979;#90665;#71909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335;#374335;#374335;#374280;#47638;#47638;#373823;#56979;#90665;#71909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335;#374335;#374335;#374280;#47638;#47638;#373823;#56979;#90665;#71909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335;#374335;#374335;#374280;#47638;#47638;#373823;#56979;#90665;#71909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bfxqyq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651</Words>
  <Application>Microsoft Office PowerPoint</Application>
  <PresentationFormat>宽屏</PresentationFormat>
  <Paragraphs>78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Roboto</vt:lpstr>
      <vt:lpstr>等线</vt:lpstr>
      <vt:lpstr>等线</vt:lpstr>
      <vt:lpstr>方正细谭黑简体</vt:lpstr>
      <vt:lpstr>思源黑体 CN Regular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第一PPT</dc:creator>
  <cp:keywords>www.1ppt.com</cp:keywords>
  <dc:description>www.1ppt.com</dc:description>
  <cp:lastModifiedBy>李 成扬</cp:lastModifiedBy>
  <cp:revision>82</cp:revision>
  <dcterms:created xsi:type="dcterms:W3CDTF">2021-07-16T05:29:27Z</dcterms:created>
  <dcterms:modified xsi:type="dcterms:W3CDTF">2023-01-13T02:14:22Z</dcterms:modified>
</cp:coreProperties>
</file>