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267" r:id="rId4"/>
    <p:sldId id="26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CCCCFF"/>
    <a:srgbClr val="CEE0E6"/>
    <a:srgbClr val="FFCCCC"/>
    <a:srgbClr val="81D2E4"/>
    <a:srgbClr val="00999F"/>
    <a:srgbClr val="C6B4D8"/>
    <a:srgbClr val="66CCFF"/>
    <a:srgbClr val="CC99FF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7" autoAdjust="0"/>
    <p:restoredTop sz="92181" autoAdjust="0"/>
  </p:normalViewPr>
  <p:slideViewPr>
    <p:cSldViewPr snapToGrid="0" showGuides="1">
      <p:cViewPr varScale="1">
        <p:scale>
          <a:sx n="102" d="100"/>
          <a:sy n="102" d="100"/>
        </p:scale>
        <p:origin x="9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47B3A-322C-423C-AA05-A03F17168542}" type="datetimeFigureOut">
              <a:rPr lang="zh-CN" altLang="en-US" smtClean="0"/>
              <a:t>2024/1/11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21112-F3C9-4A64-92AB-31587332DF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188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21112-F3C9-4A64-92AB-31587332DF8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506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21112-F3C9-4A64-92AB-31587332DF8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815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21112-F3C9-4A64-92AB-31587332DF8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605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21112-F3C9-4A64-92AB-31587332DF8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76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84377752-A039-4A3E-B4AA-58D9317998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1999" cy="6858000"/>
          </a:xfrm>
          <a:prstGeom prst="rect">
            <a:avLst/>
          </a:prstGeom>
        </p:spPr>
      </p:pic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A030400-4116-4D00-BC81-8902B149FB2F}"/>
              </a:ext>
            </a:extLst>
          </p:cNvPr>
          <p:cNvCxnSpPr/>
          <p:nvPr userDrawn="1"/>
        </p:nvCxnSpPr>
        <p:spPr>
          <a:xfrm flipH="1">
            <a:off x="156665" y="936455"/>
            <a:ext cx="11699004" cy="0"/>
          </a:xfrm>
          <a:prstGeom prst="line">
            <a:avLst/>
          </a:prstGeom>
          <a:ln w="25400">
            <a:gradFill flip="none" rotWithShape="1">
              <a:gsLst>
                <a:gs pos="73000">
                  <a:srgbClr val="005AA0"/>
                </a:gs>
                <a:gs pos="100000">
                  <a:schemeClr val="bg1"/>
                </a:gs>
                <a:gs pos="0">
                  <a:schemeClr val="bg1"/>
                </a:gs>
                <a:gs pos="27000">
                  <a:srgbClr val="005AA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D6323F5-DC1F-4F29-AFAE-0D375481A99F}"/>
              </a:ext>
            </a:extLst>
          </p:cNvPr>
          <p:cNvGrpSpPr/>
          <p:nvPr userDrawn="1"/>
        </p:nvGrpSpPr>
        <p:grpSpPr>
          <a:xfrm>
            <a:off x="465289" y="575780"/>
            <a:ext cx="433078" cy="101282"/>
            <a:chOff x="78938" y="1038860"/>
            <a:chExt cx="433078" cy="101282"/>
          </a:xfrm>
        </p:grpSpPr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AE56C9B0-F8C9-4F34-8769-2BF5BFFD6AB3}"/>
                </a:ext>
              </a:extLst>
            </p:cNvPr>
            <p:cNvSpPr/>
            <p:nvPr/>
          </p:nvSpPr>
          <p:spPr>
            <a:xfrm>
              <a:off x="78938" y="1038860"/>
              <a:ext cx="131164" cy="101282"/>
            </a:xfrm>
            <a:prstGeom prst="parallelogram">
              <a:avLst/>
            </a:prstGeom>
            <a:solidFill>
              <a:srgbClr val="005AA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B92AC70B-939C-488E-96D9-4E673E654AC7}"/>
                </a:ext>
              </a:extLst>
            </p:cNvPr>
            <p:cNvSpPr/>
            <p:nvPr/>
          </p:nvSpPr>
          <p:spPr>
            <a:xfrm>
              <a:off x="229895" y="1038860"/>
              <a:ext cx="131164" cy="101282"/>
            </a:xfrm>
            <a:prstGeom prst="parallelogram">
              <a:avLst/>
            </a:prstGeom>
            <a:solidFill>
              <a:srgbClr val="005AA0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平行四边形 19">
              <a:extLst>
                <a:ext uri="{FF2B5EF4-FFF2-40B4-BE49-F238E27FC236}">
                  <a16:creationId xmlns:a16="http://schemas.microsoft.com/office/drawing/2014/main" id="{A9FC7EFA-1829-49AE-98ED-C2041ADA4650}"/>
                </a:ext>
              </a:extLst>
            </p:cNvPr>
            <p:cNvSpPr/>
            <p:nvPr/>
          </p:nvSpPr>
          <p:spPr>
            <a:xfrm>
              <a:off x="380852" y="1038860"/>
              <a:ext cx="131164" cy="101282"/>
            </a:xfrm>
            <a:prstGeom prst="parallelogram">
              <a:avLst/>
            </a:prstGeom>
            <a:solidFill>
              <a:srgbClr val="005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48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0830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115.25.206.238:80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package" Target="../embeddings/Microsoft_Visio_Drawing.vsdx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11">
            <a:extLst>
              <a:ext uri="{FF2B5EF4-FFF2-40B4-BE49-F238E27FC236}">
                <a16:creationId xmlns:a16="http://schemas.microsoft.com/office/drawing/2014/main" id="{85072FB0-9C62-4FDD-8D62-C2028464120F}"/>
              </a:ext>
            </a:extLst>
          </p:cNvPr>
          <p:cNvSpPr/>
          <p:nvPr/>
        </p:nvSpPr>
        <p:spPr>
          <a:xfrm rot="16200000" flipH="1">
            <a:off x="5209521" y="-1148875"/>
            <a:ext cx="1780520" cy="8968777"/>
          </a:xfrm>
          <a:prstGeom prst="roundRect">
            <a:avLst/>
          </a:prstGeom>
          <a:solidFill>
            <a:srgbClr val="196FC6">
              <a:alpha val="91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D015E4B-F4CC-4216-A6DA-D55C2323744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2" t="4818" r="16883" b="83195"/>
          <a:stretch>
            <a:fillRect/>
          </a:stretch>
        </p:blipFill>
        <p:spPr>
          <a:xfrm>
            <a:off x="72618" y="82775"/>
            <a:ext cx="2880778" cy="720000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F81A2C8C-09EC-4AB4-BB6E-26A1E48E6B40}"/>
              </a:ext>
            </a:extLst>
          </p:cNvPr>
          <p:cNvSpPr txBox="1"/>
          <p:nvPr/>
        </p:nvSpPr>
        <p:spPr>
          <a:xfrm>
            <a:off x="2860423" y="2589509"/>
            <a:ext cx="6471154" cy="122948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eπ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实验室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algn="ctr">
              <a:lnSpc>
                <a:spcPct val="100000"/>
              </a:lnSpc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个人年度总结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5C3B4BF-232E-41E2-A80D-0C89D5602DE1}"/>
              </a:ext>
            </a:extLst>
          </p:cNvPr>
          <p:cNvSpPr txBox="1"/>
          <p:nvPr/>
        </p:nvSpPr>
        <p:spPr>
          <a:xfrm>
            <a:off x="5512015" y="356736"/>
            <a:ext cx="6360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005A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Electric Power Artificial Intelligence Lab/eπ</a:t>
            </a:r>
            <a:r>
              <a:rPr lang="zh-CN" altLang="en-US" sz="1600" b="1" dirty="0">
                <a:solidFill>
                  <a:srgbClr val="005A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实验室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1D5D337-975D-417E-877D-A0AD5B1FA85F}"/>
              </a:ext>
            </a:extLst>
          </p:cNvPr>
          <p:cNvCxnSpPr/>
          <p:nvPr/>
        </p:nvCxnSpPr>
        <p:spPr>
          <a:xfrm flipH="1">
            <a:off x="156665" y="905853"/>
            <a:ext cx="11699004" cy="0"/>
          </a:xfrm>
          <a:prstGeom prst="line">
            <a:avLst/>
          </a:prstGeom>
          <a:ln w="25400">
            <a:gradFill flip="none" rotWithShape="1">
              <a:gsLst>
                <a:gs pos="73000">
                  <a:srgbClr val="005AA0"/>
                </a:gs>
                <a:gs pos="100000">
                  <a:schemeClr val="bg1"/>
                </a:gs>
                <a:gs pos="0">
                  <a:schemeClr val="bg1"/>
                </a:gs>
                <a:gs pos="27000">
                  <a:srgbClr val="005AA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098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5F3784-685F-4F80-BBC2-BDD919296556}"/>
              </a:ext>
            </a:extLst>
          </p:cNvPr>
          <p:cNvSpPr txBox="1"/>
          <p:nvPr/>
        </p:nvSpPr>
        <p:spPr>
          <a:xfrm>
            <a:off x="1089025" y="384175"/>
            <a:ext cx="10032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国家重点研发计划项目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7E4A612-0DD8-4C12-91BB-DCC0CB48A956}"/>
              </a:ext>
            </a:extLst>
          </p:cNvPr>
          <p:cNvSpPr txBox="1"/>
          <p:nvPr/>
        </p:nvSpPr>
        <p:spPr>
          <a:xfrm>
            <a:off x="833716" y="959119"/>
            <a:ext cx="9491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gradFill flip="none" rotWithShape="1">
                  <a:gsLst>
                    <a:gs pos="50000">
                      <a:schemeClr val="accent1"/>
                    </a:gs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  <a:tileRect/>
                </a:gradFill>
                <a:latin typeface="+mj-lt"/>
                <a:ea typeface="+mj-ea"/>
              </a:defRPr>
            </a:lvl1pPr>
          </a:lstStyle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制造业多价值链协同数据空间设计理论与方法（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2020YFB1707800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4DF9DBB-5C1F-4D94-9A26-58134267A68E}"/>
              </a:ext>
            </a:extLst>
          </p:cNvPr>
          <p:cNvCxnSpPr>
            <a:cxnSpLocks/>
          </p:cNvCxnSpPr>
          <p:nvPr/>
        </p:nvCxnSpPr>
        <p:spPr>
          <a:xfrm>
            <a:off x="936754" y="1466148"/>
            <a:ext cx="778614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E6CFA8CF-8E2E-428A-96EB-7FE174168568}"/>
              </a:ext>
            </a:extLst>
          </p:cNvPr>
          <p:cNvSpPr txBox="1"/>
          <p:nvPr/>
        </p:nvSpPr>
        <p:spPr>
          <a:xfrm>
            <a:off x="833716" y="1616097"/>
            <a:ext cx="11167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课题一： </a:t>
            </a:r>
            <a:r>
              <a:rPr lang="zh-CN" altLang="en-US" b="1" i="0" strike="noStrike" dirty="0">
                <a:solidFill>
                  <a:srgbClr val="00669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制造与协作企业全过程多价值链协同数据体系架构研究</a:t>
            </a:r>
            <a:r>
              <a:rPr lang="en-US" altLang="zh-CN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集成演化</a:t>
            </a:r>
            <a:r>
              <a:rPr lang="en-US" altLang="zh-CN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http://115.25.206.238:800/</a:t>
            </a:r>
            <a:endParaRPr lang="zh-CN" altLang="en-US" b="1" i="0" strike="noStrike" dirty="0">
              <a:solidFill>
                <a:srgbClr val="00669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1424A92C-8BA3-4B52-B613-B49E2F9FB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017" y="2000541"/>
            <a:ext cx="4275279" cy="21600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43F9EB5-129A-464F-8447-2ED504DF0A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4285" y="2000541"/>
            <a:ext cx="4275279" cy="21600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C06EFAF-CA99-43B0-93B5-A5E798E0BB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2016" y="4441472"/>
            <a:ext cx="4275279" cy="21600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CE4A11FF-C825-45E3-8606-5FF63B2D8A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4284" y="4441472"/>
            <a:ext cx="4275279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45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5F3784-685F-4F80-BBC2-BDD919296556}"/>
              </a:ext>
            </a:extLst>
          </p:cNvPr>
          <p:cNvSpPr txBox="1"/>
          <p:nvPr/>
        </p:nvSpPr>
        <p:spPr>
          <a:xfrm>
            <a:off x="1089025" y="384175"/>
            <a:ext cx="10032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科技项目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-EI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会议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7E4A612-0DD8-4C12-91BB-DCC0CB48A956}"/>
              </a:ext>
            </a:extLst>
          </p:cNvPr>
          <p:cNvSpPr txBox="1"/>
          <p:nvPr/>
        </p:nvSpPr>
        <p:spPr>
          <a:xfrm>
            <a:off x="833716" y="959119"/>
            <a:ext cx="9491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gradFill flip="none" rotWithShape="1">
                  <a:gsLst>
                    <a:gs pos="50000">
                      <a:schemeClr val="accent1"/>
                    </a:gs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  <a:tileRect/>
                </a:gradFill>
                <a:latin typeface="+mj-lt"/>
                <a:ea typeface="+mj-ea"/>
              </a:defRPr>
            </a:lvl1pPr>
          </a:lstStyle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适于低频数据的事件检测和用能辨识技术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4DF9DBB-5C1F-4D94-9A26-58134267A68E}"/>
              </a:ext>
            </a:extLst>
          </p:cNvPr>
          <p:cNvCxnSpPr>
            <a:cxnSpLocks/>
          </p:cNvCxnSpPr>
          <p:nvPr/>
        </p:nvCxnSpPr>
        <p:spPr>
          <a:xfrm>
            <a:off x="936754" y="1466148"/>
            <a:ext cx="778614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E6CFA8CF-8E2E-428A-96EB-7FE174168568}"/>
              </a:ext>
            </a:extLst>
          </p:cNvPr>
          <p:cNvSpPr txBox="1"/>
          <p:nvPr/>
        </p:nvSpPr>
        <p:spPr>
          <a:xfrm>
            <a:off x="833716" y="1616097"/>
            <a:ext cx="109187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sequence labeling solution for identifying multiple variable-length events in Non-Intrusive Load Monitoring</a:t>
            </a:r>
            <a:endParaRPr lang="zh-CN" altLang="en-US" b="1" i="0" strike="noStrike" dirty="0">
              <a:solidFill>
                <a:srgbClr val="00669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18C01A57-173F-4BDD-9B6A-A6FC43EB63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986012"/>
              </p:ext>
            </p:extLst>
          </p:nvPr>
        </p:nvGraphicFramePr>
        <p:xfrm>
          <a:off x="843341" y="2457741"/>
          <a:ext cx="6024117" cy="436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Visio" r:id="rId4" imgW="15278189" imgH="11067914" progId="Visio.Drawing.15">
                  <p:embed/>
                </p:oleObj>
              </mc:Choice>
              <mc:Fallback>
                <p:oleObj name="Visio" r:id="rId4" imgW="15278189" imgH="1106791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341" y="2457741"/>
                        <a:ext cx="6024117" cy="43612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36B35409-8CB6-4C7D-BE6D-F862A4140C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5552" y="2457741"/>
            <a:ext cx="4502941" cy="436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271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5F3784-685F-4F80-BBC2-BDD919296556}"/>
              </a:ext>
            </a:extLst>
          </p:cNvPr>
          <p:cNvSpPr txBox="1"/>
          <p:nvPr/>
        </p:nvSpPr>
        <p:spPr>
          <a:xfrm>
            <a:off x="1089025" y="384175"/>
            <a:ext cx="10032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展望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7E4A612-0DD8-4C12-91BB-DCC0CB48A956}"/>
              </a:ext>
            </a:extLst>
          </p:cNvPr>
          <p:cNvSpPr txBox="1"/>
          <p:nvPr/>
        </p:nvSpPr>
        <p:spPr>
          <a:xfrm>
            <a:off x="833716" y="959119"/>
            <a:ext cx="9491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gradFill flip="none" rotWithShape="1">
                  <a:gsLst>
                    <a:gs pos="50000">
                      <a:schemeClr val="accent1"/>
                    </a:gs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  <a:tileRect/>
                </a:gradFill>
                <a:latin typeface="+mj-lt"/>
                <a:ea typeface="+mj-ea"/>
              </a:defRPr>
            </a:lvl1pPr>
          </a:lstStyle>
          <a:p>
            <a:pPr marL="457200" indent="-457200">
              <a:buAutoNum type="arabicPeriod"/>
            </a:pP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完成大论文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发表小论文</a:t>
            </a:r>
          </a:p>
        </p:txBody>
      </p:sp>
    </p:spTree>
    <p:extLst>
      <p:ext uri="{BB962C8B-B14F-4D97-AF65-F5344CB8AC3E}">
        <p14:creationId xmlns:p14="http://schemas.microsoft.com/office/powerpoint/2010/main" val="3127198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1823</TotalTime>
  <Words>100</Words>
  <Application>Microsoft Office PowerPoint</Application>
  <PresentationFormat>宽屏</PresentationFormat>
  <Paragraphs>16</Paragraphs>
  <Slides>4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微软雅黑</vt:lpstr>
      <vt:lpstr>Arial</vt:lpstr>
      <vt:lpstr>Calibri</vt:lpstr>
      <vt:lpstr>Office 主题​​</vt:lpstr>
      <vt:lpstr>Visio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成扬</dc:creator>
  <cp:lastModifiedBy>成扬 李</cp:lastModifiedBy>
  <cp:revision>176</cp:revision>
  <dcterms:created xsi:type="dcterms:W3CDTF">2023-07-18T11:22:25Z</dcterms:created>
  <dcterms:modified xsi:type="dcterms:W3CDTF">2024-01-11T12:10:07Z</dcterms:modified>
</cp:coreProperties>
</file>