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3" r:id="rId1"/>
  </p:sldMasterIdLst>
  <p:notesMasterIdLst>
    <p:notesMasterId r:id="rId18"/>
  </p:notesMasterIdLst>
  <p:sldIdLst>
    <p:sldId id="270" r:id="rId2"/>
    <p:sldId id="278" r:id="rId3"/>
    <p:sldId id="279" r:id="rId4"/>
    <p:sldId id="268" r:id="rId5"/>
    <p:sldId id="258" r:id="rId6"/>
    <p:sldId id="272" r:id="rId7"/>
    <p:sldId id="260" r:id="rId8"/>
    <p:sldId id="261" r:id="rId9"/>
    <p:sldId id="257" r:id="rId10"/>
    <p:sldId id="271" r:id="rId11"/>
    <p:sldId id="262" r:id="rId12"/>
    <p:sldId id="263" r:id="rId13"/>
    <p:sldId id="265" r:id="rId14"/>
    <p:sldId id="267" r:id="rId15"/>
    <p:sldId id="26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 autoAdjust="0"/>
    <p:restoredTop sz="80816" autoAdjust="0"/>
  </p:normalViewPr>
  <p:slideViewPr>
    <p:cSldViewPr snapToGrid="0">
      <p:cViewPr varScale="1">
        <p:scale>
          <a:sx n="94" d="100"/>
          <a:sy n="94" d="100"/>
        </p:scale>
        <p:origin x="14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68259-18EB-3447-B8BF-18075751A3CD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06731-A252-8D44-ADF8-3BFC4C386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 Node:  Apache Kafka server, open source, real time, stream processing platform. Used to publish</a:t>
            </a:r>
            <a:r>
              <a:rPr lang="en-US" baseline="0" dirty="0"/>
              <a:t> and subscribe to stream of records.</a:t>
            </a:r>
            <a:endParaRPr lang="en-US" dirty="0"/>
          </a:p>
          <a:p>
            <a:r>
              <a:rPr lang="en-US" dirty="0"/>
              <a:t>Journey:  A car’s trip from Point A to Point B</a:t>
            </a:r>
          </a:p>
          <a:p>
            <a:r>
              <a:rPr lang="en-US" dirty="0"/>
              <a:t>Message:  A string representation of all the data that makes up a journey</a:t>
            </a:r>
          </a:p>
          <a:p>
            <a:r>
              <a:rPr lang="en-US" dirty="0"/>
              <a:t>Message Life: The number of seconds between when a Message is first created and when it has been fully processed by HPCC</a:t>
            </a:r>
          </a:p>
          <a:p>
            <a:r>
              <a:rPr lang="en-US" dirty="0"/>
              <a:t>Waypoint:  Data snapshot from a point in time during a Journey; contains location data, vehicle speed, etc.</a:t>
            </a:r>
          </a:p>
          <a:p>
            <a:r>
              <a:rPr lang="en-US" dirty="0"/>
              <a:t>Batch Size: The maximum number of Messages that can be read from Kafka during a period Thor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“Kafka accepts real-time data from multiple producers and stores it in serialized logs.  Consumers, such as HPCC Thor Slave processes, then retrieves that data from separate streams”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 </a:t>
            </a:r>
            <a:r>
              <a:rPr lang="en-US" dirty="0"/>
              <a:t>accepts real-time data from multiple producers and stores it in serialized logs.</a:t>
            </a:r>
          </a:p>
          <a:p>
            <a:r>
              <a:rPr lang="en-US" dirty="0"/>
              <a:t>Kafka</a:t>
            </a:r>
            <a:r>
              <a:rPr lang="en-US" baseline="0" dirty="0"/>
              <a:t> passively listens to incoming data</a:t>
            </a:r>
          </a:p>
          <a:p>
            <a:r>
              <a:rPr lang="en-US" baseline="0" dirty="0"/>
              <a:t>Python workers/threats are </a:t>
            </a:r>
            <a:r>
              <a:rPr lang="en-US" b="1" baseline="0" dirty="0"/>
              <a:t>pushing</a:t>
            </a:r>
            <a:r>
              <a:rPr lang="en-US" baseline="0" dirty="0"/>
              <a:t> the data to Kafka – producers are python threads. </a:t>
            </a:r>
          </a:p>
          <a:p>
            <a:r>
              <a:rPr lang="en-US" baseline="0" dirty="0"/>
              <a:t>HPCC </a:t>
            </a:r>
            <a:r>
              <a:rPr lang="en-US" b="1" baseline="0" dirty="0"/>
              <a:t>pulls</a:t>
            </a:r>
            <a:r>
              <a:rPr lang="en-US" baseline="0" dirty="0"/>
              <a:t> the data from Kafka on a schedule/ </a:t>
            </a:r>
            <a:r>
              <a:rPr lang="en-US" baseline="0" dirty="0" err="1"/>
              <a:t>Cron</a:t>
            </a:r>
            <a:r>
              <a:rPr lang="en-US" baseline="0" dirty="0"/>
              <a:t> job --- Consumer</a:t>
            </a:r>
          </a:p>
          <a:p>
            <a:endParaRPr lang="en-US" dirty="0"/>
          </a:p>
          <a:p>
            <a:r>
              <a:rPr lang="en-US" dirty="0"/>
              <a:t>Extra:</a:t>
            </a:r>
          </a:p>
          <a:p>
            <a:r>
              <a:rPr lang="en-US" dirty="0"/>
              <a:t>One</a:t>
            </a:r>
            <a:r>
              <a:rPr lang="en-US" baseline="0" dirty="0"/>
              <a:t> </a:t>
            </a:r>
            <a:r>
              <a:rPr lang="en-US" baseline="0" dirty="0" err="1"/>
              <a:t>kafka</a:t>
            </a:r>
            <a:r>
              <a:rPr lang="en-US" baseline="0" dirty="0"/>
              <a:t> topic called telematics, each </a:t>
            </a:r>
            <a:r>
              <a:rPr lang="en-US" baseline="0" dirty="0" err="1"/>
              <a:t>thor</a:t>
            </a:r>
            <a:r>
              <a:rPr lang="en-US" baseline="0" dirty="0"/>
              <a:t> slave is talks to a partition. </a:t>
            </a:r>
          </a:p>
          <a:p>
            <a:r>
              <a:rPr lang="en-US" baseline="0" dirty="0"/>
              <a:t>HPCC can’t handle stream, </a:t>
            </a:r>
            <a:r>
              <a:rPr lang="en-US" baseline="0" dirty="0" err="1"/>
              <a:t>kafka</a:t>
            </a:r>
            <a:r>
              <a:rPr lang="en-US" baseline="0" dirty="0"/>
              <a:t> is collecting individual messages so HPCC can pull them processes them as a batch</a:t>
            </a:r>
          </a:p>
          <a:p>
            <a:endParaRPr lang="en-US" dirty="0"/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1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</a:t>
            </a:r>
            <a:r>
              <a:rPr lang="en-US" baseline="0" dirty="0"/>
              <a:t> already have a bunch of message</a:t>
            </a:r>
          </a:p>
          <a:p>
            <a:r>
              <a:rPr lang="en-US" b="1" baseline="0" dirty="0"/>
              <a:t>No </a:t>
            </a:r>
            <a:r>
              <a:rPr lang="en-US" b="1" baseline="0" dirty="0" err="1"/>
              <a:t>msg</a:t>
            </a:r>
            <a:r>
              <a:rPr lang="en-US" b="1" baseline="0" dirty="0"/>
              <a:t> are being sent live.</a:t>
            </a:r>
          </a:p>
          <a:p>
            <a:endParaRPr lang="en-US" b="1" baseline="0" dirty="0"/>
          </a:p>
          <a:p>
            <a:r>
              <a:rPr lang="en-US" b="1" baseline="0" dirty="0" err="1"/>
              <a:t>Mesg</a:t>
            </a:r>
            <a:r>
              <a:rPr lang="en-US" b="1" baseline="0" dirty="0"/>
              <a:t> size gives us an idea about the amount and shape of data.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0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sending live </a:t>
            </a:r>
            <a:r>
              <a:rPr lang="en-US" dirty="0" err="1"/>
              <a:t>msg</a:t>
            </a:r>
            <a:r>
              <a:rPr lang="en-US" dirty="0"/>
              <a:t>,</a:t>
            </a:r>
            <a:r>
              <a:rPr lang="en-US" baseline="0" dirty="0"/>
              <a:t> and HPCC consuming them, this let us figure out the </a:t>
            </a:r>
            <a:r>
              <a:rPr lang="en-US" baseline="0" dirty="0" err="1"/>
              <a:t>msg</a:t>
            </a:r>
            <a:r>
              <a:rPr lang="en-US" baseline="0" dirty="0"/>
              <a:t> life. </a:t>
            </a:r>
            <a:endParaRPr lang="en-US" dirty="0"/>
          </a:p>
          <a:p>
            <a:endParaRPr lang="en-US" dirty="0"/>
          </a:p>
          <a:p>
            <a:r>
              <a:rPr lang="en-US" dirty="0"/>
              <a:t>SLA of 2-3 min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avg</a:t>
            </a:r>
            <a:r>
              <a:rPr lang="en-US" dirty="0"/>
              <a:t> displays how busy CPU, disk and other processes are.</a:t>
            </a:r>
          </a:p>
          <a:p>
            <a:r>
              <a:rPr lang="en-US" dirty="0"/>
              <a:t>With 8 cores, on the system there</a:t>
            </a:r>
            <a:r>
              <a:rPr lang="en-US" baseline="0" dirty="0"/>
              <a:t> is a lot of room to grow. Load </a:t>
            </a:r>
            <a:r>
              <a:rPr lang="en-US" baseline="0" dirty="0" err="1"/>
              <a:t>avg</a:t>
            </a:r>
            <a:r>
              <a:rPr lang="en-US" baseline="0" dirty="0"/>
              <a:t> should never pass 8.</a:t>
            </a:r>
          </a:p>
          <a:p>
            <a:r>
              <a:rPr lang="en-US" baseline="0" dirty="0"/>
              <a:t>#workers 4 </a:t>
            </a:r>
            <a:r>
              <a:rPr lang="en-US" baseline="0" dirty="0" err="1"/>
              <a:t>pn</a:t>
            </a:r>
            <a:r>
              <a:rPr lang="en-US" baseline="0" dirty="0"/>
              <a:t> python side, every worker is actually 2 =&gt; so 4 is 4*2 + python itself/// so we maxed the capacity. </a:t>
            </a:r>
          </a:p>
          <a:p>
            <a:r>
              <a:rPr lang="en-US" baseline="0" dirty="0"/>
              <a:t>Every python worker is a thread and spawns a </a:t>
            </a:r>
            <a:r>
              <a:rPr lang="en-US" baseline="0" dirty="0" err="1"/>
              <a:t>theard</a:t>
            </a:r>
            <a:r>
              <a:rPr lang="en-US" baseline="0" dirty="0"/>
              <a:t> to talk to </a:t>
            </a:r>
            <a:r>
              <a:rPr lang="en-US" baseline="0" dirty="0" err="1"/>
              <a:t>Kafaka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We maxed out messenger node and </a:t>
            </a:r>
            <a:r>
              <a:rPr lang="en-US" baseline="0" dirty="0" err="1"/>
              <a:t>kafka</a:t>
            </a:r>
            <a:r>
              <a:rPr lang="en-US" baseline="0" dirty="0"/>
              <a:t> node can handle it*********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for POC…. </a:t>
            </a:r>
          </a:p>
          <a:p>
            <a:r>
              <a:rPr lang="en-US" dirty="0"/>
              <a:t>On demand</a:t>
            </a:r>
          </a:p>
          <a:p>
            <a:endParaRPr lang="en-US" dirty="0"/>
          </a:p>
          <a:p>
            <a:r>
              <a:rPr lang="en-US" dirty="0"/>
              <a:t>IOPS of 1200, measuring</a:t>
            </a:r>
            <a:r>
              <a:rPr lang="en-US" baseline="0" dirty="0"/>
              <a:t> of input/output operations per seconds. 1200 is the default.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operations are measured in KiB,</a:t>
            </a:r>
            <a:endParaRPr lang="en-US" baseline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file only</a:t>
            </a:r>
            <a:r>
              <a:rPr lang="en-US" baseline="0" dirty="0"/>
              <a:t> has location, in reality a </a:t>
            </a:r>
            <a:r>
              <a:rPr lang="en-US" baseline="0" dirty="0" err="1"/>
              <a:t>msg</a:t>
            </a:r>
            <a:r>
              <a:rPr lang="en-US" baseline="0" dirty="0"/>
              <a:t> has  a lot more data per waypoint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6731-A252-8D44-ADF8-3BFC4C3861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2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02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8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0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72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28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0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6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3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Telematics &amp; HPCC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POC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44780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March 2020</a:t>
            </a:r>
          </a:p>
          <a:p>
            <a:r>
              <a:rPr lang="en-US" sz="1800" dirty="0"/>
              <a:t>HPCC Innovation Lab</a:t>
            </a:r>
          </a:p>
          <a:p>
            <a:r>
              <a:rPr lang="en-US" sz="1800" dirty="0"/>
              <a:t>Dan camper</a:t>
            </a:r>
          </a:p>
          <a:p>
            <a:r>
              <a:rPr lang="en-US" sz="1800" dirty="0"/>
              <a:t>Bahar Fardanian</a:t>
            </a:r>
          </a:p>
        </p:txBody>
      </p:sp>
    </p:spTree>
    <p:extLst>
      <p:ext uri="{BB962C8B-B14F-4D97-AF65-F5344CB8AC3E}">
        <p14:creationId xmlns:p14="http://schemas.microsoft.com/office/powerpoint/2010/main" val="37016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44" y="618517"/>
            <a:ext cx="10364451" cy="1226759"/>
          </a:xfrm>
        </p:spPr>
        <p:txBody>
          <a:bodyPr/>
          <a:lstStyle/>
          <a:p>
            <a:r>
              <a:rPr lang="en-US" dirty="0"/>
              <a:t>Initially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56424"/>
              </p:ext>
            </p:extLst>
          </p:nvPr>
        </p:nvGraphicFramePr>
        <p:xfrm>
          <a:off x="1233711" y="2656113"/>
          <a:ext cx="9356520" cy="3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420">
                  <a:extLst>
                    <a:ext uri="{9D8B030D-6E8A-4147-A177-3AD203B41FA5}">
                      <a16:colId xmlns:a16="http://schemas.microsoft.com/office/drawing/2014/main" val="4158275531"/>
                    </a:ext>
                  </a:extLst>
                </a:gridCol>
                <a:gridCol w="1559420">
                  <a:extLst>
                    <a:ext uri="{9D8B030D-6E8A-4147-A177-3AD203B41FA5}">
                      <a16:colId xmlns:a16="http://schemas.microsoft.com/office/drawing/2014/main" val="2376534530"/>
                    </a:ext>
                  </a:extLst>
                </a:gridCol>
                <a:gridCol w="1559420">
                  <a:extLst>
                    <a:ext uri="{9D8B030D-6E8A-4147-A177-3AD203B41FA5}">
                      <a16:colId xmlns:a16="http://schemas.microsoft.com/office/drawing/2014/main" val="3746703461"/>
                    </a:ext>
                  </a:extLst>
                </a:gridCol>
                <a:gridCol w="1559420">
                  <a:extLst>
                    <a:ext uri="{9D8B030D-6E8A-4147-A177-3AD203B41FA5}">
                      <a16:colId xmlns:a16="http://schemas.microsoft.com/office/drawing/2014/main" val="270566627"/>
                    </a:ext>
                  </a:extLst>
                </a:gridCol>
                <a:gridCol w="1559420">
                  <a:extLst>
                    <a:ext uri="{9D8B030D-6E8A-4147-A177-3AD203B41FA5}">
                      <a16:colId xmlns:a16="http://schemas.microsoft.com/office/drawing/2014/main" val="672071190"/>
                    </a:ext>
                  </a:extLst>
                </a:gridCol>
                <a:gridCol w="1559420">
                  <a:extLst>
                    <a:ext uri="{9D8B030D-6E8A-4147-A177-3AD203B41FA5}">
                      <a16:colId xmlns:a16="http://schemas.microsoft.com/office/drawing/2014/main" val="258699671"/>
                    </a:ext>
                  </a:extLst>
                </a:gridCol>
              </a:tblGrid>
              <a:tr h="368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Kafka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Thor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</a:t>
                      </a:r>
                      <a:r>
                        <a:rPr lang="en-US" dirty="0" smtClean="0"/>
                        <a:t>Msg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Msg 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Msg 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72118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307096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42773.33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25876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65000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275493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43998.44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018572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357123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43689.35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54551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14:57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40959.45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27828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33:48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45327.56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44440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44509.13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859805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51908.82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86204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33:38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577874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45327.56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7584"/>
                  </a:ext>
                </a:extLst>
              </a:tr>
              <a:tr h="368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+mj-lt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774625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12:10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388934.8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44811.71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64919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33711" y="2066028"/>
            <a:ext cx="823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Cron job can handle maximum of 64,552 journeys per minute with current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23807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2770" y="859633"/>
            <a:ext cx="6560458" cy="749298"/>
          </a:xfrm>
        </p:spPr>
        <p:txBody>
          <a:bodyPr>
            <a:normAutofit fontScale="90000"/>
          </a:bodyPr>
          <a:lstStyle/>
          <a:p>
            <a:r>
              <a:rPr lang="en-US" dirty="0"/>
              <a:t>HPCC – end to end live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7849" y="1866822"/>
            <a:ext cx="4469842" cy="203350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5 ec2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8 Node </a:t>
            </a:r>
            <a:r>
              <a:rPr lang="en-US" sz="1600" dirty="0" err="1">
                <a:solidFill>
                  <a:schemeClr val="tx1"/>
                </a:solidFill>
              </a:rPr>
              <a:t>thor</a:t>
            </a:r>
            <a:r>
              <a:rPr lang="en-US" sz="1600" dirty="0">
                <a:solidFill>
                  <a:schemeClr val="tx1"/>
                </a:solidFill>
              </a:rPr>
              <a:t> slave	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m5a.2xlarge (8 CPU and 32G memory)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us-east-2c - Ohio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Linux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67030"/>
              </p:ext>
            </p:extLst>
          </p:nvPr>
        </p:nvGraphicFramePr>
        <p:xfrm>
          <a:off x="3296991" y="3513960"/>
          <a:ext cx="8490646" cy="28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16">
                  <a:extLst>
                    <a:ext uri="{9D8B030D-6E8A-4147-A177-3AD203B41FA5}">
                      <a16:colId xmlns:a16="http://schemas.microsoft.com/office/drawing/2014/main" val="3311442898"/>
                    </a:ext>
                  </a:extLst>
                </a:gridCol>
                <a:gridCol w="1403843">
                  <a:extLst>
                    <a:ext uri="{9D8B030D-6E8A-4147-A177-3AD203B41FA5}">
                      <a16:colId xmlns:a16="http://schemas.microsoft.com/office/drawing/2014/main" val="2109801883"/>
                    </a:ext>
                  </a:extLst>
                </a:gridCol>
                <a:gridCol w="1698129">
                  <a:extLst>
                    <a:ext uri="{9D8B030D-6E8A-4147-A177-3AD203B41FA5}">
                      <a16:colId xmlns:a16="http://schemas.microsoft.com/office/drawing/2014/main" val="3856724062"/>
                    </a:ext>
                  </a:extLst>
                </a:gridCol>
                <a:gridCol w="1698129">
                  <a:extLst>
                    <a:ext uri="{9D8B030D-6E8A-4147-A177-3AD203B41FA5}">
                      <a16:colId xmlns:a16="http://schemas.microsoft.com/office/drawing/2014/main" val="2108847956"/>
                    </a:ext>
                  </a:extLst>
                </a:gridCol>
                <a:gridCol w="1698129">
                  <a:extLst>
                    <a:ext uri="{9D8B030D-6E8A-4147-A177-3AD203B41FA5}">
                      <a16:colId xmlns:a16="http://schemas.microsoft.com/office/drawing/2014/main" val="2295499833"/>
                    </a:ext>
                  </a:extLst>
                </a:gridCol>
              </a:tblGrid>
              <a:tr h="338031">
                <a:tc>
                  <a:txBody>
                    <a:bodyPr/>
                    <a:lstStyle/>
                    <a:p>
                      <a:r>
                        <a:rPr lang="en-US" baseline="0" dirty="0"/>
                        <a:t>Journeys Per Min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CronJob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Batch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Journeys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Life</a:t>
                      </a:r>
                      <a:r>
                        <a:rPr lang="en-US" baseline="0" dirty="0"/>
                        <a:t> (Sec)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89556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50K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1063435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223.3846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7293423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3989735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68.18539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382348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71.88459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7895790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1313124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65.57601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6350394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4344063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272.5811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6971933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2740751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63.97145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6724318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4236886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121.0954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759356"/>
                  </a:ext>
                </a:extLst>
              </a:tr>
              <a:tr h="31569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4195731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314.5471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7923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50134" y="2330613"/>
            <a:ext cx="3430714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Overall Average : 41,326  </a:t>
            </a:r>
          </a:p>
        </p:txBody>
      </p:sp>
    </p:spTree>
    <p:extLst>
      <p:ext uri="{BB962C8B-B14F-4D97-AF65-F5344CB8AC3E}">
        <p14:creationId xmlns:p14="http://schemas.microsoft.com/office/powerpoint/2010/main" val="202385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&amp; Messenger Infrastructure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970314"/>
            <a:ext cx="10045700" cy="1751081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US" sz="2400" dirty="0"/>
              <a:t>2 ec2</a:t>
            </a:r>
          </a:p>
          <a:p>
            <a:pPr lvl="1"/>
            <a:r>
              <a:rPr lang="en-US" sz="2400" dirty="0"/>
              <a:t>m5a.2xlarge (8 CPU and 32G memory)</a:t>
            </a:r>
          </a:p>
          <a:p>
            <a:pPr lvl="1"/>
            <a:r>
              <a:rPr lang="en-US" sz="2400" dirty="0"/>
              <a:t>us-east-2c – Ohio</a:t>
            </a:r>
          </a:p>
          <a:p>
            <a:pPr lvl="1"/>
            <a:r>
              <a:rPr lang="en-US" sz="2400" dirty="0"/>
              <a:t>Linux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69016"/>
              </p:ext>
            </p:extLst>
          </p:nvPr>
        </p:nvGraphicFramePr>
        <p:xfrm>
          <a:off x="2612571" y="4089397"/>
          <a:ext cx="696685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560727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874964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90521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110137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13096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8731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Avg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Avg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Avg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Avg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Average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1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0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9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97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06226"/>
          </a:xfrm>
        </p:spPr>
        <p:txBody>
          <a:bodyPr/>
          <a:lstStyle/>
          <a:p>
            <a:r>
              <a:rPr lang="en-US" dirty="0"/>
              <a:t>horizontal scale - Budget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3318" y="1942090"/>
            <a:ext cx="10195011" cy="90868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/>
              <a:t>Messages are saved on DISK  </a:t>
            </a:r>
          </a:p>
          <a:p>
            <a:pPr marL="457200" lvl="1" indent="0">
              <a:buNone/>
            </a:pPr>
            <a:r>
              <a:rPr lang="en-US" sz="1600" dirty="0"/>
              <a:t>80% process increase (based on complexity, </a:t>
            </a:r>
            <a:r>
              <a:rPr lang="en-US" sz="1600" dirty="0" err="1"/>
              <a:t>msg</a:t>
            </a:r>
            <a:r>
              <a:rPr lang="en-US" sz="1600" dirty="0"/>
              <a:t> size, combination)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48919"/>
              </p:ext>
            </p:extLst>
          </p:nvPr>
        </p:nvGraphicFramePr>
        <p:xfrm>
          <a:off x="913775" y="3083432"/>
          <a:ext cx="10301090" cy="307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71">
                  <a:extLst>
                    <a:ext uri="{9D8B030D-6E8A-4147-A177-3AD203B41FA5}">
                      <a16:colId xmlns:a16="http://schemas.microsoft.com/office/drawing/2014/main" val="1223952899"/>
                    </a:ext>
                  </a:extLst>
                </a:gridCol>
                <a:gridCol w="575721">
                  <a:extLst>
                    <a:ext uri="{9D8B030D-6E8A-4147-A177-3AD203B41FA5}">
                      <a16:colId xmlns:a16="http://schemas.microsoft.com/office/drawing/2014/main" val="1075547132"/>
                    </a:ext>
                  </a:extLst>
                </a:gridCol>
                <a:gridCol w="996065">
                  <a:extLst>
                    <a:ext uri="{9D8B030D-6E8A-4147-A177-3AD203B41FA5}">
                      <a16:colId xmlns:a16="http://schemas.microsoft.com/office/drawing/2014/main" val="3692433505"/>
                    </a:ext>
                  </a:extLst>
                </a:gridCol>
                <a:gridCol w="949044">
                  <a:extLst>
                    <a:ext uri="{9D8B030D-6E8A-4147-A177-3AD203B41FA5}">
                      <a16:colId xmlns:a16="http://schemas.microsoft.com/office/drawing/2014/main" val="2311900409"/>
                    </a:ext>
                  </a:extLst>
                </a:gridCol>
                <a:gridCol w="1635527">
                  <a:extLst>
                    <a:ext uri="{9D8B030D-6E8A-4147-A177-3AD203B41FA5}">
                      <a16:colId xmlns:a16="http://schemas.microsoft.com/office/drawing/2014/main" val="720777465"/>
                    </a:ext>
                  </a:extLst>
                </a:gridCol>
                <a:gridCol w="1059807">
                  <a:extLst>
                    <a:ext uri="{9D8B030D-6E8A-4147-A177-3AD203B41FA5}">
                      <a16:colId xmlns:a16="http://schemas.microsoft.com/office/drawing/2014/main" val="3564271104"/>
                    </a:ext>
                  </a:extLst>
                </a:gridCol>
                <a:gridCol w="1106396">
                  <a:extLst>
                    <a:ext uri="{9D8B030D-6E8A-4147-A177-3AD203B41FA5}">
                      <a16:colId xmlns:a16="http://schemas.microsoft.com/office/drawing/2014/main" val="1964746401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817142816"/>
                    </a:ext>
                  </a:extLst>
                </a:gridCol>
                <a:gridCol w="1136079">
                  <a:extLst>
                    <a:ext uri="{9D8B030D-6E8A-4147-A177-3AD203B41FA5}">
                      <a16:colId xmlns:a16="http://schemas.microsoft.com/office/drawing/2014/main" val="1949488877"/>
                    </a:ext>
                  </a:extLst>
                </a:gridCol>
              </a:tblGrid>
              <a:tr h="7624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Operating</a:t>
                      </a:r>
                    </a:p>
                    <a:p>
                      <a:pPr algn="ctr"/>
                      <a:r>
                        <a:rPr lang="en-US" sz="1600" baseline="0" dirty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</a:t>
                      </a:r>
                    </a:p>
                    <a:p>
                      <a:pPr algn="ctr"/>
                      <a:r>
                        <a:rPr lang="en-US" sz="1600" dirty="0"/>
                        <a:t>slave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Monthly</a:t>
                      </a:r>
                    </a:p>
                    <a:p>
                      <a:pPr algn="ctr"/>
                      <a:r>
                        <a:rPr lang="en-US" sz="1600" baseline="0" dirty="0"/>
                        <a:t> Cost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#Journeys</a:t>
                      </a:r>
                    </a:p>
                    <a:p>
                      <a:pPr algn="ctr"/>
                      <a:r>
                        <a:rPr lang="en-US" sz="1600" baseline="0" dirty="0"/>
                        <a:t>/ Min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56121"/>
                  </a:ext>
                </a:extLst>
              </a:tr>
              <a:tr h="7692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m5a.2xlarge</a:t>
                      </a:r>
                    </a:p>
                    <a:p>
                      <a:pPr algn="ctr"/>
                      <a:r>
                        <a:rPr lang="en-US" sz="1800" baseline="0" dirty="0"/>
                        <a:t> ($ 291.81)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EAST OHIO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1,167.24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5868"/>
                  </a:ext>
                </a:extLst>
              </a:tr>
              <a:tr h="7692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m5a.2xlarge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EAST OHIO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$ 4,668.96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131K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6620"/>
                  </a:ext>
                </a:extLst>
              </a:tr>
              <a:tr h="7692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m5a.2xlarge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 EAST OHIO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$ 18,675.84‬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525K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0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4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975470"/>
          </a:xfrm>
        </p:spPr>
        <p:txBody>
          <a:bodyPr/>
          <a:lstStyle/>
          <a:p>
            <a:r>
              <a:rPr lang="en-US" dirty="0"/>
              <a:t>Number of node </a:t>
            </a:r>
          </a:p>
          <a:p>
            <a:r>
              <a:rPr lang="en-US" dirty="0" err="1"/>
              <a:t>Cron</a:t>
            </a:r>
            <a:r>
              <a:rPr lang="en-US" dirty="0"/>
              <a:t> Intervals Pick time</a:t>
            </a:r>
          </a:p>
          <a:p>
            <a:r>
              <a:rPr lang="en-US" dirty="0"/>
              <a:t>Communication between HPCC and Kafka </a:t>
            </a:r>
          </a:p>
          <a:p>
            <a:r>
              <a:rPr lang="en-US" dirty="0"/>
              <a:t>Sla</a:t>
            </a:r>
          </a:p>
          <a:p>
            <a:r>
              <a:rPr lang="en-US" dirty="0"/>
              <a:t>Sample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353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infrastructure setups</a:t>
            </a:r>
          </a:p>
          <a:p>
            <a:r>
              <a:rPr lang="en-US" dirty="0"/>
              <a:t>Scale vertically or horizontally</a:t>
            </a:r>
          </a:p>
          <a:p>
            <a:r>
              <a:rPr lang="en-US" dirty="0"/>
              <a:t>Real / production data</a:t>
            </a:r>
          </a:p>
          <a:p>
            <a:r>
              <a:rPr lang="en-US" dirty="0"/>
              <a:t>Stress test</a:t>
            </a:r>
          </a:p>
          <a:p>
            <a:r>
              <a:rPr lang="en-US" dirty="0"/>
              <a:t>Transfer to Azure (we don’t foreseen major changes)</a:t>
            </a:r>
          </a:p>
        </p:txBody>
      </p:sp>
    </p:spTree>
    <p:extLst>
      <p:ext uri="{BB962C8B-B14F-4D97-AF65-F5344CB8AC3E}">
        <p14:creationId xmlns:p14="http://schemas.microsoft.com/office/powerpoint/2010/main" val="30749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hank you and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15" y="1571853"/>
            <a:ext cx="3401786" cy="352107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3000" endPos="28000" dist="5000" dir="5400000" sy="-100000" algn="bl" rotWithShape="0"/>
          </a:effectLst>
          <a:scene3d>
            <a:camera prst="perspectiveLeft"/>
            <a:lightRig rig="threePt" dir="t">
              <a:rot lat="0" lon="0" rev="2700000"/>
            </a:lightRig>
          </a:scene3d>
          <a:sp3d contourW="6350">
            <a:bevelT h="38100" prst="slope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616" y="1571854"/>
            <a:ext cx="3187171" cy="35210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00B0F0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3000" endPos="28000" dist="5000" dir="5400000" sy="-100000" algn="bl" rotWithShape="0"/>
          </a:effectLst>
          <a:scene3d>
            <a:camera prst="perspectiveRight"/>
            <a:lightRig rig="threePt" dir="t">
              <a:rot lat="0" lon="0" rev="2700000"/>
            </a:lightRig>
          </a:scene3d>
          <a:sp3d contourW="6350">
            <a:bevelT h="38100" prst="slope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51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48DBD-433D-C44B-B7BA-AD2C62F0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466" y="3449054"/>
            <a:ext cx="1717067" cy="113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6391F-6F40-6144-9D0C-8B80A322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087439"/>
            <a:ext cx="9144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BCEC-B33B-D349-8530-8231FEF2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666750"/>
            <a:ext cx="9144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CBA0D-5014-954C-BBEB-B254C3D7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33" y="1066802"/>
            <a:ext cx="9144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3C786-B29A-744B-8718-F7357641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766" y="1643063"/>
            <a:ext cx="914400" cy="92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783EC-CD5B-7744-A880-4BF37020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33" y="2806700"/>
            <a:ext cx="914400" cy="92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49CB7-6B79-8948-A56E-994C95D5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5033379"/>
            <a:ext cx="533400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8A2C77-C4A4-9B42-A4DA-C5136FFB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0" y="5033379"/>
            <a:ext cx="53340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1934C7-ECA5-7C43-B6FF-CDB10F738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0" y="5033379"/>
            <a:ext cx="5334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BE4E45-CC35-D24D-AEDE-785E72CE3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5033379"/>
            <a:ext cx="533400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56EA47-6969-224B-AC75-8096FCD1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5033379"/>
            <a:ext cx="533400" cy="723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14C173-EDE6-7B44-A4F2-3F8CCC8D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0" y="5033379"/>
            <a:ext cx="533400" cy="7239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9EE6DE-D2AA-0B40-AB5B-22EA63A2B17D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4318000" y="2014539"/>
            <a:ext cx="1778000" cy="143451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E17331-0782-E14E-AFAC-A43136477993}"/>
              </a:ext>
            </a:extLst>
          </p:cNvPr>
          <p:cNvCxnSpPr>
            <a:stCxn id="7" idx="2"/>
            <a:endCxn id="3" idx="0"/>
          </p:cNvCxnSpPr>
          <p:nvPr/>
        </p:nvCxnSpPr>
        <p:spPr>
          <a:xfrm>
            <a:off x="5994400" y="1593850"/>
            <a:ext cx="101600" cy="18552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93E39F-1481-A249-8B59-479295229B08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6096000" y="1993902"/>
            <a:ext cx="1315733" cy="14551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72C39D-76AD-9241-8AE2-868811E3EA5D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>
            <a:off x="6954533" y="2106613"/>
            <a:ext cx="1506233" cy="19107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E2E58-62A0-6144-BD1C-C13311B0315A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6954533" y="3270250"/>
            <a:ext cx="2489200" cy="7471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8F8B7B5-87A3-8143-9ADB-1A22C43C797E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5400000">
            <a:off x="5268913" y="4206291"/>
            <a:ext cx="447675" cy="120650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5425B2-344B-B641-ACD5-C476C034F5D9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rot="5400000">
            <a:off x="4849813" y="3787191"/>
            <a:ext cx="447675" cy="204470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EF09187-2A73-0642-A248-EC2AB56E2B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 rot="5400000">
            <a:off x="5688013" y="4625391"/>
            <a:ext cx="447675" cy="36830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840BFA7-D329-BE43-8FAB-48377EB70D40}"/>
              </a:ext>
            </a:extLst>
          </p:cNvPr>
          <p:cNvCxnSpPr>
            <a:stCxn id="3" idx="2"/>
            <a:endCxn id="16" idx="0"/>
          </p:cNvCxnSpPr>
          <p:nvPr/>
        </p:nvCxnSpPr>
        <p:spPr>
          <a:xfrm rot="16200000" flipH="1">
            <a:off x="6107113" y="4574591"/>
            <a:ext cx="447675" cy="46990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0574131-5228-4E47-8843-B17A731A125A}"/>
              </a:ext>
            </a:extLst>
          </p:cNvPr>
          <p:cNvCxnSpPr>
            <a:stCxn id="3" idx="2"/>
            <a:endCxn id="17" idx="0"/>
          </p:cNvCxnSpPr>
          <p:nvPr/>
        </p:nvCxnSpPr>
        <p:spPr>
          <a:xfrm rot="16200000" flipH="1">
            <a:off x="6526213" y="4155491"/>
            <a:ext cx="447675" cy="130810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633878D-4C74-F744-8894-8FAB85CC9C0C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945313" y="3736391"/>
            <a:ext cx="447675" cy="2146300"/>
          </a:xfrm>
          <a:prstGeom prst="bentConnector3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512FC9A-EDB6-CE4F-A613-B1DB072435A0}"/>
              </a:ext>
            </a:extLst>
          </p:cNvPr>
          <p:cNvSpPr txBox="1"/>
          <p:nvPr/>
        </p:nvSpPr>
        <p:spPr>
          <a:xfrm>
            <a:off x="3753735" y="6186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Connected cars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F3AF2D-FAB4-9B41-BADD-6DE36F3414B7}"/>
              </a:ext>
            </a:extLst>
          </p:cNvPr>
          <p:cNvSpPr txBox="1"/>
          <p:nvPr/>
        </p:nvSpPr>
        <p:spPr>
          <a:xfrm>
            <a:off x="5649899" y="394230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0117DD-6441-ED40-A8B6-1A2FA75D9F87}"/>
              </a:ext>
            </a:extLst>
          </p:cNvPr>
          <p:cNvSpPr txBox="1"/>
          <p:nvPr/>
        </p:nvSpPr>
        <p:spPr>
          <a:xfrm>
            <a:off x="1975837" y="5072163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Collection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FA7140-37C9-234A-AB91-B953952FA59C}"/>
              </a:ext>
            </a:extLst>
          </p:cNvPr>
          <p:cNvSpPr txBox="1"/>
          <p:nvPr/>
        </p:nvSpPr>
        <p:spPr>
          <a:xfrm>
            <a:off x="5243866" y="2156930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Journey Data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FFE243-8D69-DD4C-AA30-FF0E3AD9390C}"/>
              </a:ext>
            </a:extLst>
          </p:cNvPr>
          <p:cNvSpPr txBox="1"/>
          <p:nvPr/>
        </p:nvSpPr>
        <p:spPr>
          <a:xfrm>
            <a:off x="504218" y="2521452"/>
            <a:ext cx="3684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General Telematics</a:t>
            </a:r>
          </a:p>
          <a:p>
            <a:pPr algn="ctr"/>
            <a:r>
              <a:rPr lang="en-US" sz="3600" dirty="0"/>
              <a:t>Overview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B01D76-7ED9-D54C-8A42-7E05009D9CA1}"/>
              </a:ext>
            </a:extLst>
          </p:cNvPr>
          <p:cNvSpPr txBox="1"/>
          <p:nvPr/>
        </p:nvSpPr>
        <p:spPr>
          <a:xfrm>
            <a:off x="9586000" y="1393737"/>
            <a:ext cx="2214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Millions of cars</a:t>
            </a:r>
          </a:p>
          <a:p>
            <a:r>
              <a:rPr lang="en-US" dirty="0"/>
              <a:t>Multiple journeys/day</a:t>
            </a:r>
          </a:p>
          <a:p>
            <a:r>
              <a:rPr lang="en-US" dirty="0"/>
              <a:t>Streaming data</a:t>
            </a:r>
          </a:p>
          <a:p>
            <a:r>
              <a:rPr lang="en-US" dirty="0"/>
              <a:t>Need fast analysis</a:t>
            </a:r>
          </a:p>
        </p:txBody>
      </p:sp>
    </p:spTree>
    <p:extLst>
      <p:ext uri="{BB962C8B-B14F-4D97-AF65-F5344CB8AC3E}">
        <p14:creationId xmlns:p14="http://schemas.microsoft.com/office/powerpoint/2010/main" val="17852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48DBD-433D-C44B-B7BA-AD2C62F0F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36" y="3449054"/>
            <a:ext cx="1717067" cy="113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BCEC-B33B-D349-8530-8231FEF2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70" y="666750"/>
            <a:ext cx="9144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CBA0D-5014-954C-BBEB-B254C3D7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03" y="1066802"/>
            <a:ext cx="914400" cy="927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3C786-B29A-744B-8718-F7357641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36" y="1643063"/>
            <a:ext cx="914400" cy="92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5783EC-CD5B-7744-A880-4BF37020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03" y="2806700"/>
            <a:ext cx="914400" cy="92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49CB7-6B79-8948-A56E-994C95D5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5033379"/>
            <a:ext cx="533400" cy="7239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8A2C77-C4A4-9B42-A4DA-C5136FFB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0" y="5033379"/>
            <a:ext cx="533400" cy="7239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1934C7-ECA5-7C43-B6FF-CDB10F738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0" y="5033379"/>
            <a:ext cx="533400" cy="7239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BE4E45-CC35-D24D-AEDE-785E72CE3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5033379"/>
            <a:ext cx="533400" cy="7239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56EA47-6969-224B-AC75-8096FCD1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5033379"/>
            <a:ext cx="533400" cy="723900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14C173-EDE6-7B44-A4F2-3F8CCC8D4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600" y="5033379"/>
            <a:ext cx="533400" cy="723900"/>
          </a:xfrm>
          <a:prstGeom prst="rect">
            <a:avLst/>
          </a:prstGeom>
          <a:solidFill>
            <a:srgbClr val="00B0F0"/>
          </a:solidFill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E17331-0782-E14E-AFAC-A43136477993}"/>
              </a:ext>
            </a:extLst>
          </p:cNvPr>
          <p:cNvCxnSpPr>
            <a:stCxn id="7" idx="2"/>
            <a:endCxn id="3" idx="0"/>
          </p:cNvCxnSpPr>
          <p:nvPr/>
        </p:nvCxnSpPr>
        <p:spPr>
          <a:xfrm>
            <a:off x="3951670" y="1593850"/>
            <a:ext cx="101600" cy="18552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93E39F-1481-A249-8B59-479295229B08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 flipH="1">
            <a:off x="4053270" y="1993902"/>
            <a:ext cx="1315733" cy="145515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72C39D-76AD-9241-8AE2-868811E3EA5D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>
            <a:off x="4911803" y="2106613"/>
            <a:ext cx="1506233" cy="19107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E2E58-62A0-6144-BD1C-C13311B0315A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4911803" y="3270250"/>
            <a:ext cx="2489200" cy="7471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8F8B7B5-87A3-8143-9ADB-1A22C43C797E}"/>
              </a:ext>
            </a:extLst>
          </p:cNvPr>
          <p:cNvCxnSpPr>
            <a:cxnSpLocks/>
            <a:stCxn id="13" idx="2"/>
            <a:endCxn id="14" idx="2"/>
          </p:cNvCxnSpPr>
          <p:nvPr/>
        </p:nvCxnSpPr>
        <p:spPr>
          <a:xfrm rot="16200000" flipH="1">
            <a:off x="4470400" y="5338179"/>
            <a:ext cx="12700" cy="838200"/>
          </a:xfrm>
          <a:prstGeom prst="bent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15425B2-344B-B641-ACD5-C476C034F5D9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rot="5400000">
            <a:off x="3828448" y="4808556"/>
            <a:ext cx="447675" cy="19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EF09187-2A73-0642-A248-EC2AB56E2BF8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16200000" flipH="1">
            <a:off x="4889500" y="4919079"/>
            <a:ext cx="12700" cy="1676400"/>
          </a:xfrm>
          <a:prstGeom prst="bent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840BFA7-D329-BE43-8FAB-48377EB70D40}"/>
              </a:ext>
            </a:extLst>
          </p:cNvPr>
          <p:cNvCxnSpPr>
            <a:cxnSpLocks/>
            <a:stCxn id="13" idx="2"/>
            <a:endCxn id="16" idx="2"/>
          </p:cNvCxnSpPr>
          <p:nvPr/>
        </p:nvCxnSpPr>
        <p:spPr>
          <a:xfrm rot="16200000" flipH="1">
            <a:off x="5308600" y="4499979"/>
            <a:ext cx="12700" cy="2514600"/>
          </a:xfrm>
          <a:prstGeom prst="bent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0574131-5228-4E47-8843-B17A731A125A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 rot="16200000" flipH="1">
            <a:off x="5727700" y="4080879"/>
            <a:ext cx="12700" cy="3352800"/>
          </a:xfrm>
          <a:prstGeom prst="bent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633878D-4C74-F744-8894-8FAB85CC9C0C}"/>
              </a:ext>
            </a:extLst>
          </p:cNvPr>
          <p:cNvCxnSpPr>
            <a:cxnSpLocks/>
            <a:stCxn id="13" idx="2"/>
            <a:endCxn id="18" idx="2"/>
          </p:cNvCxnSpPr>
          <p:nvPr/>
        </p:nvCxnSpPr>
        <p:spPr>
          <a:xfrm rot="16200000" flipH="1">
            <a:off x="6146800" y="3661779"/>
            <a:ext cx="12700" cy="4191000"/>
          </a:xfrm>
          <a:prstGeom prst="bentConnector3">
            <a:avLst>
              <a:gd name="adj1" fmla="val 180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512FC9A-EDB6-CE4F-A613-B1DB072435A0}"/>
              </a:ext>
            </a:extLst>
          </p:cNvPr>
          <p:cNvSpPr txBox="1"/>
          <p:nvPr/>
        </p:nvSpPr>
        <p:spPr>
          <a:xfrm>
            <a:off x="1911986" y="95484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F3AF2D-FAB4-9B41-BADD-6DE36F3414B7}"/>
              </a:ext>
            </a:extLst>
          </p:cNvPr>
          <p:cNvSpPr txBox="1"/>
          <p:nvPr/>
        </p:nvSpPr>
        <p:spPr>
          <a:xfrm>
            <a:off x="3607169" y="3942303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0117DD-6441-ED40-A8B6-1A2FA75D9F87}"/>
              </a:ext>
            </a:extLst>
          </p:cNvPr>
          <p:cNvSpPr txBox="1"/>
          <p:nvPr/>
        </p:nvSpPr>
        <p:spPr>
          <a:xfrm>
            <a:off x="8813800" y="5076872"/>
            <a:ext cx="808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HPCC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FA7140-37C9-234A-AB91-B953952FA59C}"/>
              </a:ext>
            </a:extLst>
          </p:cNvPr>
          <p:cNvSpPr txBox="1"/>
          <p:nvPr/>
        </p:nvSpPr>
        <p:spPr>
          <a:xfrm>
            <a:off x="2620717" y="2087099"/>
            <a:ext cx="1410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</a:t>
            </a:r>
          </a:p>
          <a:p>
            <a:r>
              <a:rPr lang="en-US" dirty="0"/>
              <a:t>Journey 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A041FF-B2B8-9248-8AC9-A399C67CDD84}"/>
              </a:ext>
            </a:extLst>
          </p:cNvPr>
          <p:cNvSpPr txBox="1"/>
          <p:nvPr/>
        </p:nvSpPr>
        <p:spPr>
          <a:xfrm>
            <a:off x="2741906" y="52106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33FB7F-8A66-7C4E-B479-894C65901074}"/>
              </a:ext>
            </a:extLst>
          </p:cNvPr>
          <p:cNvSpPr/>
          <p:nvPr/>
        </p:nvSpPr>
        <p:spPr>
          <a:xfrm>
            <a:off x="2464420" y="4764508"/>
            <a:ext cx="7471317" cy="14267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AF5F72-ADB7-6745-9E8B-D82E61637746}"/>
              </a:ext>
            </a:extLst>
          </p:cNvPr>
          <p:cNvSpPr txBox="1"/>
          <p:nvPr/>
        </p:nvSpPr>
        <p:spPr>
          <a:xfrm>
            <a:off x="8315403" y="1993902"/>
            <a:ext cx="3547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HPCC-based POC</a:t>
            </a:r>
          </a:p>
          <a:p>
            <a:pPr algn="ctr"/>
            <a:r>
              <a:rPr lang="en-US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906864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8117"/>
            <a:ext cx="10364451" cy="1596177"/>
          </a:xfrm>
        </p:spPr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94294"/>
            <a:ext cx="10363826" cy="3996905"/>
          </a:xfrm>
        </p:spPr>
        <p:txBody>
          <a:bodyPr>
            <a:normAutofit/>
          </a:bodyPr>
          <a:lstStyle/>
          <a:p>
            <a:r>
              <a:rPr lang="en-US" dirty="0"/>
              <a:t>Kafka Node : Apache Kafka Server</a:t>
            </a:r>
          </a:p>
          <a:p>
            <a:r>
              <a:rPr lang="en-US" dirty="0"/>
              <a:t>Messenger node : Python threads pushing stream of test Data to Kafka </a:t>
            </a:r>
          </a:p>
          <a:p>
            <a:r>
              <a:rPr lang="en-US" dirty="0"/>
              <a:t>HPCC : Analyzing journeys </a:t>
            </a:r>
          </a:p>
          <a:p>
            <a:r>
              <a:rPr lang="en-US" dirty="0"/>
              <a:t>Journey : car trip</a:t>
            </a:r>
          </a:p>
          <a:p>
            <a:r>
              <a:rPr lang="en-US" dirty="0"/>
              <a:t>Waypoint : Data snapshot within a journey</a:t>
            </a:r>
          </a:p>
          <a:p>
            <a:r>
              <a:rPr lang="en-US" dirty="0"/>
              <a:t>Message : string representation of a journey</a:t>
            </a:r>
          </a:p>
          <a:p>
            <a:r>
              <a:rPr lang="en-US" dirty="0"/>
              <a:t>Message life : number of seconds between creation and process of a journey</a:t>
            </a:r>
          </a:p>
          <a:p>
            <a:r>
              <a:rPr lang="en-US" dirty="0"/>
              <a:t>Batch Size : max number of messages in a timed job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includes three steps</a:t>
            </a:r>
          </a:p>
          <a:p>
            <a:r>
              <a:rPr lang="en-US" dirty="0"/>
              <a:t>Data Simulation</a:t>
            </a:r>
          </a:p>
          <a:p>
            <a:r>
              <a:rPr lang="en-US" dirty="0"/>
              <a:t>Apache Kafka server</a:t>
            </a:r>
          </a:p>
          <a:p>
            <a:r>
              <a:rPr lang="en-US" dirty="0"/>
              <a:t>HPCC System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78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Collection of free data </a:t>
            </a:r>
          </a:p>
          <a:p>
            <a:r>
              <a:rPr lang="en-US" dirty="0"/>
              <a:t>Original size was about 1.2M journeys</a:t>
            </a:r>
          </a:p>
          <a:p>
            <a:r>
              <a:rPr lang="en-US" dirty="0"/>
              <a:t>Data was duplicated to create about 4m journeys</a:t>
            </a:r>
          </a:p>
          <a:p>
            <a:r>
              <a:rPr lang="en-US" dirty="0"/>
              <a:t>Each journey Made unique using new vehicle ID values</a:t>
            </a:r>
          </a:p>
        </p:txBody>
      </p:sp>
    </p:spTree>
    <p:extLst>
      <p:ext uri="{BB962C8B-B14F-4D97-AF65-F5344CB8AC3E}">
        <p14:creationId xmlns:p14="http://schemas.microsoft.com/office/powerpoint/2010/main" val="49132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  <a:br>
              <a:rPr lang="en-US" dirty="0"/>
            </a:br>
            <a:r>
              <a:rPr lang="en-US" dirty="0"/>
              <a:t>(streaming process)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716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Kafka </a:t>
            </a:r>
            <a:r>
              <a:rPr lang="en-US" i="1" dirty="0"/>
              <a:t>accepts real-time data from producers and stores it in serialized logs.</a:t>
            </a:r>
            <a:endParaRPr lang="en-US" dirty="0"/>
          </a:p>
        </p:txBody>
      </p:sp>
      <p:pic>
        <p:nvPicPr>
          <p:cNvPr id="4" name="Picture 3" descr="https://upload.wikimedia.org/wikipedia/commons/thumb/6/64/Overview_of_Apache_Kafka.svg/1024px-Overview_of_Apache_Kafka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49" y="3083443"/>
            <a:ext cx="3979581" cy="29311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60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534517"/>
          </a:xfrm>
        </p:spPr>
        <p:txBody>
          <a:bodyPr/>
          <a:lstStyle/>
          <a:p>
            <a:r>
              <a:rPr lang="en-US" dirty="0"/>
              <a:t>Fetches Messages from KAFKA’s Telematics topic</a:t>
            </a:r>
          </a:p>
          <a:p>
            <a:r>
              <a:rPr lang="en-US" dirty="0"/>
              <a:t>Parses </a:t>
            </a:r>
            <a:r>
              <a:rPr lang="en-US" dirty="0" smtClean="0"/>
              <a:t>messages/Journeys </a:t>
            </a:r>
            <a:r>
              <a:rPr lang="en-US" dirty="0"/>
              <a:t>to required format</a:t>
            </a:r>
          </a:p>
          <a:p>
            <a:r>
              <a:rPr lang="en-US" dirty="0"/>
              <a:t>Performs calculations on messages (hard brake and hard acceleration)</a:t>
            </a:r>
          </a:p>
          <a:p>
            <a:r>
              <a:rPr lang="en-US" dirty="0"/>
              <a:t>Saves results to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39" y="103363"/>
            <a:ext cx="10364451" cy="1000968"/>
          </a:xfrm>
        </p:spPr>
        <p:txBody>
          <a:bodyPr/>
          <a:lstStyle/>
          <a:p>
            <a:r>
              <a:rPr lang="en-US" dirty="0"/>
              <a:t>HPCC POC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4117" y="1855467"/>
            <a:ext cx="185195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4117" y="3533794"/>
            <a:ext cx="185195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4117" y="5198619"/>
            <a:ext cx="185195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36120" y="3346738"/>
            <a:ext cx="1851950" cy="11266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63469" y="1805301"/>
            <a:ext cx="141211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968750" y="3537655"/>
            <a:ext cx="185195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Telematics Data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88065" y="5262287"/>
            <a:ext cx="141211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88065" y="3533794"/>
            <a:ext cx="1412110" cy="79865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</a:t>
            </a:r>
          </a:p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2" idx="3"/>
          </p:cNvCxnSpPr>
          <p:nvPr/>
        </p:nvCxnSpPr>
        <p:spPr>
          <a:xfrm flipH="1" flipV="1">
            <a:off x="9100175" y="3933121"/>
            <a:ext cx="868575" cy="3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9" idx="3"/>
          </p:cNvCxnSpPr>
          <p:nvPr/>
        </p:nvCxnSpPr>
        <p:spPr>
          <a:xfrm rot="16200000" flipV="1">
            <a:off x="8587510" y="2692697"/>
            <a:ext cx="1728492" cy="752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1" idx="3"/>
          </p:cNvCxnSpPr>
          <p:nvPr/>
        </p:nvCxnSpPr>
        <p:spPr>
          <a:xfrm rot="5400000">
            <a:off x="8594021" y="4439275"/>
            <a:ext cx="1728493" cy="71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  <a:endCxn id="8" idx="3"/>
          </p:cNvCxnSpPr>
          <p:nvPr/>
        </p:nvCxnSpPr>
        <p:spPr>
          <a:xfrm flipH="1" flipV="1">
            <a:off x="5788070" y="3910042"/>
            <a:ext cx="1899995" cy="23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  <a:endCxn id="5" idx="3"/>
          </p:cNvCxnSpPr>
          <p:nvPr/>
        </p:nvCxnSpPr>
        <p:spPr>
          <a:xfrm rot="10800000">
            <a:off x="2966068" y="2254794"/>
            <a:ext cx="970053" cy="1655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>
            <a:off x="2040092" y="2654120"/>
            <a:ext cx="0" cy="87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0"/>
          </p:cNvCxnSpPr>
          <p:nvPr/>
        </p:nvCxnSpPr>
        <p:spPr>
          <a:xfrm>
            <a:off x="2040092" y="4332447"/>
            <a:ext cx="0" cy="86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</p:cNvCxnSpPr>
          <p:nvPr/>
        </p:nvCxnSpPr>
        <p:spPr>
          <a:xfrm rot="10800000" flipV="1">
            <a:off x="7336889" y="2204628"/>
            <a:ext cx="326580" cy="172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1"/>
          </p:cNvCxnSpPr>
          <p:nvPr/>
        </p:nvCxnSpPr>
        <p:spPr>
          <a:xfrm rot="10800000">
            <a:off x="7336889" y="3933120"/>
            <a:ext cx="351176" cy="1728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7515" y="1384681"/>
            <a:ext cx="208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Pulls Journeys</a:t>
            </a:r>
            <a:r>
              <a:rPr lang="en-US" sz="1400" dirty="0" smtClean="0"/>
              <a:t> </a:t>
            </a:r>
            <a:r>
              <a:rPr lang="en-US" sz="1400" dirty="0" smtClean="0"/>
              <a:t>Periodically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934845" y="3132542"/>
            <a:ext cx="1117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Parse &amp; Save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53565" y="4797367"/>
            <a:ext cx="1285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Analyze &amp; Save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92880" y="64407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HPCC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503952" y="6440782"/>
            <a:ext cx="71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Kafka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889" y="6389765"/>
            <a:ext cx="277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Telematics Simulator Client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125887" y="3347954"/>
            <a:ext cx="816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Push </a:t>
            </a:r>
          </a:p>
          <a:p>
            <a:r>
              <a:rPr lang="en-US" sz="1400" dirty="0" smtClean="0"/>
              <a:t>Datasets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972876" y="3983806"/>
            <a:ext cx="1235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is</a:t>
            </a:r>
          </a:p>
          <a:p>
            <a:r>
              <a:rPr lang="en-US" sz="1400" dirty="0" smtClean="0"/>
              <a:t>Time Stamped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685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16942</TotalTime>
  <Words>1021</Words>
  <Application>Microsoft Office PowerPoint</Application>
  <PresentationFormat>Widescreen</PresentationFormat>
  <Paragraphs>316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Telematics &amp; HPCC POC </vt:lpstr>
      <vt:lpstr>PowerPoint Presentation</vt:lpstr>
      <vt:lpstr>PowerPoint Presentation</vt:lpstr>
      <vt:lpstr>Keywords</vt:lpstr>
      <vt:lpstr>Simulation Process</vt:lpstr>
      <vt:lpstr>Data simulation</vt:lpstr>
      <vt:lpstr>Apache Kafka (streaming process)</vt:lpstr>
      <vt:lpstr>Hpcc system</vt:lpstr>
      <vt:lpstr>HPCC POC Architecture</vt:lpstr>
      <vt:lpstr>Initially </vt:lpstr>
      <vt:lpstr>HPCC – end to end live</vt:lpstr>
      <vt:lpstr>KAFKA &amp; Messenger Infrastructure  </vt:lpstr>
      <vt:lpstr>horizontal scale - Budget </vt:lpstr>
      <vt:lpstr>Challenges</vt:lpstr>
      <vt:lpstr>future Thoughts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Telematics &amp; HPCC</dc:title>
  <dc:creator>Fardanian, Bahareh (RIS-ATL)</dc:creator>
  <cp:lastModifiedBy>Fardanian, Bahareh (RIS-ATL)</cp:lastModifiedBy>
  <cp:revision>151</cp:revision>
  <dcterms:created xsi:type="dcterms:W3CDTF">2020-03-03T18:28:32Z</dcterms:created>
  <dcterms:modified xsi:type="dcterms:W3CDTF">2020-03-30T15:58:26Z</dcterms:modified>
</cp:coreProperties>
</file>