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sldIdLst>
    <p:sldId id="406" r:id="rId2"/>
    <p:sldId id="424" r:id="rId3"/>
    <p:sldId id="425" r:id="rId4"/>
    <p:sldId id="426" r:id="rId5"/>
    <p:sldId id="427" r:id="rId6"/>
    <p:sldId id="428" r:id="rId7"/>
    <p:sldId id="422" r:id="rId8"/>
    <p:sldId id="432" r:id="rId9"/>
    <p:sldId id="43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CF3"/>
    <a:srgbClr val="00A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08094-3E7C-4626-AC64-A3A05432D061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76F98-D622-4291-A688-C1AF94F2E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83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871-F915-4044-88A3-49F5DCD04E1A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45A4-D8AF-42DE-98CD-E82941969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30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871-F915-4044-88A3-49F5DCD04E1A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45A4-D8AF-42DE-98CD-E82941969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5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871-F915-4044-88A3-49F5DCD04E1A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45A4-D8AF-42DE-98CD-E82941969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234531" cy="685800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7743" y="379246"/>
            <a:ext cx="2599045" cy="3298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32227"/>
            <a:ext cx="10363200" cy="2387600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小塚明朝 Pr6N L" panose="02020300000000000000" pitchFamily="18" charset="-128"/>
                <a:ea typeface="小塚明朝 Pr6N L" panose="020203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DB49-E2B5-4ABF-87C6-7A75852DA451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709-AD2E-46B0-910F-4B437337B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89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287874"/>
            <a:ext cx="12219399" cy="5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8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871-F915-4044-88A3-49F5DCD04E1A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45A4-D8AF-42DE-98CD-E82941969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24" y="6144374"/>
            <a:ext cx="11334750" cy="723900"/>
          </a:xfrm>
          <a:prstGeom prst="rect">
            <a:avLst/>
          </a:prstGeom>
        </p:spPr>
      </p:pic>
      <p:sp>
        <p:nvSpPr>
          <p:cNvPr id="9" name="正方形/長方形 8"/>
          <p:cNvSpPr/>
          <p:nvPr userDrawn="1"/>
        </p:nvSpPr>
        <p:spPr>
          <a:xfrm>
            <a:off x="0" y="6144374"/>
            <a:ext cx="867524" cy="713626"/>
          </a:xfrm>
          <a:prstGeom prst="rect">
            <a:avLst/>
          </a:prstGeom>
          <a:solidFill>
            <a:srgbClr val="00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7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871-F915-4044-88A3-49F5DCD04E1A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45A4-D8AF-42DE-98CD-E82941969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871-F915-4044-88A3-49F5DCD04E1A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45A4-D8AF-42DE-98CD-E82941969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16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871-F915-4044-88A3-49F5DCD04E1A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45A4-D8AF-42DE-98CD-E82941969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4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871-F915-4044-88A3-49F5DCD04E1A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45A4-D8AF-42DE-98CD-E82941969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9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871-F915-4044-88A3-49F5DCD04E1A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45A4-D8AF-42DE-98CD-E82941969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5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871-F915-4044-88A3-49F5DCD04E1A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45A4-D8AF-42DE-98CD-E82941969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3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871-F915-4044-88A3-49F5DCD04E1A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45A4-D8AF-42DE-98CD-E82941969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3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6871-F915-4044-88A3-49F5DCD04E1A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45A4-D8AF-42DE-98CD-E82941969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61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2maFSz" TargetMode="External"/><Relationship Id="rId2" Type="http://schemas.openxmlformats.org/officeDocument/2006/relationships/hyperlink" Target="https://goo.gl/E8HPPm#https:/goo.gl/E8HPP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dyna.co.jp/loan/alliance/tuitio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32" y="103909"/>
            <a:ext cx="7792910" cy="40912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989" y="365414"/>
            <a:ext cx="2952043" cy="2206336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-433137" y="5646821"/>
            <a:ext cx="9095874" cy="1005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8800" kern="1200">
                <a:solidFill>
                  <a:schemeClr val="bg1"/>
                </a:solidFill>
                <a:latin typeface="小塚明朝 Pr6N L" panose="02020300000000000000" pitchFamily="18" charset="-128"/>
                <a:ea typeface="小塚明朝 Pr6N L" panose="02020300000000000000" pitchFamily="18" charset="-128"/>
                <a:cs typeface="+mj-cs"/>
              </a:defRPr>
            </a:lvl1pPr>
          </a:lstStyle>
          <a:p>
            <a:endParaRPr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95282" y="4826442"/>
            <a:ext cx="10401436" cy="1433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8800" kern="1200">
                <a:solidFill>
                  <a:schemeClr val="bg1"/>
                </a:solidFill>
                <a:latin typeface="小塚明朝 Pr6N L" panose="02020300000000000000" pitchFamily="18" charset="-128"/>
                <a:ea typeface="小塚明朝 Pr6N L" panose="02020300000000000000" pitchFamily="18" charset="-128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5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重要</a:t>
            </a:r>
            <a:r>
              <a:rPr lang="en-US" altLang="ja-JP" sz="5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</a:t>
            </a:r>
            <a:r>
              <a:rPr lang="ja-JP" altLang="ja-JP" sz="5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en-US" altLang="ja-JP" sz="5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 </a:t>
            </a:r>
            <a:r>
              <a:rPr lang="en-US" altLang="ja-JP" sz="5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DEV</a:t>
            </a:r>
            <a:r>
              <a:rPr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継続に関する手続きのご案内</a:t>
            </a:r>
            <a:endParaRPr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0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" y="1128141"/>
            <a:ext cx="12153952" cy="3321644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2152650" y="324497"/>
            <a:ext cx="7886700" cy="73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ctr"/>
            <a:r>
              <a:rPr lang="ja-JP" altLang="ja-JP" sz="4000" dirty="0" smtClean="0"/>
              <a:t>1</a:t>
            </a:r>
            <a:r>
              <a:rPr lang="en-US" altLang="ja-JP" sz="4000" dirty="0" smtClean="0"/>
              <a:t>1</a:t>
            </a:r>
            <a:r>
              <a:rPr lang="ja-JP" altLang="en-US" sz="4000" dirty="0" smtClean="0"/>
              <a:t>期 授業継続について</a:t>
            </a:r>
            <a:endParaRPr lang="ja-JP" altLang="en-US" sz="4000" dirty="0"/>
          </a:p>
        </p:txBody>
      </p:sp>
      <p:sp>
        <p:nvSpPr>
          <p:cNvPr id="10" name="角丸四角形吹き出し 9"/>
          <p:cNvSpPr>
            <a:spLocks noChangeArrowheads="1"/>
          </p:cNvSpPr>
          <p:nvPr/>
        </p:nvSpPr>
        <p:spPr bwMode="auto">
          <a:xfrm>
            <a:off x="10595208" y="1203482"/>
            <a:ext cx="1223963" cy="115252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ln w="28575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メイリオ" charset="-128"/>
                <a:ea typeface="メイリオ" charset="-128"/>
              </a:rPr>
              <a:t>授業料</a:t>
            </a:r>
            <a:endParaRPr lang="en-US" altLang="ja-JP" sz="2000" dirty="0">
              <a:latin typeface="メイリオ" charset="-128"/>
              <a:ea typeface="メイリオ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メイリオ" charset="-128"/>
                <a:ea typeface="メイリオ" charset="-128"/>
              </a:rPr>
              <a:t>後払い</a:t>
            </a:r>
          </a:p>
        </p:txBody>
      </p:sp>
      <p:sp>
        <p:nvSpPr>
          <p:cNvPr id="11" name="Line 822"/>
          <p:cNvSpPr>
            <a:spLocks noChangeShapeType="1"/>
          </p:cNvSpPr>
          <p:nvPr/>
        </p:nvSpPr>
        <p:spPr bwMode="auto">
          <a:xfrm flipV="1">
            <a:off x="74240" y="3335474"/>
            <a:ext cx="12053455" cy="13856"/>
          </a:xfrm>
          <a:prstGeom prst="line">
            <a:avLst/>
          </a:prstGeom>
          <a:noFill/>
          <a:ln w="66675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2" name="Line 822"/>
          <p:cNvSpPr>
            <a:spLocks noChangeShapeType="1"/>
          </p:cNvSpPr>
          <p:nvPr/>
        </p:nvSpPr>
        <p:spPr bwMode="auto">
          <a:xfrm flipV="1">
            <a:off x="19024" y="2579298"/>
            <a:ext cx="12108671" cy="4313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622135" y="5082796"/>
            <a:ext cx="9069532" cy="73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ctr"/>
            <a:r>
              <a:rPr lang="ja-JP" altLang="en-US" sz="4000" dirty="0" smtClean="0"/>
              <a:t>５回目の授業時に継続するか否かを選択します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835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915112" y="298354"/>
            <a:ext cx="7886700" cy="73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ctr"/>
            <a:r>
              <a:rPr lang="en-US" altLang="ja-JP" sz="4000" dirty="0" smtClean="0"/>
              <a:t>11</a:t>
            </a:r>
            <a:r>
              <a:rPr lang="ja-JP" altLang="en-US" sz="4000" dirty="0" smtClean="0"/>
              <a:t>期 授業継続の流れ</a:t>
            </a:r>
            <a:endParaRPr lang="ja-JP" altLang="en-US" sz="4000" dirty="0"/>
          </a:p>
        </p:txBody>
      </p:sp>
      <p:sp>
        <p:nvSpPr>
          <p:cNvPr id="6" name="正方形/長方形 5"/>
          <p:cNvSpPr>
            <a:spLocks noChangeAspect="1"/>
          </p:cNvSpPr>
          <p:nvPr/>
        </p:nvSpPr>
        <p:spPr>
          <a:xfrm>
            <a:off x="655631" y="1050784"/>
            <a:ext cx="10689127" cy="1200329"/>
          </a:xfrm>
          <a:prstGeom prst="rect">
            <a:avLst/>
          </a:prstGeom>
          <a:ln w="7620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14</a:t>
            </a:r>
            <a:r>
              <a:rPr lang="ja-JP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金</a:t>
            </a:r>
            <a:r>
              <a:rPr lang="en-US" altLang="ja-JP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19:00</a:t>
            </a:r>
            <a:r>
              <a:rPr lang="ja-JP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までに</a:t>
            </a:r>
            <a:r>
              <a:rPr lang="ja-JP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アンケートを</a:t>
            </a:r>
            <a:endParaRPr lang="en-US" altLang="ja-JP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6"/>
            <a:r>
              <a:rPr lang="ja-JP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提出してください→</a:t>
            </a:r>
            <a:endParaRPr lang="en-US" altLang="ja-JP" sz="3600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>
            <a:hlinkClick r:id="rId2"/>
          </p:cNvPr>
          <p:cNvSpPr/>
          <p:nvPr/>
        </p:nvSpPr>
        <p:spPr>
          <a:xfrm>
            <a:off x="7630442" y="1611219"/>
            <a:ext cx="3199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hlinkClick r:id="rId3"/>
              </a:rPr>
              <a:t>https://goo.gl/2maFSz</a:t>
            </a:r>
            <a:endParaRPr lang="ja-JP" altLang="en-US" sz="2400" dirty="0"/>
          </a:p>
        </p:txBody>
      </p:sp>
      <p:sp useBgFill="1">
        <p:nvSpPr>
          <p:cNvPr id="9" name="正方形/長方形 8"/>
          <p:cNvSpPr/>
          <p:nvPr/>
        </p:nvSpPr>
        <p:spPr>
          <a:xfrm>
            <a:off x="604433" y="4664737"/>
            <a:ext cx="1962615" cy="587321"/>
          </a:xfrm>
          <a:prstGeom prst="rect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sp>
        <p:nvSpPr>
          <p:cNvPr id="11" name="下矢印 10"/>
          <p:cNvSpPr/>
          <p:nvPr/>
        </p:nvSpPr>
        <p:spPr>
          <a:xfrm rot="16200000">
            <a:off x="2923738" y="3243499"/>
            <a:ext cx="587321" cy="68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5077" y="3310033"/>
            <a:ext cx="188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受講継続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5725" y="4713335"/>
            <a:ext cx="188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前期終了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67100" y="3141253"/>
            <a:ext cx="31025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授業料のご入金</a:t>
            </a:r>
            <a:r>
              <a:rPr lang="en-US" altLang="ja-JP" sz="2000" b="1" dirty="0" smtClean="0">
                <a:solidFill>
                  <a:srgbClr val="3366FF"/>
                </a:solidFill>
                <a:latin typeface="Meiryo" charset="-128"/>
                <a:ea typeface="Meiryo" charset="-128"/>
                <a:cs typeface="Meiryo" charset="-128"/>
              </a:rPr>
              <a:t>259,200</a:t>
            </a:r>
            <a:r>
              <a:rPr lang="ja-JP" altLang="en-US" sz="2000" b="1" dirty="0" smtClean="0">
                <a:solidFill>
                  <a:srgbClr val="3366FF"/>
                </a:solidFill>
                <a:latin typeface="Meiryo" charset="-128"/>
                <a:ea typeface="Meiryo" charset="-128"/>
                <a:cs typeface="Meiryo" charset="-128"/>
              </a:rPr>
              <a:t>円（税込）</a:t>
            </a:r>
            <a:endParaRPr kumimoji="1" lang="ja-JP" altLang="en-US" sz="2000" b="1" dirty="0">
              <a:solidFill>
                <a:srgbClr val="3366FF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519301" y="4688968"/>
            <a:ext cx="47096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22</a:t>
            </a:r>
            <a:r>
              <a:rPr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土</a:t>
            </a:r>
            <a:r>
              <a:rPr lang="en-US" altLang="ja-JP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</a:t>
            </a:r>
            <a:r>
              <a:rPr lang="en-US" altLang="ja-JP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</a:t>
            </a:r>
            <a:r>
              <a:rPr lang="ja-JP" altLang="en-US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教程</a:t>
            </a:r>
            <a:r>
              <a:rPr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endParaRPr lang="en-US" altLang="ja-JP" sz="32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最終授業となります。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19301" y="3063811"/>
            <a:ext cx="4325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①銀行振込（一括）</a:t>
            </a:r>
            <a:endParaRPr lang="en-US" altLang="ja-JP" sz="3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②学費ローン（分割）</a:t>
            </a:r>
            <a:endParaRPr kumimoji="1" lang="en-US" altLang="ja-JP" sz="32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下矢印 19"/>
          <p:cNvSpPr/>
          <p:nvPr/>
        </p:nvSpPr>
        <p:spPr>
          <a:xfrm rot="16200000">
            <a:off x="4738632" y="2823705"/>
            <a:ext cx="587321" cy="4317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1" name="正方形/長方形 20"/>
          <p:cNvSpPr/>
          <p:nvPr/>
        </p:nvSpPr>
        <p:spPr>
          <a:xfrm>
            <a:off x="3028169" y="5566131"/>
            <a:ext cx="4088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事務局よりご連絡いたします。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04433" y="3258889"/>
            <a:ext cx="1962615" cy="58732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sp>
        <p:nvSpPr>
          <p:cNvPr id="22" name="下矢印 21"/>
          <p:cNvSpPr/>
          <p:nvPr/>
        </p:nvSpPr>
        <p:spPr>
          <a:xfrm rot="16200000">
            <a:off x="6750790" y="3289621"/>
            <a:ext cx="587321" cy="608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1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915112" y="298354"/>
            <a:ext cx="7886700" cy="73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ctr"/>
            <a:r>
              <a:rPr lang="ja-JP" altLang="en-US" sz="4000" dirty="0" smtClean="0"/>
              <a:t>授業料の振込について</a:t>
            </a:r>
            <a:endParaRPr lang="ja-JP" altLang="en-US" sz="4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47607" y="1066816"/>
            <a:ext cx="110967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3600" dirty="0">
                <a:latin typeface="Meiryo" charset="-128"/>
                <a:ea typeface="Meiryo" charset="-128"/>
                <a:cs typeface="Meiryo" charset="-128"/>
              </a:rPr>
              <a:t>①銀行振込の方</a:t>
            </a:r>
            <a:r>
              <a:rPr lang="en-US" altLang="ja-JP" sz="3600" dirty="0"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3600" b="1" u="sng" dirty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9</a:t>
            </a:r>
            <a:r>
              <a:rPr lang="ja-JP" altLang="en-US" sz="3600" b="1" u="sng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月</a:t>
            </a:r>
            <a:r>
              <a:rPr lang="en-US" altLang="ja-JP" sz="3600" b="1" u="sng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21</a:t>
            </a:r>
            <a:r>
              <a:rPr lang="ja-JP" altLang="en-US" sz="3600" b="1" u="sng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日</a:t>
            </a:r>
            <a:r>
              <a:rPr lang="en-US" altLang="ja-JP" sz="3600" b="1" u="sng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3600" b="1" u="sng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金</a:t>
            </a:r>
            <a:r>
              <a:rPr lang="en-US" altLang="ja-JP" sz="3600" b="1" u="sng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)15:00</a:t>
            </a:r>
            <a:r>
              <a:rPr lang="ja-JP" altLang="en-US" sz="3600" b="1" u="sng" dirty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まで</a:t>
            </a:r>
            <a:r>
              <a:rPr lang="ja-JP" altLang="en-US" sz="3600" dirty="0">
                <a:latin typeface="Meiryo" charset="-128"/>
                <a:ea typeface="Meiryo" charset="-128"/>
                <a:cs typeface="Meiryo" charset="-128"/>
              </a:rPr>
              <a:t>にお振込みください</a:t>
            </a:r>
            <a:r>
              <a:rPr lang="ja-JP" altLang="en-US" sz="3600" dirty="0" smtClean="0">
                <a:latin typeface="Meiryo" charset="-128"/>
                <a:ea typeface="Meiryo" charset="-128"/>
                <a:cs typeface="Meiryo" charset="-128"/>
              </a:rPr>
              <a:t>。</a:t>
            </a:r>
            <a:r>
              <a:rPr lang="en-US" altLang="ja-JP" sz="3600" dirty="0" smtClean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3600" dirty="0" smtClean="0"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sz="3600" dirty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3600" dirty="0" smtClean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en-US" altLang="ja-JP" sz="3600" dirty="0" smtClean="0">
                <a:latin typeface="Meiryo" charset="-128"/>
                <a:ea typeface="Meiryo" charset="-128"/>
                <a:cs typeface="Meiryo" charset="-128"/>
              </a:rPr>
              <a:t>※</a:t>
            </a:r>
            <a:r>
              <a:rPr lang="ja-JP" altLang="en-US" sz="3600" dirty="0">
                <a:latin typeface="Meiryo" charset="-128"/>
                <a:ea typeface="Meiryo" charset="-128"/>
                <a:cs typeface="Meiryo" charset="-128"/>
              </a:rPr>
              <a:t>振込時に学籍番号＋氏名（フルネーム）を</a:t>
            </a:r>
            <a:r>
              <a:rPr lang="ja-JP" altLang="en-US" sz="3600" dirty="0" smtClean="0">
                <a:latin typeface="Meiryo" charset="-128"/>
                <a:ea typeface="Meiryo" charset="-128"/>
                <a:cs typeface="Meiryo" charset="-128"/>
              </a:rPr>
              <a:t>記載</a:t>
            </a:r>
            <a:endParaRPr lang="en-US" altLang="ja-JP" sz="36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2951533" y="2858604"/>
            <a:ext cx="8692860" cy="28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 sz="3200" b="1" dirty="0">
                <a:latin typeface="Meiryo" charset="-128"/>
                <a:ea typeface="Meiryo" charset="-128"/>
                <a:cs typeface="Meiryo" charset="-128"/>
              </a:rPr>
              <a:t>〔</a:t>
            </a:r>
            <a:r>
              <a:rPr lang="ja-JP" altLang="en-US" sz="3200" b="1" dirty="0">
                <a:latin typeface="Meiryo" charset="-128"/>
                <a:ea typeface="Meiryo" charset="-128"/>
                <a:cs typeface="Meiryo" charset="-128"/>
              </a:rPr>
              <a:t>振込先</a:t>
            </a:r>
            <a:r>
              <a:rPr lang="en-US" altLang="ja-JP" sz="3200" b="1" dirty="0">
                <a:latin typeface="Meiryo" charset="-128"/>
                <a:ea typeface="Meiryo" charset="-128"/>
                <a:cs typeface="Meiryo" charset="-128"/>
              </a:rPr>
              <a:t>〕</a:t>
            </a:r>
          </a:p>
          <a:p>
            <a:r>
              <a:rPr lang="ja-JP" altLang="en-US" sz="3200" dirty="0">
                <a:latin typeface="Meiryo" charset="-128"/>
                <a:ea typeface="Meiryo" charset="-128"/>
                <a:cs typeface="Meiryo" charset="-128"/>
              </a:rPr>
              <a:t>りそな銀行　</a:t>
            </a:r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　秋</a:t>
            </a:r>
            <a:r>
              <a:rPr lang="ja-JP" altLang="en-US" sz="3200" dirty="0">
                <a:latin typeface="Meiryo" charset="-128"/>
                <a:ea typeface="Meiryo" charset="-128"/>
                <a:cs typeface="Meiryo" charset="-128"/>
              </a:rPr>
              <a:t>葉原支店</a:t>
            </a:r>
            <a:endParaRPr lang="en-US" altLang="ja-JP" sz="3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3200" dirty="0">
                <a:latin typeface="Meiryo" charset="-128"/>
                <a:ea typeface="Meiryo" charset="-128"/>
                <a:cs typeface="Meiryo" charset="-128"/>
              </a:rPr>
              <a:t>普通預金　</a:t>
            </a:r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　　</a:t>
            </a:r>
            <a:r>
              <a:rPr lang="en-US" altLang="ja-JP" sz="3200" dirty="0" smtClean="0">
                <a:latin typeface="Meiryo" charset="-128"/>
                <a:ea typeface="Meiryo" charset="-128"/>
                <a:cs typeface="Meiryo" charset="-128"/>
              </a:rPr>
              <a:t>1957195</a:t>
            </a:r>
            <a:endParaRPr lang="en-US" altLang="ja-JP" sz="3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　　　　　　　デジタルハリウッド</a:t>
            </a:r>
            <a:r>
              <a:rPr lang="ja-JP" altLang="en-US" sz="3200" dirty="0">
                <a:latin typeface="Meiryo" charset="-128"/>
                <a:ea typeface="Meiryo" charset="-128"/>
                <a:cs typeface="Meiryo" charset="-128"/>
              </a:rPr>
              <a:t>（カ</a:t>
            </a:r>
            <a:endParaRPr lang="en-US" altLang="ja-JP" sz="3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3200" dirty="0">
                <a:latin typeface="Meiryo" charset="-128"/>
                <a:ea typeface="Meiryo" charset="-128"/>
                <a:cs typeface="Meiryo" charset="-128"/>
              </a:rPr>
              <a:t>授業料  </a:t>
            </a:r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    　　</a:t>
            </a:r>
            <a:r>
              <a:rPr lang="en-US" altLang="ja-JP" sz="3200" b="1" dirty="0" smtClean="0">
                <a:solidFill>
                  <a:srgbClr val="3366FF"/>
                </a:solidFill>
                <a:latin typeface="Meiryo" charset="-128"/>
                <a:ea typeface="Meiryo" charset="-128"/>
                <a:cs typeface="Meiryo" charset="-128"/>
              </a:rPr>
              <a:t>\</a:t>
            </a:r>
            <a:r>
              <a:rPr lang="en-US" altLang="ja-JP" sz="3200" b="1" dirty="0">
                <a:solidFill>
                  <a:srgbClr val="3366FF"/>
                </a:solidFill>
                <a:latin typeface="Meiryo" charset="-128"/>
                <a:ea typeface="Meiryo" charset="-128"/>
                <a:cs typeface="Meiryo" charset="-128"/>
              </a:rPr>
              <a:t>259,200-</a:t>
            </a:r>
            <a:endParaRPr lang="ja-JP" altLang="en-US" sz="3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315133" y="714806"/>
            <a:ext cx="110967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3600" dirty="0" smtClean="0">
                <a:latin typeface="Meiryo" charset="-128"/>
                <a:ea typeface="Meiryo" charset="-128"/>
                <a:cs typeface="Meiryo" charset="-128"/>
              </a:rPr>
              <a:t>②学費ローン希望の方</a:t>
            </a:r>
            <a:r>
              <a:rPr lang="en-US" altLang="ja-JP" sz="3600" dirty="0" smtClean="0">
                <a:latin typeface="Meiryo" charset="-128"/>
                <a:ea typeface="Meiryo" charset="-128"/>
                <a:cs typeface="Meiryo" charset="-128"/>
              </a:rPr>
              <a:t>】</a:t>
            </a:r>
            <a:endParaRPr lang="en-US" altLang="ja-JP" sz="36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3600" b="1" u="sng" dirty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9</a:t>
            </a:r>
            <a:r>
              <a:rPr lang="ja-JP" altLang="en-US" sz="3600" b="1" u="sng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月</a:t>
            </a:r>
            <a:r>
              <a:rPr lang="en-US" altLang="ja-JP" sz="3600" b="1" u="sng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1</a:t>
            </a:r>
            <a:r>
              <a:rPr lang="ja-JP" altLang="en-US" sz="3600" b="1" u="sng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２日</a:t>
            </a:r>
            <a:r>
              <a:rPr lang="en-US" altLang="ja-JP" sz="3600" b="1" u="sng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3600" b="1" u="sng" dirty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水</a:t>
            </a:r>
            <a:r>
              <a:rPr lang="en-US" altLang="ja-JP" sz="3600" b="1" u="sng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r>
              <a:rPr lang="ja-JP" altLang="en-US" sz="3600" b="1" u="sng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中まで</a:t>
            </a:r>
            <a:r>
              <a:rPr lang="ja-JP" altLang="en-US" sz="3600" dirty="0" smtClean="0">
                <a:latin typeface="Meiryo" charset="-128"/>
                <a:ea typeface="Meiryo" charset="-128"/>
                <a:cs typeface="Meiryo" charset="-128"/>
              </a:rPr>
              <a:t>に申込手続きを終了して下さい。</a:t>
            </a:r>
            <a:r>
              <a:rPr lang="en-US" altLang="ja-JP" sz="3600" dirty="0" smtClean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3600" dirty="0" smtClean="0"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※</a:t>
            </a:r>
            <a:r>
              <a:rPr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審査があり、状況によっては完了まで日数が必要なため</a:t>
            </a:r>
            <a:r>
              <a:rPr lang="ja-JP" altLang="en-US" sz="3600" dirty="0" smtClean="0"/>
              <a:t>　</a:t>
            </a:r>
            <a:endParaRPr lang="en-US" altLang="ja-JP" sz="3600" dirty="0" smtClean="0"/>
          </a:p>
          <a:p>
            <a:r>
              <a:rPr lang="ja-JP" altLang="en-US" sz="3600" dirty="0" smtClean="0"/>
              <a:t>　　　　</a:t>
            </a:r>
            <a:endParaRPr lang="en-US" altLang="ja-JP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49" y="2730500"/>
            <a:ext cx="8419353" cy="315849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00" y="345472"/>
            <a:ext cx="4058936" cy="73866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70" y="3868386"/>
            <a:ext cx="2437596" cy="8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8" y="397345"/>
            <a:ext cx="11099978" cy="3756916"/>
          </a:xfrm>
          <a:prstGeom prst="rect">
            <a:avLst/>
          </a:prstGeom>
        </p:spPr>
      </p:pic>
      <p:sp>
        <p:nvSpPr>
          <p:cNvPr id="8" name="タイトル 1"/>
          <p:cNvSpPr txBox="1">
            <a:spLocks/>
          </p:cNvSpPr>
          <p:nvPr/>
        </p:nvSpPr>
        <p:spPr>
          <a:xfrm>
            <a:off x="592991" y="4218282"/>
            <a:ext cx="1903393" cy="647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ctr"/>
            <a:r>
              <a:rPr lang="ja-JP" altLang="en-US" sz="2800" dirty="0" smtClean="0"/>
              <a:t>申込方法</a:t>
            </a:r>
            <a:endParaRPr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1051592" y="4902097"/>
            <a:ext cx="10609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hlinkClick r:id="rId3"/>
              </a:rPr>
              <a:t>http://www.cedyna.co.jp/loan/alliance/tuition</a:t>
            </a:r>
            <a:r>
              <a:rPr lang="ja-JP" altLang="en-US" sz="2000" dirty="0" smtClean="0">
                <a:hlinkClick r:id="rId3"/>
              </a:rPr>
              <a:t>/</a:t>
            </a:r>
            <a:endParaRPr lang="en-US" altLang="ja-JP" sz="2000" dirty="0"/>
          </a:p>
          <a:p>
            <a:r>
              <a:rPr lang="ja-JP" altLang="en-US" sz="2000" dirty="0" smtClean="0"/>
              <a:t>より学校名「ジーズアカデミー」と検索し、申込。</a:t>
            </a:r>
            <a:endParaRPr lang="en-US" altLang="ja-JP" sz="2000" dirty="0" smtClean="0"/>
          </a:p>
          <a:p>
            <a:r>
              <a:rPr lang="ja-JP" altLang="en-US" sz="2000" dirty="0" smtClean="0"/>
              <a:t>　</a:t>
            </a:r>
            <a:r>
              <a:rPr lang="en-US" altLang="ja-JP" sz="2000" dirty="0" smtClean="0"/>
              <a:t>※</a:t>
            </a:r>
            <a:r>
              <a:rPr lang="ja-JP" altLang="en-US" sz="2000" dirty="0" smtClean="0"/>
              <a:t>支払い方法のシミュレーションなどもこちらの画面から確認することができます。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3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14" y="1450719"/>
            <a:ext cx="8774202" cy="172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367110" y="3603958"/>
            <a:ext cx="8406911" cy="14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>
                    <a:alpha val="59999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◎レンタルサーバー＋</a:t>
            </a:r>
            <a:r>
              <a:rPr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ドメイン　　を継続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受講生に</a:t>
            </a:r>
            <a:r>
              <a:rPr lang="en-US" altLang="ja-JP" sz="4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4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年間無償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提供</a:t>
            </a: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599834" y="289340"/>
            <a:ext cx="7886700" cy="73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sz="4000" dirty="0" smtClean="0"/>
              <a:t>継続者には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820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「Numpy」の画像検索結果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6741" y="4076385"/>
            <a:ext cx="1330732" cy="13307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946421" y="201495"/>
            <a:ext cx="8844573" cy="113662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卒業生すると：</a:t>
            </a:r>
            <a:r>
              <a:rPr lang="en-US" altLang="ja-JP" dirty="0" smtClean="0"/>
              <a:t>『G’s </a:t>
            </a:r>
            <a:r>
              <a:rPr lang="en-US" altLang="ja-JP" dirty="0"/>
              <a:t>Premiere』</a:t>
            </a:r>
            <a:endParaRPr kumimoji="1" lang="ja-JP" altLang="en-US" dirty="0"/>
          </a:p>
        </p:txBody>
      </p:sp>
      <p:pic>
        <p:nvPicPr>
          <p:cNvPr id="5" name="Picture 11" descr="2006-12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4698" y="1656455"/>
            <a:ext cx="1098623" cy="109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rubyonrails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075" y="1754743"/>
            <a:ext cx="956482" cy="122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c44e26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54612" y="2561154"/>
            <a:ext cx="1343658" cy="132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「node.js」の画像検索結果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3437" y="2530835"/>
            <a:ext cx="2421032" cy="130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「React」の画像検索結果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3329" y="1334790"/>
            <a:ext cx="3203704" cy="8916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「rust プログラミング」の画像検索結果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4338" y="2306048"/>
            <a:ext cx="1393312" cy="1393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「Go lang」の画像検索結果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3149" y="2139265"/>
            <a:ext cx="1726879" cy="17268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「Elixir」の画像検索結果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4524" y="3989232"/>
            <a:ext cx="1857022" cy="18570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「Kotlin」の画像検索結果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31745" y="4223325"/>
            <a:ext cx="2684202" cy="5957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「scikit-learn」の画像検索結果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4701" y="3415461"/>
            <a:ext cx="1197853" cy="11978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「Deeplearning」の画像検索結果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618" y="4456880"/>
            <a:ext cx="1527150" cy="1527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「Python」の画像検索結果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6963" y="1656455"/>
            <a:ext cx="1668806" cy="16688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490008" y="3573734"/>
            <a:ext cx="1577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AI</a:t>
            </a:r>
            <a:r>
              <a:rPr lang="en-US" altLang="ja-JP" sz="1600" dirty="0"/>
              <a:t>/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Deep learning</a:t>
            </a:r>
          </a:p>
          <a:p>
            <a:r>
              <a:rPr kumimoji="1" lang="en-US" altLang="ja-JP" sz="1600" dirty="0" smtClean="0"/>
              <a:t>Data Science</a:t>
            </a:r>
          </a:p>
        </p:txBody>
      </p:sp>
      <p:pic>
        <p:nvPicPr>
          <p:cNvPr id="4116" name="Picture 20" descr="「block chain」の画像検索結果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54612" y="4741751"/>
            <a:ext cx="2401036" cy="1440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「Unity」の画像検索結果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4469" y="4480527"/>
            <a:ext cx="1571466" cy="15714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18094"/>
            <a:ext cx="12192000" cy="583990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43" y="3403599"/>
            <a:ext cx="4975988" cy="331732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6135" y="1347167"/>
            <a:ext cx="4751515" cy="35592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32" y="84843"/>
            <a:ext cx="3319367" cy="84620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776378" y="100396"/>
            <a:ext cx="83125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デジタルハリウッドおよび</a:t>
            </a:r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G’s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の「卒業生」に限定し、起業をサポートするインキュベート機関。オフィス提供＆</a:t>
            </a:r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500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万までの投資を実行。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大企業</a:t>
            </a:r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ベンチャーのオープンイノベーションも推進。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3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11202</TotalTime>
  <Words>240</Words>
  <Application>Microsoft Office PowerPoint</Application>
  <PresentationFormat>ワイド画面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ＭＳ Ｐゴシック</vt:lpstr>
      <vt:lpstr>Meiryo</vt:lpstr>
      <vt:lpstr>Meiryo</vt:lpstr>
      <vt:lpstr>小塚明朝 Pr6N L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卒業生すると：『G’s Premiere』</vt:lpstr>
      <vt:lpstr>PowerPoint プレゼンテーション</vt:lpstr>
    </vt:vector>
  </TitlesOfParts>
  <Company>デジタルハリウッド株式会社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入学オリエンテーション</dc:title>
  <dc:creator>kodama hiroyasu</dc:creator>
  <cp:lastModifiedBy>山田 和哉</cp:lastModifiedBy>
  <cp:revision>182</cp:revision>
  <dcterms:created xsi:type="dcterms:W3CDTF">2015-04-08T03:17:22Z</dcterms:created>
  <dcterms:modified xsi:type="dcterms:W3CDTF">2018-08-28T06:55:43Z</dcterms:modified>
</cp:coreProperties>
</file>