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2" r:id="rId5"/>
    <p:sldId id="263" r:id="rId6"/>
    <p:sldId id="265" r:id="rId7"/>
    <p:sldId id="266" r:id="rId8"/>
    <p:sldId id="26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6</c:v>
                </c:pt>
                <c:pt idx="2">
                  <c:v>5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576084"/>
        <c:axId val="137029472"/>
      </c:barChart>
      <c:catAx>
        <c:axId val="14057608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7029472"/>
        <c:crosses val="autoZero"/>
        <c:auto val="1"/>
        <c:lblAlgn val="ctr"/>
        <c:lblOffset val="100"/>
        <c:noMultiLvlLbl val="0"/>
      </c:catAx>
      <c:valAx>
        <c:axId val="137029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05760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前端技术分享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动态规划算法之最优解问题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思想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4729" y="3052979"/>
            <a:ext cx="5189856" cy="310991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将一个问题分解为若干子问题，对每一个子问题求最优解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前一个子问题的最优解为下一个子问题提供了有效信息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依次解决子问题，最后一个子问题的解就是初始问题的最优解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/>
              <a:t>特征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7415" y="3044102"/>
            <a:ext cx="5194583" cy="3109913"/>
          </a:xfrm>
        </p:spPr>
        <p:txBody>
          <a:bodyPr/>
          <a:lstStyle/>
          <a:p>
            <a:r>
              <a:rPr kumimoji="1" lang="zh-CN" altLang="en-US" dirty="0"/>
              <a:t>重叠子问题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递归算法反复计算相同的子问题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最优子结构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600" dirty="0"/>
              <a:t>      一个问题的最优解包含子问题的最优解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dirty="0"/>
              <a:t>状态转移方程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95" y="248575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斐波那契数列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   重叠子问题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55404" y="4050437"/>
            <a:ext cx="36931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存在大量重复计算，比如 </a:t>
            </a:r>
            <a:r>
              <a:rPr lang="en-GB" altLang="zh-CN" sz="1400" dirty="0"/>
              <a:t>f(18) </a:t>
            </a:r>
            <a:r>
              <a:rPr lang="zh-CN" altLang="en-US" sz="1400" dirty="0"/>
              <a:t>被计算了两次，而且你可以看到，以 </a:t>
            </a:r>
            <a:r>
              <a:rPr lang="en-GB" altLang="zh-CN" sz="1400" dirty="0"/>
              <a:t>f(18) </a:t>
            </a:r>
            <a:r>
              <a:rPr lang="zh-CN" altLang="en-US" sz="1400" dirty="0"/>
              <a:t>为根的这个递归树体量巨大，</a:t>
            </a:r>
            <a:endParaRPr lang="en-US" altLang="zh-CN" sz="1400" dirty="0"/>
          </a:p>
          <a:p>
            <a:r>
              <a:rPr lang="zh-CN" altLang="en-US" sz="1400" dirty="0"/>
              <a:t>多算一遍，会耗费巨大的时间。更何况，还不止 </a:t>
            </a:r>
            <a:r>
              <a:rPr lang="en-GB" altLang="zh-CN" sz="1400" dirty="0"/>
              <a:t>f(18) </a:t>
            </a:r>
            <a:r>
              <a:rPr lang="zh-CN" altLang="en-US" sz="1400" dirty="0"/>
              <a:t>这一个节点被重复计算，所以这个算法</a:t>
            </a:r>
            <a:r>
              <a:rPr lang="zh-CN" altLang="en-US" sz="1400" dirty="0"/>
              <a:t>极其低效</a:t>
            </a:r>
            <a:endParaRPr kumimoji="1"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16" y="3051563"/>
            <a:ext cx="6138804" cy="332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326" y="905522"/>
            <a:ext cx="33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21...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1870" y="1768742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f(n) = f(n-1) + f(n-2)</a:t>
            </a:r>
            <a:endParaRPr lang="en-GB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275" y="24857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凑零钱问题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    最优子结构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6972" y="926232"/>
            <a:ext cx="849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给你 </a:t>
            </a:r>
            <a:r>
              <a:rPr lang="en-GB" altLang="zh-CN" sz="1600" dirty="0"/>
              <a:t>3</a:t>
            </a:r>
            <a:r>
              <a:rPr lang="zh-CN" altLang="en-US" sz="1600" dirty="0"/>
              <a:t>种面值的硬币，面值分别为 </a:t>
            </a:r>
            <a:r>
              <a:rPr lang="en-GB" altLang="zh-CN" sz="1600" dirty="0"/>
              <a:t>1, 2 , 5 </a:t>
            </a:r>
            <a:r>
              <a:rPr lang="zh-CN" altLang="en-GB" sz="1600" dirty="0"/>
              <a:t>，</a:t>
            </a:r>
            <a:r>
              <a:rPr lang="zh-CN" altLang="en-US" sz="1600" dirty="0"/>
              <a:t>每种硬币的数量无限，再给一个总金额 </a:t>
            </a:r>
            <a:r>
              <a:rPr lang="en-GB" altLang="zh-CN" sz="1600" dirty="0"/>
              <a:t>11</a:t>
            </a:r>
            <a:r>
              <a:rPr lang="zh-CN" altLang="en-GB" sz="1600" dirty="0"/>
              <a:t>，</a:t>
            </a:r>
            <a:r>
              <a:rPr lang="zh-CN" altLang="en-US" sz="1600" dirty="0"/>
              <a:t>问</a:t>
            </a:r>
            <a:r>
              <a:rPr lang="zh-CN" altLang="en-US" sz="1600" b="1" dirty="0"/>
              <a:t>最少</a:t>
            </a:r>
            <a:r>
              <a:rPr lang="zh-CN" altLang="en-US" sz="1600" dirty="0"/>
              <a:t>需要几枚硬币凑出这个金额，如果不可能凑出，算法返回 </a:t>
            </a:r>
            <a:r>
              <a:rPr lang="en-US" altLang="zh-CN" sz="1600" dirty="0"/>
              <a:t>-1 </a:t>
            </a:r>
            <a:endParaRPr kumimoji="1" lang="zh-CN" altLang="en-US" sz="1600" dirty="0"/>
          </a:p>
        </p:txBody>
      </p:sp>
      <p:sp>
        <p:nvSpPr>
          <p:cNvPr id="5" name="Text Box 4"/>
          <p:cNvSpPr txBox="1"/>
          <p:nvPr/>
        </p:nvSpPr>
        <p:spPr>
          <a:xfrm>
            <a:off x="215900" y="2185670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opt[11]= min</a:t>
            </a:r>
            <a:endParaRPr lang="en-US"/>
          </a:p>
        </p:txBody>
      </p:sp>
      <p:sp>
        <p:nvSpPr>
          <p:cNvPr id="19" name="双大括号 18"/>
          <p:cNvSpPr/>
          <p:nvPr/>
        </p:nvSpPr>
        <p:spPr>
          <a:xfrm>
            <a:off x="1764665" y="1884680"/>
            <a:ext cx="2504440" cy="114490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87970" y="1754479"/>
            <a:ext cx="7202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选</a:t>
            </a:r>
            <a:r>
              <a:rPr kumimoji="1" lang="en-US" altLang="zh-CN" dirty="0"/>
              <a:t>1</a:t>
            </a:r>
            <a:endParaRPr kumimoji="1"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954261" y="2231436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选</a:t>
            </a:r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2699385" y="1725295"/>
            <a:ext cx="185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opt[11-1]</a:t>
            </a:r>
            <a:endParaRPr kumimoji="1"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3256842" y="48485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699170" y="2207169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opt[11-2]</a:t>
            </a:r>
            <a:endParaRPr kumimoji="1" lang="zh-CN" alt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1971675" y="272542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文本框 23"/>
          <p:cNvSpPr txBox="1"/>
          <p:nvPr/>
        </p:nvSpPr>
        <p:spPr>
          <a:xfrm>
            <a:off x="2708060" y="2738029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opt[11-5]</a:t>
            </a:r>
            <a:endParaRPr kumimoji="1" lang="zh-CN" altLang="en-US" dirty="0"/>
          </a:p>
        </p:txBody>
      </p:sp>
      <p:sp>
        <p:nvSpPr>
          <p:cNvPr id="10" name="Text Box 9"/>
          <p:cNvSpPr txBox="1"/>
          <p:nvPr/>
        </p:nvSpPr>
        <p:spPr>
          <a:xfrm>
            <a:off x="4354830" y="22618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+1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6220" y="3699510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opt[10]= min</a:t>
            </a:r>
            <a:endParaRPr lang="en-US"/>
          </a:p>
        </p:txBody>
      </p:sp>
      <p:sp>
        <p:nvSpPr>
          <p:cNvPr id="14" name="双大括号 18"/>
          <p:cNvSpPr/>
          <p:nvPr/>
        </p:nvSpPr>
        <p:spPr>
          <a:xfrm>
            <a:off x="1784985" y="3398520"/>
            <a:ext cx="2504440" cy="114490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5" name="文本框 19"/>
          <p:cNvSpPr txBox="1"/>
          <p:nvPr/>
        </p:nvSpPr>
        <p:spPr>
          <a:xfrm>
            <a:off x="2008290" y="3268319"/>
            <a:ext cx="7202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选</a:t>
            </a:r>
            <a:r>
              <a:rPr kumimoji="1" lang="en-US" altLang="zh-CN" dirty="0"/>
              <a:t>1</a:t>
            </a:r>
            <a:endParaRPr kumimoji="1" lang="en-US" altLang="zh-CN" dirty="0"/>
          </a:p>
        </p:txBody>
      </p:sp>
      <p:sp>
        <p:nvSpPr>
          <p:cNvPr id="16" name="文本框 20"/>
          <p:cNvSpPr txBox="1"/>
          <p:nvPr/>
        </p:nvSpPr>
        <p:spPr>
          <a:xfrm>
            <a:off x="1974581" y="3745276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选</a:t>
            </a:r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17" name="文本框 21"/>
          <p:cNvSpPr txBox="1"/>
          <p:nvPr/>
        </p:nvSpPr>
        <p:spPr>
          <a:xfrm>
            <a:off x="2719705" y="3254375"/>
            <a:ext cx="185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opt[10-1]</a:t>
            </a:r>
            <a:endParaRPr kumimoji="1" lang="en-US" altLang="zh-CN" dirty="0"/>
          </a:p>
        </p:txBody>
      </p:sp>
      <p:sp>
        <p:nvSpPr>
          <p:cNvPr id="18" name="文本框 23"/>
          <p:cNvSpPr txBox="1"/>
          <p:nvPr/>
        </p:nvSpPr>
        <p:spPr>
          <a:xfrm>
            <a:off x="2719490" y="3721009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opt[10-2]</a:t>
            </a:r>
            <a:endParaRPr kumimoji="1" lang="zh-CN" altLang="en-US" dirty="0"/>
          </a:p>
        </p:txBody>
      </p:sp>
      <p:sp>
        <p:nvSpPr>
          <p:cNvPr id="25" name="Text Box 24"/>
          <p:cNvSpPr txBox="1"/>
          <p:nvPr/>
        </p:nvSpPr>
        <p:spPr>
          <a:xfrm>
            <a:off x="1991995" y="423926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6" name="文本框 23"/>
          <p:cNvSpPr txBox="1"/>
          <p:nvPr/>
        </p:nvSpPr>
        <p:spPr>
          <a:xfrm>
            <a:off x="2728380" y="4251869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opt[10-5]</a:t>
            </a:r>
            <a:endParaRPr kumimoji="1" lang="zh-CN" altLang="en-US" dirty="0"/>
          </a:p>
        </p:txBody>
      </p:sp>
      <p:sp>
        <p:nvSpPr>
          <p:cNvPr id="27" name="Text Box 26"/>
          <p:cNvSpPr txBox="1"/>
          <p:nvPr/>
        </p:nvSpPr>
        <p:spPr>
          <a:xfrm>
            <a:off x="4375150" y="377571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+1</a:t>
            </a:r>
            <a:endParaRPr lang="en-US"/>
          </a:p>
        </p:txBody>
      </p:sp>
      <p:sp>
        <p:nvSpPr>
          <p:cNvPr id="69" name="文本框 68"/>
          <p:cNvSpPr txBox="1"/>
          <p:nvPr/>
        </p:nvSpPr>
        <p:spPr>
          <a:xfrm>
            <a:off x="2286000" y="4520923"/>
            <a:ext cx="395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28" name="Text Box 27"/>
          <p:cNvSpPr txBox="1"/>
          <p:nvPr/>
        </p:nvSpPr>
        <p:spPr>
          <a:xfrm>
            <a:off x="7621905" y="24828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通过子问题的最优解得到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318885" y="292608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opt[n]=Math.min(opt[n-coin]+1 | coin</a:t>
            </a:r>
            <a:r>
              <a:rPr lang="zh-CN" altLang="en-US"/>
              <a:t>∈</a:t>
            </a:r>
            <a:r>
              <a:rPr lang="en-US" altLang="zh-CN"/>
              <a:t>coins</a:t>
            </a:r>
            <a:r>
              <a:rPr lang="en-US"/>
              <a:t>)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51460" y="5815965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opt[1]= min</a:t>
            </a:r>
            <a:endParaRPr lang="en-US"/>
          </a:p>
        </p:txBody>
      </p:sp>
      <p:sp>
        <p:nvSpPr>
          <p:cNvPr id="32" name="双大括号 18"/>
          <p:cNvSpPr/>
          <p:nvPr/>
        </p:nvSpPr>
        <p:spPr>
          <a:xfrm>
            <a:off x="1800225" y="5514975"/>
            <a:ext cx="2504440" cy="114490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3" name="文本框 19"/>
          <p:cNvSpPr txBox="1"/>
          <p:nvPr/>
        </p:nvSpPr>
        <p:spPr>
          <a:xfrm>
            <a:off x="2023530" y="5384774"/>
            <a:ext cx="7202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选</a:t>
            </a:r>
            <a:r>
              <a:rPr kumimoji="1" lang="en-US" altLang="zh-CN" dirty="0"/>
              <a:t>1</a:t>
            </a:r>
            <a:endParaRPr kumimoji="1" lang="en-US" altLang="zh-CN" dirty="0"/>
          </a:p>
        </p:txBody>
      </p:sp>
      <p:sp>
        <p:nvSpPr>
          <p:cNvPr id="34" name="文本框 20"/>
          <p:cNvSpPr txBox="1"/>
          <p:nvPr/>
        </p:nvSpPr>
        <p:spPr>
          <a:xfrm>
            <a:off x="1989821" y="5861731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选</a:t>
            </a:r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35" name="文本框 23"/>
          <p:cNvSpPr txBox="1"/>
          <p:nvPr/>
        </p:nvSpPr>
        <p:spPr>
          <a:xfrm>
            <a:off x="2734730" y="5837464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opt[1-2]</a:t>
            </a:r>
            <a:endParaRPr kumimoji="1" lang="zh-CN" altLang="en-US" dirty="0"/>
          </a:p>
        </p:txBody>
      </p:sp>
      <p:sp>
        <p:nvSpPr>
          <p:cNvPr id="36" name="Text Box 35"/>
          <p:cNvSpPr txBox="1"/>
          <p:nvPr/>
        </p:nvSpPr>
        <p:spPr>
          <a:xfrm>
            <a:off x="2007235" y="635571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7" name="文本框 23"/>
          <p:cNvSpPr txBox="1"/>
          <p:nvPr/>
        </p:nvSpPr>
        <p:spPr>
          <a:xfrm>
            <a:off x="2743620" y="6368324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opt[1-5]</a:t>
            </a:r>
            <a:endParaRPr kumimoji="1" lang="zh-CN" altLang="en-US" dirty="0"/>
          </a:p>
        </p:txBody>
      </p:sp>
      <p:sp>
        <p:nvSpPr>
          <p:cNvPr id="38" name="Text Box 37"/>
          <p:cNvSpPr txBox="1"/>
          <p:nvPr/>
        </p:nvSpPr>
        <p:spPr>
          <a:xfrm>
            <a:off x="4390390" y="589216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+1</a:t>
            </a:r>
            <a:endParaRPr lang="en-US"/>
          </a:p>
        </p:txBody>
      </p:sp>
      <p:sp>
        <p:nvSpPr>
          <p:cNvPr id="39" name="文本框 21"/>
          <p:cNvSpPr txBox="1"/>
          <p:nvPr/>
        </p:nvSpPr>
        <p:spPr>
          <a:xfrm>
            <a:off x="2750185" y="5327015"/>
            <a:ext cx="185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opt[1-1]</a:t>
            </a:r>
            <a:endParaRPr kumimoji="1" lang="en-US" altLang="zh-CN" dirty="0"/>
          </a:p>
        </p:txBody>
      </p:sp>
      <p:sp>
        <p:nvSpPr>
          <p:cNvPr id="40" name="Text Box 39"/>
          <p:cNvSpPr txBox="1"/>
          <p:nvPr/>
        </p:nvSpPr>
        <p:spPr>
          <a:xfrm>
            <a:off x="6255385" y="1926590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 n &lt; 0 return -1</a:t>
            </a:r>
            <a:endParaRPr lang="en-US" altLang="zh-CN"/>
          </a:p>
          <a:p>
            <a:r>
              <a:rPr lang="zh-CN" altLang="en-US"/>
              <a:t>当</a:t>
            </a:r>
            <a:r>
              <a:rPr lang="en-US" altLang="zh-CN"/>
              <a:t> n = 0 </a:t>
            </a:r>
            <a:r>
              <a:rPr lang="en-US" altLang="zh-CN"/>
              <a:t>return 0</a:t>
            </a:r>
            <a:endParaRPr lang="en-US" altLang="zh-CN"/>
          </a:p>
        </p:txBody>
      </p:sp>
      <p:sp>
        <p:nvSpPr>
          <p:cNvPr id="41" name="Text Box 40"/>
          <p:cNvSpPr txBox="1"/>
          <p:nvPr/>
        </p:nvSpPr>
        <p:spPr>
          <a:xfrm>
            <a:off x="6257925" y="257302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 n &gt; 0 :</a:t>
            </a:r>
            <a:endParaRPr lang="en-US"/>
          </a:p>
        </p:txBody>
      </p:sp>
      <p:sp>
        <p:nvSpPr>
          <p:cNvPr id="43" name="文本框 11"/>
          <p:cNvSpPr txBox="1"/>
          <p:nvPr/>
        </p:nvSpPr>
        <p:spPr>
          <a:xfrm>
            <a:off x="9006159" y="6358153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ps: opt</a:t>
            </a:r>
            <a:r>
              <a:rPr kumimoji="1" lang="zh-CN" altLang="en-US" dirty="0"/>
              <a:t>即</a:t>
            </a:r>
            <a:r>
              <a:rPr kumimoji="1" lang="en-US" altLang="zh-CN" dirty="0"/>
              <a:t>optimize</a:t>
            </a:r>
            <a:r>
              <a:rPr kumimoji="1" lang="zh-CN" altLang="en-US" dirty="0"/>
              <a:t>，最优解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步骤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0000" y="3240752"/>
            <a:ext cx="75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09999" y="2913081"/>
            <a:ext cx="75815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穷举求最值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计算最优解的值，通常采用自底向上的方法，写出状态转移方程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寻找出口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重叠子问题对每次的计算结果进行存储优化</a:t>
            </a:r>
            <a:endParaRPr lang="zh-CN" altLang="en-US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求不相邻数字相加的最大值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2285" y="2494846"/>
            <a:ext cx="871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给定一个只含正数的数组，找到数组满足条件的元素的最大和</a:t>
            </a:r>
            <a:endParaRPr lang="en-US" altLang="zh-CN" dirty="0"/>
          </a:p>
          <a:p>
            <a:r>
              <a:rPr lang="zh-CN" altLang="en-US" dirty="0"/>
              <a:t>条件是：组成最大和的所有元素不能相邻，比如数组</a:t>
            </a:r>
            <a:r>
              <a:rPr lang="en-US" altLang="zh-CN" dirty="0"/>
              <a:t>[3,2,5,10,7] </a:t>
            </a:r>
            <a:r>
              <a:rPr lang="zh-CN" altLang="en-US" dirty="0"/>
              <a:t>返回</a:t>
            </a:r>
            <a:r>
              <a:rPr lang="en-US" altLang="zh-CN" dirty="0"/>
              <a:t>15</a:t>
            </a:r>
            <a:r>
              <a:rPr lang="zh-CN" altLang="en-US" dirty="0"/>
              <a:t>（</a:t>
            </a:r>
            <a:r>
              <a:rPr lang="en-US" altLang="zh-CN" dirty="0"/>
              <a:t>3+5+7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51467" y="406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4706" y="3569547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opt[4]= max</a:t>
            </a:r>
            <a:endParaRPr kumimoji="1" lang="en-US" altLang="zh-CN" dirty="0"/>
          </a:p>
        </p:txBody>
      </p:sp>
      <p:sp>
        <p:nvSpPr>
          <p:cNvPr id="10" name="双大括号 9"/>
          <p:cNvSpPr/>
          <p:nvPr/>
        </p:nvSpPr>
        <p:spPr>
          <a:xfrm>
            <a:off x="1794223" y="3383843"/>
            <a:ext cx="2651340" cy="6463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94275" y="3253642"/>
            <a:ext cx="72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57721" y="3746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不选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37790" y="3224530"/>
            <a:ext cx="170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arr</a:t>
            </a:r>
            <a:r>
              <a:rPr kumimoji="1" lang="en-US" altLang="zh-CN" dirty="0"/>
              <a:t>[4]+op</a:t>
            </a:r>
            <a:r>
              <a:rPr kumimoji="1" lang="en-US" altLang="zh-CN" dirty="0"/>
              <a:t>t[2]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285067" y="39398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72150" y="3678392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opt[3]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91721" y="4295424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opt[3]= </a:t>
            </a:r>
            <a:r>
              <a:rPr kumimoji="1" lang="en-US" altLang="zh-CN" dirty="0"/>
              <a:t>max </a:t>
            </a:r>
            <a:endParaRPr kumimoji="1" lang="zh-CN" altLang="en-US" dirty="0"/>
          </a:p>
        </p:txBody>
      </p:sp>
      <p:sp>
        <p:nvSpPr>
          <p:cNvPr id="19" name="双大括号 18"/>
          <p:cNvSpPr/>
          <p:nvPr/>
        </p:nvSpPr>
        <p:spPr>
          <a:xfrm>
            <a:off x="1811718" y="4292600"/>
            <a:ext cx="2651340" cy="6463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11770" y="4162399"/>
            <a:ext cx="72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878061" y="4639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不选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623185" y="4133215"/>
            <a:ext cx="185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arr</a:t>
            </a:r>
            <a:r>
              <a:rPr kumimoji="1" lang="en-US" altLang="zh-CN" dirty="0"/>
              <a:t>[3]+opt[1]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56842" y="48485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622970" y="461508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opt[2]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125379" y="5725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417145" y="5774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111954" y="6778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50867" y="59286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opt[0]= </a:t>
            </a:r>
            <a:r>
              <a:rPr kumimoji="1" lang="en-US" altLang="zh-CN" dirty="0"/>
              <a:t>max </a:t>
            </a:r>
            <a:endParaRPr kumimoji="1" lang="zh-CN" altLang="en-US" dirty="0"/>
          </a:p>
        </p:txBody>
      </p:sp>
      <p:sp>
        <p:nvSpPr>
          <p:cNvPr id="35" name="双大括号 34"/>
          <p:cNvSpPr/>
          <p:nvPr/>
        </p:nvSpPr>
        <p:spPr>
          <a:xfrm>
            <a:off x="1840384" y="5925826"/>
            <a:ext cx="2651340" cy="6463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40436" y="5795625"/>
            <a:ext cx="72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21967" y="6272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不选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51636" y="5766518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arr[0]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270268" y="6481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651636" y="6248315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194598" y="4910367"/>
            <a:ext cx="681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动态转移方程：</a:t>
            </a:r>
            <a:r>
              <a:rPr kumimoji="1" lang="en-US" altLang="zh-CN" dirty="0"/>
              <a:t>opt[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= </a:t>
            </a:r>
            <a:r>
              <a:rPr kumimoji="1" lang="en-US" altLang="zh-CN" dirty="0" err="1"/>
              <a:t>Math.max</a:t>
            </a:r>
            <a:r>
              <a:rPr kumimoji="1" lang="en-US" altLang="zh-CN" dirty="0"/>
              <a:t>(arr[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]+opt[i-2], opt[i-1])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182241" y="5482625"/>
            <a:ext cx="4640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出口：</a:t>
            </a:r>
            <a:r>
              <a:rPr kumimoji="1" lang="en-US" altLang="zh-CN" dirty="0"/>
              <a:t>opt[0] = arr[0]</a:t>
            </a:r>
            <a:endParaRPr kumimoji="1" lang="en-US" altLang="zh-CN" dirty="0"/>
          </a:p>
          <a:p>
            <a:r>
              <a:rPr kumimoji="1" lang="en-US" altLang="zh-CN" dirty="0"/>
              <a:t>	  opt[1] = M</a:t>
            </a:r>
            <a:r>
              <a:rPr kumimoji="1" lang="en-US" altLang="zh-CN" dirty="0"/>
              <a:t>ath.max(arr[0], arr[1])</a:t>
            </a:r>
            <a:endParaRPr kumimoji="1" lang="en-US" altLang="zh-CN" dirty="0"/>
          </a:p>
        </p:txBody>
      </p:sp>
      <p:sp>
        <p:nvSpPr>
          <p:cNvPr id="57" name="矩形 56"/>
          <p:cNvSpPr/>
          <p:nvPr/>
        </p:nvSpPr>
        <p:spPr>
          <a:xfrm>
            <a:off x="5906829" y="3533799"/>
            <a:ext cx="378339" cy="39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441252" y="3521666"/>
            <a:ext cx="378339" cy="39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981470" y="3532485"/>
            <a:ext cx="378339" cy="39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518803" y="3533799"/>
            <a:ext cx="567151" cy="39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209524" y="3521666"/>
            <a:ext cx="378339" cy="39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939545" y="31392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439272" y="31459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989745" y="31325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7645925" y="31238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8201953" y="31312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141648" y="35216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arr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2286000" y="4856203"/>
            <a:ext cx="395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规划兼职工作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5610" y="2725847"/>
            <a:ext cx="85381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你打算利用空闲时间来做兼职工作赚些零花钱。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这里有 </a:t>
            </a:r>
            <a:r>
              <a:rPr kumimoji="1" lang="en-GB" altLang="zh-CN" dirty="0"/>
              <a:t>n </a:t>
            </a:r>
            <a:r>
              <a:rPr kumimoji="1" lang="zh-CN" altLang="en-US" dirty="0"/>
              <a:t>份兼职工作，每份工作预计从 </a:t>
            </a:r>
            <a:r>
              <a:rPr kumimoji="1" lang="en-GB" altLang="zh-CN" dirty="0" err="1"/>
              <a:t>startTime</a:t>
            </a:r>
            <a:r>
              <a:rPr kumimoji="1" lang="en-GB" altLang="zh-CN" dirty="0"/>
              <a:t>[</a:t>
            </a:r>
            <a:r>
              <a:rPr kumimoji="1" lang="en-GB" altLang="zh-CN" dirty="0" err="1"/>
              <a:t>i</a:t>
            </a:r>
            <a:r>
              <a:rPr kumimoji="1" lang="en-GB" altLang="zh-CN" dirty="0"/>
              <a:t>] </a:t>
            </a:r>
            <a:r>
              <a:rPr kumimoji="1" lang="zh-CN" altLang="en-US" dirty="0"/>
              <a:t>开始到 </a:t>
            </a:r>
            <a:r>
              <a:rPr kumimoji="1" lang="en-GB" altLang="zh-CN" dirty="0" err="1"/>
              <a:t>endTime</a:t>
            </a:r>
            <a:r>
              <a:rPr kumimoji="1" lang="en-GB" altLang="zh-CN" dirty="0"/>
              <a:t>[</a:t>
            </a:r>
            <a:r>
              <a:rPr kumimoji="1" lang="en-GB" altLang="zh-CN" dirty="0" err="1"/>
              <a:t>i</a:t>
            </a:r>
            <a:r>
              <a:rPr kumimoji="1" lang="en-GB" altLang="zh-CN" dirty="0"/>
              <a:t>] </a:t>
            </a:r>
            <a:r>
              <a:rPr kumimoji="1" lang="zh-CN" altLang="en-US" dirty="0"/>
              <a:t>结束，报酬为 </a:t>
            </a:r>
            <a:r>
              <a:rPr kumimoji="1" lang="en-GB" altLang="zh-CN" dirty="0"/>
              <a:t>profit[</a:t>
            </a:r>
            <a:r>
              <a:rPr kumimoji="1" lang="en-GB" altLang="zh-CN" dirty="0" err="1"/>
              <a:t>i</a:t>
            </a:r>
            <a:r>
              <a:rPr kumimoji="1" lang="en-GB" altLang="zh-CN" dirty="0"/>
              <a:t>]</a:t>
            </a:r>
            <a:r>
              <a:rPr kumimoji="1" lang="zh-CN" altLang="en-GB" dirty="0"/>
              <a:t>。</a:t>
            </a:r>
            <a:endParaRPr kumimoji="1" lang="zh-CN" altLang="en-GB" dirty="0"/>
          </a:p>
          <a:p>
            <a:endParaRPr kumimoji="1" lang="zh-CN" altLang="en-GB" dirty="0"/>
          </a:p>
          <a:p>
            <a:r>
              <a:rPr kumimoji="1" lang="zh-CN" altLang="en-US" dirty="0"/>
              <a:t>给你一份兼职工作表，包含开始时间 </a:t>
            </a:r>
            <a:r>
              <a:rPr kumimoji="1" lang="en-GB" altLang="zh-CN" dirty="0" err="1"/>
              <a:t>startTime</a:t>
            </a:r>
            <a:r>
              <a:rPr kumimoji="1" lang="zh-CN" altLang="en-GB" dirty="0"/>
              <a:t>，</a:t>
            </a:r>
            <a:r>
              <a:rPr kumimoji="1" lang="zh-CN" altLang="en-US" dirty="0"/>
              <a:t>结束时间 </a:t>
            </a:r>
            <a:r>
              <a:rPr kumimoji="1" lang="en-GB" altLang="zh-CN" dirty="0" err="1"/>
              <a:t>endTime</a:t>
            </a:r>
            <a:r>
              <a:rPr kumimoji="1" lang="en-GB" altLang="zh-CN" dirty="0"/>
              <a:t> </a:t>
            </a:r>
            <a:r>
              <a:rPr kumimoji="1" lang="zh-CN" altLang="en-US" dirty="0"/>
              <a:t>和预计报酬 </a:t>
            </a:r>
            <a:r>
              <a:rPr kumimoji="1" lang="en-GB" altLang="zh-CN" dirty="0"/>
              <a:t>profit </a:t>
            </a:r>
            <a:r>
              <a:rPr kumimoji="1" lang="zh-CN" altLang="en-US" dirty="0"/>
              <a:t>三个数组，请你计算并返回可以获得的最大报酬。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注意，时间上出现重叠的 </a:t>
            </a:r>
            <a:r>
              <a:rPr kumimoji="1" lang="en-US" altLang="zh-CN" dirty="0"/>
              <a:t>2 </a:t>
            </a:r>
            <a:r>
              <a:rPr kumimoji="1" lang="zh-CN" altLang="en-US" dirty="0"/>
              <a:t>份工作不能同时进行。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如果你选择的工作在时间 </a:t>
            </a:r>
            <a:r>
              <a:rPr kumimoji="1" lang="en-GB" altLang="zh-CN" dirty="0"/>
              <a:t>X </a:t>
            </a:r>
            <a:r>
              <a:rPr kumimoji="1" lang="zh-CN" altLang="en-US" dirty="0"/>
              <a:t>结束，那么你可以立刻进行在时间 </a:t>
            </a:r>
            <a:r>
              <a:rPr kumimoji="1" lang="en-GB" altLang="zh-CN" dirty="0"/>
              <a:t>X </a:t>
            </a:r>
            <a:r>
              <a:rPr kumimoji="1" lang="zh-CN" altLang="en-US" dirty="0"/>
              <a:t>开始的下一份工作。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395" y="24857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规划兼职</a:t>
            </a:r>
            <a:r>
              <a:rPr kumimoji="1" lang="zh-CN" altLang="en-US" dirty="0"/>
              <a:t>工作      </a:t>
            </a:r>
            <a:endParaRPr kumimoji="1" lang="zh-CN" alt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585470" y="615950"/>
          <a:ext cx="9857740" cy="596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2240333" y="891496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 err="1"/>
              <a:t>5</a:t>
            </a:r>
            <a:endParaRPr kumimoji="1" lang="zh-CN" altLang="en-US" dirty="0"/>
          </a:p>
        </p:txBody>
      </p:sp>
      <p:sp>
        <p:nvSpPr>
          <p:cNvPr id="9" name="文本框 67"/>
          <p:cNvSpPr txBox="1"/>
          <p:nvPr/>
        </p:nvSpPr>
        <p:spPr>
          <a:xfrm>
            <a:off x="3669030" y="1630680"/>
            <a:ext cx="494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1</a:t>
            </a:r>
            <a:endParaRPr kumimoji="1" lang="en-US" altLang="zh-CN" dirty="0"/>
          </a:p>
        </p:txBody>
      </p:sp>
      <p:sp>
        <p:nvSpPr>
          <p:cNvPr id="10" name="文本框 67"/>
          <p:cNvSpPr txBox="1"/>
          <p:nvPr/>
        </p:nvSpPr>
        <p:spPr>
          <a:xfrm>
            <a:off x="2934335" y="2290445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8</a:t>
            </a:r>
            <a:endParaRPr kumimoji="1" lang="en-US" altLang="zh-CN" dirty="0"/>
          </a:p>
        </p:txBody>
      </p:sp>
      <p:sp>
        <p:nvSpPr>
          <p:cNvPr id="11" name="文本框 67"/>
          <p:cNvSpPr txBox="1"/>
          <p:nvPr/>
        </p:nvSpPr>
        <p:spPr>
          <a:xfrm>
            <a:off x="5083175" y="2980690"/>
            <a:ext cx="46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4</a:t>
            </a:r>
            <a:endParaRPr kumimoji="1" lang="en-US" altLang="zh-CN" dirty="0"/>
          </a:p>
        </p:txBody>
      </p:sp>
      <p:sp>
        <p:nvSpPr>
          <p:cNvPr id="12" name="文本框 67"/>
          <p:cNvSpPr txBox="1"/>
          <p:nvPr/>
        </p:nvSpPr>
        <p:spPr>
          <a:xfrm>
            <a:off x="5004435" y="3655695"/>
            <a:ext cx="62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6</a:t>
            </a:r>
            <a:endParaRPr kumimoji="1" lang="en-US" altLang="zh-CN" dirty="0"/>
          </a:p>
        </p:txBody>
      </p:sp>
      <p:sp>
        <p:nvSpPr>
          <p:cNvPr id="13" name="文本框 67"/>
          <p:cNvSpPr txBox="1"/>
          <p:nvPr/>
        </p:nvSpPr>
        <p:spPr>
          <a:xfrm>
            <a:off x="6055995" y="4378325"/>
            <a:ext cx="60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14" name="文本框 67"/>
          <p:cNvSpPr txBox="1"/>
          <p:nvPr/>
        </p:nvSpPr>
        <p:spPr>
          <a:xfrm>
            <a:off x="6839585" y="5068570"/>
            <a:ext cx="45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15" name="文本框 67"/>
          <p:cNvSpPr txBox="1"/>
          <p:nvPr/>
        </p:nvSpPr>
        <p:spPr>
          <a:xfrm>
            <a:off x="8220128" y="5712416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4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9395" y="24857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规划兼职</a:t>
            </a:r>
            <a:r>
              <a:rPr kumimoji="1" lang="zh-CN" altLang="en-US" dirty="0"/>
              <a:t>工作      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297464" y="934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589230" y="9831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22952" y="11375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opt[8]= </a:t>
            </a:r>
            <a:r>
              <a:rPr kumimoji="1" lang="en-US" altLang="zh-CN" dirty="0"/>
              <a:t>max </a:t>
            </a:r>
            <a:endParaRPr kumimoji="1" lang="zh-CN" altLang="en-US" dirty="0"/>
          </a:p>
        </p:txBody>
      </p:sp>
      <p:sp>
        <p:nvSpPr>
          <p:cNvPr id="35" name="双大括号 34"/>
          <p:cNvSpPr/>
          <p:nvPr/>
        </p:nvSpPr>
        <p:spPr>
          <a:xfrm>
            <a:off x="2012315" y="1134745"/>
            <a:ext cx="3100070" cy="69024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112521" y="1004550"/>
            <a:ext cx="7202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选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094052" y="1481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不选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762885" y="975360"/>
            <a:ext cx="228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profit[8] + </a:t>
            </a:r>
            <a:r>
              <a:rPr kumimoji="1" lang="en-US" altLang="zh-CN" dirty="0"/>
              <a:t>opt[5] </a:t>
            </a:r>
            <a:endParaRPr kumimoji="1" lang="en-US" altLang="zh-CN" dirty="0"/>
          </a:p>
        </p:txBody>
      </p:sp>
      <p:sp>
        <p:nvSpPr>
          <p:cNvPr id="39" name="文本框 38"/>
          <p:cNvSpPr txBox="1"/>
          <p:nvPr/>
        </p:nvSpPr>
        <p:spPr>
          <a:xfrm>
            <a:off x="3442353" y="1690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762761" y="1457240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opt[7]</a:t>
            </a:r>
            <a:endParaRPr kumimoji="1" lang="en-US" altLang="zh-CN" dirty="0"/>
          </a:p>
        </p:txBody>
      </p:sp>
      <p:sp>
        <p:nvSpPr>
          <p:cNvPr id="3" name="文本框 24"/>
          <p:cNvSpPr txBox="1"/>
          <p:nvPr/>
        </p:nvSpPr>
        <p:spPr>
          <a:xfrm>
            <a:off x="1336834" y="2142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4" name="文本框 30"/>
          <p:cNvSpPr txBox="1"/>
          <p:nvPr/>
        </p:nvSpPr>
        <p:spPr>
          <a:xfrm>
            <a:off x="3628600" y="2190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5" name="文本框 33"/>
          <p:cNvSpPr txBox="1"/>
          <p:nvPr/>
        </p:nvSpPr>
        <p:spPr>
          <a:xfrm>
            <a:off x="662322" y="23453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opt[7]= </a:t>
            </a:r>
            <a:r>
              <a:rPr kumimoji="1" lang="en-US" altLang="zh-CN" dirty="0"/>
              <a:t>max </a:t>
            </a:r>
            <a:endParaRPr kumimoji="1" lang="zh-CN" altLang="en-US" dirty="0"/>
          </a:p>
        </p:txBody>
      </p:sp>
      <p:sp>
        <p:nvSpPr>
          <p:cNvPr id="6" name="双大括号 34"/>
          <p:cNvSpPr/>
          <p:nvPr/>
        </p:nvSpPr>
        <p:spPr>
          <a:xfrm>
            <a:off x="2051685" y="2342515"/>
            <a:ext cx="3100070" cy="69024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文本框 35"/>
          <p:cNvSpPr txBox="1"/>
          <p:nvPr/>
        </p:nvSpPr>
        <p:spPr>
          <a:xfrm>
            <a:off x="2151891" y="2212320"/>
            <a:ext cx="72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选</a:t>
            </a:r>
            <a:endParaRPr kumimoji="1" lang="zh-CN" altLang="en-US" dirty="0"/>
          </a:p>
        </p:txBody>
      </p:sp>
      <p:sp>
        <p:nvSpPr>
          <p:cNvPr id="8" name="文本框 36"/>
          <p:cNvSpPr txBox="1"/>
          <p:nvPr/>
        </p:nvSpPr>
        <p:spPr>
          <a:xfrm>
            <a:off x="2133422" y="26892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不选</a:t>
            </a:r>
            <a:endParaRPr kumimoji="1" lang="zh-CN" altLang="en-US" dirty="0"/>
          </a:p>
        </p:txBody>
      </p:sp>
      <p:sp>
        <p:nvSpPr>
          <p:cNvPr id="9" name="文本框 37"/>
          <p:cNvSpPr txBox="1"/>
          <p:nvPr/>
        </p:nvSpPr>
        <p:spPr>
          <a:xfrm>
            <a:off x="2802255" y="2183130"/>
            <a:ext cx="228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profit[7] + </a:t>
            </a:r>
            <a:r>
              <a:rPr kumimoji="1" lang="en-US" altLang="zh-CN" dirty="0"/>
              <a:t>opt[3] </a:t>
            </a:r>
            <a:endParaRPr kumimoji="1" lang="en-US" altLang="zh-CN" dirty="0"/>
          </a:p>
        </p:txBody>
      </p:sp>
      <p:sp>
        <p:nvSpPr>
          <p:cNvPr id="10" name="文本框 38"/>
          <p:cNvSpPr txBox="1"/>
          <p:nvPr/>
        </p:nvSpPr>
        <p:spPr>
          <a:xfrm>
            <a:off x="3481723" y="2898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11" name="文本框 39"/>
          <p:cNvSpPr txBox="1"/>
          <p:nvPr/>
        </p:nvSpPr>
        <p:spPr>
          <a:xfrm>
            <a:off x="2802131" y="2665010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opt[6]</a:t>
            </a:r>
            <a:endParaRPr kumimoji="1" lang="en-US" altLang="zh-CN" dirty="0"/>
          </a:p>
        </p:txBody>
      </p:sp>
      <p:sp>
        <p:nvSpPr>
          <p:cNvPr id="12" name="文本框 24"/>
          <p:cNvSpPr txBox="1"/>
          <p:nvPr/>
        </p:nvSpPr>
        <p:spPr>
          <a:xfrm>
            <a:off x="1330484" y="3349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13" name="文本框 30"/>
          <p:cNvSpPr txBox="1"/>
          <p:nvPr/>
        </p:nvSpPr>
        <p:spPr>
          <a:xfrm>
            <a:off x="3622250" y="3398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14" name="文本框 33"/>
          <p:cNvSpPr txBox="1"/>
          <p:nvPr/>
        </p:nvSpPr>
        <p:spPr>
          <a:xfrm>
            <a:off x="655972" y="35531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opt[6]= </a:t>
            </a:r>
            <a:r>
              <a:rPr kumimoji="1" lang="en-US" altLang="zh-CN" dirty="0"/>
              <a:t>max </a:t>
            </a:r>
            <a:endParaRPr kumimoji="1" lang="zh-CN" altLang="en-US" dirty="0"/>
          </a:p>
        </p:txBody>
      </p:sp>
      <p:sp>
        <p:nvSpPr>
          <p:cNvPr id="15" name="双大括号 34"/>
          <p:cNvSpPr/>
          <p:nvPr/>
        </p:nvSpPr>
        <p:spPr>
          <a:xfrm>
            <a:off x="2045335" y="3550285"/>
            <a:ext cx="3100070" cy="69024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6" name="文本框 35"/>
          <p:cNvSpPr txBox="1"/>
          <p:nvPr/>
        </p:nvSpPr>
        <p:spPr>
          <a:xfrm>
            <a:off x="2145541" y="3420090"/>
            <a:ext cx="72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选</a:t>
            </a:r>
            <a:endParaRPr kumimoji="1" lang="zh-CN" altLang="en-US" dirty="0"/>
          </a:p>
        </p:txBody>
      </p:sp>
      <p:sp>
        <p:nvSpPr>
          <p:cNvPr id="17" name="文本框 36"/>
          <p:cNvSpPr txBox="1"/>
          <p:nvPr/>
        </p:nvSpPr>
        <p:spPr>
          <a:xfrm>
            <a:off x="2127072" y="38970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不选</a:t>
            </a:r>
            <a:endParaRPr kumimoji="1" lang="zh-CN" altLang="en-US" dirty="0"/>
          </a:p>
        </p:txBody>
      </p:sp>
      <p:sp>
        <p:nvSpPr>
          <p:cNvPr id="18" name="文本框 37"/>
          <p:cNvSpPr txBox="1"/>
          <p:nvPr/>
        </p:nvSpPr>
        <p:spPr>
          <a:xfrm>
            <a:off x="2795905" y="3390900"/>
            <a:ext cx="228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profit[6] + </a:t>
            </a:r>
            <a:r>
              <a:rPr kumimoji="1" lang="en-US" altLang="zh-CN" dirty="0"/>
              <a:t>opt[2] </a:t>
            </a:r>
            <a:endParaRPr kumimoji="1" lang="en-US" altLang="zh-CN" dirty="0"/>
          </a:p>
        </p:txBody>
      </p:sp>
      <p:sp>
        <p:nvSpPr>
          <p:cNvPr id="19" name="文本框 38"/>
          <p:cNvSpPr txBox="1"/>
          <p:nvPr/>
        </p:nvSpPr>
        <p:spPr>
          <a:xfrm>
            <a:off x="3475373" y="41062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20" name="文本框 39"/>
          <p:cNvSpPr txBox="1"/>
          <p:nvPr/>
        </p:nvSpPr>
        <p:spPr>
          <a:xfrm>
            <a:off x="2795781" y="3872780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opt[5]</a:t>
            </a:r>
            <a:endParaRPr kumimoji="1" lang="en-US" altLang="zh-CN" dirty="0"/>
          </a:p>
        </p:txBody>
      </p:sp>
      <p:sp>
        <p:nvSpPr>
          <p:cNvPr id="21" name="文本框 24"/>
          <p:cNvSpPr txBox="1"/>
          <p:nvPr/>
        </p:nvSpPr>
        <p:spPr>
          <a:xfrm>
            <a:off x="1336834" y="45576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22" name="文本框 30"/>
          <p:cNvSpPr txBox="1"/>
          <p:nvPr/>
        </p:nvSpPr>
        <p:spPr>
          <a:xfrm>
            <a:off x="3628600" y="4606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23" name="文本框 33"/>
          <p:cNvSpPr txBox="1"/>
          <p:nvPr/>
        </p:nvSpPr>
        <p:spPr>
          <a:xfrm>
            <a:off x="662322" y="476088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opt[5]= </a:t>
            </a:r>
            <a:r>
              <a:rPr kumimoji="1" lang="en-US" altLang="zh-CN" dirty="0"/>
              <a:t>max </a:t>
            </a:r>
            <a:endParaRPr kumimoji="1" lang="zh-CN" altLang="en-US" dirty="0"/>
          </a:p>
        </p:txBody>
      </p:sp>
      <p:sp>
        <p:nvSpPr>
          <p:cNvPr id="24" name="双大括号 34"/>
          <p:cNvSpPr/>
          <p:nvPr/>
        </p:nvSpPr>
        <p:spPr>
          <a:xfrm>
            <a:off x="2051685" y="4758055"/>
            <a:ext cx="3100070" cy="69024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6" name="文本框 35"/>
          <p:cNvSpPr txBox="1"/>
          <p:nvPr/>
        </p:nvSpPr>
        <p:spPr>
          <a:xfrm>
            <a:off x="2151891" y="4627860"/>
            <a:ext cx="72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选</a:t>
            </a:r>
            <a:endParaRPr kumimoji="1" lang="zh-CN" altLang="en-US" dirty="0"/>
          </a:p>
        </p:txBody>
      </p:sp>
      <p:sp>
        <p:nvSpPr>
          <p:cNvPr id="27" name="文本框 36"/>
          <p:cNvSpPr txBox="1"/>
          <p:nvPr/>
        </p:nvSpPr>
        <p:spPr>
          <a:xfrm>
            <a:off x="2133422" y="5104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不选</a:t>
            </a:r>
            <a:endParaRPr kumimoji="1" lang="zh-CN" altLang="en-US" dirty="0"/>
          </a:p>
        </p:txBody>
      </p:sp>
      <p:sp>
        <p:nvSpPr>
          <p:cNvPr id="28" name="文本框 37"/>
          <p:cNvSpPr txBox="1"/>
          <p:nvPr/>
        </p:nvSpPr>
        <p:spPr>
          <a:xfrm>
            <a:off x="2802255" y="4598670"/>
            <a:ext cx="228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profit[5] + </a:t>
            </a:r>
            <a:r>
              <a:rPr kumimoji="1" lang="en-US" altLang="zh-CN" dirty="0"/>
              <a:t>opt[1] </a:t>
            </a:r>
            <a:endParaRPr kumimoji="1" lang="en-US" altLang="zh-CN" dirty="0"/>
          </a:p>
        </p:txBody>
      </p:sp>
      <p:sp>
        <p:nvSpPr>
          <p:cNvPr id="29" name="文本框 38"/>
          <p:cNvSpPr txBox="1"/>
          <p:nvPr/>
        </p:nvSpPr>
        <p:spPr>
          <a:xfrm>
            <a:off x="3481723" y="5314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30" name="文本框 39"/>
          <p:cNvSpPr txBox="1"/>
          <p:nvPr/>
        </p:nvSpPr>
        <p:spPr>
          <a:xfrm>
            <a:off x="2802131" y="5080550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opt[4]</a:t>
            </a:r>
            <a:endParaRPr kumimoji="1" lang="en-US" altLang="zh-CN" dirty="0"/>
          </a:p>
        </p:txBody>
      </p:sp>
      <p:sp>
        <p:nvSpPr>
          <p:cNvPr id="32" name="文本框 24"/>
          <p:cNvSpPr txBox="1"/>
          <p:nvPr/>
        </p:nvSpPr>
        <p:spPr>
          <a:xfrm>
            <a:off x="6749574" y="958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33" name="文本框 30"/>
          <p:cNvSpPr txBox="1"/>
          <p:nvPr/>
        </p:nvSpPr>
        <p:spPr>
          <a:xfrm>
            <a:off x="9041340" y="1007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41" name="文本框 33"/>
          <p:cNvSpPr txBox="1"/>
          <p:nvPr/>
        </p:nvSpPr>
        <p:spPr>
          <a:xfrm>
            <a:off x="6075062" y="11617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opt[1]= </a:t>
            </a:r>
            <a:r>
              <a:rPr kumimoji="1" lang="en-US" altLang="zh-CN" dirty="0"/>
              <a:t>max </a:t>
            </a:r>
            <a:endParaRPr kumimoji="1" lang="zh-CN" altLang="en-US" dirty="0"/>
          </a:p>
        </p:txBody>
      </p:sp>
      <p:sp>
        <p:nvSpPr>
          <p:cNvPr id="42" name="双大括号 34"/>
          <p:cNvSpPr/>
          <p:nvPr/>
        </p:nvSpPr>
        <p:spPr>
          <a:xfrm>
            <a:off x="7464425" y="1158875"/>
            <a:ext cx="3100070" cy="69024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3" name="文本框 35"/>
          <p:cNvSpPr txBox="1"/>
          <p:nvPr/>
        </p:nvSpPr>
        <p:spPr>
          <a:xfrm>
            <a:off x="7564631" y="1028680"/>
            <a:ext cx="72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/>
              <a:t>选</a:t>
            </a:r>
            <a:endParaRPr kumimoji="1" lang="zh-CN" altLang="en-US" dirty="0"/>
          </a:p>
        </p:txBody>
      </p:sp>
      <p:sp>
        <p:nvSpPr>
          <p:cNvPr id="44" name="文本框 36"/>
          <p:cNvSpPr txBox="1"/>
          <p:nvPr/>
        </p:nvSpPr>
        <p:spPr>
          <a:xfrm>
            <a:off x="7546162" y="1505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不选</a:t>
            </a:r>
            <a:endParaRPr kumimoji="1" lang="zh-CN" altLang="en-US" dirty="0"/>
          </a:p>
        </p:txBody>
      </p:sp>
      <p:sp>
        <p:nvSpPr>
          <p:cNvPr id="45" name="文本框 37"/>
          <p:cNvSpPr txBox="1"/>
          <p:nvPr/>
        </p:nvSpPr>
        <p:spPr>
          <a:xfrm>
            <a:off x="8214995" y="999490"/>
            <a:ext cx="228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profit[1] + 0</a:t>
            </a:r>
            <a:endParaRPr kumimoji="1" lang="en-US" altLang="zh-CN" dirty="0"/>
          </a:p>
        </p:txBody>
      </p:sp>
      <p:sp>
        <p:nvSpPr>
          <p:cNvPr id="46" name="文本框 38"/>
          <p:cNvSpPr txBox="1"/>
          <p:nvPr/>
        </p:nvSpPr>
        <p:spPr>
          <a:xfrm>
            <a:off x="8894463" y="1714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47" name="文本框 39"/>
          <p:cNvSpPr txBox="1"/>
          <p:nvPr/>
        </p:nvSpPr>
        <p:spPr>
          <a:xfrm>
            <a:off x="8214871" y="1481370"/>
            <a:ext cx="15508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0</a:t>
            </a:r>
            <a:endParaRPr kumimoji="1" lang="en-US" altLang="zh-CN" dirty="0"/>
          </a:p>
        </p:txBody>
      </p:sp>
      <p:sp>
        <p:nvSpPr>
          <p:cNvPr id="48" name="Text Box 47"/>
          <p:cNvSpPr txBox="1"/>
          <p:nvPr/>
        </p:nvSpPr>
        <p:spPr>
          <a:xfrm>
            <a:off x="5151755" y="248285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pre[</a:t>
            </a:r>
            <a:r>
              <a:rPr lang="en-US"/>
              <a:t>n]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740910" y="616585"/>
            <a:ext cx="751205" cy="400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5892800" y="3763010"/>
            <a:ext cx="5897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opt[n] = Math.max(profit[n]+opt[pre[n]], opt[n-1])</a:t>
            </a:r>
            <a:endParaRPr lang="en-US"/>
          </a:p>
          <a:p>
            <a:pPr algn="l"/>
            <a:endParaRPr lang="en-US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0</TotalTime>
  <Words>1565</Words>
  <Application>WPS Presentation</Application>
  <PresentationFormat>宽屏</PresentationFormat>
  <Paragraphs>266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Wingdings</vt:lpstr>
      <vt:lpstr>Century Gothic</vt:lpstr>
      <vt:lpstr>微软雅黑</vt:lpstr>
      <vt:lpstr>Arial Unicode MS</vt:lpstr>
      <vt:lpstr>Calibri</vt:lpstr>
      <vt:lpstr>引用</vt:lpstr>
      <vt:lpstr>前端技术分享</vt:lpstr>
      <vt:lpstr>概述</vt:lpstr>
      <vt:lpstr>PowerPoint 演示文稿</vt:lpstr>
      <vt:lpstr>PowerPoint 演示文稿</vt:lpstr>
      <vt:lpstr>步骤</vt:lpstr>
      <vt:lpstr>例题-求不相邻数字相加的最大值</vt:lpstr>
      <vt:lpstr>练习题-规划兼职工作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zuo rick</dc:creator>
  <cp:lastModifiedBy>Laidian</cp:lastModifiedBy>
  <cp:revision>28</cp:revision>
  <dcterms:created xsi:type="dcterms:W3CDTF">2022-01-10T08:27:00Z</dcterms:created>
  <dcterms:modified xsi:type="dcterms:W3CDTF">2022-01-12T10:44:00Z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78D13D85F4D1483691576ADCA3701727</vt:lpwstr>
  </property>
  <property fmtid="{D5CDD505-2E9C-101B-9397-08002B2CF9AE}" pid="3" name="KSOProductBuildVer">
    <vt:lpwstr>1033-11.2.0.10443</vt:lpwstr>
  </property>
</Properties>
</file>