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Lucida Grande"/>
      </a:defRPr>
    </a:lvl1pPr>
    <a:lvl2pPr indent="228600" defTabSz="457200" latinLnBrk="0">
      <a:defRPr sz="2200">
        <a:latin typeface="+mn-lt"/>
        <a:ea typeface="+mn-ea"/>
        <a:cs typeface="+mn-cs"/>
        <a:sym typeface="Lucida Grande"/>
      </a:defRPr>
    </a:lvl2pPr>
    <a:lvl3pPr indent="457200" defTabSz="457200" latinLnBrk="0">
      <a:defRPr sz="2200">
        <a:latin typeface="+mn-lt"/>
        <a:ea typeface="+mn-ea"/>
        <a:cs typeface="+mn-cs"/>
        <a:sym typeface="Lucida Grande"/>
      </a:defRPr>
    </a:lvl3pPr>
    <a:lvl4pPr indent="685800" defTabSz="457200" latinLnBrk="0">
      <a:defRPr sz="2200">
        <a:latin typeface="+mn-lt"/>
        <a:ea typeface="+mn-ea"/>
        <a:cs typeface="+mn-cs"/>
        <a:sym typeface="Lucida Grande"/>
      </a:defRPr>
    </a:lvl4pPr>
    <a:lvl5pPr indent="914400" defTabSz="457200" latinLnBrk="0">
      <a:defRPr sz="2200">
        <a:latin typeface="+mn-lt"/>
        <a:ea typeface="+mn-ea"/>
        <a:cs typeface="+mn-cs"/>
        <a:sym typeface="Lucida Grande"/>
      </a:defRPr>
    </a:lvl5pPr>
    <a:lvl6pPr indent="1143000" defTabSz="457200" latinLnBrk="0">
      <a:defRPr sz="2200">
        <a:latin typeface="+mn-lt"/>
        <a:ea typeface="+mn-ea"/>
        <a:cs typeface="+mn-cs"/>
        <a:sym typeface="Lucida Grande"/>
      </a:defRPr>
    </a:lvl6pPr>
    <a:lvl7pPr indent="1371600" defTabSz="457200" latinLnBrk="0">
      <a:defRPr sz="2200">
        <a:latin typeface="+mn-lt"/>
        <a:ea typeface="+mn-ea"/>
        <a:cs typeface="+mn-cs"/>
        <a:sym typeface="Lucida Grande"/>
      </a:defRPr>
    </a:lvl7pPr>
    <a:lvl8pPr indent="1600200" defTabSz="457200" latinLnBrk="0">
      <a:defRPr sz="2200">
        <a:latin typeface="+mn-lt"/>
        <a:ea typeface="+mn-ea"/>
        <a:cs typeface="+mn-cs"/>
        <a:sym typeface="Lucida Grande"/>
      </a:defRPr>
    </a:lvl8pPr>
    <a:lvl9pPr indent="1828800" defTabSz="457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一种用于自适应性视频流的带辅助网络的AC方法</a:t>
            </a:r>
          </a:p>
          <a:p>
            <a:pPr/>
            <a:r>
              <a:t>我们使用了强化学习中的AC方法，并加入了一个辅助网络来尝试解决这个视频直播问题。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下面这张图展示了模型训练过程中累积 reward 的变化情况，绿线代表A2C的训练曲线 ，蓝线是相同参数 相同训练集下 加入  辅助网络 预测 throughput的训练曲线。可以发现，加入辅助网络 预测 throughput 的算法 ，收敛更快，更加稳定，表现更好。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0" name="Shape 3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最后 ，做一个总结。对于这个网络直播问题 。 特征的选择和构建，</a:t>
            </a:r>
            <a:r>
              <a:t>reward </a:t>
            </a:r>
            <a:r>
              <a:t>的构造 都需要我们 很熟悉这个环境，它们在 </a:t>
            </a:r>
            <a:r>
              <a:t>agent </a:t>
            </a:r>
            <a:r>
              <a:t>的学习过程中 起到了 至关重要的作用。</a:t>
            </a:r>
          </a:p>
          <a:p>
            <a:pPr/>
            <a:r>
              <a:t>此外，算法的设计，超参数的调优，也是其中不可或缺的一环，它们可以使训练过程更加稳定，同时收获更好的算法表现。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在原问题中我们需要决策两个变量，bitrate 和 target buffer，bitrate 是离散的 而target buffer 是连续的 。为了更自然的用RL来解决这个问题，我们需要将两个决策变量编码成唯一的动作。在实验中，我们发现离散的动作更有利于模型的学习，因此我们将它们编码成唯一的离散动作，它的取值为 </a:t>
            </a:r>
            <a:r>
              <a:t>0 -7 </a:t>
            </a:r>
            <a:r>
              <a:t>，编码后的动作与  </a:t>
            </a:r>
            <a:r>
              <a:t>bit rate </a:t>
            </a:r>
            <a:r>
              <a:t>和 </a:t>
            </a:r>
            <a:r>
              <a:t>target buffer </a:t>
            </a:r>
            <a:r>
              <a:t>的映射关系如表中所示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接下来，我来介绍一下如何构造算法的输入。ABR </a:t>
            </a:r>
            <a:r>
              <a:t>算法的原始输入为 图中展示的这些特征，首先，我们删去了一些可能无效特征。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Shape 2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保留下来的有 周期内下载的数据量 和 下载时间等五个特征。根据 周期内下载的数据量 和 下载时间 我们计算出吞吐量 作为新的特征 。除此之外，我们还加入了一些其他的相关特征。最终构成了我们算法所使用的</a:t>
            </a:r>
            <a:r>
              <a:t>8</a:t>
            </a:r>
            <a:r>
              <a:t>个特征。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我们在训练过程中发现 </a:t>
            </a:r>
            <a:r>
              <a:t>throughput </a:t>
            </a:r>
            <a:r>
              <a:t> </a:t>
            </a:r>
            <a:r>
              <a:t>buffer size </a:t>
            </a:r>
            <a:r>
              <a:t>和 </a:t>
            </a:r>
            <a:r>
              <a:t>end delay </a:t>
            </a:r>
            <a:r>
              <a:t>，对算法的表现 影响最大。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我们不直接将这些特征作为算法的输入，而是先对他们做一层处理。我们希望用过去一段时间内网络吞吐量的情况，而不仅仅是当前时刻的网络吞吐量来作为输入，因此，吞吐量的构成为一个长度</a:t>
            </a:r>
            <a:r>
              <a:t>k</a:t>
            </a:r>
            <a:r>
              <a:t>的向量 </a:t>
            </a:r>
            <a:r>
              <a:t>Xt</a:t>
            </a:r>
            <a:r>
              <a:t>。。。。。。</a:t>
            </a:r>
            <a:r>
              <a:t>Time interval</a:t>
            </a:r>
            <a:r>
              <a:t>同上。</a:t>
            </a:r>
            <a:r>
              <a:t>Throughput</a:t>
            </a:r>
            <a:r>
              <a:t>和</a:t>
            </a:r>
            <a:r>
              <a:t>time interval</a:t>
            </a:r>
            <a:r>
              <a:t>都将先通过</a:t>
            </a:r>
            <a:r>
              <a:t>1D-CNN</a:t>
            </a:r>
            <a:r>
              <a:t>进行处理，来提取它们在时序方向上的平移不变特征，</a:t>
            </a:r>
          </a:p>
          <a:p>
            <a:pPr/>
            <a:r>
              <a:t>剩余的六个特征则不做时序上的处理，分别通过全连接层，再将所有的输出拼接在一起作为</a:t>
            </a:r>
            <a:r>
              <a:t>model </a:t>
            </a:r>
            <a:r>
              <a:t>的输入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接下来，我来介绍一下模型的结构，A2C</a:t>
            </a:r>
            <a:r>
              <a:t>是一种 </a:t>
            </a:r>
            <a:r>
              <a:t>actor critic </a:t>
            </a:r>
            <a:r>
              <a:t>的算法。</a:t>
            </a:r>
            <a:r>
              <a:t>A2C </a:t>
            </a:r>
            <a:r>
              <a:t>网络将同时估计 策略函数 </a:t>
            </a:r>
            <a:r>
              <a:t>pi s </a:t>
            </a:r>
            <a:r>
              <a:t>和 价值函数 </a:t>
            </a:r>
            <a:r>
              <a:t>vs </a:t>
            </a:r>
            <a:r>
              <a:t>，其中</a:t>
            </a:r>
            <a:r>
              <a:t>pi s </a:t>
            </a:r>
            <a:r>
              <a:t>是  </a:t>
            </a:r>
            <a:r>
              <a:t>agent </a:t>
            </a:r>
            <a:r>
              <a:t>与 环境 交互的 策略，</a:t>
            </a:r>
            <a:r>
              <a:t>vs </a:t>
            </a:r>
            <a:r>
              <a:t> 负责在策略 pi 更新时提供价值估计。策略网络和价值网络 共享 </a:t>
            </a:r>
            <a:r>
              <a:t>Network A</a:t>
            </a:r>
            <a:r>
              <a:t>。</a:t>
            </a:r>
          </a:p>
          <a:p>
            <a:pPr/>
          </a:p>
          <a:p>
            <a:pPr/>
            <a:r>
              <a:t>相较于</a:t>
            </a:r>
            <a:r>
              <a:t>DNN</a:t>
            </a:r>
            <a:r>
              <a:t>，我们发现当网络状况发生改动的时候，</a:t>
            </a:r>
            <a:r>
              <a:t>lstm </a:t>
            </a:r>
            <a:r>
              <a:t>能让 </a:t>
            </a:r>
            <a:r>
              <a:t>model </a:t>
            </a:r>
            <a:r>
              <a:t>更鲁棒，分数更稳定。</a:t>
            </a:r>
          </a:p>
          <a:p>
            <a:pPr/>
          </a:p>
          <a:p>
            <a:pPr/>
            <a:r>
              <a:t>前面我们提到了 </a:t>
            </a:r>
            <a:r>
              <a:t>throughput </a:t>
            </a:r>
            <a:r>
              <a:t>是一个很重要的特征，并且</a:t>
            </a:r>
            <a:r>
              <a:t>agent</a:t>
            </a:r>
            <a:r>
              <a:t>的策略好坏不会影响</a:t>
            </a:r>
            <a:r>
              <a:t>throughput</a:t>
            </a:r>
            <a:r>
              <a:t>，如果我们可以预知下一时刻的 </a:t>
            </a:r>
            <a:r>
              <a:t>throughput</a:t>
            </a:r>
            <a:r>
              <a:t>，</a:t>
            </a:r>
            <a:r>
              <a:t>agent</a:t>
            </a:r>
            <a:r>
              <a:t>就可以利用这个信息做出更好的决策。</a:t>
            </a:r>
          </a:p>
          <a:p>
            <a:pPr/>
            <a:r>
              <a:t>因此，我们添加了一个辅助网络，用来预测下一个时刻的</a:t>
            </a:r>
            <a:r>
              <a:t>throughput</a:t>
            </a:r>
            <a:r>
              <a:t>，它和策略价值网络一样，共享</a:t>
            </a:r>
            <a:r>
              <a:t>Network A</a:t>
            </a:r>
            <a:r>
              <a:t>。辅助网络通过训练，能够更准确地预测 </a:t>
            </a:r>
            <a:r>
              <a:t>throughput</a:t>
            </a:r>
            <a:r>
              <a:t>，同时</a:t>
            </a:r>
            <a:r>
              <a:t>P V</a:t>
            </a:r>
            <a:r>
              <a:t>网络也通过共享的</a:t>
            </a:r>
            <a:r>
              <a:t>Network A</a:t>
            </a:r>
            <a:r>
              <a:t>间接地提取到了更有用的高阶特征，从而增强整个</a:t>
            </a:r>
            <a:r>
              <a:t>model </a:t>
            </a:r>
            <a:r>
              <a:t>的 表现。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Shape 3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A2C </a:t>
            </a:r>
            <a:r>
              <a:t>通过并行训练的方式，可以更高效的利用样本。它由一个全局网络 以及 多个 </a:t>
            </a:r>
            <a:r>
              <a:t>work构成 </a:t>
            </a:r>
            <a:r>
              <a:t>，每一个 </a:t>
            </a:r>
            <a:r>
              <a:t>worker </a:t>
            </a:r>
            <a:r>
              <a:t>独立与环境交互，收集一段时间的经验，等待所有</a:t>
            </a:r>
            <a:r>
              <a:t>worker </a:t>
            </a:r>
            <a:r>
              <a:t>完成经经验收集后，同步更新 全局 网络。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0" name="Shape 3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Reward </a:t>
            </a:r>
            <a:r>
              <a:t>的计算方式已经由 组委会 给定，一般来说 ，对 </a:t>
            </a:r>
            <a:r>
              <a:t>reward </a:t>
            </a:r>
            <a:r>
              <a:t>进行平移 是不好的，但是对</a:t>
            </a:r>
            <a:r>
              <a:t>reward </a:t>
            </a:r>
            <a:r>
              <a:t>进行合适的放缩，可以取得更好的效果。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685800" y="1597819"/>
            <a:ext cx="7772400" cy="110252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6629400" y="154780"/>
            <a:ext cx="2057400" cy="329089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457200" y="154780"/>
            <a:ext cx="6019800" cy="329089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defTabSz="685628">
              <a:lnSpc>
                <a:spcPct val="90000"/>
              </a:lnSpc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1" name="正文级别 1…"/>
          <p:cNvSpPr txBox="1"/>
          <p:nvPr>
            <p:ph type="body" sz="quarter" idx="1"/>
          </p:nvPr>
        </p:nvSpPr>
        <p:spPr>
          <a:xfrm>
            <a:off x="1143000" y="2701526"/>
            <a:ext cx="6858000" cy="1241824"/>
          </a:xfrm>
          <a:prstGeom prst="rect">
            <a:avLst/>
          </a:prstGeom>
        </p:spPr>
        <p:txBody>
          <a:bodyPr/>
          <a:lstStyle>
            <a:lvl1pPr marL="0" indent="0" algn="ctr" defTabSz="685628">
              <a:lnSpc>
                <a:spcPct val="90000"/>
              </a:lnSpc>
              <a:buSzTx/>
              <a:buFontTx/>
              <a:buNone/>
              <a:defRPr sz="1800"/>
            </a:lvl1pPr>
            <a:lvl2pPr marL="0" indent="0" algn="ctr" defTabSz="685628">
              <a:lnSpc>
                <a:spcPct val="90000"/>
              </a:lnSpc>
              <a:buSzTx/>
              <a:buFontTx/>
              <a:buNone/>
              <a:defRPr sz="1800"/>
            </a:lvl2pPr>
            <a:lvl3pPr marL="0" indent="0" algn="ctr" defTabSz="685628">
              <a:lnSpc>
                <a:spcPct val="90000"/>
              </a:lnSpc>
              <a:buSzTx/>
              <a:buFontTx/>
              <a:buNone/>
              <a:defRPr sz="1800"/>
            </a:lvl3pPr>
            <a:lvl4pPr marL="0" indent="0" algn="ctr" defTabSz="685628">
              <a:lnSpc>
                <a:spcPct val="90000"/>
              </a:lnSpc>
              <a:buSzTx/>
              <a:buFontTx/>
              <a:buNone/>
              <a:defRPr sz="1800"/>
            </a:lvl4pPr>
            <a:lvl5pPr marL="0" indent="0" algn="ctr" defTabSz="685628">
              <a:lnSpc>
                <a:spcPct val="90000"/>
              </a:lnSpc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xfrm>
            <a:off x="8291330" y="4794965"/>
            <a:ext cx="224021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</p:spPr>
        <p:txBody>
          <a:bodyPr/>
          <a:lstStyle>
            <a:lvl1pPr algn="l" defTabSz="685628">
              <a:lnSpc>
                <a:spcPct val="90000"/>
              </a:lnSpc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 marL="171405" indent="-171405" defTabSz="685628">
              <a:lnSpc>
                <a:spcPct val="90000"/>
              </a:lnSpc>
              <a:defRPr sz="2100"/>
            </a:lvl1pPr>
            <a:lvl2pPr marL="542787" indent="-199973" defTabSz="685628">
              <a:lnSpc>
                <a:spcPct val="90000"/>
              </a:lnSpc>
              <a:buChar char="•"/>
              <a:defRPr sz="2100"/>
            </a:lvl2pPr>
            <a:lvl3pPr marL="925597" indent="-239968" defTabSz="685628">
              <a:lnSpc>
                <a:spcPct val="90000"/>
              </a:lnSpc>
              <a:defRPr sz="2100"/>
            </a:lvl3pPr>
            <a:lvl4pPr marL="1305330" indent="-276887" defTabSz="685628">
              <a:lnSpc>
                <a:spcPct val="90000"/>
              </a:lnSpc>
              <a:buChar char="•"/>
              <a:defRPr sz="2100"/>
            </a:lvl4pPr>
            <a:lvl5pPr marL="1648144" indent="-276887" defTabSz="685628">
              <a:lnSpc>
                <a:spcPct val="90000"/>
              </a:lnSpc>
              <a:buChar char="•"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xfrm>
            <a:off x="8291330" y="4794965"/>
            <a:ext cx="224021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/>
          <p:nvPr>
            <p:ph type="title"/>
          </p:nvPr>
        </p:nvSpPr>
        <p:spPr>
          <a:xfrm>
            <a:off x="623887" y="1282303"/>
            <a:ext cx="7886701" cy="2139555"/>
          </a:xfrm>
          <a:prstGeom prst="rect">
            <a:avLst/>
          </a:prstGeom>
        </p:spPr>
        <p:txBody>
          <a:bodyPr anchor="b"/>
          <a:lstStyle>
            <a:lvl1pPr algn="l" defTabSz="685628">
              <a:lnSpc>
                <a:spcPct val="90000"/>
              </a:lnSpc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quarter" idx="1"/>
          </p:nvPr>
        </p:nvSpPr>
        <p:spPr>
          <a:xfrm>
            <a:off x="623887" y="3442098"/>
            <a:ext cx="7886701" cy="1125142"/>
          </a:xfrm>
          <a:prstGeom prst="rect">
            <a:avLst/>
          </a:prstGeom>
        </p:spPr>
        <p:txBody>
          <a:bodyPr/>
          <a:lstStyle>
            <a:lvl1pPr marL="0" indent="0" defTabSz="685628">
              <a:lnSpc>
                <a:spcPct val="90000"/>
              </a:lnSpc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0" defTabSz="685628">
              <a:lnSpc>
                <a:spcPct val="90000"/>
              </a:lnSpc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0" defTabSz="685628">
              <a:lnSpc>
                <a:spcPct val="90000"/>
              </a:lnSpc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0" defTabSz="685628">
              <a:lnSpc>
                <a:spcPct val="90000"/>
              </a:lnSpc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0" defTabSz="685628">
              <a:lnSpc>
                <a:spcPct val="90000"/>
              </a:lnSpc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xfrm>
            <a:off x="8291330" y="4794965"/>
            <a:ext cx="224021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</p:spPr>
        <p:txBody>
          <a:bodyPr/>
          <a:lstStyle>
            <a:lvl1pPr algn="l" defTabSz="685628">
              <a:lnSpc>
                <a:spcPct val="90000"/>
              </a:lnSpc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8" name="正文级别 1…"/>
          <p:cNvSpPr txBox="1"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 marL="171405" indent="-171405" defTabSz="685628">
              <a:lnSpc>
                <a:spcPct val="90000"/>
              </a:lnSpc>
              <a:defRPr sz="2100"/>
            </a:lvl1pPr>
            <a:lvl2pPr marL="542787" indent="-199973" defTabSz="685628">
              <a:lnSpc>
                <a:spcPct val="90000"/>
              </a:lnSpc>
              <a:buChar char="•"/>
              <a:defRPr sz="2100"/>
            </a:lvl2pPr>
            <a:lvl3pPr marL="925597" indent="-239968" defTabSz="685628">
              <a:lnSpc>
                <a:spcPct val="90000"/>
              </a:lnSpc>
              <a:defRPr sz="2100"/>
            </a:lvl3pPr>
            <a:lvl4pPr marL="1305330" indent="-276887" defTabSz="685628">
              <a:lnSpc>
                <a:spcPct val="90000"/>
              </a:lnSpc>
              <a:buChar char="•"/>
              <a:defRPr sz="2100"/>
            </a:lvl4pPr>
            <a:lvl5pPr marL="1648144" indent="-276887" defTabSz="685628">
              <a:lnSpc>
                <a:spcPct val="90000"/>
              </a:lnSpc>
              <a:buChar char="•"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xfrm>
            <a:off x="8291330" y="4794965"/>
            <a:ext cx="224021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正文级别 1…"/>
          <p:cNvSpPr txBox="1"/>
          <p:nvPr>
            <p:ph type="body" sz="quarter" idx="1"/>
          </p:nvPr>
        </p:nvSpPr>
        <p:spPr>
          <a:xfrm>
            <a:off x="4629150" y="1260871"/>
            <a:ext cx="3887393" cy="617936"/>
          </a:xfrm>
          <a:prstGeom prst="rect">
            <a:avLst/>
          </a:prstGeom>
        </p:spPr>
        <p:txBody>
          <a:bodyPr anchor="b"/>
          <a:lstStyle>
            <a:lvl1pPr marL="0" indent="0" defTabSz="685628">
              <a:lnSpc>
                <a:spcPct val="90000"/>
              </a:lnSpc>
              <a:buSzTx/>
              <a:buFontTx/>
              <a:buNone/>
              <a:defRPr b="1" sz="1800"/>
            </a:lvl1pPr>
            <a:lvl2pPr marL="640896" indent="-183696" defTabSz="685628">
              <a:lnSpc>
                <a:spcPct val="90000"/>
              </a:lnSpc>
              <a:buFontTx/>
              <a:defRPr b="1" sz="1800"/>
            </a:lvl2pPr>
            <a:lvl3pPr marL="1085850" indent="-171450" defTabSz="685628">
              <a:lnSpc>
                <a:spcPct val="90000"/>
              </a:lnSpc>
              <a:buFontTx/>
              <a:defRPr b="1" sz="1800"/>
            </a:lvl3pPr>
            <a:lvl4pPr marL="1577339" indent="-205739" defTabSz="685628">
              <a:lnSpc>
                <a:spcPct val="90000"/>
              </a:lnSpc>
              <a:buFontTx/>
              <a:defRPr b="1" sz="1800"/>
            </a:lvl4pPr>
            <a:lvl5pPr marL="2034539" indent="-205739" defTabSz="685628">
              <a:lnSpc>
                <a:spcPct val="90000"/>
              </a:lnSpc>
              <a:buFontTx/>
              <a:defRPr b="1"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7" name="标题文本"/>
          <p:cNvSpPr txBox="1"/>
          <p:nvPr>
            <p:ph type="title"/>
          </p:nvPr>
        </p:nvSpPr>
        <p:spPr>
          <a:xfrm>
            <a:off x="629841" y="273842"/>
            <a:ext cx="7886701" cy="994175"/>
          </a:xfrm>
          <a:prstGeom prst="rect">
            <a:avLst/>
          </a:prstGeom>
        </p:spPr>
        <p:txBody>
          <a:bodyPr/>
          <a:lstStyle>
            <a:lvl1pPr algn="l" defTabSz="685628">
              <a:lnSpc>
                <a:spcPct val="90000"/>
              </a:lnSpc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8" name="正文级别 1…"/>
          <p:cNvSpPr txBox="1"/>
          <p:nvPr>
            <p:ph type="body" sz="quarter" idx="13"/>
          </p:nvPr>
        </p:nvSpPr>
        <p:spPr>
          <a:xfrm>
            <a:off x="629840" y="1260871"/>
            <a:ext cx="3868341" cy="617936"/>
          </a:xfrm>
          <a:prstGeom prst="rect">
            <a:avLst/>
          </a:prstGeom>
        </p:spPr>
        <p:txBody>
          <a:bodyPr anchor="b"/>
          <a:lstStyle/>
          <a:p>
            <a:pPr marL="0" indent="0" defTabSz="685628">
              <a:lnSpc>
                <a:spcPct val="90000"/>
              </a:lnSpc>
              <a:buSzTx/>
              <a:buFontTx/>
              <a:buNone/>
              <a:defRPr b="1" sz="1800"/>
            </a:pPr>
          </a:p>
        </p:txBody>
      </p:sp>
      <p:sp>
        <p:nvSpPr>
          <p:cNvPr id="149" name="幻灯片编号"/>
          <p:cNvSpPr txBox="1"/>
          <p:nvPr>
            <p:ph type="sldNum" sz="quarter" idx="2"/>
          </p:nvPr>
        </p:nvSpPr>
        <p:spPr>
          <a:xfrm>
            <a:off x="8291330" y="4794965"/>
            <a:ext cx="224021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</p:spPr>
        <p:txBody>
          <a:bodyPr/>
          <a:lstStyle>
            <a:lvl1pPr algn="l" defTabSz="685628">
              <a:lnSpc>
                <a:spcPct val="90000"/>
              </a:lnSpc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7" name="幻灯片编号"/>
          <p:cNvSpPr txBox="1"/>
          <p:nvPr>
            <p:ph type="sldNum" sz="quarter" idx="2"/>
          </p:nvPr>
        </p:nvSpPr>
        <p:spPr>
          <a:xfrm>
            <a:off x="8291330" y="4794965"/>
            <a:ext cx="224021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幻灯片编号"/>
          <p:cNvSpPr txBox="1"/>
          <p:nvPr>
            <p:ph type="sldNum" sz="quarter" idx="2"/>
          </p:nvPr>
        </p:nvSpPr>
        <p:spPr>
          <a:xfrm>
            <a:off x="8291330" y="4794965"/>
            <a:ext cx="224021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正文级别 1…"/>
          <p:cNvSpPr txBox="1"/>
          <p:nvPr>
            <p:ph type="body" sz="quarter" idx="1"/>
          </p:nvPr>
        </p:nvSpPr>
        <p:spPr>
          <a:xfrm>
            <a:off x="629839" y="1543050"/>
            <a:ext cx="2949182" cy="2858692"/>
          </a:xfrm>
          <a:prstGeom prst="rect">
            <a:avLst/>
          </a:prstGeom>
        </p:spPr>
        <p:txBody>
          <a:bodyPr anchor="ctr"/>
          <a:lstStyle>
            <a:lvl1pPr marL="0" indent="0" defTabSz="685628">
              <a:lnSpc>
                <a:spcPct val="90000"/>
              </a:lnSpc>
              <a:buSzTx/>
              <a:buFontTx/>
              <a:buNone/>
              <a:defRPr sz="1200"/>
            </a:lvl1pPr>
            <a:lvl2pPr marL="579664" indent="-122464" defTabSz="685628">
              <a:lnSpc>
                <a:spcPct val="90000"/>
              </a:lnSpc>
              <a:buFontTx/>
              <a:defRPr sz="1200"/>
            </a:lvl2pPr>
            <a:lvl3pPr marL="1028700" indent="-114300" defTabSz="685628">
              <a:lnSpc>
                <a:spcPct val="90000"/>
              </a:lnSpc>
              <a:buFontTx/>
              <a:defRPr sz="1200"/>
            </a:lvl3pPr>
            <a:lvl4pPr marL="1508760" indent="-137160" defTabSz="685628">
              <a:lnSpc>
                <a:spcPct val="90000"/>
              </a:lnSpc>
              <a:buFontTx/>
              <a:defRPr sz="1200"/>
            </a:lvl4pPr>
            <a:lvl5pPr marL="1965960" indent="-137160" defTabSz="685628">
              <a:lnSpc>
                <a:spcPct val="90000"/>
              </a:lnSpc>
              <a:buFontTx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 algn="l" defTabSz="685628">
              <a:lnSpc>
                <a:spcPct val="90000"/>
              </a:lnSpc>
              <a:defRPr sz="2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3" name="正文级别 1…"/>
          <p:cNvSpPr txBox="1"/>
          <p:nvPr>
            <p:ph type="body" sz="half" idx="13"/>
          </p:nvPr>
        </p:nvSpPr>
        <p:spPr>
          <a:xfrm>
            <a:off x="3887390" y="740567"/>
            <a:ext cx="4629153" cy="3655223"/>
          </a:xfrm>
          <a:prstGeom prst="rect">
            <a:avLst/>
          </a:prstGeom>
        </p:spPr>
        <p:txBody>
          <a:bodyPr/>
          <a:lstStyle/>
          <a:p>
            <a:pPr marL="171405" indent="-171405" defTabSz="685628">
              <a:lnSpc>
                <a:spcPct val="90000"/>
              </a:lnSpc>
              <a:defRPr sz="2300"/>
            </a:pPr>
          </a:p>
        </p:txBody>
      </p:sp>
      <p:sp>
        <p:nvSpPr>
          <p:cNvPr id="174" name="幻灯片编号"/>
          <p:cNvSpPr txBox="1"/>
          <p:nvPr>
            <p:ph type="sldNum" sz="quarter" idx="2"/>
          </p:nvPr>
        </p:nvSpPr>
        <p:spPr>
          <a:xfrm>
            <a:off x="8291330" y="4794965"/>
            <a:ext cx="224021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图像"/>
          <p:cNvSpPr/>
          <p:nvPr>
            <p:ph type="pic" sz="half" idx="13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2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 algn="l" defTabSz="685628">
              <a:lnSpc>
                <a:spcPct val="90000"/>
              </a:lnSpc>
              <a:defRPr sz="2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3" name="正文级别 1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 defTabSz="685628">
              <a:lnSpc>
                <a:spcPct val="90000"/>
              </a:lnSpc>
              <a:buSzTx/>
              <a:buFontTx/>
              <a:buNone/>
              <a:defRPr sz="1200"/>
            </a:lvl1pPr>
            <a:lvl2pPr marL="0" indent="0" defTabSz="685628">
              <a:lnSpc>
                <a:spcPct val="90000"/>
              </a:lnSpc>
              <a:buSzTx/>
              <a:buFontTx/>
              <a:buNone/>
              <a:defRPr sz="1200"/>
            </a:lvl2pPr>
            <a:lvl3pPr marL="0" indent="0" defTabSz="685628">
              <a:lnSpc>
                <a:spcPct val="90000"/>
              </a:lnSpc>
              <a:buSzTx/>
              <a:buFontTx/>
              <a:buNone/>
              <a:defRPr sz="1200"/>
            </a:lvl3pPr>
            <a:lvl4pPr marL="0" indent="0" defTabSz="685628">
              <a:lnSpc>
                <a:spcPct val="90000"/>
              </a:lnSpc>
              <a:buSzTx/>
              <a:buFontTx/>
              <a:buNone/>
              <a:defRPr sz="1200"/>
            </a:lvl4pPr>
            <a:lvl5pPr marL="0" indent="0" defTabSz="685628">
              <a:lnSpc>
                <a:spcPct val="90000"/>
              </a:lnSpc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/>
          <p:nvPr>
            <p:ph type="sldNum" sz="quarter" idx="2"/>
          </p:nvPr>
        </p:nvSpPr>
        <p:spPr>
          <a:xfrm>
            <a:off x="8291330" y="4794965"/>
            <a:ext cx="224021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</p:spPr>
        <p:txBody>
          <a:bodyPr/>
          <a:lstStyle>
            <a:lvl1pPr algn="l" defTabSz="685628">
              <a:lnSpc>
                <a:spcPct val="90000"/>
              </a:lnSpc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2" name="正文级别 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 marL="171405" indent="-171405" defTabSz="685628">
              <a:lnSpc>
                <a:spcPct val="90000"/>
              </a:lnSpc>
              <a:defRPr sz="2100"/>
            </a:lvl1pPr>
            <a:lvl2pPr marL="542787" indent="-199973" defTabSz="685628">
              <a:lnSpc>
                <a:spcPct val="90000"/>
              </a:lnSpc>
              <a:buChar char="•"/>
              <a:defRPr sz="2100"/>
            </a:lvl2pPr>
            <a:lvl3pPr marL="925597" indent="-239968" defTabSz="685628">
              <a:lnSpc>
                <a:spcPct val="90000"/>
              </a:lnSpc>
              <a:defRPr sz="2100"/>
            </a:lvl3pPr>
            <a:lvl4pPr marL="1305330" indent="-276887" defTabSz="685628">
              <a:lnSpc>
                <a:spcPct val="90000"/>
              </a:lnSpc>
              <a:buChar char="•"/>
              <a:defRPr sz="2100"/>
            </a:lvl4pPr>
            <a:lvl5pPr marL="1648144" indent="-276887" defTabSz="685628">
              <a:lnSpc>
                <a:spcPct val="90000"/>
              </a:lnSpc>
              <a:buChar char="•"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/>
          <p:nvPr>
            <p:ph type="sldNum" sz="quarter" idx="2"/>
          </p:nvPr>
        </p:nvSpPr>
        <p:spPr>
          <a:xfrm>
            <a:off x="8291330" y="4794965"/>
            <a:ext cx="224021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/>
          <p:nvPr>
            <p:ph type="title"/>
          </p:nvPr>
        </p:nvSpPr>
        <p:spPr>
          <a:xfrm>
            <a:off x="6543675" y="273842"/>
            <a:ext cx="1971675" cy="4358882"/>
          </a:xfrm>
          <a:prstGeom prst="rect">
            <a:avLst/>
          </a:prstGeom>
        </p:spPr>
        <p:txBody>
          <a:bodyPr/>
          <a:lstStyle>
            <a:lvl1pPr algn="l" defTabSz="685628">
              <a:lnSpc>
                <a:spcPct val="90000"/>
              </a:lnSpc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1" name="正文级别 1…"/>
          <p:cNvSpPr txBox="1"/>
          <p:nvPr>
            <p:ph type="body" idx="1"/>
          </p:nvPr>
        </p:nvSpPr>
        <p:spPr>
          <a:xfrm>
            <a:off x="628650" y="273842"/>
            <a:ext cx="5800725" cy="4358882"/>
          </a:xfrm>
          <a:prstGeom prst="rect">
            <a:avLst/>
          </a:prstGeom>
        </p:spPr>
        <p:txBody>
          <a:bodyPr/>
          <a:lstStyle>
            <a:lvl1pPr marL="171405" indent="-171405" defTabSz="685628">
              <a:lnSpc>
                <a:spcPct val="90000"/>
              </a:lnSpc>
              <a:defRPr sz="2100"/>
            </a:lvl1pPr>
            <a:lvl2pPr marL="542787" indent="-199973" defTabSz="685628">
              <a:lnSpc>
                <a:spcPct val="90000"/>
              </a:lnSpc>
              <a:buChar char="•"/>
              <a:defRPr sz="2100"/>
            </a:lvl2pPr>
            <a:lvl3pPr marL="925597" indent="-239968" defTabSz="685628">
              <a:lnSpc>
                <a:spcPct val="90000"/>
              </a:lnSpc>
              <a:defRPr sz="2100"/>
            </a:lvl3pPr>
            <a:lvl4pPr marL="1305330" indent="-276887" defTabSz="685628">
              <a:lnSpc>
                <a:spcPct val="90000"/>
              </a:lnSpc>
              <a:buChar char="•"/>
              <a:defRPr sz="2100"/>
            </a:lvl4pPr>
            <a:lvl5pPr marL="1648144" indent="-276887" defTabSz="685628">
              <a:lnSpc>
                <a:spcPct val="90000"/>
              </a:lnSpc>
              <a:buChar char="•"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/>
          <p:nvPr>
            <p:ph type="sldNum" sz="quarter" idx="2"/>
          </p:nvPr>
        </p:nvSpPr>
        <p:spPr>
          <a:xfrm>
            <a:off x="8291330" y="4794965"/>
            <a:ext cx="224021" cy="21843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722312" y="3305176"/>
            <a:ext cx="7772401" cy="1021558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722312" y="2180033"/>
            <a:ext cx="7772401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457200" y="900112"/>
            <a:ext cx="4038600" cy="254555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文级别 1…"/>
          <p:cNvSpPr txBox="1"/>
          <p:nvPr>
            <p:ph type="body" sz="quarter" idx="1"/>
          </p:nvPr>
        </p:nvSpPr>
        <p:spPr>
          <a:xfrm>
            <a:off x="4645026" y="1151333"/>
            <a:ext cx="4041777" cy="4798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702128" indent="-244928">
              <a:spcBef>
                <a:spcPts val="500"/>
              </a:spcBef>
              <a:buFontTx/>
              <a:defRPr b="1" sz="2400"/>
            </a:lvl2pPr>
            <a:lvl3pPr marL="1143000" indent="-228600">
              <a:spcBef>
                <a:spcPts val="500"/>
              </a:spcBef>
              <a:buFontTx/>
              <a:defRPr b="1" sz="2400"/>
            </a:lvl3pPr>
            <a:lvl4pPr marL="1645920" indent="-274320">
              <a:spcBef>
                <a:spcPts val="500"/>
              </a:spcBef>
              <a:buFontTx/>
              <a:defRPr b="1" sz="2400"/>
            </a:lvl4pPr>
            <a:lvl5pPr marL="2103120" indent="-274320">
              <a:spcBef>
                <a:spcPts val="500"/>
              </a:spcBef>
              <a:buFontTx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sz="quarter" idx="13"/>
          </p:nvPr>
        </p:nvSpPr>
        <p:spPr>
          <a:xfrm>
            <a:off x="457200" y="1151333"/>
            <a:ext cx="4040188" cy="479824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文级别 1…"/>
          <p:cNvSpPr txBox="1"/>
          <p:nvPr>
            <p:ph type="body" sz="half" idx="1"/>
          </p:nvPr>
        </p:nvSpPr>
        <p:spPr>
          <a:xfrm>
            <a:off x="457200" y="1076325"/>
            <a:ext cx="3008316" cy="351829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600074" indent="-142874">
              <a:spcBef>
                <a:spcPts val="300"/>
              </a:spcBef>
              <a:buFontTx/>
              <a:defRPr sz="1400"/>
            </a:lvl2pPr>
            <a:lvl3pPr marL="1047750" indent="-133350">
              <a:spcBef>
                <a:spcPts val="300"/>
              </a:spcBef>
              <a:buFontTx/>
              <a:defRPr sz="1400"/>
            </a:lvl3pPr>
            <a:lvl4pPr marL="1531619" indent="-160019">
              <a:spcBef>
                <a:spcPts val="300"/>
              </a:spcBef>
              <a:buFontTx/>
              <a:defRPr sz="1400"/>
            </a:lvl4pPr>
            <a:lvl5pPr marL="1988820" indent="-160020">
              <a:spcBef>
                <a:spcPts val="300"/>
              </a:spcBef>
              <a:buFontTx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/>
          <p:nvPr>
            <p:ph type="title"/>
          </p:nvPr>
        </p:nvSpPr>
        <p:spPr>
          <a:xfrm>
            <a:off x="457201" y="204785"/>
            <a:ext cx="3008315" cy="87154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idx="13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图像"/>
          <p:cNvSpPr/>
          <p:nvPr>
            <p:ph type="pic" sz="half" idx="13"/>
          </p:nvPr>
        </p:nvSpPr>
        <p:spPr>
          <a:xfrm>
            <a:off x="1792288" y="459581"/>
            <a:ext cx="5486402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3" name="标题文本"/>
          <p:cNvSpPr txBox="1"/>
          <p:nvPr>
            <p:ph type="title"/>
          </p:nvPr>
        </p:nvSpPr>
        <p:spPr>
          <a:xfrm>
            <a:off x="1792288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1792288" y="4025503"/>
            <a:ext cx="5486402" cy="6036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200150"/>
            <a:ext cx="8229600" cy="3394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22820" y="4769565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分析与展望"/>
          <p:cNvSpPr txBox="1"/>
          <p:nvPr/>
        </p:nvSpPr>
        <p:spPr>
          <a:xfrm>
            <a:off x="750665" y="1665335"/>
            <a:ext cx="7642670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solidFill>
                  <a:srgbClr val="41445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An Actor-Critic Approach with Auxiliary Network </a:t>
            </a:r>
          </a:p>
          <a:p>
            <a:pPr>
              <a:defRPr b="1" sz="2400">
                <a:solidFill>
                  <a:srgbClr val="41445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for Adaptive Video Streaming  </a:t>
            </a:r>
          </a:p>
        </p:txBody>
      </p:sp>
      <p:sp>
        <p:nvSpPr>
          <p:cNvPr id="212" name="分析与展望"/>
          <p:cNvSpPr txBox="1"/>
          <p:nvPr/>
        </p:nvSpPr>
        <p:spPr>
          <a:xfrm>
            <a:off x="6590814" y="3306341"/>
            <a:ext cx="1557375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solidFill>
                  <a:srgbClr val="414455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3" name="Yuhao Geng"/>
          <p:cNvSpPr txBox="1"/>
          <p:nvPr/>
        </p:nvSpPr>
        <p:spPr>
          <a:xfrm>
            <a:off x="6715401" y="3536210"/>
            <a:ext cx="130820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Yuhao Geng</a:t>
            </a:r>
          </a:p>
        </p:txBody>
      </p:sp>
      <p:sp>
        <p:nvSpPr>
          <p:cNvPr id="214" name="Fan Jiang"/>
          <p:cNvSpPr txBox="1"/>
          <p:nvPr/>
        </p:nvSpPr>
        <p:spPr>
          <a:xfrm>
            <a:off x="6934787" y="3900147"/>
            <a:ext cx="108205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Fan Jiang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文本占位符 2"/>
          <p:cNvSpPr txBox="1"/>
          <p:nvPr>
            <p:ph type="body" idx="1"/>
          </p:nvPr>
        </p:nvSpPr>
        <p:spPr>
          <a:xfrm>
            <a:off x="1229710" y="871325"/>
            <a:ext cx="7914290" cy="365563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  <a:defRPr sz="1600"/>
            </a:pPr>
            <a:r>
              <a:t>	</a:t>
            </a:r>
          </a:p>
          <a:p>
            <a:pPr>
              <a:lnSpc>
                <a:spcPct val="90000"/>
              </a:lnSpc>
              <a:defRPr sz="1600"/>
            </a:pPr>
            <a:r>
              <a:t>Reward = QOE1 + QOE2    </a:t>
            </a:r>
          </a:p>
          <a:p>
            <a:pPr marL="0" indent="0">
              <a:lnSpc>
                <a:spcPct val="90000"/>
              </a:lnSpc>
              <a:buSzTx/>
              <a:buNone/>
              <a:defRPr sz="1600"/>
            </a:pPr>
          </a:p>
          <a:p>
            <a:pPr>
              <a:lnSpc>
                <a:spcPct val="90000"/>
              </a:lnSpc>
              <a:defRPr sz="1600"/>
            </a:pPr>
            <a:r>
              <a:t>Each Frame</a:t>
            </a:r>
            <a:r>
              <a:t>：</a:t>
            </a:r>
          </a:p>
          <a:p>
            <a:pPr marL="0" indent="0">
              <a:lnSpc>
                <a:spcPct val="90000"/>
              </a:lnSpc>
              <a:buSzTx/>
              <a:buNone/>
              <a:defRPr sz="1600"/>
            </a:pPr>
            <a:r>
              <a:t>              QoE1 = play time duration</a:t>
            </a:r>
            <a:r>
              <a:t> * </a:t>
            </a:r>
            <a:r>
              <a:t>Bitrate - 1.5 * rebuff- 0.005 * latency   </a:t>
            </a:r>
          </a:p>
          <a:p>
            <a:pPr marL="0" indent="0">
              <a:lnSpc>
                <a:spcPct val="90000"/>
              </a:lnSpc>
              <a:buSzTx/>
              <a:buNone/>
              <a:defRPr sz="1600"/>
            </a:pPr>
          </a:p>
          <a:p>
            <a:pPr>
              <a:lnSpc>
                <a:spcPct val="90000"/>
              </a:lnSpc>
              <a:defRPr sz="1600"/>
            </a:pPr>
            <a:r>
              <a:t>Each Chunk</a:t>
            </a:r>
            <a:r>
              <a:t>：</a:t>
            </a:r>
          </a:p>
          <a:p>
            <a:pPr marL="0" indent="0">
              <a:lnSpc>
                <a:spcPct val="90000"/>
              </a:lnSpc>
              <a:buSzTx/>
              <a:buNone/>
              <a:defRPr sz="1600"/>
            </a:pPr>
            <a:r>
              <a:t>              QOE2 = - 0.02 *smooth</a:t>
            </a:r>
          </a:p>
          <a:p>
            <a:pPr marL="0" indent="0">
              <a:lnSpc>
                <a:spcPct val="90000"/>
              </a:lnSpc>
              <a:buSzTx/>
              <a:buNone/>
              <a:defRPr sz="1600"/>
            </a:pPr>
            <a:r>
              <a:t>  </a:t>
            </a:r>
          </a:p>
          <a:p>
            <a:pPr>
              <a:lnSpc>
                <a:spcPct val="90000"/>
              </a:lnSpc>
              <a:defRPr sz="1600"/>
            </a:pPr>
          </a:p>
          <a:p>
            <a:pPr marL="0" indent="0">
              <a:lnSpc>
                <a:spcPct val="90000"/>
              </a:lnSpc>
              <a:buSzTx/>
              <a:buNone/>
              <a:defRPr sz="1600"/>
            </a:pPr>
            <a:r>
              <a:t>              </a:t>
            </a:r>
          </a:p>
        </p:txBody>
      </p:sp>
      <p:sp>
        <p:nvSpPr>
          <p:cNvPr id="327" name="分析与展望"/>
          <p:cNvSpPr txBox="1"/>
          <p:nvPr/>
        </p:nvSpPr>
        <p:spPr>
          <a:xfrm>
            <a:off x="491888" y="198120"/>
            <a:ext cx="154405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solidFill>
                  <a:srgbClr val="41445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4. Reward</a:t>
            </a:r>
          </a:p>
        </p:txBody>
      </p:sp>
      <p:sp>
        <p:nvSpPr>
          <p:cNvPr id="328" name="文本占位符 2"/>
          <p:cNvSpPr txBox="1"/>
          <p:nvPr/>
        </p:nvSpPr>
        <p:spPr>
          <a:xfrm>
            <a:off x="1229710" y="3282041"/>
            <a:ext cx="6654342" cy="1861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722376">
              <a:spcBef>
                <a:spcPts val="500"/>
              </a:spcBef>
              <a:defRPr sz="1264"/>
            </a:pPr>
            <a:r>
              <a:t>	</a:t>
            </a:r>
            <a:endParaRPr sz="2528"/>
          </a:p>
          <a:p>
            <a:pPr marL="270890" indent="-270890" defTabSz="722376">
              <a:spcBef>
                <a:spcPts val="500"/>
              </a:spcBef>
              <a:buSzPct val="100000"/>
              <a:buFont typeface="Arial"/>
              <a:buChar char="•"/>
              <a:defRPr sz="1264"/>
            </a:pPr>
            <a:r>
              <a:t>Reward scaling</a:t>
            </a:r>
            <a:r>
              <a:t>： </a:t>
            </a:r>
            <a:r>
              <a:t>division by nonzero constant  </a:t>
            </a:r>
            <a:endParaRPr sz="2528"/>
          </a:p>
          <a:p>
            <a:pPr marL="270890" indent="-270890" defTabSz="722376">
              <a:spcBef>
                <a:spcPts val="500"/>
              </a:spcBef>
              <a:buSzPct val="100000"/>
              <a:buFont typeface="Arial"/>
              <a:buChar char="•"/>
              <a:defRPr sz="1264"/>
            </a:pPr>
          </a:p>
          <a:p>
            <a:pPr defTabSz="722376">
              <a:spcBef>
                <a:spcPts val="500"/>
              </a:spcBef>
              <a:defRPr sz="1264"/>
            </a:pPr>
            <a:r>
              <a:t>              </a:t>
            </a:r>
            <a:endParaRPr sz="2528"/>
          </a:p>
          <a:p>
            <a:pPr defTabSz="722376">
              <a:spcBef>
                <a:spcPts val="500"/>
              </a:spcBef>
              <a:defRPr sz="1264"/>
            </a:pPr>
          </a:p>
          <a:p>
            <a:pPr defTabSz="722376">
              <a:spcBef>
                <a:spcPts val="500"/>
              </a:spcBef>
              <a:defRPr sz="1264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Figure_1.png" descr="Figure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4968" y="236290"/>
            <a:ext cx="6794064" cy="4670920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分析与展望"/>
          <p:cNvSpPr txBox="1"/>
          <p:nvPr/>
        </p:nvSpPr>
        <p:spPr>
          <a:xfrm>
            <a:off x="491889" y="198120"/>
            <a:ext cx="545287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solidFill>
                  <a:srgbClr val="41445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A2C + Throughput Prediction vs A2C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文本占位符 2"/>
          <p:cNvSpPr txBox="1"/>
          <p:nvPr>
            <p:ph type="body" idx="1"/>
          </p:nvPr>
        </p:nvSpPr>
        <p:spPr>
          <a:xfrm>
            <a:off x="935122" y="1235043"/>
            <a:ext cx="7914290" cy="365563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  <a:r>
              <a:t>	</a:t>
            </a:r>
          </a:p>
          <a:p>
            <a:pPr>
              <a:defRPr sz="1600"/>
            </a:pPr>
            <a:r>
              <a:t>Feature selection and construction</a:t>
            </a:r>
          </a:p>
          <a:p>
            <a:pPr marL="0" indent="0">
              <a:buSzTx/>
              <a:buNone/>
              <a:defRPr sz="1600"/>
            </a:pPr>
          </a:p>
          <a:p>
            <a:pPr>
              <a:defRPr sz="1600"/>
            </a:pPr>
            <a:r>
              <a:t>Reward shaping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Algorithm design and Hyperparameter tuning</a:t>
            </a:r>
          </a:p>
        </p:txBody>
      </p:sp>
      <p:sp>
        <p:nvSpPr>
          <p:cNvPr id="338" name="分析与展望"/>
          <p:cNvSpPr txBox="1"/>
          <p:nvPr/>
        </p:nvSpPr>
        <p:spPr>
          <a:xfrm>
            <a:off x="491889" y="198120"/>
            <a:ext cx="183218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solidFill>
                  <a:srgbClr val="41445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5. 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表格"/>
          <p:cNvGraphicFramePr/>
          <p:nvPr/>
        </p:nvGraphicFramePr>
        <p:xfrm>
          <a:off x="4595643" y="1723001"/>
          <a:ext cx="3531477" cy="191659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277011"/>
                <a:gridCol w="1166648"/>
                <a:gridCol w="1087817"/>
              </a:tblGrid>
              <a:tr h="452646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Target B \ Bitrate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500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1200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9D9D9"/>
                    </a:solidFill>
                  </a:tcPr>
                </a:tc>
              </a:tr>
              <a:tr h="365986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</a:t>
                      </a:r>
                    </a:p>
                  </a:txBody>
                  <a:tcPr marL="36261" marR="36261" marT="36261" marB="36261" anchor="ctr" anchorCtr="0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</a:t>
                      </a:r>
                    </a:p>
                  </a:txBody>
                  <a:tcPr marL="36261" marR="36261" marT="36261" marB="36261" anchor="ctr" anchorCtr="0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</a:t>
                      </a:r>
                    </a:p>
                  </a:txBody>
                  <a:tcPr marL="36261" marR="36261" marT="36261" marB="36261" anchor="ctr" anchorCtr="0" horzOverflow="overflow">
                    <a:solidFill>
                      <a:srgbClr val="D9D9D9"/>
                    </a:solidFill>
                  </a:tcPr>
                </a:tc>
              </a:tr>
              <a:tr h="365986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</a:t>
                      </a:r>
                    </a:p>
                  </a:txBody>
                  <a:tcPr marL="36261" marR="36261" marT="36261" marB="36261" anchor="ctr" anchorCtr="0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</a:t>
                      </a:r>
                    </a:p>
                  </a:txBody>
                  <a:tcPr marL="36261" marR="36261" marT="36261" marB="36261" anchor="ctr" anchorCtr="0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</a:t>
                      </a:r>
                    </a:p>
                  </a:txBody>
                  <a:tcPr marL="36261" marR="36261" marT="36261" marB="36261" anchor="ctr" anchorCtr="0" horzOverflow="overflow">
                    <a:solidFill>
                      <a:srgbClr val="D9D9D9"/>
                    </a:solidFill>
                  </a:tcPr>
                </a:tc>
              </a:tr>
              <a:tr h="365986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</a:t>
                      </a:r>
                    </a:p>
                  </a:txBody>
                  <a:tcPr marL="36261" marR="36261" marT="36261" marB="36261" anchor="ctr" anchorCtr="0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</a:t>
                      </a:r>
                    </a:p>
                  </a:txBody>
                  <a:tcPr marL="36261" marR="36261" marT="36261" marB="36261" anchor="ctr" anchorCtr="0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</a:t>
                      </a:r>
                    </a:p>
                  </a:txBody>
                  <a:tcPr marL="36261" marR="36261" marT="36261" marB="36261" anchor="ctr" anchorCtr="0" horzOverflow="overflow">
                    <a:solidFill>
                      <a:srgbClr val="D9D9D9"/>
                    </a:solidFill>
                  </a:tcPr>
                </a:tc>
              </a:tr>
              <a:tr h="365986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</a:t>
                      </a:r>
                    </a:p>
                  </a:txBody>
                  <a:tcPr marL="36261" marR="36261" marT="36261" marB="36261" anchor="ctr" anchorCtr="0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</a:t>
                      </a:r>
                    </a:p>
                  </a:txBody>
                  <a:tcPr marL="36261" marR="36261" marT="36261" marB="36261" anchor="ctr" anchorCtr="0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</a:t>
                      </a:r>
                    </a:p>
                  </a:txBody>
                  <a:tcPr marL="36261" marR="36261" marT="36261" marB="36261" anchor="ctr" anchorCtr="0" horzOverflow="overflow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19" name="矩形 1"/>
          <p:cNvSpPr txBox="1"/>
          <p:nvPr/>
        </p:nvSpPr>
        <p:spPr>
          <a:xfrm>
            <a:off x="4474043" y="1039136"/>
            <a:ext cx="36918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Action= [ 0 , 1 , 2 , 3 , 4 , 5 , 6 , 7]</a:t>
            </a:r>
          </a:p>
        </p:txBody>
      </p:sp>
      <p:sp>
        <p:nvSpPr>
          <p:cNvPr id="220" name="矩形 25"/>
          <p:cNvSpPr txBox="1"/>
          <p:nvPr/>
        </p:nvSpPr>
        <p:spPr>
          <a:xfrm>
            <a:off x="859430" y="1734096"/>
            <a:ext cx="24818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Bit Rate= [ 500 , 1200 ]</a:t>
            </a:r>
          </a:p>
        </p:txBody>
      </p:sp>
      <p:sp>
        <p:nvSpPr>
          <p:cNvPr id="221" name="矩形 26"/>
          <p:cNvSpPr txBox="1"/>
          <p:nvPr/>
        </p:nvSpPr>
        <p:spPr>
          <a:xfrm>
            <a:off x="859431" y="3035673"/>
            <a:ext cx="316088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Target Buffer = [ 0 , 1 , 2 , 3 ]</a:t>
            </a:r>
          </a:p>
        </p:txBody>
      </p:sp>
      <p:sp>
        <p:nvSpPr>
          <p:cNvPr id="222" name="矩形 31"/>
          <p:cNvSpPr txBox="1"/>
          <p:nvPr/>
        </p:nvSpPr>
        <p:spPr>
          <a:xfrm>
            <a:off x="859431" y="2384884"/>
            <a:ext cx="237596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Target Buffer = (0 ~ 4)</a:t>
            </a:r>
          </a:p>
        </p:txBody>
      </p:sp>
      <p:sp>
        <p:nvSpPr>
          <p:cNvPr id="223" name="矩形 34"/>
          <p:cNvSpPr txBox="1"/>
          <p:nvPr/>
        </p:nvSpPr>
        <p:spPr>
          <a:xfrm>
            <a:off x="859430" y="2384885"/>
            <a:ext cx="237596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trike="sngStrike"/>
            </a:pPr>
            <a:r>
              <a:t>Target Buffer =</a:t>
            </a:r>
            <a:r>
              <a:t> </a:t>
            </a:r>
            <a:r>
              <a:t>(0 ~ 4)</a:t>
            </a:r>
          </a:p>
        </p:txBody>
      </p:sp>
      <p:sp>
        <p:nvSpPr>
          <p:cNvPr id="224" name="分析与展望"/>
          <p:cNvSpPr txBox="1"/>
          <p:nvPr/>
        </p:nvSpPr>
        <p:spPr>
          <a:xfrm>
            <a:off x="491889" y="287593"/>
            <a:ext cx="269612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solidFill>
                  <a:srgbClr val="41445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1. Decision Space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500" fill="hold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5"/>
      <p:bldP build="whole" bldLvl="1" animBg="1" rev="0" advAuto="0" spid="223" grpId="2"/>
      <p:bldP build="whole" bldLvl="1" animBg="1" rev="0" advAuto="0" spid="221" grpId="3"/>
      <p:bldP build="whole" bldLvl="1" animBg="1" rev="0" advAuto="0" spid="218" grpId="4"/>
      <p:bldP build="whole" bldLvl="1" animBg="1" rev="0" advAuto="0" spid="2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表格"/>
          <p:cNvGraphicFramePr/>
          <p:nvPr/>
        </p:nvGraphicFramePr>
        <p:xfrm>
          <a:off x="3726269" y="777045"/>
          <a:ext cx="1938210" cy="162567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38209"/>
              </a:tblGrid>
              <a:tr h="23493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Features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 interval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Send data size (bit)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Rebuf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Buffer size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End delay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表格"/>
          <p:cNvGraphicFramePr/>
          <p:nvPr/>
        </p:nvGraphicFramePr>
        <p:xfrm>
          <a:off x="3716075" y="2424151"/>
          <a:ext cx="1938210" cy="191406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38209"/>
              </a:tblGrid>
              <a:tr h="27343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Frame time len (s)</a:t>
                      </a:r>
                    </a:p>
                  </a:txBody>
                  <a:tcPr marL="36261" marR="36261" marT="36261" marB="36261" anchor="ctr" anchorCtr="0" horzOverflow="overflow">
                    <a:noFill/>
                  </a:tcPr>
                </a:tc>
              </a:tr>
              <a:tr h="27343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Cdn newest id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343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Downlaod id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343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Cdn has frame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343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Decision flag (False/True)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343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Buffer flag (False/True)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343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Cdn flag (False/True)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230" name="表格"/>
          <p:cNvGraphicFramePr/>
          <p:nvPr/>
        </p:nvGraphicFramePr>
        <p:xfrm>
          <a:off x="3715201" y="2424151"/>
          <a:ext cx="1938210" cy="191406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38209"/>
              </a:tblGrid>
              <a:tr h="27343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trike="sngStrike"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Frame time len (s)</a:t>
                      </a:r>
                    </a:p>
                  </a:txBody>
                  <a:tcPr marL="36261" marR="36261" marT="36261" marB="36261" anchor="ctr" anchorCtr="0" horzOverflow="overflow">
                    <a:noFill/>
                  </a:tcPr>
                </a:tc>
              </a:tr>
              <a:tr h="27343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trike="sngStrike"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Cdn newest id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343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trike="sngStrike"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Downlaod id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343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trike="sngStrike"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Cdn has frame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343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trike="sngStrike"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Decision flag (False/True)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343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trike="sngStrike"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Buffer flag (False/True)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343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trike="sngStrike"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Cdn flag (False/True)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" name="表格"/>
          <p:cNvGraphicFramePr/>
          <p:nvPr/>
        </p:nvGraphicFramePr>
        <p:xfrm>
          <a:off x="1258966" y="1801803"/>
          <a:ext cx="1938210" cy="162567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38209"/>
              </a:tblGrid>
              <a:tr h="23493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Features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 interval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Send data size (bit)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Rebuf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Buffer size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End delay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2" name="分析与展望"/>
          <p:cNvSpPr txBox="1"/>
          <p:nvPr/>
        </p:nvSpPr>
        <p:spPr>
          <a:xfrm>
            <a:off x="491888" y="287592"/>
            <a:ext cx="3733272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41445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2. Construct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xit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0" dur="500" fill="hold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" dur="500" fill="hold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xit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3"/>
      <p:bldP build="whole" bldLvl="1" animBg="1" rev="0" advAuto="0" spid="229" grpId="2"/>
      <p:bldP build="whole" bldLvl="1" animBg="1" rev="0" advAuto="0" spid="231" grpId="5"/>
      <p:bldP build="whole" bldLvl="1" animBg="1" rev="0" advAuto="0" spid="228" grpId="4"/>
      <p:bldP build="whole" bldLvl="1" animBg="1" rev="0" advAuto="0" spid="2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表格"/>
          <p:cNvGraphicFramePr/>
          <p:nvPr/>
        </p:nvGraphicFramePr>
        <p:xfrm>
          <a:off x="1258966" y="1801803"/>
          <a:ext cx="1938210" cy="162567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38209"/>
              </a:tblGrid>
              <a:tr h="23493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Features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 interval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Send data size (bit)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Rebuf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Buffer size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End delay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39" name="在LFW上最高达到了97.35%的人脸验证精度…"/>
          <p:cNvGrpSpPr/>
          <p:nvPr/>
        </p:nvGrpSpPr>
        <p:grpSpPr>
          <a:xfrm>
            <a:off x="3488459" y="2128964"/>
            <a:ext cx="2295823" cy="400046"/>
            <a:chOff x="0" y="0"/>
            <a:chExt cx="2295822" cy="400044"/>
          </a:xfrm>
        </p:grpSpPr>
        <p:sp>
          <p:nvSpPr>
            <p:cNvPr id="237" name="矩形"/>
            <p:cNvSpPr/>
            <p:nvPr/>
          </p:nvSpPr>
          <p:spPr>
            <a:xfrm>
              <a:off x="-1" y="-1"/>
              <a:ext cx="2295824" cy="40004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8" name="文本"/>
            <p:cNvSpPr txBox="1"/>
            <p:nvPr/>
          </p:nvSpPr>
          <p:spPr>
            <a:xfrm>
              <a:off x="-1" y="-1"/>
              <a:ext cx="229582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  <p:sp>
        <p:nvSpPr>
          <p:cNvPr id="240" name="在LFW上最高达到了97.35%的人脸验证精度…"/>
          <p:cNvSpPr txBox="1"/>
          <p:nvPr/>
        </p:nvSpPr>
        <p:spPr>
          <a:xfrm>
            <a:off x="3488459" y="1790412"/>
            <a:ext cx="192105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2D2A1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Build new feature</a:t>
            </a:r>
          </a:p>
        </p:txBody>
      </p:sp>
      <p:graphicFrame>
        <p:nvGraphicFramePr>
          <p:cNvPr id="241" name="表格"/>
          <p:cNvGraphicFramePr/>
          <p:nvPr/>
        </p:nvGraphicFramePr>
        <p:xfrm>
          <a:off x="6163971" y="1822972"/>
          <a:ext cx="1938210" cy="10693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38209"/>
              </a:tblGrid>
              <a:tr h="23493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Add new feature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Last bit rate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Last target buffer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Switch num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242" name="右大括号 43"/>
          <p:cNvSpPr/>
          <p:nvPr/>
        </p:nvSpPr>
        <p:spPr>
          <a:xfrm>
            <a:off x="2956036" y="2128965"/>
            <a:ext cx="126125" cy="400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54"/>
                  <a:pt x="10800" y="567"/>
                </a:cubicBezTo>
                <a:lnTo>
                  <a:pt x="10800" y="10233"/>
                </a:lnTo>
                <a:cubicBezTo>
                  <a:pt x="10800" y="10546"/>
                  <a:pt x="15635" y="10800"/>
                  <a:pt x="21600" y="10800"/>
                </a:cubicBezTo>
                <a:cubicBezTo>
                  <a:pt x="15635" y="10800"/>
                  <a:pt x="10800" y="11054"/>
                  <a:pt x="10800" y="11367"/>
                </a:cubicBezTo>
                <a:lnTo>
                  <a:pt x="10800" y="21033"/>
                </a:lnTo>
                <a:cubicBezTo>
                  <a:pt x="10800" y="21346"/>
                  <a:pt x="5965" y="21600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分析与展望"/>
          <p:cNvSpPr txBox="1"/>
          <p:nvPr/>
        </p:nvSpPr>
        <p:spPr>
          <a:xfrm>
            <a:off x="491888" y="287592"/>
            <a:ext cx="3733272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41445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2. Construct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xit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Class="exit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Class="exit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Class="exit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5"/>
      <p:bldP build="whole" bldLvl="1" animBg="1" rev="0" advAuto="0" spid="241" grpId="8"/>
      <p:bldP build="whole" bldLvl="1" animBg="1" rev="0" advAuto="0" spid="242" grpId="6"/>
      <p:bldP build="whole" bldLvl="1" animBg="1" rev="0" advAuto="0" spid="239" grpId="7"/>
      <p:bldP build="whole" bldLvl="1" animBg="1" rev="0" advAuto="0" spid="241" grpId="4"/>
      <p:bldP build="whole" bldLvl="1" animBg="1" rev="0" advAuto="0" spid="240" grpId="1"/>
      <p:bldP build="whole" bldLvl="1" animBg="1" rev="0" advAuto="0" spid="236" grpId="9"/>
      <p:bldP build="whole" bldLvl="1" animBg="1" rev="0" advAuto="0" spid="242" grpId="2"/>
      <p:bldP build="whole" bldLvl="1" animBg="1" rev="0" advAuto="0" spid="239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表格"/>
          <p:cNvGraphicFramePr/>
          <p:nvPr/>
        </p:nvGraphicFramePr>
        <p:xfrm>
          <a:off x="3704551" y="1124629"/>
          <a:ext cx="1938210" cy="246011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38209"/>
              </a:tblGrid>
              <a:tr h="23493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Features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  <a:r>
                        <a:t>Throughput</a:t>
                      </a:r>
                      <a:r>
                        <a:t>（</a:t>
                      </a:r>
                      <a:r>
                        <a:t>bit/s</a:t>
                      </a:r>
                      <a:r>
                        <a:t>）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Time interval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Rebuf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Buffer size (s) 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End delay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Last bit rate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Last target buffer (s)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27814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2D2A19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Switch num</a:t>
                      </a:r>
                    </a:p>
                  </a:txBody>
                  <a:tcPr marL="36261" marR="36261" marT="36261" marB="36261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248" name="五角星 6"/>
          <p:cNvSpPr/>
          <p:nvPr/>
        </p:nvSpPr>
        <p:spPr>
          <a:xfrm>
            <a:off x="5194736" y="1426779"/>
            <a:ext cx="157658" cy="1655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9" name="五角星 57"/>
          <p:cNvSpPr/>
          <p:nvPr/>
        </p:nvSpPr>
        <p:spPr>
          <a:xfrm>
            <a:off x="5194734" y="2264979"/>
            <a:ext cx="157658" cy="1655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五角星 58"/>
          <p:cNvSpPr/>
          <p:nvPr/>
        </p:nvSpPr>
        <p:spPr>
          <a:xfrm>
            <a:off x="5194734" y="2551387"/>
            <a:ext cx="157658" cy="16553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1" name="分析与展望"/>
          <p:cNvSpPr txBox="1"/>
          <p:nvPr/>
        </p:nvSpPr>
        <p:spPr>
          <a:xfrm>
            <a:off x="491888" y="287592"/>
            <a:ext cx="3733272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41445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2. Construct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3"/>
      <p:bldP build="whole" bldLvl="1" animBg="1" rev="0" advAuto="0" spid="247" grpId="1"/>
      <p:bldP build="whole" bldLvl="1" animBg="1" rev="0" advAuto="0" spid="248" grpId="2"/>
      <p:bldP build="whole" bldLvl="1" animBg="1" rev="0" advAuto="0" spid="250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延时符"/>
          <p:cNvSpPr txBox="1"/>
          <p:nvPr/>
        </p:nvSpPr>
        <p:spPr>
          <a:xfrm>
            <a:off x="10281408" y="6797919"/>
            <a:ext cx="1018539" cy="5105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延时符</a:t>
            </a:r>
          </a:p>
        </p:txBody>
      </p:sp>
      <p:grpSp>
        <p:nvGrpSpPr>
          <p:cNvPr id="302" name="组合 3"/>
          <p:cNvGrpSpPr/>
          <p:nvPr/>
        </p:nvGrpSpPr>
        <p:grpSpPr>
          <a:xfrm>
            <a:off x="945071" y="-168237"/>
            <a:ext cx="4549385" cy="5143501"/>
            <a:chOff x="0" y="0"/>
            <a:chExt cx="4549384" cy="5143500"/>
          </a:xfrm>
        </p:grpSpPr>
        <p:pic>
          <p:nvPicPr>
            <p:cNvPr id="256" name="图片 2" descr="图片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1870" y="0"/>
              <a:ext cx="4458355" cy="5143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" name="训练模型的时间比较长…"/>
            <p:cNvSpPr txBox="1"/>
            <p:nvPr/>
          </p:nvSpPr>
          <p:spPr>
            <a:xfrm>
              <a:off x="518360" y="309695"/>
              <a:ext cx="1941291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2D2A1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Throughput</a:t>
              </a:r>
            </a:p>
          </p:txBody>
        </p:sp>
        <p:sp>
          <p:nvSpPr>
            <p:cNvPr id="258" name="训练模型的时间比较长…"/>
            <p:cNvSpPr txBox="1"/>
            <p:nvPr/>
          </p:nvSpPr>
          <p:spPr>
            <a:xfrm>
              <a:off x="518360" y="1111517"/>
              <a:ext cx="1941291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2D2A1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Time interval</a:t>
              </a:r>
            </a:p>
          </p:txBody>
        </p:sp>
        <p:sp>
          <p:nvSpPr>
            <p:cNvPr id="259" name="训练模型的时间比较长…"/>
            <p:cNvSpPr txBox="1"/>
            <p:nvPr/>
          </p:nvSpPr>
          <p:spPr>
            <a:xfrm>
              <a:off x="626741" y="2140852"/>
              <a:ext cx="70064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2D2A1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Rebuff</a:t>
              </a:r>
            </a:p>
          </p:txBody>
        </p:sp>
        <p:sp>
          <p:nvSpPr>
            <p:cNvPr id="260" name="训练模型的时间比较长…"/>
            <p:cNvSpPr txBox="1"/>
            <p:nvPr/>
          </p:nvSpPr>
          <p:spPr>
            <a:xfrm>
              <a:off x="396047" y="2622549"/>
              <a:ext cx="82295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2D2A1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Buffer size</a:t>
              </a:r>
            </a:p>
          </p:txBody>
        </p:sp>
        <p:sp>
          <p:nvSpPr>
            <p:cNvPr id="261" name="训练模型的时间比较长…"/>
            <p:cNvSpPr txBox="1"/>
            <p:nvPr/>
          </p:nvSpPr>
          <p:spPr>
            <a:xfrm>
              <a:off x="434344" y="3126648"/>
              <a:ext cx="82295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2D2A1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End delay</a:t>
              </a:r>
            </a:p>
          </p:txBody>
        </p:sp>
        <p:sp>
          <p:nvSpPr>
            <p:cNvPr id="262" name="训练模型的时间比较长…"/>
            <p:cNvSpPr txBox="1"/>
            <p:nvPr/>
          </p:nvSpPr>
          <p:spPr>
            <a:xfrm>
              <a:off x="323850" y="3608344"/>
              <a:ext cx="967350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2D2A1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Last bit rate</a:t>
              </a:r>
            </a:p>
          </p:txBody>
        </p:sp>
        <p:sp>
          <p:nvSpPr>
            <p:cNvPr id="263" name="训练模型的时间比较长…"/>
            <p:cNvSpPr txBox="1"/>
            <p:nvPr/>
          </p:nvSpPr>
          <p:spPr>
            <a:xfrm>
              <a:off x="-1" y="4098925"/>
              <a:ext cx="1291201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2D2A1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Last target buffer</a:t>
              </a:r>
            </a:p>
          </p:txBody>
        </p:sp>
        <p:sp>
          <p:nvSpPr>
            <p:cNvPr id="264" name="训练模型的时间比较长…"/>
            <p:cNvSpPr txBox="1"/>
            <p:nvPr/>
          </p:nvSpPr>
          <p:spPr>
            <a:xfrm>
              <a:off x="323850" y="4619986"/>
              <a:ext cx="1028509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2D2A19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Switch num</a:t>
              </a:r>
            </a:p>
          </p:txBody>
        </p:sp>
        <p:grpSp>
          <p:nvGrpSpPr>
            <p:cNvPr id="267" name="文本框 38"/>
            <p:cNvGrpSpPr/>
            <p:nvPr/>
          </p:nvGrpSpPr>
          <p:grpSpPr>
            <a:xfrm>
              <a:off x="1238164" y="849760"/>
              <a:ext cx="654080" cy="358141"/>
              <a:chOff x="0" y="0"/>
              <a:chExt cx="654079" cy="358140"/>
            </a:xfrm>
          </p:grpSpPr>
          <p:sp>
            <p:nvSpPr>
              <p:cNvPr id="265" name="矩形"/>
              <p:cNvSpPr/>
              <p:nvPr/>
            </p:nvSpPr>
            <p:spPr>
              <a:xfrm>
                <a:off x="0" y="0"/>
                <a:ext cx="654080" cy="215444"/>
              </a:xfrm>
              <a:prstGeom prst="rect">
                <a:avLst/>
              </a:prstGeom>
              <a:blipFill rotWithShape="1">
                <a:blip r:embed="rId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6" name="文本"/>
              <p:cNvSpPr txBox="1"/>
              <p:nvPr/>
            </p:nvSpPr>
            <p:spPr>
              <a:xfrm>
                <a:off x="0" y="0"/>
                <a:ext cx="654080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/>
                <a:r>
                  <a:t> </a:t>
                </a:r>
              </a:p>
            </p:txBody>
          </p:sp>
        </p:grpSp>
        <p:grpSp>
          <p:nvGrpSpPr>
            <p:cNvPr id="270" name="文本框 39"/>
            <p:cNvGrpSpPr/>
            <p:nvPr/>
          </p:nvGrpSpPr>
          <p:grpSpPr>
            <a:xfrm>
              <a:off x="480484" y="857919"/>
              <a:ext cx="654080" cy="358141"/>
              <a:chOff x="0" y="0"/>
              <a:chExt cx="654079" cy="358140"/>
            </a:xfrm>
          </p:grpSpPr>
          <p:sp>
            <p:nvSpPr>
              <p:cNvPr id="268" name="矩形"/>
              <p:cNvSpPr/>
              <p:nvPr/>
            </p:nvSpPr>
            <p:spPr>
              <a:xfrm>
                <a:off x="0" y="0"/>
                <a:ext cx="654080" cy="215444"/>
              </a:xfrm>
              <a:prstGeom prst="rect">
                <a:avLst/>
              </a:prstGeom>
              <a:blipFill rotWithShape="1">
                <a:blip r:embed="rId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9" name="文本"/>
              <p:cNvSpPr txBox="1"/>
              <p:nvPr/>
            </p:nvSpPr>
            <p:spPr>
              <a:xfrm>
                <a:off x="0" y="0"/>
                <a:ext cx="654080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/>
                <a:r>
                  <a:t> </a:t>
                </a:r>
              </a:p>
            </p:txBody>
          </p:sp>
        </p:grpSp>
        <p:grpSp>
          <p:nvGrpSpPr>
            <p:cNvPr id="273" name="文本框 40"/>
            <p:cNvGrpSpPr/>
            <p:nvPr/>
          </p:nvGrpSpPr>
          <p:grpSpPr>
            <a:xfrm>
              <a:off x="152298" y="857919"/>
              <a:ext cx="654080" cy="358141"/>
              <a:chOff x="0" y="0"/>
              <a:chExt cx="654079" cy="358140"/>
            </a:xfrm>
          </p:grpSpPr>
          <p:sp>
            <p:nvSpPr>
              <p:cNvPr id="271" name="矩形"/>
              <p:cNvSpPr/>
              <p:nvPr/>
            </p:nvSpPr>
            <p:spPr>
              <a:xfrm>
                <a:off x="0" y="0"/>
                <a:ext cx="654080" cy="215444"/>
              </a:xfrm>
              <a:prstGeom prst="rect">
                <a:avLst/>
              </a:prstGeom>
              <a:blipFill rotWithShape="1">
                <a:blip r:embed="rId6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2" name="文本"/>
              <p:cNvSpPr txBox="1"/>
              <p:nvPr/>
            </p:nvSpPr>
            <p:spPr>
              <a:xfrm>
                <a:off x="0" y="0"/>
                <a:ext cx="654080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/>
                <a:r>
                  <a:t> </a:t>
                </a:r>
              </a:p>
            </p:txBody>
          </p:sp>
        </p:grpSp>
        <p:grpSp>
          <p:nvGrpSpPr>
            <p:cNvPr id="276" name="文本框 42"/>
            <p:cNvGrpSpPr/>
            <p:nvPr/>
          </p:nvGrpSpPr>
          <p:grpSpPr>
            <a:xfrm>
              <a:off x="1238164" y="1626534"/>
              <a:ext cx="654080" cy="358141"/>
              <a:chOff x="0" y="0"/>
              <a:chExt cx="654079" cy="358140"/>
            </a:xfrm>
          </p:grpSpPr>
          <p:sp>
            <p:nvSpPr>
              <p:cNvPr id="274" name="矩形"/>
              <p:cNvSpPr/>
              <p:nvPr/>
            </p:nvSpPr>
            <p:spPr>
              <a:xfrm>
                <a:off x="0" y="0"/>
                <a:ext cx="654080" cy="215444"/>
              </a:xfrm>
              <a:prstGeom prst="rect">
                <a:avLst/>
              </a:prstGeom>
              <a:blipFill rotWithShape="1">
                <a:blip r:embed="rId7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5" name="文本"/>
              <p:cNvSpPr txBox="1"/>
              <p:nvPr/>
            </p:nvSpPr>
            <p:spPr>
              <a:xfrm>
                <a:off x="0" y="0"/>
                <a:ext cx="654080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/>
                <a:r>
                  <a:t> </a:t>
                </a:r>
              </a:p>
            </p:txBody>
          </p:sp>
        </p:grpSp>
        <p:grpSp>
          <p:nvGrpSpPr>
            <p:cNvPr id="279" name="文本框 43"/>
            <p:cNvGrpSpPr/>
            <p:nvPr/>
          </p:nvGrpSpPr>
          <p:grpSpPr>
            <a:xfrm>
              <a:off x="473613" y="1615616"/>
              <a:ext cx="654080" cy="358141"/>
              <a:chOff x="0" y="0"/>
              <a:chExt cx="654079" cy="358140"/>
            </a:xfrm>
          </p:grpSpPr>
          <p:sp>
            <p:nvSpPr>
              <p:cNvPr id="277" name="矩形"/>
              <p:cNvSpPr/>
              <p:nvPr/>
            </p:nvSpPr>
            <p:spPr>
              <a:xfrm>
                <a:off x="0" y="0"/>
                <a:ext cx="654080" cy="230833"/>
              </a:xfrm>
              <a:prstGeom prst="rect">
                <a:avLst/>
              </a:prstGeom>
              <a:blipFill rotWithShape="1">
                <a:blip r:embed="rId8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8" name="文本"/>
              <p:cNvSpPr txBox="1"/>
              <p:nvPr/>
            </p:nvSpPr>
            <p:spPr>
              <a:xfrm>
                <a:off x="0" y="0"/>
                <a:ext cx="654080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/>
                <a:r>
                  <a:t> </a:t>
                </a:r>
              </a:p>
            </p:txBody>
          </p:sp>
        </p:grpSp>
        <p:grpSp>
          <p:nvGrpSpPr>
            <p:cNvPr id="282" name="文本框 44"/>
            <p:cNvGrpSpPr/>
            <p:nvPr/>
          </p:nvGrpSpPr>
          <p:grpSpPr>
            <a:xfrm>
              <a:off x="152297" y="1617123"/>
              <a:ext cx="654080" cy="358141"/>
              <a:chOff x="0" y="0"/>
              <a:chExt cx="654079" cy="358140"/>
            </a:xfrm>
          </p:grpSpPr>
          <p:sp>
            <p:nvSpPr>
              <p:cNvPr id="280" name="矩形"/>
              <p:cNvSpPr/>
              <p:nvPr/>
            </p:nvSpPr>
            <p:spPr>
              <a:xfrm>
                <a:off x="0" y="0"/>
                <a:ext cx="654080" cy="230833"/>
              </a:xfrm>
              <a:prstGeom prst="rect">
                <a:avLst/>
              </a:prstGeom>
              <a:blipFill rotWithShape="1">
                <a:blip r:embed="rId9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1" name="文本"/>
              <p:cNvSpPr txBox="1"/>
              <p:nvPr/>
            </p:nvSpPr>
            <p:spPr>
              <a:xfrm>
                <a:off x="0" y="0"/>
                <a:ext cx="654080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/>
                <a:r>
                  <a:t> </a:t>
                </a:r>
              </a:p>
            </p:txBody>
          </p:sp>
        </p:grpSp>
        <p:grpSp>
          <p:nvGrpSpPr>
            <p:cNvPr id="285" name="文本框 45"/>
            <p:cNvGrpSpPr/>
            <p:nvPr/>
          </p:nvGrpSpPr>
          <p:grpSpPr>
            <a:xfrm>
              <a:off x="1238164" y="2666843"/>
              <a:ext cx="654080" cy="358141"/>
              <a:chOff x="0" y="0"/>
              <a:chExt cx="654079" cy="358140"/>
            </a:xfrm>
          </p:grpSpPr>
          <p:sp>
            <p:nvSpPr>
              <p:cNvPr id="283" name="矩形"/>
              <p:cNvSpPr/>
              <p:nvPr/>
            </p:nvSpPr>
            <p:spPr>
              <a:xfrm>
                <a:off x="0" y="0"/>
                <a:ext cx="654080" cy="246221"/>
              </a:xfrm>
              <a:prstGeom prst="rect">
                <a:avLst/>
              </a:prstGeom>
              <a:blipFill rotWithShape="1">
                <a:blip r:embed="rId10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4" name="文本"/>
              <p:cNvSpPr txBox="1"/>
              <p:nvPr/>
            </p:nvSpPr>
            <p:spPr>
              <a:xfrm>
                <a:off x="0" y="0"/>
                <a:ext cx="654080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/>
                <a:r>
                  <a:t> </a:t>
                </a:r>
              </a:p>
            </p:txBody>
          </p:sp>
        </p:grpSp>
        <p:grpSp>
          <p:nvGrpSpPr>
            <p:cNvPr id="288" name="文本框 46"/>
            <p:cNvGrpSpPr/>
            <p:nvPr/>
          </p:nvGrpSpPr>
          <p:grpSpPr>
            <a:xfrm>
              <a:off x="1238164" y="3148172"/>
              <a:ext cx="654080" cy="358141"/>
              <a:chOff x="0" y="0"/>
              <a:chExt cx="654079" cy="358140"/>
            </a:xfrm>
          </p:grpSpPr>
          <p:sp>
            <p:nvSpPr>
              <p:cNvPr id="286" name="矩形"/>
              <p:cNvSpPr/>
              <p:nvPr/>
            </p:nvSpPr>
            <p:spPr>
              <a:xfrm>
                <a:off x="0" y="0"/>
                <a:ext cx="654080" cy="246221"/>
              </a:xfrm>
              <a:prstGeom prst="rect">
                <a:avLst/>
              </a:prstGeom>
              <a:blipFill rotWithShape="1">
                <a:blip r:embed="rId11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7" name="文本"/>
              <p:cNvSpPr txBox="1"/>
              <p:nvPr/>
            </p:nvSpPr>
            <p:spPr>
              <a:xfrm>
                <a:off x="0" y="0"/>
                <a:ext cx="654080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/>
                <a:r>
                  <a:t> </a:t>
                </a:r>
              </a:p>
            </p:txBody>
          </p:sp>
        </p:grpSp>
        <p:grpSp>
          <p:nvGrpSpPr>
            <p:cNvPr id="291" name="文本框 47"/>
            <p:cNvGrpSpPr/>
            <p:nvPr/>
          </p:nvGrpSpPr>
          <p:grpSpPr>
            <a:xfrm>
              <a:off x="1219004" y="3638644"/>
              <a:ext cx="654080" cy="358141"/>
              <a:chOff x="0" y="0"/>
              <a:chExt cx="654079" cy="358140"/>
            </a:xfrm>
          </p:grpSpPr>
          <p:sp>
            <p:nvSpPr>
              <p:cNvPr id="289" name="矩形"/>
              <p:cNvSpPr/>
              <p:nvPr/>
            </p:nvSpPr>
            <p:spPr>
              <a:xfrm>
                <a:off x="0" y="0"/>
                <a:ext cx="654080" cy="246221"/>
              </a:xfrm>
              <a:prstGeom prst="rect">
                <a:avLst/>
              </a:prstGeom>
              <a:blipFill rotWithShape="1">
                <a:blip r:embed="rId12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0" name="文本"/>
              <p:cNvSpPr txBox="1"/>
              <p:nvPr/>
            </p:nvSpPr>
            <p:spPr>
              <a:xfrm>
                <a:off x="0" y="0"/>
                <a:ext cx="654080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/>
                <a:r>
                  <a:t> </a:t>
                </a:r>
              </a:p>
            </p:txBody>
          </p:sp>
        </p:grpSp>
        <p:grpSp>
          <p:nvGrpSpPr>
            <p:cNvPr id="294" name="文本框 48"/>
            <p:cNvGrpSpPr/>
            <p:nvPr/>
          </p:nvGrpSpPr>
          <p:grpSpPr>
            <a:xfrm>
              <a:off x="1233000" y="4127248"/>
              <a:ext cx="654080" cy="358141"/>
              <a:chOff x="0" y="0"/>
              <a:chExt cx="654079" cy="358140"/>
            </a:xfrm>
          </p:grpSpPr>
          <p:sp>
            <p:nvSpPr>
              <p:cNvPr id="292" name="矩形"/>
              <p:cNvSpPr/>
              <p:nvPr/>
            </p:nvSpPr>
            <p:spPr>
              <a:xfrm>
                <a:off x="0" y="0"/>
                <a:ext cx="654080" cy="246221"/>
              </a:xfrm>
              <a:prstGeom prst="rect">
                <a:avLst/>
              </a:prstGeom>
              <a:blipFill rotWithShape="1">
                <a:blip r:embed="rId1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3" name="文本"/>
              <p:cNvSpPr txBox="1"/>
              <p:nvPr/>
            </p:nvSpPr>
            <p:spPr>
              <a:xfrm>
                <a:off x="0" y="0"/>
                <a:ext cx="654080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/>
                <a:r>
                  <a:t> </a:t>
                </a:r>
              </a:p>
            </p:txBody>
          </p:sp>
        </p:grpSp>
        <p:grpSp>
          <p:nvGrpSpPr>
            <p:cNvPr id="297" name="文本框 49"/>
            <p:cNvGrpSpPr/>
            <p:nvPr/>
          </p:nvGrpSpPr>
          <p:grpSpPr>
            <a:xfrm>
              <a:off x="1224333" y="4650762"/>
              <a:ext cx="654080" cy="358141"/>
              <a:chOff x="0" y="0"/>
              <a:chExt cx="654079" cy="358140"/>
            </a:xfrm>
          </p:grpSpPr>
          <p:sp>
            <p:nvSpPr>
              <p:cNvPr id="295" name="矩形"/>
              <p:cNvSpPr/>
              <p:nvPr/>
            </p:nvSpPr>
            <p:spPr>
              <a:xfrm>
                <a:off x="0" y="0"/>
                <a:ext cx="654080" cy="246221"/>
              </a:xfrm>
              <a:prstGeom prst="rect">
                <a:avLst/>
              </a:prstGeom>
              <a:blipFill rotWithShape="1">
                <a:blip r:embed="rId1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6" name="文本"/>
              <p:cNvSpPr txBox="1"/>
              <p:nvPr/>
            </p:nvSpPr>
            <p:spPr>
              <a:xfrm>
                <a:off x="0" y="0"/>
                <a:ext cx="654080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/>
                <a:r>
                  <a:t> </a:t>
                </a:r>
              </a:p>
            </p:txBody>
          </p:sp>
        </p:grpSp>
        <p:grpSp>
          <p:nvGrpSpPr>
            <p:cNvPr id="300" name="文本框 50"/>
            <p:cNvGrpSpPr/>
            <p:nvPr/>
          </p:nvGrpSpPr>
          <p:grpSpPr>
            <a:xfrm>
              <a:off x="1219004" y="2163107"/>
              <a:ext cx="654080" cy="358142"/>
              <a:chOff x="0" y="0"/>
              <a:chExt cx="654079" cy="358140"/>
            </a:xfrm>
          </p:grpSpPr>
          <p:sp>
            <p:nvSpPr>
              <p:cNvPr id="298" name="矩形"/>
              <p:cNvSpPr/>
              <p:nvPr/>
            </p:nvSpPr>
            <p:spPr>
              <a:xfrm>
                <a:off x="0" y="0"/>
                <a:ext cx="654080" cy="246221"/>
              </a:xfrm>
              <a:prstGeom prst="rect">
                <a:avLst/>
              </a:prstGeom>
              <a:blipFill rotWithShape="1">
                <a:blip r:embed="rId1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9" name="文本"/>
              <p:cNvSpPr txBox="1"/>
              <p:nvPr/>
            </p:nvSpPr>
            <p:spPr>
              <a:xfrm>
                <a:off x="0" y="0"/>
                <a:ext cx="654080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/>
                <a:r>
                  <a:t> </a:t>
                </a:r>
              </a:p>
            </p:txBody>
          </p:sp>
        </p:grpSp>
        <p:sp>
          <p:nvSpPr>
            <p:cNvPr id="301" name="训练模型的时间比较长…"/>
            <p:cNvSpPr txBox="1"/>
            <p:nvPr/>
          </p:nvSpPr>
          <p:spPr>
            <a:xfrm>
              <a:off x="3561070" y="2434150"/>
              <a:ext cx="988314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1200">
                  <a:solidFill>
                    <a:srgbClr val="2D2A19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Concatenate</a:t>
              </a:r>
            </a:p>
            <a:p>
              <a:pPr>
                <a:defRPr sz="1200">
                  <a:solidFill>
                    <a:srgbClr val="2D2A19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     </a:t>
              </a:r>
            </a:p>
            <a:p>
              <a:pPr>
                <a:defRPr sz="1200">
                  <a:solidFill>
                    <a:srgbClr val="2D2A19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    Output</a:t>
              </a:r>
            </a:p>
          </p:txBody>
        </p:sp>
      </p:grpSp>
      <p:pic>
        <p:nvPicPr>
          <p:cNvPr id="303" name="图片 4" descr="图片 4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252714" y="1679741"/>
            <a:ext cx="2573578" cy="1637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图片 5" descr="图片 5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288734" y="1947480"/>
            <a:ext cx="1338446" cy="110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2"/>
      <p:bldP build="whole" bldLvl="1" animBg="1" rev="0" advAuto="0" spid="302" grpId="1"/>
      <p:bldP build="whole" bldLvl="1" animBg="1" rev="0" advAuto="0" spid="303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737" y="819009"/>
            <a:ext cx="6073304" cy="4238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图片 1" descr="图片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7684" y="819009"/>
            <a:ext cx="5949436" cy="2328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图片 2" descr="图片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87684" y="819009"/>
            <a:ext cx="5951384" cy="232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图片 4" descr="图片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85738" y="811388"/>
            <a:ext cx="6209377" cy="3547253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分析与展望"/>
          <p:cNvSpPr txBox="1"/>
          <p:nvPr/>
        </p:nvSpPr>
        <p:spPr>
          <a:xfrm>
            <a:off x="491889" y="198120"/>
            <a:ext cx="399420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solidFill>
                  <a:srgbClr val="41445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3. The Architecture of A2C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5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0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1"/>
      <p:bldP build="whole" bldLvl="1" animBg="1" rev="0" advAuto="0" spid="310" grpId="2"/>
      <p:bldP build="whole" bldLvl="1" animBg="1" rev="0" advAuto="0" spid="308" grpId="3"/>
      <p:bldP build="whole" bldLvl="1" animBg="1" rev="0" advAuto="0" spid="311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584" y="198120"/>
            <a:ext cx="6741372" cy="4503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85" y="1203960"/>
            <a:ext cx="3302769" cy="2206339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分析与展望"/>
          <p:cNvSpPr txBox="1"/>
          <p:nvPr/>
        </p:nvSpPr>
        <p:spPr>
          <a:xfrm>
            <a:off x="491889" y="198120"/>
            <a:ext cx="399420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solidFill>
                  <a:srgbClr val="41445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3. The Architecture of A2C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1"/>
      <p:bldP build="whole" bldLvl="1" animBg="1" rev="0" advAuto="0" spid="31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285" y="1203960"/>
            <a:ext cx="3302769" cy="2206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图片 1" descr="图片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32914" y="628509"/>
            <a:ext cx="4527999" cy="3707271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分析与展望"/>
          <p:cNvSpPr txBox="1"/>
          <p:nvPr/>
        </p:nvSpPr>
        <p:spPr>
          <a:xfrm>
            <a:off x="491889" y="198120"/>
            <a:ext cx="399420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solidFill>
                  <a:srgbClr val="41445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3. The Architecture of A2C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