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785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23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9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DCAA8B-8214-AB42-9DDE-39734251D01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CC81EA-DF7E-4643-8DF9-9F14756DE5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2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cor.com/env/support/LI-600/topics/data-file-descriptions.html#Datafile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C8F-45FB-2FCC-70D6-BAD6E16EE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LICOR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1DBB-D347-E061-DFBF-FAD5D69AC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Chile Team</a:t>
            </a:r>
          </a:p>
          <a:p>
            <a:r>
              <a:rPr lang="en-US" dirty="0"/>
              <a:t>Lily Northcutt</a:t>
            </a:r>
          </a:p>
        </p:txBody>
      </p:sp>
    </p:spTree>
    <p:extLst>
      <p:ext uri="{BB962C8B-B14F-4D97-AF65-F5344CB8AC3E}">
        <p14:creationId xmlns:p14="http://schemas.microsoft.com/office/powerpoint/2010/main" val="15774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99DF-47C6-4E37-0F06-729473A3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536A-2DB2-E6BE-B8EE-7714A375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Goals and Motivation</a:t>
            </a:r>
          </a:p>
          <a:p>
            <a:r>
              <a:rPr lang="en-US" b="1" dirty="0"/>
              <a:t>Data: </a:t>
            </a:r>
            <a:r>
              <a:rPr lang="en-US" dirty="0"/>
              <a:t>collection process, and description of out data sources</a:t>
            </a:r>
          </a:p>
          <a:p>
            <a:r>
              <a:rPr lang="en-US" b="1" dirty="0"/>
              <a:t>Possible Roadblocks/Risks and Mitigation</a:t>
            </a:r>
          </a:p>
          <a:p>
            <a:r>
              <a:rPr lang="en-US" b="1" dirty="0"/>
              <a:t>Project Task Outline/Progress Check</a:t>
            </a:r>
          </a:p>
        </p:txBody>
      </p:sp>
    </p:spTree>
    <p:extLst>
      <p:ext uri="{BB962C8B-B14F-4D97-AF65-F5344CB8AC3E}">
        <p14:creationId xmlns:p14="http://schemas.microsoft.com/office/powerpoint/2010/main" val="31906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6EA6-DA6B-F6AA-E056-93133640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E363-0749-8684-25FD-B4372C1B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pPr marL="530352" lvl="1" indent="0">
              <a:buNone/>
            </a:pPr>
            <a:r>
              <a:rPr lang="en-US" i="0" dirty="0"/>
              <a:t>Understand the relationship between the HPLC and porometry/fluorometry, which factors are most influential, and by how much.</a:t>
            </a:r>
          </a:p>
          <a:p>
            <a:pPr marL="530352" lvl="1" indent="0">
              <a:buNone/>
            </a:pPr>
            <a:r>
              <a:rPr lang="en-US" i="0" dirty="0"/>
              <a:t>We will do this by training a model to predict HPLC using the porometry/fluorometry data – all collected for 20 genotypes at </a:t>
            </a:r>
            <a:r>
              <a:rPr lang="en-US" i="0" dirty="0" err="1"/>
              <a:t>Leyendecker</a:t>
            </a:r>
            <a:r>
              <a:rPr lang="en-US" i="0" dirty="0"/>
              <a:t> and FG.</a:t>
            </a:r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marL="530352" lvl="1" indent="0">
              <a:buNone/>
            </a:pPr>
            <a:r>
              <a:rPr lang="en-US" i="0" dirty="0"/>
              <a:t>Plant breeders and researchers want to understand the relationship between stress and HPLC in peppers because it will help them with breeding/growing peppers with SHU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494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87EB-FFB3-88D3-3E7F-EDD00416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330542"/>
            <a:ext cx="9601200" cy="1485900"/>
          </a:xfrm>
        </p:spPr>
        <p:txBody>
          <a:bodyPr/>
          <a:lstStyle/>
          <a:p>
            <a:r>
              <a:rPr lang="en-US" dirty="0"/>
              <a:t>Data (1/2): Collection Process</a:t>
            </a:r>
            <a:br>
              <a:rPr lang="en-US" dirty="0"/>
            </a:br>
            <a:r>
              <a:rPr lang="en-US" dirty="0"/>
              <a:t>LICOR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30A6B-2706-5199-6A7A-B78B3014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73" y="1954695"/>
            <a:ext cx="5216386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6BF17-AAA3-A91A-1A13-D257896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339" y="925996"/>
            <a:ext cx="1213944" cy="205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17F1-2ED6-DC27-301E-CBF2718F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591" y="3397527"/>
            <a:ext cx="1213944" cy="2057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7274A-A6DE-ED63-BEAC-56C1D842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11" y="2753144"/>
            <a:ext cx="442766" cy="75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E3AAF-D54D-856C-2059-5C92CE6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73" y="3435629"/>
            <a:ext cx="442766" cy="750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DD517-FFD5-10F4-136E-379869CB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21" y="2767226"/>
            <a:ext cx="442766" cy="750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5C94E-FEFB-23F4-E4E2-4978EF94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1" y="4152902"/>
            <a:ext cx="442766" cy="750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FB25E-E20F-3F42-BF33-91811DC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63" y="4172785"/>
            <a:ext cx="442766" cy="750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0DF6C0-6523-BCEF-8B27-0CA5DE86B193}"/>
              </a:ext>
            </a:extLst>
          </p:cNvPr>
          <p:cNvSpPr txBox="1"/>
          <p:nvPr/>
        </p:nvSpPr>
        <p:spPr>
          <a:xfrm>
            <a:off x="6455928" y="5544320"/>
            <a:ext cx="24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Five plants are sampled from each replication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9DBDE-80BE-676A-2E1F-80AE7B765C92}"/>
              </a:ext>
            </a:extLst>
          </p:cNvPr>
          <p:cNvSpPr txBox="1"/>
          <p:nvPr/>
        </p:nvSpPr>
        <p:spPr>
          <a:xfrm>
            <a:off x="807373" y="5987534"/>
            <a:ext cx="51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Each genotype is planted in 3 replications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F9CD6-BA1C-8AF8-F9E8-BEA0A16D26AA}"/>
              </a:ext>
            </a:extLst>
          </p:cNvPr>
          <p:cNvSpPr txBox="1"/>
          <p:nvPr/>
        </p:nvSpPr>
        <p:spPr>
          <a:xfrm>
            <a:off x="9060873" y="5527046"/>
            <a:ext cx="310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Location dependent, </a:t>
            </a:r>
            <a:r>
              <a:rPr lang="en-US" i="1" dirty="0"/>
              <a:t>n</a:t>
            </a:r>
            <a:r>
              <a:rPr lang="en-US" dirty="0"/>
              <a:t> number of readings are taken from each sampled plant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A2708-BFB2-67FA-B1E1-9F8D6995905F}"/>
              </a:ext>
            </a:extLst>
          </p:cNvPr>
          <p:cNvSpPr txBox="1"/>
          <p:nvPr/>
        </p:nvSpPr>
        <p:spPr>
          <a:xfrm>
            <a:off x="9468677" y="579854"/>
            <a:ext cx="2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FG – </a:t>
            </a:r>
            <a:r>
              <a:rPr lang="en-US" b="1" i="1" dirty="0"/>
              <a:t>3 readings / plant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8D882-D380-1BCE-F359-AA4B405A5F42}"/>
              </a:ext>
            </a:extLst>
          </p:cNvPr>
          <p:cNvSpPr txBox="1"/>
          <p:nvPr/>
        </p:nvSpPr>
        <p:spPr>
          <a:xfrm>
            <a:off x="9500041" y="3065033"/>
            <a:ext cx="2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Ley – </a:t>
            </a:r>
            <a:r>
              <a:rPr lang="en-US" b="1" i="1" dirty="0"/>
              <a:t>1</a:t>
            </a:r>
            <a:r>
              <a:rPr lang="en-US" b="1" dirty="0"/>
              <a:t> </a:t>
            </a:r>
            <a:r>
              <a:rPr lang="en-US" b="1" i="1" dirty="0"/>
              <a:t>reading / plant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C935AB-A652-49E8-250D-5DD58B18F1FD}"/>
              </a:ext>
            </a:extLst>
          </p:cNvPr>
          <p:cNvSpPr/>
          <p:nvPr/>
        </p:nvSpPr>
        <p:spPr>
          <a:xfrm>
            <a:off x="1719072" y="2171700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653827-F503-850C-7497-7C308F9EEEBE}"/>
              </a:ext>
            </a:extLst>
          </p:cNvPr>
          <p:cNvSpPr/>
          <p:nvPr/>
        </p:nvSpPr>
        <p:spPr>
          <a:xfrm>
            <a:off x="1306556" y="2713253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F3A00-E37C-68FD-3D6F-32E180A0ACDA}"/>
              </a:ext>
            </a:extLst>
          </p:cNvPr>
          <p:cNvSpPr/>
          <p:nvPr/>
        </p:nvSpPr>
        <p:spPr>
          <a:xfrm>
            <a:off x="1888236" y="4395685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7E2F5A-968E-EF79-D6A7-74F67EAC4AED}"/>
              </a:ext>
            </a:extLst>
          </p:cNvPr>
          <p:cNvSpPr/>
          <p:nvPr/>
        </p:nvSpPr>
        <p:spPr>
          <a:xfrm>
            <a:off x="1022337" y="3717102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E251B5-3343-545C-ACCB-979F594FAA93}"/>
              </a:ext>
            </a:extLst>
          </p:cNvPr>
          <p:cNvSpPr/>
          <p:nvPr/>
        </p:nvSpPr>
        <p:spPr>
          <a:xfrm>
            <a:off x="1653842" y="2781239"/>
            <a:ext cx="411480" cy="7223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51B082-CEFA-A1FA-74CD-D776338A0892}"/>
              </a:ext>
            </a:extLst>
          </p:cNvPr>
          <p:cNvSpPr/>
          <p:nvPr/>
        </p:nvSpPr>
        <p:spPr>
          <a:xfrm>
            <a:off x="2566250" y="271325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9CFF8C-5DC0-4108-AD6C-6D1FA997C183}"/>
              </a:ext>
            </a:extLst>
          </p:cNvPr>
          <p:cNvSpPr/>
          <p:nvPr/>
        </p:nvSpPr>
        <p:spPr>
          <a:xfrm>
            <a:off x="2825527" y="434333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7A4F30-F831-D9EE-D01F-B8DD3FE07EFD}"/>
              </a:ext>
            </a:extLst>
          </p:cNvPr>
          <p:cNvSpPr/>
          <p:nvPr/>
        </p:nvSpPr>
        <p:spPr>
          <a:xfrm>
            <a:off x="2999304" y="3794139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F0381-1DB8-8B54-15BD-D223E01C2CA9}"/>
              </a:ext>
            </a:extLst>
          </p:cNvPr>
          <p:cNvSpPr/>
          <p:nvPr/>
        </p:nvSpPr>
        <p:spPr>
          <a:xfrm>
            <a:off x="3474709" y="3251756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BFDA03-6F76-8FB1-6D06-CCDE6A6FBAAD}"/>
              </a:ext>
            </a:extLst>
          </p:cNvPr>
          <p:cNvSpPr/>
          <p:nvPr/>
        </p:nvSpPr>
        <p:spPr>
          <a:xfrm>
            <a:off x="3350291" y="2178033"/>
            <a:ext cx="411480" cy="72237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6AD7C2-0D23-7942-4FDD-8A8C3C084912}"/>
              </a:ext>
            </a:extLst>
          </p:cNvPr>
          <p:cNvSpPr/>
          <p:nvPr/>
        </p:nvSpPr>
        <p:spPr>
          <a:xfrm>
            <a:off x="4321078" y="2122580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FE123-33E5-7E5C-862C-43C6CD915719}"/>
              </a:ext>
            </a:extLst>
          </p:cNvPr>
          <p:cNvSpPr/>
          <p:nvPr/>
        </p:nvSpPr>
        <p:spPr>
          <a:xfrm>
            <a:off x="4600436" y="275314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23773D-599D-1A2E-709E-D0A1312700CD}"/>
              </a:ext>
            </a:extLst>
          </p:cNvPr>
          <p:cNvSpPr/>
          <p:nvPr/>
        </p:nvSpPr>
        <p:spPr>
          <a:xfrm>
            <a:off x="5171306" y="4356814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A9AA3-286B-1970-2B44-048BBCE04909}"/>
              </a:ext>
            </a:extLst>
          </p:cNvPr>
          <p:cNvSpPr/>
          <p:nvPr/>
        </p:nvSpPr>
        <p:spPr>
          <a:xfrm>
            <a:off x="5104019" y="3245476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8BBA2F-2D59-C256-EB7C-CA7CA80D0CD1}"/>
              </a:ext>
            </a:extLst>
          </p:cNvPr>
          <p:cNvSpPr/>
          <p:nvPr/>
        </p:nvSpPr>
        <p:spPr>
          <a:xfrm>
            <a:off x="4628614" y="3753137"/>
            <a:ext cx="411480" cy="7223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647E56-8EB4-4438-CA11-4F552677BAE6}"/>
              </a:ext>
            </a:extLst>
          </p:cNvPr>
          <p:cNvSpPr/>
          <p:nvPr/>
        </p:nvSpPr>
        <p:spPr>
          <a:xfrm>
            <a:off x="7070281" y="2675151"/>
            <a:ext cx="537048" cy="84247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D70F92-4D22-8E04-9A51-33ACDCE6A079}"/>
              </a:ext>
            </a:extLst>
          </p:cNvPr>
          <p:cNvSpPr/>
          <p:nvPr/>
        </p:nvSpPr>
        <p:spPr>
          <a:xfrm>
            <a:off x="7508405" y="335591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F32CBD-936E-32B8-9203-122F78EBEB6B}"/>
              </a:ext>
            </a:extLst>
          </p:cNvPr>
          <p:cNvSpPr/>
          <p:nvPr/>
        </p:nvSpPr>
        <p:spPr>
          <a:xfrm>
            <a:off x="7951171" y="2693883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BD6B1A-360F-2F2D-DC4E-FA8A8256F3F8}"/>
              </a:ext>
            </a:extLst>
          </p:cNvPr>
          <p:cNvSpPr/>
          <p:nvPr/>
        </p:nvSpPr>
        <p:spPr>
          <a:xfrm>
            <a:off x="7826211" y="4078290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150FA5-BE69-AB81-5659-631BAACE007A}"/>
              </a:ext>
            </a:extLst>
          </p:cNvPr>
          <p:cNvSpPr/>
          <p:nvPr/>
        </p:nvSpPr>
        <p:spPr>
          <a:xfrm>
            <a:off x="7104254" y="4114325"/>
            <a:ext cx="556245" cy="84247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863D703E-B997-3C89-8542-87EC8AA14B24}"/>
              </a:ext>
            </a:extLst>
          </p:cNvPr>
          <p:cNvSpPr/>
          <p:nvPr/>
        </p:nvSpPr>
        <p:spPr>
          <a:xfrm>
            <a:off x="10319467" y="126187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4714C9C2-9AC1-A75E-EA02-F5B8F83477E0}"/>
              </a:ext>
            </a:extLst>
          </p:cNvPr>
          <p:cNvSpPr/>
          <p:nvPr/>
        </p:nvSpPr>
        <p:spPr>
          <a:xfrm>
            <a:off x="10252411" y="219151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2FE4120-E89D-5F49-9806-D72A7AF8AD7C}"/>
              </a:ext>
            </a:extLst>
          </p:cNvPr>
          <p:cNvSpPr/>
          <p:nvPr/>
        </p:nvSpPr>
        <p:spPr>
          <a:xfrm>
            <a:off x="9718021" y="1144641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13512AEF-32A6-F401-F042-75CA87ACCD81}"/>
              </a:ext>
            </a:extLst>
          </p:cNvPr>
          <p:cNvSpPr/>
          <p:nvPr/>
        </p:nvSpPr>
        <p:spPr>
          <a:xfrm>
            <a:off x="10180563" y="3564070"/>
            <a:ext cx="186989" cy="181325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A3D21C-64E1-E25C-BA50-5388214A656F}"/>
              </a:ext>
            </a:extLst>
          </p:cNvPr>
          <p:cNvCxnSpPr>
            <a:stCxn id="39" idx="7"/>
            <a:endCxn id="7" idx="1"/>
          </p:cNvCxnSpPr>
          <p:nvPr/>
        </p:nvCxnSpPr>
        <p:spPr>
          <a:xfrm flipV="1">
            <a:off x="8425956" y="1954696"/>
            <a:ext cx="1134383" cy="86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585D33-2A82-FCC1-57CB-BC89E6F8F7D7}"/>
              </a:ext>
            </a:extLst>
          </p:cNvPr>
          <p:cNvCxnSpPr>
            <a:stCxn id="39" idx="6"/>
            <a:endCxn id="8" idx="1"/>
          </p:cNvCxnSpPr>
          <p:nvPr/>
        </p:nvCxnSpPr>
        <p:spPr>
          <a:xfrm>
            <a:off x="8507416" y="3115122"/>
            <a:ext cx="1066175" cy="13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9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5DD8-774E-157E-AECC-97F094A8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(2/2):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FED2-DDC7-FADE-749E-96FB45AB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48" y="1615045"/>
            <a:ext cx="7188530" cy="477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HPLC Data</a:t>
            </a:r>
          </a:p>
          <a:p>
            <a:pPr lvl="1"/>
            <a:r>
              <a:rPr lang="en-US" dirty="0"/>
              <a:t>File 1: PDF with HPLC data for </a:t>
            </a:r>
            <a:r>
              <a:rPr lang="en-US" dirty="0" err="1"/>
              <a:t>Leyendecker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File 2: PDF with HPLC data for FG</a:t>
            </a:r>
          </a:p>
          <a:p>
            <a:pPr marL="530352" lvl="1" indent="0">
              <a:buNone/>
            </a:pPr>
            <a:r>
              <a:rPr lang="en-US" dirty="0"/>
              <a:t>Note: 1 data point per GBS, i.e. all 15 plants in each replication (45 in total) were combined</a:t>
            </a:r>
          </a:p>
          <a:p>
            <a:pPr marL="53035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Porometry/Fluorometry Data (LICOR)</a:t>
            </a:r>
          </a:p>
          <a:p>
            <a:pPr lvl="1"/>
            <a:r>
              <a:rPr lang="en-US" dirty="0"/>
              <a:t>File 3: FG readings (45 per genotype) taken on 9/4/23</a:t>
            </a:r>
          </a:p>
          <a:p>
            <a:pPr lvl="1"/>
            <a:r>
              <a:rPr lang="en-US" dirty="0"/>
              <a:t>File 4: Ley readings (15 per genotype) taken on 6/20/23</a:t>
            </a:r>
          </a:p>
          <a:p>
            <a:pPr lvl="1"/>
            <a:r>
              <a:rPr lang="en-US" dirty="0"/>
              <a:t>File 5: Ley readings (15 per genotype) taken on 9/7/23</a:t>
            </a:r>
          </a:p>
          <a:p>
            <a:pPr marL="530352" lvl="1" indent="0">
              <a:buNone/>
            </a:pPr>
            <a:r>
              <a:rPr lang="en-US" dirty="0"/>
              <a:t>Note: LICOR provides a data dictionary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F0B6-07B8-4522-74DC-C6EE93BA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30" y="1131863"/>
            <a:ext cx="3354430" cy="2472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D1521-4EC6-C422-3CF5-7DB2E9CA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730" y="3973616"/>
            <a:ext cx="3688125" cy="21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7C700A-9BC7-9F62-F1E2-E1F11C9DE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63298"/>
              </p:ext>
            </p:extLst>
          </p:nvPr>
        </p:nvGraphicFramePr>
        <p:xfrm>
          <a:off x="1033153" y="629391"/>
          <a:ext cx="10390908" cy="57952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75892">
                  <a:extLst>
                    <a:ext uri="{9D8B030D-6E8A-4147-A177-3AD203B41FA5}">
                      <a16:colId xmlns:a16="http://schemas.microsoft.com/office/drawing/2014/main" val="4029690768"/>
                    </a:ext>
                  </a:extLst>
                </a:gridCol>
                <a:gridCol w="6715016">
                  <a:extLst>
                    <a:ext uri="{9D8B030D-6E8A-4147-A177-3AD203B41FA5}">
                      <a16:colId xmlns:a16="http://schemas.microsoft.com/office/drawing/2014/main" val="3636403382"/>
                    </a:ext>
                  </a:extLst>
                </a:gridCol>
              </a:tblGrid>
              <a:tr h="686904">
                <a:tc>
                  <a:txBody>
                    <a:bodyPr/>
                    <a:lstStyle/>
                    <a:p>
                      <a:r>
                        <a:rPr lang="en-US" sz="2800" dirty="0"/>
                        <a:t>Roadblocks/Risks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7153"/>
                  </a:ext>
                </a:extLst>
              </a:tr>
              <a:tr h="788067">
                <a:tc>
                  <a:txBody>
                    <a:bodyPr/>
                    <a:lstStyle/>
                    <a:p>
                      <a:r>
                        <a:rPr lang="en-US" sz="1600" dirty="0"/>
                        <a:t>Missing/incomplete data due to weather/accidents/disease/etc.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Avoided ! </a:t>
                      </a:r>
                      <a:r>
                        <a:rPr lang="en-US" sz="1600" dirty="0">
                          <a:sym typeface="Wingdings" pitchFamily="2" charset="2"/>
                        </a:rPr>
                        <a:t>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37391"/>
                  </a:ext>
                </a:extLst>
              </a:tr>
              <a:tr h="1000791">
                <a:tc>
                  <a:txBody>
                    <a:bodyPr/>
                    <a:lstStyle/>
                    <a:p>
                      <a:r>
                        <a:rPr lang="en-US" sz="1600" dirty="0"/>
                        <a:t>Collaboration Misunderstanding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goals clearly, provide background</a:t>
                      </a:r>
                    </a:p>
                    <a:p>
                      <a:r>
                        <a:rPr lang="en-US" sz="1600" dirty="0"/>
                        <a:t>- Lots of discussions about what we are seeing, next steps, and motivation</a:t>
                      </a:r>
                    </a:p>
                    <a:p>
                      <a:r>
                        <a:rPr lang="en-US" sz="1600" dirty="0"/>
                        <a:t>- Sharing next steps throughout the duration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3819"/>
                  </a:ext>
                </a:extLst>
              </a:tr>
              <a:tr h="1065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Shareability/Accessibility of the Code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Clearly document all steps (reference, methodology, commenting code) </a:t>
                      </a:r>
                    </a:p>
                    <a:p>
                      <a:r>
                        <a:rPr lang="en-US" sz="1600" dirty="0"/>
                        <a:t>- Create R Shiny app for interactive visuals without coding experience</a:t>
                      </a:r>
                    </a:p>
                    <a:p>
                      <a:r>
                        <a:rPr lang="en-US" sz="1600" dirty="0"/>
                        <a:t>- Use git, maintain proper file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Walkthrough of code, make </a:t>
                      </a:r>
                      <a:r>
                        <a:rPr lang="en-US" sz="1600" dirty="0" err="1"/>
                        <a:t>Rmarkdown</a:t>
                      </a:r>
                      <a:r>
                        <a:rPr lang="en-US" sz="1600" dirty="0"/>
                        <a:t> file and detailed README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05615"/>
                  </a:ext>
                </a:extLst>
              </a:tr>
              <a:tr h="886827">
                <a:tc>
                  <a:txBody>
                    <a:bodyPr/>
                    <a:lstStyle/>
                    <a:p>
                      <a:r>
                        <a:rPr lang="en-US" sz="1600" dirty="0"/>
                        <a:t>Code Not be Useable on New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Define a data input structure that we think is ideal for analysis going forward, and keep this defined structure </a:t>
                      </a:r>
                    </a:p>
                    <a:p>
                      <a:r>
                        <a:rPr lang="en-US" sz="1600" dirty="0"/>
                        <a:t>- Keep everything standardized (choose </a:t>
                      </a:r>
                      <a:r>
                        <a:rPr lang="en-US" sz="1600" dirty="0" err="1"/>
                        <a:t>gbs</a:t>
                      </a:r>
                      <a:r>
                        <a:rPr lang="en-US" sz="1600" dirty="0"/>
                        <a:t> 088 or 88)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55171"/>
                  </a:ext>
                </a:extLst>
              </a:tr>
              <a:tr h="1365908">
                <a:tc>
                  <a:txBody>
                    <a:bodyPr/>
                    <a:lstStyle/>
                    <a:p>
                      <a:r>
                        <a:rPr lang="en-US" sz="1600" dirty="0"/>
                        <a:t>Low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Feature analysis to understand which are highest contributors</a:t>
                      </a:r>
                    </a:p>
                    <a:p>
                      <a:r>
                        <a:rPr lang="en-US" sz="1600" dirty="0"/>
                        <a:t>- Talk about lessons learned, and improve this season's collection</a:t>
                      </a:r>
                    </a:p>
                    <a:p>
                      <a:r>
                        <a:rPr lang="en-US" sz="1600" dirty="0"/>
                        <a:t>- Create general pipeline for smooth and easy LICOR ingestion in 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6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6A789F-15CE-6F96-A983-8FA90BBF99D9}"/>
              </a:ext>
            </a:extLst>
          </p:cNvPr>
          <p:cNvSpPr/>
          <p:nvPr/>
        </p:nvSpPr>
        <p:spPr>
          <a:xfrm>
            <a:off x="8098973" y="1077689"/>
            <a:ext cx="3850984" cy="5166360"/>
          </a:xfrm>
          <a:prstGeom prst="roundRect">
            <a:avLst>
              <a:gd name="adj" fmla="val 10089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DBB3-4D08-3300-2196-A35BF862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27432"/>
            <a:ext cx="9601200" cy="14859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46280-9F29-8F33-FFEA-D2586704B5A3}"/>
              </a:ext>
            </a:extLst>
          </p:cNvPr>
          <p:cNvCxnSpPr/>
          <p:nvPr/>
        </p:nvCxnSpPr>
        <p:spPr>
          <a:xfrm>
            <a:off x="1223152" y="1543792"/>
            <a:ext cx="0" cy="4916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65300E-347A-BCF9-59C2-76266D33F36E}"/>
              </a:ext>
            </a:extLst>
          </p:cNvPr>
          <p:cNvSpPr/>
          <p:nvPr/>
        </p:nvSpPr>
        <p:spPr>
          <a:xfrm>
            <a:off x="1104395" y="155938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FCF23-0D73-9354-A240-5DAB48CEE043}"/>
              </a:ext>
            </a:extLst>
          </p:cNvPr>
          <p:cNvSpPr/>
          <p:nvPr/>
        </p:nvSpPr>
        <p:spPr>
          <a:xfrm>
            <a:off x="1015343" y="2256569"/>
            <a:ext cx="368108" cy="3681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A214B2-33FA-C424-8318-852286F6F77A}"/>
              </a:ext>
            </a:extLst>
          </p:cNvPr>
          <p:cNvSpPr/>
          <p:nvPr/>
        </p:nvSpPr>
        <p:spPr>
          <a:xfrm>
            <a:off x="1098453" y="40002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6EB2B9-4D2C-908E-7522-80AB32FC403B}"/>
              </a:ext>
            </a:extLst>
          </p:cNvPr>
          <p:cNvSpPr/>
          <p:nvPr/>
        </p:nvSpPr>
        <p:spPr>
          <a:xfrm>
            <a:off x="1101426" y="319001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A98E2-3303-75DC-B660-CA7296F01C29}"/>
              </a:ext>
            </a:extLst>
          </p:cNvPr>
          <p:cNvSpPr/>
          <p:nvPr/>
        </p:nvSpPr>
        <p:spPr>
          <a:xfrm>
            <a:off x="1098453" y="4811060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5062D-C17B-12C2-917B-2E8BB6DD42BF}"/>
              </a:ext>
            </a:extLst>
          </p:cNvPr>
          <p:cNvSpPr/>
          <p:nvPr/>
        </p:nvSpPr>
        <p:spPr>
          <a:xfrm>
            <a:off x="1098453" y="5537011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6571-86CE-8EB2-438E-C7A0DF6B10D4}"/>
              </a:ext>
            </a:extLst>
          </p:cNvPr>
          <p:cNvSpPr txBox="1"/>
          <p:nvPr/>
        </p:nvSpPr>
        <p:spPr>
          <a:xfrm>
            <a:off x="1341907" y="1469716"/>
            <a:ext cx="4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Collection and Information Gathering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FB128-24D6-D912-B647-082E64C78F32}"/>
              </a:ext>
            </a:extLst>
          </p:cNvPr>
          <p:cNvSpPr txBox="1"/>
          <p:nvPr/>
        </p:nvSpPr>
        <p:spPr>
          <a:xfrm>
            <a:off x="1389407" y="2179013"/>
            <a:ext cx="712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Ingestion and Cleaning/Wrangling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3E36B-28AD-7A32-77CB-6A92A3C44F78}"/>
              </a:ext>
            </a:extLst>
          </p:cNvPr>
          <p:cNvSpPr txBox="1"/>
          <p:nvPr/>
        </p:nvSpPr>
        <p:spPr>
          <a:xfrm>
            <a:off x="1341907" y="3101567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and 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58E20-7C3D-AA86-8F08-1F3379AD9D02}"/>
              </a:ext>
            </a:extLst>
          </p:cNvPr>
          <p:cNvSpPr txBox="1"/>
          <p:nvPr/>
        </p:nvSpPr>
        <p:spPr>
          <a:xfrm>
            <a:off x="1344879" y="39105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22618-E56C-05CE-B937-C52659A930AE}"/>
              </a:ext>
            </a:extLst>
          </p:cNvPr>
          <p:cNvSpPr txBox="1"/>
          <p:nvPr/>
        </p:nvSpPr>
        <p:spPr>
          <a:xfrm>
            <a:off x="1344879" y="4721396"/>
            <a:ext cx="33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Evaluation and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DA1B9-3F5E-A0EE-DC90-C46B1A33B16D}"/>
              </a:ext>
            </a:extLst>
          </p:cNvPr>
          <p:cNvSpPr txBox="1"/>
          <p:nvPr/>
        </p:nvSpPr>
        <p:spPr>
          <a:xfrm>
            <a:off x="967838" y="1365229"/>
            <a:ext cx="80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✔️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035E6-5C71-4471-449E-F73DB804CB61}"/>
              </a:ext>
            </a:extLst>
          </p:cNvPr>
          <p:cNvSpPr txBox="1"/>
          <p:nvPr/>
        </p:nvSpPr>
        <p:spPr>
          <a:xfrm>
            <a:off x="1341907" y="5437197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Reevaluate and Retrain for improvement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6D3285-6DDA-420B-5C7E-2E17A1E7D053}"/>
              </a:ext>
            </a:extLst>
          </p:cNvPr>
          <p:cNvSpPr/>
          <p:nvPr/>
        </p:nvSpPr>
        <p:spPr>
          <a:xfrm>
            <a:off x="1110330" y="6270172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4C30C-3AB2-A4CF-16FA-9FE10CECB789}"/>
              </a:ext>
            </a:extLst>
          </p:cNvPr>
          <p:cNvSpPr txBox="1"/>
          <p:nvPr/>
        </p:nvSpPr>
        <p:spPr>
          <a:xfrm>
            <a:off x="1344879" y="6172200"/>
            <a:ext cx="4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predictions and share results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B5588FA-DD03-F85D-825A-2FDAE51C5500}"/>
              </a:ext>
            </a:extLst>
          </p:cNvPr>
          <p:cNvSpPr/>
          <p:nvPr/>
        </p:nvSpPr>
        <p:spPr>
          <a:xfrm>
            <a:off x="7796555" y="1070382"/>
            <a:ext cx="593774" cy="5184648"/>
          </a:xfrm>
          <a:prstGeom prst="leftBrace">
            <a:avLst>
              <a:gd name="adj1" fmla="val 54332"/>
              <a:gd name="adj2" fmla="val 2752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32EEC-5C86-C857-CF68-6346EEAD2E84}"/>
              </a:ext>
            </a:extLst>
          </p:cNvPr>
          <p:cNvSpPr txBox="1"/>
          <p:nvPr/>
        </p:nvSpPr>
        <p:spPr>
          <a:xfrm>
            <a:off x="8197005" y="1890159"/>
            <a:ext cx="37021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Ingest: </a:t>
            </a:r>
          </a:p>
          <a:p>
            <a:pPr marL="530352" lvl="1" indent="0">
              <a:buNone/>
            </a:pPr>
            <a:r>
              <a:rPr lang="en-US" sz="1600" dirty="0"/>
              <a:t>- Read in the varying formats of the data, standardize dataset, and combine into clean structure</a:t>
            </a:r>
          </a:p>
          <a:p>
            <a:pPr marL="73152"/>
            <a:r>
              <a:rPr lang="en-US" sz="1600" b="1" dirty="0"/>
              <a:t>2. Clean/Wrangle:</a:t>
            </a:r>
          </a:p>
          <a:p>
            <a:pPr marL="530352" lvl="1" indent="0">
              <a:buNone/>
            </a:pPr>
            <a:r>
              <a:rPr lang="en-US" sz="1600" dirty="0"/>
              <a:t>- Check/handle missing data or incorrect (</a:t>
            </a:r>
            <a:r>
              <a:rPr lang="en-US" sz="1600" dirty="0" err="1"/>
              <a:t>hplc</a:t>
            </a:r>
            <a:r>
              <a:rPr lang="en-US" sz="1600" dirty="0"/>
              <a:t> &lt;50), add labels (FG/Ley, location in row, etc.)</a:t>
            </a:r>
          </a:p>
          <a:p>
            <a:r>
              <a:rPr lang="en-US" sz="1600" b="1" dirty="0"/>
              <a:t>3. Visualize:</a:t>
            </a:r>
          </a:p>
          <a:p>
            <a:pPr marL="530352" lvl="1" indent="0">
              <a:buNone/>
            </a:pPr>
            <a:r>
              <a:rPr lang="en-US" sz="1600" dirty="0"/>
              <a:t>- Create interactive visuals to look at the cleaned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March 25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6846940"/>
              </p:ext>
            </p:extLst>
          </p:nvPr>
        </p:nvGraphicFramePr>
        <p:xfrm>
          <a:off x="922867" y="1642533"/>
          <a:ext cx="2607733" cy="2841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Understand HPLC Data Collection: </a:t>
                      </a:r>
                      <a:r>
                        <a:rPr lang="en-US" dirty="0"/>
                        <a:t>Data collection process to generate HPLC? How much spread in SHU is expected for 1 genotype?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61140"/>
              </p:ext>
            </p:extLst>
          </p:nvPr>
        </p:nvGraphicFramePr>
        <p:xfrm>
          <a:off x="3730625" y="1642534"/>
          <a:ext cx="2607733" cy="3434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556370">
                <a:tc>
                  <a:txBody>
                    <a:bodyPr/>
                    <a:lstStyle/>
                    <a:p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28886"/>
              </p:ext>
            </p:extLst>
          </p:nvPr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r>
                        <a:rPr lang="en-US" dirty="0"/>
                        <a:t>Setup GIT for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r>
                        <a:rPr lang="en-US" dirty="0"/>
                        <a:t>Create excel file of HPLC data, add </a:t>
                      </a:r>
                      <a:r>
                        <a:rPr lang="en-US" dirty="0" err="1"/>
                        <a:t>gbs</a:t>
                      </a:r>
                      <a:r>
                        <a:rPr lang="en-US" dirty="0"/>
                        <a:t>/names, and then read into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r>
                        <a:rPr lang="en-US" dirty="0"/>
                        <a:t>Clean data: standardize column types, handle ”&lt;“ , add </a:t>
                      </a:r>
                      <a:r>
                        <a:rPr lang="en-US" dirty="0" err="1"/>
                        <a:t>shu</a:t>
                      </a:r>
                      <a:r>
                        <a:rPr lang="en-US" dirty="0"/>
                        <a:t>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r>
                        <a:rPr lang="en-US" dirty="0"/>
                        <a:t>Plot </a:t>
                      </a:r>
                      <a:r>
                        <a:rPr lang="en-US" dirty="0" err="1"/>
                        <a:t>hplc</a:t>
                      </a:r>
                      <a:r>
                        <a:rPr lang="en-US" dirty="0"/>
                        <a:t> data, look for outliers/important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426792"/>
              </p:ext>
            </p:extLst>
          </p:nvPr>
        </p:nvGraphicFramePr>
        <p:xfrm>
          <a:off x="6538382" y="1642533"/>
          <a:ext cx="2607733" cy="3115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215858"/>
              </p:ext>
            </p:extLst>
          </p:nvPr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CD6-E7C6-B2EF-4C6B-4178CEB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7" y="26952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Status – April 8 </a:t>
            </a:r>
            <a:br>
              <a:rPr lang="en-US" dirty="0"/>
            </a:br>
            <a:r>
              <a:rPr lang="en-US" sz="3100" dirty="0"/>
              <a:t>II. Data Ingestion and Cleaning/Wrangling</a:t>
            </a:r>
            <a:br>
              <a:rPr lang="en-US" sz="4400" b="1" dirty="0"/>
            </a:b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418B799-89F8-9A6B-6462-00D8E9183B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340824"/>
              </p:ext>
            </p:extLst>
          </p:nvPr>
        </p:nvGraphicFramePr>
        <p:xfrm>
          <a:off x="922867" y="1642533"/>
          <a:ext cx="2607733" cy="2393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Blocked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1563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3">
            <a:extLst>
              <a:ext uri="{FF2B5EF4-FFF2-40B4-BE49-F238E27FC236}">
                <a16:creationId xmlns:a16="http://schemas.microsoft.com/office/drawing/2014/main" id="{49BA60BD-913B-7F97-24DD-4111E6F10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637524"/>
              </p:ext>
            </p:extLst>
          </p:nvPr>
        </p:nvGraphicFramePr>
        <p:xfrm>
          <a:off x="3730625" y="1642534"/>
          <a:ext cx="2607733" cy="2793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376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 Do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r>
                        <a:rPr lang="en-US" dirty="0"/>
                        <a:t>Read in harvest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794814">
                <a:tc>
                  <a:txBody>
                    <a:bodyPr/>
                    <a:lstStyle/>
                    <a:p>
                      <a:r>
                        <a:rPr lang="en-US" dirty="0"/>
                        <a:t>Add addition columns to LICOR and perform feature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1031"/>
                  </a:ext>
                </a:extLst>
              </a:tr>
              <a:tr h="676192">
                <a:tc>
                  <a:txBody>
                    <a:bodyPr/>
                    <a:lstStyle/>
                    <a:p>
                      <a:r>
                        <a:rPr lang="en-US" dirty="0"/>
                        <a:t>Combine LICOR with SHU and Visualize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2959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F3B9FDAE-B3DF-7FDE-6EF5-DEF3DEBC2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736532"/>
              </p:ext>
            </p:extLst>
          </p:nvPr>
        </p:nvGraphicFramePr>
        <p:xfrm>
          <a:off x="9328150" y="1642534"/>
          <a:ext cx="2607733" cy="4882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66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in LICOR data from all different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  <a:tr h="1083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7169"/>
                  </a:ext>
                </a:extLst>
              </a:tr>
              <a:tr h="116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065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DC5A6984-C960-CC78-0832-A352BB91D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62185"/>
              </p:ext>
            </p:extLst>
          </p:nvPr>
        </p:nvGraphicFramePr>
        <p:xfrm>
          <a:off x="6538382" y="1642533"/>
          <a:ext cx="2607733" cy="3996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8297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 Progress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20726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b="1" dirty="0"/>
                        <a:t>Design interactive app to look at the data</a:t>
                      </a:r>
                    </a:p>
                    <a:p>
                      <a:r>
                        <a:rPr lang="en-US" dirty="0"/>
                        <a:t>- Build interactive app interface</a:t>
                      </a:r>
                    </a:p>
                    <a:p>
                      <a:r>
                        <a:rPr lang="en-US" dirty="0"/>
                        <a:t>- Graphs of SHU per genotype</a:t>
                      </a:r>
                    </a:p>
                    <a:p>
                      <a:r>
                        <a:rPr lang="en-US" dirty="0"/>
                        <a:t>- Anomaly/outlier graphs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22051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 LICOR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159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2B811AD4-E72C-6FAD-D983-8C44F05949DB}"/>
              </a:ext>
            </a:extLst>
          </p:cNvPr>
          <p:cNvGraphicFramePr>
            <a:graphicFrameLocks/>
          </p:cNvGraphicFramePr>
          <p:nvPr/>
        </p:nvGraphicFramePr>
        <p:xfrm>
          <a:off x="3730625" y="5385143"/>
          <a:ext cx="2607733" cy="128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2128227627"/>
                    </a:ext>
                  </a:extLst>
                </a:gridCol>
              </a:tblGrid>
              <a:tr h="1289071">
                <a:tc>
                  <a:txBody>
                    <a:bodyPr/>
                    <a:lstStyle/>
                    <a:p>
                      <a:r>
                        <a:rPr lang="en-US" dirty="0"/>
                        <a:t>Work with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Ibrar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and team </a:t>
                      </a:r>
                      <a:r>
                        <a:rPr lang="en-US" dirty="0"/>
                        <a:t>to create standardized LICOR input for 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041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{881522C0-F3A5-CB45-9631-3AFF5812F9E4}tf10001072</Template>
  <TotalTime>8705</TotalTime>
  <Words>804</Words>
  <Application>Microsoft Macintosh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LICOR Project</vt:lpstr>
      <vt:lpstr>Outline </vt:lpstr>
      <vt:lpstr>Goals and Motivation</vt:lpstr>
      <vt:lpstr>Data (1/2): Collection Process LICOR</vt:lpstr>
      <vt:lpstr>Data (2/2): Data Sources</vt:lpstr>
      <vt:lpstr>PowerPoint Presentation</vt:lpstr>
      <vt:lpstr>Project Timeline</vt:lpstr>
      <vt:lpstr>Project Status – March 25  II. Data Ingestion and Cleaning/Wrangling </vt:lpstr>
      <vt:lpstr>Project Status – April 8  II. Data Ingestion and Cleaning/Wrangling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LICOR Project</dc:title>
  <dc:creator>Lily Ann Northcutt</dc:creator>
  <cp:lastModifiedBy>Lily Northcutt</cp:lastModifiedBy>
  <cp:revision>21</cp:revision>
  <dcterms:created xsi:type="dcterms:W3CDTF">2024-03-20T19:38:33Z</dcterms:created>
  <dcterms:modified xsi:type="dcterms:W3CDTF">2024-04-06T00:29:34Z</dcterms:modified>
</cp:coreProperties>
</file>