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Varela Round"/>
      <p:regular r:id="rId18"/>
    </p:embeddedFont>
    <p:embeddedFont>
      <p:font typeface="Shadows Into Light"/>
      <p:regular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hadowsIntoLight-regular.fntdata"/><Relationship Id="rId6" Type="http://schemas.openxmlformats.org/officeDocument/2006/relationships/slide" Target="slides/slide1.xml"/><Relationship Id="rId18" Type="http://schemas.openxmlformats.org/officeDocument/2006/relationships/font" Target="fonts/VarelaRou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Hello everyone, this is group 26. Our topic is image recognition attack and defence.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93be967a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93be967a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These are our members.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3be967a0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3be967a0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Our goal is to train a model that identifies animal </a:t>
            </a:r>
            <a:r>
              <a:rPr lang="zh-TW"/>
              <a:t>category, generate adversarial examples to attack the model, and find ways to defense the attacks.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3be967a0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3be967a0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First, what is adversarial example attack?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3be967a0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3be967a0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These are our methods. We use CNN to train model, and use these methods to generate adversarial examples.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https://viso.ai/deep-learning/adversarial-machine-learning/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3be967a0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3be967a0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This is our flow chart, we first train model and generate adversarial examples on the same dataset, then </a:t>
            </a:r>
            <a:r>
              <a:rPr lang="zh-TW"/>
              <a:t>do</a:t>
            </a:r>
            <a:r>
              <a:rPr lang="zh-TW"/>
              <a:t> the attack &amp; defense.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After </a:t>
            </a:r>
            <a:r>
              <a:rPr lang="zh-TW"/>
              <a:t>doing so, we can try different ways to attack. For example, Generate adversarial examples without using same dataset, to simulate the condition that attackers don’t have the same dataset.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3be967a0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3be967a0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照唸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3be967a0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3be967a0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yellow" type="title">
  <p:cSld name="TITLE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630650" y="1991813"/>
            <a:ext cx="5882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1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Google Shape;57;p11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650450" y="1524982"/>
            <a:ext cx="584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650450" y="2629294"/>
            <a:ext cx="584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04600" y="2161800"/>
            <a:ext cx="6334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Shadows Into Light"/>
              <a:buChar char="▧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4103660" y="1178421"/>
            <a:ext cx="986085" cy="869309"/>
          </a:xfrm>
          <a:custGeom>
            <a:rect b="b" l="l" r="r" t="t"/>
            <a:pathLst>
              <a:path extrusionOk="0" h="52447" w="59251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" name="Google Shape;21;p4"/>
          <p:cNvSpPr/>
          <p:nvPr/>
        </p:nvSpPr>
        <p:spPr>
          <a:xfrm>
            <a:off x="4046425" y="1113850"/>
            <a:ext cx="1051090" cy="976914"/>
          </a:xfrm>
          <a:custGeom>
            <a:rect b="b" l="l" r="r" t="t"/>
            <a:pathLst>
              <a:path extrusionOk="0" h="58939" w="63157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rt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rt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rt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rt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rt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rt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rt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rt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Google Shape;27;p5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109975" y="1373588"/>
            <a:ext cx="326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Google Shape;34;p6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0148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34299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58450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Google Shape;42;p7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Google Shape;47;p8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980400" y="4120556"/>
            <a:ext cx="71832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979CB8"/>
              </a:buClr>
              <a:buSzPts val="1600"/>
              <a:buNone/>
              <a:defRPr sz="1600">
                <a:solidFill>
                  <a:srgbClr val="979CB8"/>
                </a:solidFill>
              </a:defRPr>
            </a:lvl1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979CB8"/>
                </a:solidFill>
              </a:defRPr>
            </a:lvl1pPr>
            <a:lvl2pPr lvl="1" rtl="0">
              <a:buNone/>
              <a:defRPr>
                <a:solidFill>
                  <a:srgbClr val="979CB8"/>
                </a:solidFill>
              </a:defRPr>
            </a:lvl2pPr>
            <a:lvl3pPr lvl="2" rtl="0">
              <a:buNone/>
              <a:defRPr>
                <a:solidFill>
                  <a:srgbClr val="979CB8"/>
                </a:solidFill>
              </a:defRPr>
            </a:lvl3pPr>
            <a:lvl4pPr lvl="3" rtl="0">
              <a:buNone/>
              <a:defRPr>
                <a:solidFill>
                  <a:srgbClr val="979CB8"/>
                </a:solidFill>
              </a:defRPr>
            </a:lvl4pPr>
            <a:lvl5pPr lvl="4" rtl="0">
              <a:buNone/>
              <a:defRPr>
                <a:solidFill>
                  <a:srgbClr val="979CB8"/>
                </a:solidFill>
              </a:defRPr>
            </a:lvl5pPr>
            <a:lvl6pPr lvl="5" rtl="0">
              <a:buNone/>
              <a:defRPr>
                <a:solidFill>
                  <a:srgbClr val="979CB8"/>
                </a:solidFill>
              </a:defRPr>
            </a:lvl6pPr>
            <a:lvl7pPr lvl="6" rtl="0">
              <a:buNone/>
              <a:defRPr>
                <a:solidFill>
                  <a:srgbClr val="979CB8"/>
                </a:solidFill>
              </a:defRPr>
            </a:lvl7pPr>
            <a:lvl8pPr lvl="7" rtl="0">
              <a:buNone/>
              <a:defRPr>
                <a:solidFill>
                  <a:srgbClr val="979CB8"/>
                </a:solidFill>
              </a:defRPr>
            </a:lvl8pPr>
            <a:lvl9pPr lvl="8" rtl="0">
              <a:buNone/>
              <a:defRPr>
                <a:solidFill>
                  <a:srgbClr val="979CB8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24550" y="593531"/>
            <a:ext cx="75477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▧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9.png"/><Relationship Id="rId6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2.jp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ctrTitle"/>
          </p:nvPr>
        </p:nvSpPr>
        <p:spPr>
          <a:xfrm>
            <a:off x="647875" y="3066863"/>
            <a:ext cx="7746000" cy="9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Varela Round"/>
                <a:ea typeface="Varela Round"/>
                <a:cs typeface="Varela Round"/>
                <a:sym typeface="Varela Round"/>
              </a:rPr>
              <a:t>CNN與FGSM的慘烈修羅場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Varela Round"/>
                <a:ea typeface="Varela Round"/>
                <a:cs typeface="Varela Round"/>
                <a:sym typeface="Varela Round"/>
              </a:rPr>
              <a:t>Image Recognition Attack and Defense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5" name="Google Shape;65;p12"/>
          <p:cNvSpPr txBox="1"/>
          <p:nvPr>
            <p:ph idx="1" type="subTitle"/>
          </p:nvPr>
        </p:nvSpPr>
        <p:spPr>
          <a:xfrm>
            <a:off x="3044688" y="3862600"/>
            <a:ext cx="30546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zh-TW">
                <a:latin typeface="Varela Round"/>
                <a:ea typeface="Varela Round"/>
                <a:cs typeface="Varela Round"/>
                <a:sym typeface="Varela Round"/>
              </a:rPr>
              <a:t>Group 26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6" name="Google Shape;6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751" y="701275"/>
            <a:ext cx="5772475" cy="22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Members</a:t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013" y="1544838"/>
            <a:ext cx="1582127" cy="222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 rotWithShape="1">
          <a:blip r:embed="rId4">
            <a:alphaModFix/>
          </a:blip>
          <a:srcRect b="12601" l="23637" r="48741" t="27306"/>
          <a:stretch/>
        </p:blipFill>
        <p:spPr>
          <a:xfrm>
            <a:off x="2834150" y="1544838"/>
            <a:ext cx="1534649" cy="22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 b="0" l="0" r="0" t="8825"/>
          <a:stretch/>
        </p:blipFill>
        <p:spPr>
          <a:xfrm>
            <a:off x="920938" y="1544850"/>
            <a:ext cx="1534650" cy="22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 b="0" l="8340" r="0" t="0"/>
          <a:stretch/>
        </p:blipFill>
        <p:spPr>
          <a:xfrm>
            <a:off x="6872962" y="1564925"/>
            <a:ext cx="1500999" cy="21828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4870175" y="3826200"/>
            <a:ext cx="153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Varela Round"/>
                <a:ea typeface="Varela Round"/>
                <a:cs typeface="Varela Round"/>
                <a:sym typeface="Varela Round"/>
              </a:rPr>
              <a:t>何苡歆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Varela Round"/>
                <a:ea typeface="Varela Round"/>
                <a:cs typeface="Varela Round"/>
                <a:sym typeface="Varela Round"/>
              </a:rPr>
              <a:t>109062306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6954300" y="3826200"/>
            <a:ext cx="13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Varela Round"/>
                <a:ea typeface="Varela Round"/>
                <a:cs typeface="Varela Round"/>
                <a:sym typeface="Varela Round"/>
              </a:rPr>
              <a:t>葉明淳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Varela Round"/>
                <a:ea typeface="Varela Round"/>
                <a:cs typeface="Varela Round"/>
                <a:sym typeface="Varela Round"/>
              </a:rPr>
              <a:t>109062140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819675" y="3826200"/>
            <a:ext cx="150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Varela Round"/>
                <a:ea typeface="Varela Round"/>
                <a:cs typeface="Varela Round"/>
                <a:sym typeface="Varela Round"/>
              </a:rPr>
              <a:t>段欣妤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Varela Round"/>
                <a:ea typeface="Varela Round"/>
                <a:cs typeface="Varela Round"/>
                <a:sym typeface="Varela Round"/>
              </a:rPr>
              <a:t>109062313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920950" y="3826200"/>
            <a:ext cx="143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Varela Round"/>
                <a:ea typeface="Varela Round"/>
                <a:cs typeface="Varela Round"/>
                <a:sym typeface="Varela Round"/>
              </a:rPr>
              <a:t>鄭幸怡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Varela Round"/>
                <a:ea typeface="Varela Round"/>
                <a:cs typeface="Varela Round"/>
                <a:sym typeface="Varela Round"/>
              </a:rPr>
              <a:t>109062305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Our Goal</a:t>
            </a:r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Char char="▧"/>
            </a:pPr>
            <a:r>
              <a:rPr lang="zh-TW" sz="2500"/>
              <a:t>Train a model that identifies animal </a:t>
            </a:r>
            <a:r>
              <a:rPr lang="zh-TW" sz="2500"/>
              <a:t>category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▧"/>
            </a:pPr>
            <a:r>
              <a:rPr lang="zh-TW" sz="2500"/>
              <a:t>Use </a:t>
            </a:r>
            <a:r>
              <a:rPr lang="zh-TW" sz="2500"/>
              <a:t>adversarial</a:t>
            </a:r>
            <a:r>
              <a:rPr lang="zh-TW" sz="2500"/>
              <a:t> examples to attack the model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▧"/>
            </a:pPr>
            <a:r>
              <a:rPr lang="zh-TW" sz="2500"/>
              <a:t>Find ways to defense the attacks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“adversarial example attack”?</a:t>
            </a:r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1043850" y="1305838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600"/>
              <a:t>Adversarial examples : specialised inputs created with the purpose of confusing a neural network, resulting in the misclassification of a given input.</a:t>
            </a:r>
            <a:endParaRPr sz="2200"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575" y="2254750"/>
            <a:ext cx="4476750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1043850" y="4050100"/>
            <a:ext cx="744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Here, with the image of a panda, the attacker adds small perturbations (distortions) to the original image, which results in the model labelling this image as a gibbon(長臂猿), with high confidence.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8775" y="2254762"/>
            <a:ext cx="1280575" cy="12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/>
        </p:nvSpPr>
        <p:spPr>
          <a:xfrm>
            <a:off x="6408713" y="3535325"/>
            <a:ext cx="12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real “gibbon”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1043850" y="1319338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zh-TW"/>
              <a:t>Use CNN to train a model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zh-TW"/>
              <a:t>Generate </a:t>
            </a:r>
            <a:r>
              <a:rPr lang="zh-TW" sz="2500"/>
              <a:t>adversarial</a:t>
            </a:r>
            <a:r>
              <a:rPr lang="zh-TW"/>
              <a:t> examples</a:t>
            </a:r>
            <a:endParaRPr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zh-TW" sz="1400"/>
              <a:t>Limited-memory BFGS (L-BFGS)</a:t>
            </a:r>
            <a:endParaRPr sz="14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zh-TW" sz="1400"/>
              <a:t>Jacobian-based Saliency Map Attack (JSMA)</a:t>
            </a:r>
            <a:endParaRPr sz="14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zh-TW" sz="1400"/>
              <a:t>Deepfool Attack</a:t>
            </a:r>
            <a:endParaRPr sz="14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zh-TW" sz="1400"/>
              <a:t>Generative Adversarial Networks (GAN)</a:t>
            </a:r>
            <a:endParaRPr sz="14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zh-TW" sz="1400"/>
              <a:t>and more ……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Process Flow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140" y="1822400"/>
            <a:ext cx="5433375" cy="20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Schedule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1043850" y="1314163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zh-TW"/>
              <a:t>Mid November ~ mid December: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/>
              <a:t>Data prepeocess &amp;Train model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/>
              <a:t>Do research on </a:t>
            </a:r>
            <a:r>
              <a:rPr lang="zh-TW"/>
              <a:t>adversarial</a:t>
            </a:r>
            <a:r>
              <a:rPr lang="zh-TW"/>
              <a:t> example attack.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zh-TW"/>
              <a:t>M</a:t>
            </a:r>
            <a:r>
              <a:rPr lang="zh-TW"/>
              <a:t>id December ~ l</a:t>
            </a:r>
            <a:r>
              <a:rPr lang="zh-TW"/>
              <a:t>ate December: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/>
              <a:t>Defend attack.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zh-TW"/>
              <a:t>Early January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/>
              <a:t>Write report.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End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381" y="1325025"/>
            <a:ext cx="3432856" cy="20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b="6391" l="0" r="0" t="6765"/>
          <a:stretch/>
        </p:blipFill>
        <p:spPr>
          <a:xfrm>
            <a:off x="5348562" y="2957863"/>
            <a:ext cx="2767484" cy="17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4600" y="1325037"/>
            <a:ext cx="2691450" cy="1507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8375" y="2986825"/>
            <a:ext cx="2944674" cy="165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inculo template">
  <a:themeElements>
    <a:clrScheme name="Custom 347">
      <a:dk1>
        <a:srgbClr val="505670"/>
      </a:dk1>
      <a:lt1>
        <a:srgbClr val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