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sldIdLst>
    <p:sldId id="257" r:id="rId2"/>
    <p:sldId id="256" r:id="rId3"/>
    <p:sldId id="258" r:id="rId4"/>
    <p:sldId id="259" r:id="rId5"/>
    <p:sldId id="260" r:id="rId6"/>
    <p:sldId id="272" r:id="rId7"/>
    <p:sldId id="262" r:id="rId8"/>
    <p:sldId id="266" r:id="rId9"/>
    <p:sldId id="265" r:id="rId10"/>
    <p:sldId id="263" r:id="rId11"/>
    <p:sldId id="269" r:id="rId12"/>
    <p:sldId id="268" r:id="rId13"/>
    <p:sldId id="270" r:id="rId14"/>
    <p:sldId id="271" r:id="rId15"/>
    <p:sldId id="267" r:id="rId16"/>
    <p:sldId id="26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39DEC-DF18-7975-EFDF-BE3FBD5745EF}" v="50" dt="2020-05-05T14:49:03.197"/>
    <p1510:client id="{37FD66CD-3E2C-1128-2A89-C51050D41E88}" v="181" dt="2020-05-05T21:38:41.808"/>
    <p1510:client id="{390E8539-B490-4401-6ADF-1A72A482489B}" v="20" dt="2020-05-05T22:30:26.510"/>
    <p1510:client id="{39A33010-8EA4-745C-CB44-2A5F3B2767E5}" v="240" dt="2020-05-05T03:26:23.935"/>
    <p1510:client id="{3C247C73-CD02-6207-D892-8186EE57C6C4}" v="2129" dt="2020-05-05T21:10:39.852"/>
    <p1510:client id="{4639712D-5A0C-07B7-87B3-2ED230C253C0}" v="200" dt="2020-05-05T12:20:44.739"/>
    <p1510:client id="{4F3F3A76-9930-DAB1-AAB0-45EAB2164C72}" v="125" dt="2020-05-04T23:37:25.036"/>
    <p1510:client id="{607384A8-7C27-9A02-8777-7D5BA67847A9}" v="4" dt="2020-05-05T00:09:35.041"/>
    <p1510:client id="{63274426-8726-B145-A11C-A961940E8D43}" v="17" dt="2020-05-01T22:02:46.030"/>
    <p1510:client id="{8BB23BB8-0F66-E617-5FDA-3BABEBB5FF33}" v="5" dt="2020-05-04T23:15:25.027"/>
    <p1510:client id="{8EE0DDE3-80FF-30EA-680E-0862EB175A62}" v="1120" dt="2020-05-05T17:53:50.772"/>
    <p1510:client id="{96444375-39B2-4CAD-2CF5-72A3BDF1D7B5}" v="3" dt="2020-05-05T22:55:07.588"/>
    <p1510:client id="{A2534A3D-7360-71ED-17C4-C7CB2E5E8278}" v="216" dt="2020-05-05T17:51:11.784"/>
    <p1510:client id="{AFD28CE6-8D2F-4B52-9502-EDD5CBAA3B88}" v="1" dt="2020-05-05T17:17:48.956"/>
    <p1510:client id="{BA76FD14-100D-AE9E-2BE4-FEEF8C3539FA}" v="50" dt="2020-05-05T02:54:44.562"/>
    <p1510:client id="{C8AE7B06-AC99-8FA8-85AD-F32457ACAF0C}" v="205" dt="2020-05-05T00:13:22.146"/>
    <p1510:client id="{D838C4D6-2A5E-8501-50A5-57B3463E32BD}" v="109" dt="2020-05-04T02:10:32.488"/>
    <p1510:client id="{D8C6DA04-8893-CECB-770F-C2DF1009E9EA}" v="22" dt="2020-12-01T20:59:27.726"/>
    <p1510:client id="{EF3DA257-5AAE-E738-F3B5-89003A76FFBB}" v="2" dt="2020-05-05T21:14:22.645"/>
    <p1510:client id="{F99D030B-88AA-C0D4-DF35-B2CBFFE5A9C0}" v="485" dt="2020-05-05T00:39:50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7469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35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8058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86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7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5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7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9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5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7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oomers.com/sell-car-on-craigslis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E331-E9D9-4354-85C4-2DF7E1A3A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en-US" sz="5000">
                <a:cs typeface="Calibri Light"/>
              </a:rPr>
              <a:t>Managing With Analytics</a:t>
            </a:r>
            <a:br>
              <a:rPr lang="en-US" sz="5000">
                <a:cs typeface="Calibri Light"/>
              </a:rPr>
            </a:br>
            <a:r>
              <a:rPr lang="en-US" sz="5000">
                <a:cs typeface="Calibri Light"/>
              </a:rPr>
              <a:t>IPM652</a:t>
            </a:r>
            <a:endParaRPr lang="en-US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D8E01-36B9-43B4-BAE3-9495020A9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791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0DFE617E-9C90-4845-A582-B76EE226D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135" y="837304"/>
            <a:ext cx="8718297" cy="5252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BF7F76-E702-4E8E-9CBB-1B381552A2AA}"/>
              </a:ext>
            </a:extLst>
          </p:cNvPr>
          <p:cNvSpPr txBox="1"/>
          <p:nvPr/>
        </p:nvSpPr>
        <p:spPr>
          <a:xfrm>
            <a:off x="1640540" y="412376"/>
            <a:ext cx="54774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62626"/>
                </a:solidFill>
              </a:rPr>
              <a:t>Our Findings – US Listings</a:t>
            </a:r>
            <a:r>
              <a:rPr lang="en-US"/>
              <a:t>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BD677-2E35-434E-99C6-23E1DB3F14D7}"/>
              </a:ext>
            </a:extLst>
          </p:cNvPr>
          <p:cNvSpPr txBox="1"/>
          <p:nvPr/>
        </p:nvSpPr>
        <p:spPr>
          <a:xfrm>
            <a:off x="1416423" y="1541930"/>
            <a:ext cx="27432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1 Million +: 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CA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MO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MD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OH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WA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OR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9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B0FC-67B0-4240-844F-86CF72D3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Operations recommendations</a:t>
            </a:r>
            <a:endParaRPr lang="en-US" sz="2000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r>
              <a:rPr lang="en-US" sz="2000"/>
              <a:t>Local Partner-Maximize Customer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DE0D-34AF-4130-BC49-CF4D0029B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5" y="2133600"/>
            <a:ext cx="4229645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1600">
                <a:solidFill>
                  <a:schemeClr val="tx1"/>
                </a:solidFill>
              </a:rPr>
              <a:t>Partner with local dealership and mechanics for vehicle inspection and delivery</a:t>
            </a:r>
          </a:p>
          <a:p>
            <a:pPr marL="285750" indent="-285750"/>
            <a:r>
              <a:rPr lang="en-US" sz="1600">
                <a:solidFill>
                  <a:schemeClr val="tx1"/>
                </a:solidFill>
              </a:rPr>
              <a:t>The customer could drop the vehicle at a partnering dealership for instant cash offer </a:t>
            </a:r>
          </a:p>
          <a:p>
            <a:pPr marL="285750" indent="-285750"/>
            <a:r>
              <a:rPr lang="en-US" sz="1600">
                <a:solidFill>
                  <a:schemeClr val="tx1"/>
                </a:solidFill>
              </a:rPr>
              <a:t>Enable a "drop off- inspect- go" car shopping procedure for trade in customer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BABBA67-1E7D-402D-9086-1A581CEEF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743" y="1190013"/>
            <a:ext cx="2146041" cy="1850960"/>
          </a:xfrm>
          <a:prstGeom prst="rect">
            <a:avLst/>
          </a:prstGeom>
        </p:spPr>
      </p:pic>
      <p:pic>
        <p:nvPicPr>
          <p:cNvPr id="10" name="Picture 10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A84A8C4A-EA69-4E5C-972A-B50E58ED3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140" y="1224887"/>
            <a:ext cx="2146041" cy="1781213"/>
          </a:xfrm>
          <a:prstGeom prst="rect">
            <a:avLst/>
          </a:prstGeom>
        </p:spPr>
      </p:pic>
      <p:pic>
        <p:nvPicPr>
          <p:cNvPr id="6" name="Picture 6" descr="A picture containing table&#10;&#10;Description generated with very high confidence">
            <a:extLst>
              <a:ext uri="{FF2B5EF4-FFF2-40B4-BE49-F238E27FC236}">
                <a16:creationId xmlns:a16="http://schemas.microsoft.com/office/drawing/2014/main" id="{6D37AFA6-A3B7-4F95-A0AF-5D8BB7445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743" y="4250228"/>
            <a:ext cx="2146041" cy="1190660"/>
          </a:xfrm>
          <a:prstGeom prst="rect">
            <a:avLst/>
          </a:prstGeom>
        </p:spPr>
      </p:pic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AF025EC-06CE-4505-8F23-E723F1603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7140" y="4427081"/>
            <a:ext cx="2146041" cy="83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8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F1C3-C163-4B8B-A3D2-AF400663B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340" y="205939"/>
            <a:ext cx="8911687" cy="128089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Operations recommendations</a:t>
            </a:r>
            <a:br>
              <a:rPr lang="en-US">
                <a:ea typeface="+mj-lt"/>
                <a:cs typeface="+mj-lt"/>
              </a:rPr>
            </a:br>
            <a:r>
              <a:rPr lang="en-US" sz="2800"/>
              <a:t>Operation districts- Minimizing transportation cost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D348E345-3491-4F62-8497-95DE2B589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972" y="1824974"/>
            <a:ext cx="9548695" cy="4270680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B0E3849-1310-4C78-B310-8785956C7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14402"/>
              </p:ext>
            </p:extLst>
          </p:nvPr>
        </p:nvGraphicFramePr>
        <p:xfrm>
          <a:off x="9144000" y="1524000"/>
          <a:ext cx="3071649" cy="467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420">
                  <a:extLst>
                    <a:ext uri="{9D8B030D-6E8A-4147-A177-3AD203B41FA5}">
                      <a16:colId xmlns:a16="http://schemas.microsoft.com/office/drawing/2014/main" val="1601485834"/>
                    </a:ext>
                  </a:extLst>
                </a:gridCol>
                <a:gridCol w="897438">
                  <a:extLst>
                    <a:ext uri="{9D8B030D-6E8A-4147-A177-3AD203B41FA5}">
                      <a16:colId xmlns:a16="http://schemas.microsoft.com/office/drawing/2014/main" val="858801740"/>
                    </a:ext>
                  </a:extLst>
                </a:gridCol>
                <a:gridCol w="1372791">
                  <a:extLst>
                    <a:ext uri="{9D8B030D-6E8A-4147-A177-3AD203B41FA5}">
                      <a16:colId xmlns:a16="http://schemas.microsoft.com/office/drawing/2014/main" val="131818153"/>
                    </a:ext>
                  </a:extLst>
                </a:gridCol>
              </a:tblGrid>
              <a:tr h="87498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District Number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Percent of Cars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Regions Included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00473"/>
                  </a:ext>
                </a:extLst>
              </a:tr>
              <a:tr h="327012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1 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2%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TX, OK, LA, KS 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33195"/>
                  </a:ext>
                </a:extLst>
              </a:tr>
              <a:tr h="618673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2 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17%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Midwest, VA, West PA, South state NY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723669"/>
                  </a:ext>
                </a:extLst>
              </a:tr>
              <a:tr h="795436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3 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12%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ME, VT, NH, MA, CT, RI, NJ, NYC and Up State NY, DE, East PA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160577"/>
                  </a:ext>
                </a:extLst>
              </a:tr>
              <a:tr h="441909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4 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10%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MT, ND, SD, West WI, NE, CO, WY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836404"/>
                  </a:ext>
                </a:extLst>
              </a:tr>
              <a:tr h="441909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5 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14%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WA, OR, ID, North CA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88560"/>
                  </a:ext>
                </a:extLst>
              </a:tr>
              <a:tr h="441909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6 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34%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South CA, AZ, NM, UT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749187"/>
                  </a:ext>
                </a:extLst>
              </a:tr>
              <a:tr h="441909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7 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12%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NC, SC, GA, AL, FL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05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262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4DEA-F9C8-4239-AC22-592138CF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29" y="1191953"/>
            <a:ext cx="3730962" cy="71304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4E2835"/>
                </a:solidFill>
                <a:ea typeface="+mj-lt"/>
                <a:cs typeface="+mj-lt"/>
              </a:rPr>
              <a:t>Advertising/Marketing recommendations</a:t>
            </a:r>
            <a:br>
              <a:rPr lang="en-US" sz="2800">
                <a:ea typeface="+mj-lt"/>
                <a:cs typeface="+mj-lt"/>
              </a:rPr>
            </a:br>
            <a:r>
              <a:rPr lang="en-US" sz="2800">
                <a:solidFill>
                  <a:srgbClr val="4E2835"/>
                </a:solidFill>
                <a:ea typeface="+mj-lt"/>
                <a:cs typeface="+mj-lt"/>
              </a:rPr>
              <a:t>Offline advertising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E369-D185-428A-9CB2-B3E690F87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31" y="2456329"/>
            <a:ext cx="3650278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7DE2F9"/>
              </a:buClr>
            </a:pPr>
            <a:r>
              <a:rPr lang="en-US"/>
              <a:t>Place car vending machine or billboard in major highway in </a:t>
            </a:r>
            <a:r>
              <a:rPr lang="en-US">
                <a:ea typeface="+mn-lt"/>
                <a:cs typeface="+mn-lt"/>
              </a:rPr>
              <a:t>CA, CO, MO, MD, MN, OH, WA, OR </a:t>
            </a:r>
          </a:p>
          <a:p>
            <a:pPr>
              <a:buClr>
                <a:srgbClr val="7DE2F9"/>
              </a:buClr>
            </a:pPr>
            <a:endParaRPr lang="en-US"/>
          </a:p>
          <a:p>
            <a:pPr>
              <a:buClr>
                <a:srgbClr val="7DE2F9"/>
              </a:buClr>
            </a:pPr>
            <a:endParaRPr lang="en-US"/>
          </a:p>
        </p:txBody>
      </p:sp>
      <p:pic>
        <p:nvPicPr>
          <p:cNvPr id="8" name="Picture 8" descr="A picture containing outdoor, building, road, bus&#10;&#10;Description generated with very high confidence">
            <a:extLst>
              <a:ext uri="{FF2B5EF4-FFF2-40B4-BE49-F238E27FC236}">
                <a16:creationId xmlns:a16="http://schemas.microsoft.com/office/drawing/2014/main" id="{668E051B-B437-4FAB-870C-EED375B19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37" r="9888" b="-2"/>
          <a:stretch/>
        </p:blipFill>
        <p:spPr>
          <a:xfrm>
            <a:off x="4619543" y="10"/>
            <a:ext cx="7572457" cy="685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98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BD15-7858-4E93-B8C2-BF705FB9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5275576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Advertising</a:t>
            </a:r>
            <a:r>
              <a:rPr lang="en-US" sz="2000">
                <a:solidFill>
                  <a:srgbClr val="4E2835"/>
                </a:solidFill>
              </a:rPr>
              <a:t>/Marketing</a:t>
            </a:r>
            <a:r>
              <a:rPr lang="en-US" sz="2000"/>
              <a:t> recommendations</a:t>
            </a:r>
            <a:br>
              <a:rPr lang="en-US" sz="2000"/>
            </a:br>
            <a:r>
              <a:rPr lang="en-US" sz="2000">
                <a:ea typeface="+mj-lt"/>
                <a:cs typeface="+mj-lt"/>
              </a:rPr>
              <a:t>Online advertising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0A07C-8C1E-4143-A969-3F450A537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132" y="1541929"/>
            <a:ext cx="4140772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</a:rPr>
              <a:t>Draft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"We will buy your car"</a:t>
            </a:r>
            <a:r>
              <a:rPr lang="en-US">
                <a:solidFill>
                  <a:srgbClr val="000000"/>
                </a:solidFill>
              </a:rPr>
              <a:t> email campaign to select sellers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Manufacturer: Ford, Chevy, Toyota and Honda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Type: Sedan, SUV, Pickup 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Tittle: Clean, Lien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Color: Black, White, Gray 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State: CA,MI SC,MA,OH,MN,PA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</a:rPr>
              <a:t>They are more likely to have car in better(as new, excellent, very good) conditions and their car could be easier to sell </a:t>
            </a:r>
          </a:p>
        </p:txBody>
      </p:sp>
      <p:pic>
        <p:nvPicPr>
          <p:cNvPr id="16" name="Picture 1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D4BC528-81BF-4B97-B684-BCF3F473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626677"/>
            <a:ext cx="6055651" cy="364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59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D22C-9709-4A94-9EC3-189000A3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Ethics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D81A4-8CBA-4D17-AE6B-77B7551B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Potential for privacy issues</a:t>
            </a:r>
          </a:p>
          <a:p>
            <a:r>
              <a:rPr lang="en-US"/>
              <a:t>Potential for discrimination </a:t>
            </a:r>
          </a:p>
          <a:p>
            <a:pPr lvl="1"/>
            <a:r>
              <a:rPr lang="en-US"/>
              <a:t>Manufacturers</a:t>
            </a:r>
          </a:p>
          <a:p>
            <a:pPr lvl="1"/>
            <a:r>
              <a:rPr lang="en-US"/>
              <a:t>Customers </a:t>
            </a:r>
          </a:p>
          <a:p>
            <a:pPr lvl="1"/>
            <a:r>
              <a:rPr lang="en-US"/>
              <a:t>Location </a:t>
            </a:r>
          </a:p>
          <a:p>
            <a:r>
              <a:rPr lang="en-US"/>
              <a:t>Reliability </a:t>
            </a:r>
          </a:p>
          <a:p>
            <a:pPr lvl="1"/>
            <a:r>
              <a:rPr lang="en-US"/>
              <a:t>Sourcing </a:t>
            </a:r>
          </a:p>
        </p:txBody>
      </p:sp>
    </p:spTree>
    <p:extLst>
      <p:ext uri="{BB962C8B-B14F-4D97-AF65-F5344CB8AC3E}">
        <p14:creationId xmlns:p14="http://schemas.microsoft.com/office/powerpoint/2010/main" val="740461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DB17-D1F5-4B36-BEF9-350FC78A4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F01A1-4F5B-4F2F-9AF8-17F7BC20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Used car data set and factors and its importance</a:t>
            </a:r>
          </a:p>
          <a:p>
            <a:pPr>
              <a:buFont typeface="Arial" charset="2"/>
              <a:buChar char="•"/>
            </a:pPr>
            <a:r>
              <a:rPr lang="en-US">
                <a:ea typeface="+mn-lt"/>
                <a:cs typeface="+mn-lt"/>
              </a:rPr>
              <a:t>Manufacturers  Ford, Chevy, Toyota or Honda.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/>
              <a:t>Color – Black, White, Gray</a:t>
            </a:r>
          </a:p>
          <a:p>
            <a:pPr>
              <a:buFont typeface="Arial" charset="2"/>
              <a:buChar char="•"/>
            </a:pPr>
            <a:r>
              <a:rPr lang="en-US"/>
              <a:t>Odometers – Low Mileage </a:t>
            </a:r>
          </a:p>
          <a:p>
            <a:pPr>
              <a:buFont typeface="Arial" charset="2"/>
              <a:buChar char="•"/>
            </a:pPr>
            <a:r>
              <a:rPr lang="en-US"/>
              <a:t>Recommend to add more factors like Hybrid and Electric car options </a:t>
            </a:r>
          </a:p>
          <a:p>
            <a:pPr>
              <a:buFont typeface="Arial" charset="2"/>
              <a:buChar char="•"/>
            </a:pPr>
            <a:r>
              <a:rPr lang="en-US"/>
              <a:t>Discount provisions -Negotiation</a:t>
            </a:r>
          </a:p>
          <a:p>
            <a:pPr>
              <a:buFont typeface="Arial" charset="2"/>
              <a:buChar char="•"/>
            </a:pPr>
            <a:r>
              <a:rPr lang="en-US"/>
              <a:t>Improve the accuracy of choice</a:t>
            </a:r>
          </a:p>
        </p:txBody>
      </p:sp>
    </p:spTree>
    <p:extLst>
      <p:ext uri="{BB962C8B-B14F-4D97-AF65-F5344CB8AC3E}">
        <p14:creationId xmlns:p14="http://schemas.microsoft.com/office/powerpoint/2010/main" val="324723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C38C-4581-4C77-B7CB-9AFFF69142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7884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Used Cars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cap="all" dirty="0">
                <a:ea typeface="+mn-lt"/>
                <a:cs typeface="+mn-lt"/>
              </a:rPr>
              <a:t>- Lily Sunil </a:t>
            </a:r>
            <a:r>
              <a:rPr lang="en-US" cap="all" dirty="0" err="1">
                <a:ea typeface="+mn-lt"/>
                <a:cs typeface="+mn-lt"/>
              </a:rPr>
              <a:t>karmakar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1A56-6350-4E71-A45C-710E56BA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4B985-9D14-4131-8BA6-D5EE9D07B1E6}"/>
              </a:ext>
            </a:extLst>
          </p:cNvPr>
          <p:cNvSpPr txBox="1"/>
          <p:nvPr/>
        </p:nvSpPr>
        <p:spPr>
          <a:xfrm>
            <a:off x="3373062" y="2133600"/>
            <a:ext cx="8131550" cy="37776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Introduction-George 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Data- Karthik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Methodology-Karthik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Findings- George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Recommendations-Mason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Ethical Considerations-Ashley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Conclusion-Lily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80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B7C0-C573-435C-BE89-0A03065D8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820D-BEEA-4F30-8429-934E6056B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9504" y="4373894"/>
            <a:ext cx="4615224" cy="17504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Kaggle – Craigslist used car listing data pull</a:t>
            </a:r>
          </a:p>
          <a:p>
            <a:r>
              <a:rPr lang="en-US" sz="1600">
                <a:solidFill>
                  <a:schemeClr val="tx1"/>
                </a:solidFill>
              </a:rPr>
              <a:t>Analysis is from the seller's perspective. </a:t>
            </a:r>
          </a:p>
          <a:p>
            <a:r>
              <a:rPr lang="en-US" sz="1600">
                <a:solidFill>
                  <a:schemeClr val="tx1"/>
                </a:solidFill>
              </a:rPr>
              <a:t>Recommendations are focused towards Carvana</a:t>
            </a:r>
          </a:p>
          <a:p>
            <a:endParaRPr lang="en-US" sz="1600">
              <a:solidFill>
                <a:schemeClr val="tx1"/>
              </a:solidFill>
            </a:endParaRPr>
          </a:p>
          <a:p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D0A3A63-3BF3-4651-A9B3-0EE251CC8E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846" r="19226"/>
          <a:stretch/>
        </p:blipFill>
        <p:spPr>
          <a:xfrm>
            <a:off x="6091916" y="645106"/>
            <a:ext cx="5451627" cy="5247747"/>
          </a:xfrm>
          <a:prstGeom prst="rect">
            <a:avLst/>
          </a:prstGeom>
        </p:spPr>
      </p:pic>
      <p:pic>
        <p:nvPicPr>
          <p:cNvPr id="4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8F8B6B5E-8B16-443C-9D66-4866DCD6B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627" y="1500799"/>
            <a:ext cx="3102633" cy="204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0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47B4-8B46-415A-88DC-6777D51F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&amp;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E6812-03C4-4C93-AE1D-4E2D99558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3944" y="1736035"/>
            <a:ext cx="9231368" cy="41751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data was scraped from craigslist by a Kaggle user in two-month intervals from October 2018 to March 2020.</a:t>
            </a:r>
          </a:p>
          <a:p>
            <a:r>
              <a:rPr lang="en-US"/>
              <a:t>The dataset contains every used car listed on craigslist in the United States in that time period.</a:t>
            </a:r>
          </a:p>
          <a:p>
            <a:r>
              <a:rPr lang="en-US"/>
              <a:t>The unclean data contained 25 columns of car descriptions (listing price, odometer readings, make, model, manufacture year, geographic latitude and longitude etc.)  for nearly 10 million car listings.</a:t>
            </a:r>
          </a:p>
          <a:p>
            <a:r>
              <a:rPr lang="en-US"/>
              <a:t>Unnecessary columns such as – craigslist </a:t>
            </a:r>
            <a:r>
              <a:rPr lang="en-US" err="1"/>
              <a:t>urls</a:t>
            </a:r>
            <a:r>
              <a:rPr lang="en-US"/>
              <a:t>, VIN numbers, </a:t>
            </a:r>
            <a:r>
              <a:rPr lang="en-US" err="1"/>
              <a:t>etc</a:t>
            </a:r>
            <a:r>
              <a:rPr lang="en-US"/>
              <a:t>, were removed</a:t>
            </a:r>
          </a:p>
          <a:p>
            <a:r>
              <a:rPr lang="en-US"/>
              <a:t>Listings with incomplete dimension descriptions were removed.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9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47B4-8B46-415A-88DC-6777D51F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&amp;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E6812-03C4-4C93-AE1D-4E2D99558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3944" y="1736035"/>
            <a:ext cx="9231368" cy="41751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unclean data was filtered to match Carvana's listing criteria. Cars with more than 100,000 odometer miles, cars which were manufactured before year 2000 and cars with salvage/rebuilt titles were removed from the dataset.</a:t>
            </a:r>
          </a:p>
          <a:p>
            <a:r>
              <a:rPr lang="en-US">
                <a:ea typeface="+mn-lt"/>
                <a:cs typeface="+mn-lt"/>
              </a:rPr>
              <a:t>All the cleansing mentioned above bought the size of the dataset from 1.1GB to around 100 MB.</a:t>
            </a:r>
          </a:p>
          <a:p>
            <a:r>
              <a:rPr lang="en-US">
                <a:ea typeface="+mn-lt"/>
                <a:cs typeface="+mn-lt"/>
              </a:rPr>
              <a:t>The data was then analyzed in tableau to form recommendations for the target company.</a:t>
            </a: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497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2B11F44-DDB7-40AC-A1D9-7F8922444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899" y="3725589"/>
            <a:ext cx="2968337" cy="2896434"/>
          </a:xfrm>
          <a:prstGeom prst="rect">
            <a:avLst/>
          </a:prstGeom>
        </p:spPr>
      </p:pic>
      <p:pic>
        <p:nvPicPr>
          <p:cNvPr id="7" name="Picture 7" descr="A close up of graphics&#10;&#10;Description generated with high confidence">
            <a:extLst>
              <a:ext uri="{FF2B5EF4-FFF2-40B4-BE49-F238E27FC236}">
                <a16:creationId xmlns:a16="http://schemas.microsoft.com/office/drawing/2014/main" id="{1BA241D1-4C81-4BFC-8723-03EDD0429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195" y="690418"/>
            <a:ext cx="2985654" cy="2896754"/>
          </a:xfrm>
          <a:prstGeom prst="rect">
            <a:avLst/>
          </a:prstGeom>
        </p:spPr>
      </p:pic>
      <p:pic>
        <p:nvPicPr>
          <p:cNvPr id="22" name="Picture 35" descr="A picture containing accessory, umbrella, rain&#10;&#10;Description generated with very high confidence">
            <a:extLst>
              <a:ext uri="{FF2B5EF4-FFF2-40B4-BE49-F238E27FC236}">
                <a16:creationId xmlns:a16="http://schemas.microsoft.com/office/drawing/2014/main" id="{C23D979B-317F-46E1-86B1-F0513086A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968" y="721899"/>
            <a:ext cx="6466609" cy="600301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CA7D1976-2629-440D-BBBF-3A039010BC37}"/>
              </a:ext>
            </a:extLst>
          </p:cNvPr>
          <p:cNvSpPr/>
          <p:nvPr/>
        </p:nvSpPr>
        <p:spPr>
          <a:xfrm>
            <a:off x="2244437" y="720435"/>
            <a:ext cx="3065316" cy="28315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4B5504-03AB-4A51-841F-A01E70438AC3}"/>
              </a:ext>
            </a:extLst>
          </p:cNvPr>
          <p:cNvSpPr/>
          <p:nvPr/>
        </p:nvSpPr>
        <p:spPr>
          <a:xfrm>
            <a:off x="2244435" y="3612570"/>
            <a:ext cx="3065317" cy="3013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51E20F-AA13-4BA0-B2EE-D3F38F888CBE}"/>
              </a:ext>
            </a:extLst>
          </p:cNvPr>
          <p:cNvSpPr/>
          <p:nvPr/>
        </p:nvSpPr>
        <p:spPr>
          <a:xfrm>
            <a:off x="5396346" y="720435"/>
            <a:ext cx="6658838" cy="59054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B23CA1-FCD2-4016-86CF-6C76565B536A}"/>
              </a:ext>
            </a:extLst>
          </p:cNvPr>
          <p:cNvSpPr txBox="1"/>
          <p:nvPr/>
        </p:nvSpPr>
        <p:spPr>
          <a:xfrm>
            <a:off x="1767320" y="191366"/>
            <a:ext cx="709006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Our Findings – Popularity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A05CDC-D8BE-4DB3-B50A-96D4BABA0C8F}"/>
              </a:ext>
            </a:extLst>
          </p:cNvPr>
          <p:cNvSpPr txBox="1"/>
          <p:nvPr/>
        </p:nvSpPr>
        <p:spPr>
          <a:xfrm>
            <a:off x="2247900" y="319174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Type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D167267-DFFF-4A3A-A028-86C27472718A}"/>
              </a:ext>
            </a:extLst>
          </p:cNvPr>
          <p:cNvSpPr txBox="1"/>
          <p:nvPr/>
        </p:nvSpPr>
        <p:spPr>
          <a:xfrm>
            <a:off x="2247899" y="619644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Size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ADA3B4-06D1-4439-9C58-752785E6F938}"/>
              </a:ext>
            </a:extLst>
          </p:cNvPr>
          <p:cNvSpPr txBox="1"/>
          <p:nvPr/>
        </p:nvSpPr>
        <p:spPr>
          <a:xfrm>
            <a:off x="5399809" y="62657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Manufacturer</a:t>
            </a:r>
          </a:p>
        </p:txBody>
      </p:sp>
    </p:spTree>
    <p:extLst>
      <p:ext uri="{BB962C8B-B14F-4D97-AF65-F5344CB8AC3E}">
        <p14:creationId xmlns:p14="http://schemas.microsoft.com/office/powerpoint/2010/main" val="33433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F01E7660-30BE-4AD1-939C-8ABBC66EC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AF2339E5-4CFB-46BA-A1E6-1F2F59297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A714EACA-E00A-47F4-9617-48EF86FCA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3D643816-3096-4530-BAC2-B7799760D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4481B6B9-DFCC-4B58-B517-C90F77008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C3AD10B5-BAA3-43BF-AB59-8B0E610B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A8CBC7E8-2093-422A-B1DF-548212F5E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DACD4C1E-0C60-49F4-9940-2EC2B351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D4EBDC8A-E0EA-4C61-9A07-F87965F30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56AB17E4-FFC1-40A6-8716-4DA6E7E2E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18B82752-3697-40F0-A707-455553AE3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46E341FE-2212-45E9-9AC6-689D6A7A0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60DDF26F-4245-4642-8C13-878C6ABE4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F0A64F-6E97-407F-905F-CFB60C876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6B2CD8E6-069E-402A-B6AC-FF0051404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A6CA6D01-96EA-411D-B14A-86F2AFDBD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69CFD19D-A122-4CB2-866A-479CA3A52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C9F6C159-EFEF-4092-B1F1-7AB7F5A44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3A1E13BE-E59A-46EA-8C13-190FCBC3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4872D65B-9C5F-405F-BCCD-D61CB8565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F6590D24-F49D-498F-A9A5-9CF6B0951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F7AFD90D-3869-4EB4-A43D-A59A0583F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226A884C-1C5B-4789-8BED-CA2815F2B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54FC0D3F-819F-41B1-BFC2-FA3443FB4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839E654C-F067-4053-881C-7D53C2E60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F44A0F15-BA31-4A9E-A48B-2F1D0E2CE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62631CC7-E8DA-4782-ADDD-F97B25E40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11">
            <a:extLst>
              <a:ext uri="{FF2B5EF4-FFF2-40B4-BE49-F238E27FC236}">
                <a16:creationId xmlns:a16="http://schemas.microsoft.com/office/drawing/2014/main" id="{5D16879A-58B6-4F6B-8688-42B28FE10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D1BC0C2-464F-43C9-B24D-B233767FF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9A5C31D-7524-4E51-BA50-AFFD6E66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3712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Freeform 11">
            <a:extLst>
              <a:ext uri="{FF2B5EF4-FFF2-40B4-BE49-F238E27FC236}">
                <a16:creationId xmlns:a16="http://schemas.microsoft.com/office/drawing/2014/main" id="{DEAC00FC-CFFF-4878-8042-90918117F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2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1CE20893-B22E-4FAF-BB48-E249AA494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09" y="257451"/>
            <a:ext cx="5285341" cy="6408323"/>
          </a:xfrm>
          <a:prstGeom prst="rect">
            <a:avLst/>
          </a:prstGeom>
        </p:spPr>
      </p:pic>
      <p:pic>
        <p:nvPicPr>
          <p:cNvPr id="5" name="Picture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081C57A-DFE0-460C-A0B2-CC923C670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875" y="274427"/>
            <a:ext cx="5303926" cy="638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6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31D81D-EFF2-4A2D-ACF4-3EF3113C314F}"/>
              </a:ext>
            </a:extLst>
          </p:cNvPr>
          <p:cNvSpPr txBox="1"/>
          <p:nvPr/>
        </p:nvSpPr>
        <p:spPr>
          <a:xfrm>
            <a:off x="1758355" y="119648"/>
            <a:ext cx="709006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Our Findings – US Listings</a:t>
            </a:r>
          </a:p>
        </p:txBody>
      </p:sp>
      <p:pic>
        <p:nvPicPr>
          <p:cNvPr id="3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F6A9A38E-0B8F-4D79-968F-11AB31D4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44" y="641299"/>
            <a:ext cx="10307443" cy="557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555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594</Words>
  <Application>Microsoft Macintosh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 Light</vt:lpstr>
      <vt:lpstr>Century Gothic</vt:lpstr>
      <vt:lpstr>Wingdings 3</vt:lpstr>
      <vt:lpstr>Wisp</vt:lpstr>
      <vt:lpstr>Managing With Analytics IPM652</vt:lpstr>
      <vt:lpstr>Used Cars</vt:lpstr>
      <vt:lpstr>Overview</vt:lpstr>
      <vt:lpstr>Introduction</vt:lpstr>
      <vt:lpstr>Data &amp; Methodology</vt:lpstr>
      <vt:lpstr>Data &amp; Methodology</vt:lpstr>
      <vt:lpstr>PowerPoint Presentation</vt:lpstr>
      <vt:lpstr>PowerPoint Presentation</vt:lpstr>
      <vt:lpstr>PowerPoint Presentation</vt:lpstr>
      <vt:lpstr>PowerPoint Presentation</vt:lpstr>
      <vt:lpstr>Operations recommendations Local Partner-Maximize Customer experience</vt:lpstr>
      <vt:lpstr>Operations recommendations Operation districts- Minimizing transportation cost</vt:lpstr>
      <vt:lpstr>Advertising/Marketing recommendations Offline advertising</vt:lpstr>
      <vt:lpstr>Advertising/Marketing recommendations Online advertising</vt:lpstr>
      <vt:lpstr>Ethics 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Sunil Karmakar, Lily</cp:lastModifiedBy>
  <cp:revision>9</cp:revision>
  <dcterms:created xsi:type="dcterms:W3CDTF">2020-05-01T22:02:07Z</dcterms:created>
  <dcterms:modified xsi:type="dcterms:W3CDTF">2021-01-21T06:55:43Z</dcterms:modified>
</cp:coreProperties>
</file>