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6" r:id="rId12"/>
    <p:sldId id="2146847057" r:id="rId13"/>
    <p:sldId id="2146847058"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0" d="100"/>
          <a:sy n="70" d="100"/>
        </p:scale>
        <p:origin x="-720"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recksite.eu/" TargetMode="External"/><Relationship Id="rId2" Type="http://schemas.openxmlformats.org/officeDocument/2006/relationships/hyperlink" Target="https://www.titanicinquiry.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Top 10 populated countries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79678" y="4586365"/>
            <a:ext cx="8843749"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Lily </a:t>
            </a:r>
            <a:r>
              <a:rPr lang="en-US" sz="2000" b="1" dirty="0" err="1" smtClean="0">
                <a:solidFill>
                  <a:schemeClr val="accent1">
                    <a:lumMod val="75000"/>
                  </a:schemeClr>
                </a:solidFill>
                <a:latin typeface="Arial"/>
                <a:cs typeface="Arial"/>
              </a:rPr>
              <a:t>Rajan</a:t>
            </a:r>
            <a:r>
              <a:rPr lang="en-US" sz="2000" b="1" dirty="0" smtClean="0">
                <a:solidFill>
                  <a:schemeClr val="accent1">
                    <a:lumMod val="75000"/>
                  </a:schemeClr>
                </a:solidFill>
                <a:latin typeface="Arial"/>
                <a:cs typeface="Arial"/>
              </a:rPr>
              <a:t>  K</a:t>
            </a: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Mechanical Engineering</a:t>
            </a:r>
          </a:p>
          <a:p>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png"/>
          <p:cNvPicPr>
            <a:picLocks noChangeAspect="1"/>
          </p:cNvPicPr>
          <p:nvPr/>
        </p:nvPicPr>
        <p:blipFill>
          <a:blip r:embed="rId2"/>
          <a:stretch>
            <a:fillRect/>
          </a:stretch>
        </p:blipFill>
        <p:spPr>
          <a:xfrm>
            <a:off x="391595" y="1201378"/>
            <a:ext cx="3625396" cy="2038290"/>
          </a:xfrm>
          <a:prstGeom prst="rect">
            <a:avLst/>
          </a:prstGeom>
        </p:spPr>
      </p:pic>
      <p:pic>
        <p:nvPicPr>
          <p:cNvPr id="3" name="Picture 2" descr="Screenshot (19).png"/>
          <p:cNvPicPr>
            <a:picLocks noChangeAspect="1"/>
          </p:cNvPicPr>
          <p:nvPr/>
        </p:nvPicPr>
        <p:blipFill>
          <a:blip r:embed="rId3"/>
          <a:stretch>
            <a:fillRect/>
          </a:stretch>
        </p:blipFill>
        <p:spPr>
          <a:xfrm>
            <a:off x="4253786" y="1201254"/>
            <a:ext cx="3625396" cy="2038290"/>
          </a:xfrm>
          <a:prstGeom prst="rect">
            <a:avLst/>
          </a:prstGeom>
        </p:spPr>
      </p:pic>
      <p:pic>
        <p:nvPicPr>
          <p:cNvPr id="4" name="Picture 3" descr="Screenshot (17).png"/>
          <p:cNvPicPr>
            <a:picLocks noChangeAspect="1"/>
          </p:cNvPicPr>
          <p:nvPr/>
        </p:nvPicPr>
        <p:blipFill>
          <a:blip r:embed="rId4"/>
          <a:stretch>
            <a:fillRect/>
          </a:stretch>
        </p:blipFill>
        <p:spPr>
          <a:xfrm>
            <a:off x="8157171" y="1173834"/>
            <a:ext cx="3625396" cy="2038290"/>
          </a:xfrm>
          <a:prstGeom prst="rect">
            <a:avLst/>
          </a:prstGeom>
        </p:spPr>
      </p:pic>
      <p:pic>
        <p:nvPicPr>
          <p:cNvPr id="5" name="Picture 4" descr="Screenshot (18).png"/>
          <p:cNvPicPr>
            <a:picLocks noChangeAspect="1"/>
          </p:cNvPicPr>
          <p:nvPr/>
        </p:nvPicPr>
        <p:blipFill>
          <a:blip r:embed="rId5"/>
          <a:stretch>
            <a:fillRect/>
          </a:stretch>
        </p:blipFill>
        <p:spPr>
          <a:xfrm>
            <a:off x="2452031" y="3753134"/>
            <a:ext cx="3625396" cy="2038290"/>
          </a:xfrm>
          <a:prstGeom prst="rect">
            <a:avLst/>
          </a:prstGeom>
        </p:spPr>
      </p:pic>
      <p:pic>
        <p:nvPicPr>
          <p:cNvPr id="6" name="Picture 5" descr="Screenshot (16).png"/>
          <p:cNvPicPr>
            <a:picLocks noChangeAspect="1"/>
          </p:cNvPicPr>
          <p:nvPr/>
        </p:nvPicPr>
        <p:blipFill>
          <a:blip r:embed="rId6"/>
          <a:stretch>
            <a:fillRect/>
          </a:stretch>
        </p:blipFill>
        <p:spPr>
          <a:xfrm>
            <a:off x="6873780" y="3712065"/>
            <a:ext cx="3625396" cy="2038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56567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3" name="TextBox 2"/>
          <p:cNvSpPr txBox="1"/>
          <p:nvPr/>
        </p:nvSpPr>
        <p:spPr>
          <a:xfrm>
            <a:off x="518615" y="980025"/>
            <a:ext cx="11300346" cy="5632311"/>
          </a:xfrm>
          <a:prstGeom prst="rect">
            <a:avLst/>
          </a:prstGeom>
          <a:noFill/>
        </p:spPr>
        <p:txBody>
          <a:bodyPr wrap="square" rtlCol="0">
            <a:spAutoFit/>
          </a:bodyPr>
          <a:lstStyle/>
          <a:p>
            <a:pPr algn="just"/>
            <a:r>
              <a:rPr lang="en-US" dirty="0" smtClean="0"/>
              <a:t>                                                             The Titanic disaster stands as a tragic reminder of the perils of human hubris, technological overconfidence, and systemic failures. Despite being hailed as "unsinkable," the RMS Titanic met its demise on April 15, 1912, when it struck an iceberg during its maiden voyage from Southampton to New York City. The catastrophic sinking claimed the lives of over 1,500 passengers and crew, leaving an indelible mark on maritime history and popular culture.</a:t>
            </a:r>
          </a:p>
          <a:p>
            <a:endParaRPr lang="en-US" b="1" dirty="0" smtClean="0"/>
          </a:p>
          <a:p>
            <a:pPr>
              <a:buFont typeface="Wingdings" pitchFamily="2" charset="2"/>
              <a:buChar char="Ø"/>
            </a:pPr>
            <a:r>
              <a:rPr lang="en-US" b="1" dirty="0" smtClean="0"/>
              <a:t>Safety and Preparedness</a:t>
            </a:r>
            <a:r>
              <a:rPr lang="en-US" dirty="0" smtClean="0"/>
              <a:t>: The Titanic disaster underscored the importance of robust safety measures, comprehensive emergency preparedness, and effective risk management in maritime operations. Inadequate lifeboat capacity, insufficient crew training, and a lack of proactive measures to mitigate iceberg risks contributed to the high casualty count.</a:t>
            </a:r>
          </a:p>
          <a:p>
            <a:pPr>
              <a:buFont typeface="Wingdings" pitchFamily="2" charset="2"/>
              <a:buChar char="Ø"/>
            </a:pPr>
            <a:r>
              <a:rPr lang="en-US" b="1" dirty="0" smtClean="0"/>
              <a:t>Social Inequities</a:t>
            </a:r>
            <a:r>
              <a:rPr lang="en-US" dirty="0" smtClean="0"/>
              <a:t>: The Titanic disaster exposed social hierarchies and disparities in access to life-saving resources, with first-class passengers receiving preferential treatment during the evacuation process. This inequality served as a poignant reminder of broader societal divisions and injustices.</a:t>
            </a:r>
          </a:p>
          <a:p>
            <a:pPr>
              <a:buFont typeface="Wingdings" pitchFamily="2" charset="2"/>
              <a:buChar char="Ø"/>
            </a:pPr>
            <a:r>
              <a:rPr lang="en-US" b="1" dirty="0" smtClean="0"/>
              <a:t>Regulatory Reforms</a:t>
            </a:r>
            <a:r>
              <a:rPr lang="en-US" dirty="0" smtClean="0"/>
              <a:t>: In the aftermath of the Titanic disaster, significant regulatory reforms were enacted to improve maritime safety standards, including requirements for sufficient lifeboat capacity, enhanced navigation protocols, and stricter oversight of passenger ship operations. These reforms aimed to prevent similar tragedies from occurring in the future.</a:t>
            </a:r>
          </a:p>
          <a:p>
            <a:pPr>
              <a:buFont typeface="Wingdings" pitchFamily="2" charset="2"/>
              <a:buChar char="Ø"/>
            </a:pPr>
            <a:r>
              <a:rPr lang="en-US" b="1" dirty="0" smtClean="0"/>
              <a:t>Cultural Impact</a:t>
            </a:r>
            <a:r>
              <a:rPr lang="en-US" dirty="0" smtClean="0"/>
              <a:t>: The Titanic disaster left an enduring cultural legacy, inspiring numerous books, films, documentaries, and artistic interpretations that continue to captivate audiences worldwide. The story of the Titanic has become synonymous with themes of tragedy, heroism, sacrifice, and the fragility of human endeavors.</a:t>
            </a:r>
          </a:p>
        </p:txBody>
      </p:sp>
    </p:spTree>
    <p:extLst>
      <p:ext uri="{BB962C8B-B14F-4D97-AF65-F5344CB8AC3E}">
        <p14:creationId xmlns=""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p:cNvSpPr txBox="1"/>
          <p:nvPr/>
        </p:nvSpPr>
        <p:spPr>
          <a:xfrm>
            <a:off x="627797" y="1310181"/>
            <a:ext cx="11191164" cy="8402300"/>
          </a:xfrm>
          <a:prstGeom prst="rect">
            <a:avLst/>
          </a:prstGeom>
          <a:noFill/>
        </p:spPr>
        <p:txBody>
          <a:bodyPr wrap="square" rtlCol="0">
            <a:spAutoFit/>
          </a:bodyPr>
          <a:lstStyle/>
          <a:p>
            <a:pPr marL="342900" indent="-342900">
              <a:buFont typeface="+mj-lt"/>
              <a:buAutoNum type="arabicPeriod"/>
            </a:pPr>
            <a:r>
              <a:rPr lang="en-US" b="1" dirty="0" smtClean="0"/>
              <a:t>Advanced Data Analysis</a:t>
            </a:r>
            <a:r>
              <a:rPr lang="en-US" dirty="0" smtClean="0"/>
              <a:t>:</a:t>
            </a:r>
          </a:p>
          <a:p>
            <a:pPr marL="800100" lvl="1" indent="-342900">
              <a:buFont typeface="+mj-lt"/>
              <a:buAutoNum type="arabicPeriod"/>
            </a:pPr>
            <a:r>
              <a:rPr lang="en-US" dirty="0" smtClean="0"/>
              <a:t>Continued analysis of the Titanic dataset using advanced machine learning and statistical techniques to uncover deeper insights into factors influencing survival rates.</a:t>
            </a:r>
          </a:p>
          <a:p>
            <a:pPr marL="800100" lvl="1" indent="-342900">
              <a:buFont typeface="+mj-lt"/>
              <a:buAutoNum type="arabicPeriod"/>
            </a:pPr>
            <a:r>
              <a:rPr lang="en-US" dirty="0" smtClean="0"/>
              <a:t>Exploration of more complex models and feature engineering methods to improve prediction accuracy and interpretability.</a:t>
            </a:r>
          </a:p>
          <a:p>
            <a:pPr marL="342900" indent="-342900">
              <a:buFont typeface="+mj-lt"/>
              <a:buAutoNum type="arabicPeriod"/>
            </a:pPr>
            <a:r>
              <a:rPr lang="en-US" b="1" dirty="0" smtClean="0"/>
              <a:t>Integration of New Data</a:t>
            </a:r>
            <a:r>
              <a:rPr lang="en-US" dirty="0" smtClean="0"/>
              <a:t>:</a:t>
            </a:r>
          </a:p>
          <a:p>
            <a:pPr marL="800100" lvl="1" indent="-342900">
              <a:buFont typeface="+mj-lt"/>
              <a:buAutoNum type="arabicPeriod"/>
            </a:pPr>
            <a:r>
              <a:rPr lang="en-US" dirty="0" smtClean="0"/>
              <a:t>Incorporation of additional historical data sources, survivor testimonies, and archival records to enrich existing datasets and provide a more comprehensive understanding of the events leading up to and following the Titanic disaster.</a:t>
            </a:r>
          </a:p>
          <a:p>
            <a:pPr marL="800100" lvl="1" indent="-342900">
              <a:buFont typeface="+mj-lt"/>
              <a:buAutoNum type="arabicPeriod"/>
            </a:pPr>
            <a:r>
              <a:rPr lang="en-US" dirty="0" smtClean="0"/>
              <a:t>Integration of modern technologies such as natural language processing (NLP) to analyze survivor accounts and newspaper articles for qualitative insights.</a:t>
            </a:r>
          </a:p>
          <a:p>
            <a:pPr marL="342900" indent="-342900">
              <a:buFont typeface="+mj-lt"/>
              <a:buAutoNum type="arabicPeriod"/>
            </a:pPr>
            <a:r>
              <a:rPr lang="en-US" b="1" dirty="0" smtClean="0"/>
              <a:t>Simulation and Visualization</a:t>
            </a:r>
            <a:r>
              <a:rPr lang="en-US" dirty="0" smtClean="0"/>
              <a:t>:</a:t>
            </a:r>
          </a:p>
          <a:p>
            <a:pPr marL="800100" lvl="1" indent="-342900">
              <a:buFont typeface="+mj-lt"/>
              <a:buAutoNum type="arabicPeriod"/>
            </a:pPr>
            <a:r>
              <a:rPr lang="en-US" dirty="0" smtClean="0"/>
              <a:t>Development of interactive simulations and visualizations to recreate the Titanic disaster and explore hypothetical scenarios, allowing researchers and enthusiasts to gain a deeper understanding of the sequence of events and decision-making processes.</a:t>
            </a:r>
          </a:p>
          <a:p>
            <a:pPr marL="800100" lvl="1" indent="-342900">
              <a:buFont typeface="+mj-lt"/>
              <a:buAutoNum type="arabicPeriod"/>
            </a:pPr>
            <a:r>
              <a:rPr lang="en-US" dirty="0" smtClean="0"/>
              <a:t>Creation of immersive virtual reality (VR) experiences to engage audiences and educate them about the Titanic disaster in a compelling and interactive manner.</a:t>
            </a:r>
          </a:p>
          <a:p>
            <a:pPr marL="342900" indent="-342900">
              <a:buFont typeface="+mj-lt"/>
              <a:buAutoNum type="arabicPeriod"/>
            </a:pPr>
            <a:r>
              <a:rPr lang="en-US" b="1" dirty="0" smtClean="0"/>
              <a:t>Interdisciplinary Research</a:t>
            </a:r>
            <a:r>
              <a:rPr lang="en-US" dirty="0" smtClean="0"/>
              <a:t>:</a:t>
            </a:r>
          </a:p>
          <a:p>
            <a:pPr marL="800100" lvl="1" indent="-342900">
              <a:buFont typeface="+mj-lt"/>
              <a:buAutoNum type="arabicPeriod"/>
            </a:pPr>
            <a:r>
              <a:rPr lang="en-US" dirty="0" smtClean="0"/>
              <a:t>Collaboration between historians, maritime experts, data scientists, and psychologists to explore interdisciplinary aspects of the Titanic disaster, including human behavior during emergencies, societal attitudes towards risk, and the cultural impact of the tragedy.</a:t>
            </a:r>
          </a:p>
          <a:p>
            <a:pPr marL="800100" lvl="1" indent="-342900">
              <a:buFont typeface="+mj-lt"/>
              <a:buAutoNum type="arabicPeriod"/>
            </a:pPr>
            <a:r>
              <a:rPr lang="en-US" dirty="0" smtClean="0"/>
              <a:t>Investigation of broader historical and socio-economic contexts surrounding the Titanic disaster, such as the Gilded Age, immigration trends, and the development of transatlantic travel.</a:t>
            </a:r>
          </a:p>
          <a:p>
            <a:pPr marL="342900" indent="-342900">
              <a:buFont typeface="+mj-lt"/>
              <a:buAutoNum type="arabicPeriod"/>
            </a:pPr>
            <a:r>
              <a:rPr lang="en-US" b="1" dirty="0" smtClean="0"/>
              <a:t>Educational Initiatives</a:t>
            </a:r>
            <a:r>
              <a:rPr lang="en-US" dirty="0" smtClean="0"/>
              <a:t>:</a:t>
            </a:r>
          </a:p>
          <a:p>
            <a:pPr marL="800100" lvl="1" indent="-342900">
              <a:buFont typeface="+mj-lt"/>
              <a:buAutoNum type="arabicPeriod"/>
            </a:pPr>
            <a:r>
              <a:rPr lang="en-US" dirty="0" smtClean="0"/>
              <a:t>Development of educational materials, curriculum modules, and online courses to teach students about the Titanic disaster and its relevance to fields such as history, engineering, maritime studies, and data science.</a:t>
            </a:r>
          </a:p>
          <a:p>
            <a:pPr marL="800100" lvl="1" indent="-342900">
              <a:buFont typeface="+mj-lt"/>
              <a:buAutoNum type="arabicPeriod"/>
            </a:pPr>
            <a:r>
              <a:rPr lang="en-US" dirty="0" smtClean="0"/>
              <a:t>Organization of public exhibitions, museum displays, and commemorative events to raise awareness about the Titanic disaster and its enduring significance in popular culture and collective memory.</a:t>
            </a:r>
          </a:p>
          <a:p>
            <a:pPr marL="342900" indent="-342900">
              <a:buFont typeface="+mj-lt"/>
              <a:buAutoNum type="arabicPeriod"/>
            </a:pPr>
            <a:endParaRPr lang="en-US" dirty="0"/>
          </a:p>
        </p:txBody>
      </p:sp>
    </p:spTree>
    <p:extLst>
      <p:ext uri="{BB962C8B-B14F-4D97-AF65-F5344CB8AC3E}">
        <p14:creationId xmlns=""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TextBox 5"/>
          <p:cNvSpPr txBox="1"/>
          <p:nvPr/>
        </p:nvSpPr>
        <p:spPr>
          <a:xfrm>
            <a:off x="532263" y="1241946"/>
            <a:ext cx="11068334" cy="5078313"/>
          </a:xfrm>
          <a:prstGeom prst="rect">
            <a:avLst/>
          </a:prstGeom>
          <a:noFill/>
        </p:spPr>
        <p:txBody>
          <a:bodyPr wrap="square" rtlCol="0">
            <a:spAutoFit/>
          </a:bodyPr>
          <a:lstStyle/>
          <a:p>
            <a:r>
              <a:rPr lang="en-US" dirty="0" smtClean="0"/>
              <a:t>Here are some references related to the Titanic disaster:</a:t>
            </a:r>
          </a:p>
          <a:p>
            <a:endParaRPr lang="en-US" dirty="0" smtClean="0"/>
          </a:p>
          <a:p>
            <a:pPr>
              <a:buFont typeface="Wingdings" pitchFamily="2" charset="2"/>
              <a:buChar char="ü"/>
            </a:pPr>
            <a:r>
              <a:rPr lang="en-US" dirty="0" smtClean="0"/>
              <a:t>Ballard, Robert D. "The Discovery of the Titanic." National Geographic, September 1985.</a:t>
            </a:r>
          </a:p>
          <a:p>
            <a:pPr>
              <a:buFont typeface="Wingdings" pitchFamily="2" charset="2"/>
              <a:buChar char="ü"/>
            </a:pPr>
            <a:r>
              <a:rPr lang="en-US" dirty="0" smtClean="0"/>
              <a:t>Eaton, John P., and Haas, Charles A. Titanic: Triumph and Tragedy. W.W. Norton &amp; Company, 1995.</a:t>
            </a:r>
          </a:p>
          <a:p>
            <a:pPr>
              <a:buFont typeface="Wingdings" pitchFamily="2" charset="2"/>
              <a:buChar char="ü"/>
            </a:pPr>
            <a:r>
              <a:rPr lang="en-US" dirty="0" smtClean="0"/>
              <a:t>Lord, Walter. A Night to Remember. Holt Paperbacks, 2005.</a:t>
            </a:r>
          </a:p>
          <a:p>
            <a:pPr>
              <a:buFont typeface="Wingdings" pitchFamily="2" charset="2"/>
              <a:buChar char="ü"/>
            </a:pPr>
            <a:r>
              <a:rPr lang="en-US" dirty="0" smtClean="0"/>
              <a:t>Lynch, Don, and </a:t>
            </a:r>
            <a:r>
              <a:rPr lang="en-US" dirty="0" err="1" smtClean="0"/>
              <a:t>Marschall</a:t>
            </a:r>
            <a:r>
              <a:rPr lang="en-US" dirty="0" smtClean="0"/>
              <a:t>, Ken. Titanic: An Illustrated History. Hyperion, 1992.</a:t>
            </a:r>
          </a:p>
          <a:p>
            <a:pPr>
              <a:buFont typeface="Wingdings" pitchFamily="2" charset="2"/>
              <a:buChar char="ü"/>
            </a:pPr>
            <a:r>
              <a:rPr lang="en-US" dirty="0" smtClean="0"/>
              <a:t>National Archives and Records Administration (NARA). Records of the National Transportation Safety Board, Record Group 237, Washington, D.C.</a:t>
            </a:r>
          </a:p>
          <a:p>
            <a:pPr>
              <a:buFont typeface="Wingdings" pitchFamily="2" charset="2"/>
              <a:buChar char="ü"/>
            </a:pPr>
            <a:r>
              <a:rPr lang="en-US" dirty="0" smtClean="0"/>
              <a:t>National Geographic Society. "Titanic: 100-Year Anniversary Edition." National Geographic, April 2012.</a:t>
            </a:r>
          </a:p>
          <a:p>
            <a:pPr>
              <a:buFont typeface="Wingdings" pitchFamily="2" charset="2"/>
              <a:buChar char="ü"/>
            </a:pPr>
            <a:r>
              <a:rPr lang="en-US" dirty="0" smtClean="0"/>
              <a:t>Titanic Historical Society. "Titanic </a:t>
            </a:r>
            <a:r>
              <a:rPr lang="en-US" dirty="0" err="1" smtClean="0"/>
              <a:t>Commutator</a:t>
            </a:r>
            <a:r>
              <a:rPr lang="en-US" dirty="0" smtClean="0"/>
              <a:t>" (Journal). Available online at: https://www.titanichistoricalsociety.org/commutator</a:t>
            </a:r>
          </a:p>
          <a:p>
            <a:pPr>
              <a:buFont typeface="Wingdings" pitchFamily="2" charset="2"/>
              <a:buChar char="ü"/>
            </a:pPr>
            <a:r>
              <a:rPr lang="en-US" dirty="0" smtClean="0"/>
              <a:t>Titanic Inquiry Project. Online database of primary sources related to the Titanic disaster. Available online at: </a:t>
            </a:r>
            <a:r>
              <a:rPr lang="en-US" dirty="0" smtClean="0">
                <a:hlinkClick r:id="rId2"/>
              </a:rPr>
              <a:t>https://www.titanicinquiry.org/</a:t>
            </a:r>
            <a:endParaRPr lang="en-US" dirty="0" smtClean="0"/>
          </a:p>
          <a:p>
            <a:pPr>
              <a:buFont typeface="Wingdings" pitchFamily="2" charset="2"/>
              <a:buChar char="ü"/>
            </a:pPr>
            <a:r>
              <a:rPr lang="en-US" dirty="0" smtClean="0"/>
              <a:t>United States Senate. "Titanic Disaster: Hearings before a Subcommittee of the Committee on Commerce, United States Senate, Sixty-Second Congress." Government Printing Office, 1912.</a:t>
            </a:r>
          </a:p>
          <a:p>
            <a:pPr>
              <a:buFont typeface="Wingdings" pitchFamily="2" charset="2"/>
              <a:buChar char="ü"/>
            </a:pPr>
            <a:r>
              <a:rPr lang="en-US" dirty="0" smtClean="0"/>
              <a:t>Wreck Site. Online database of information and research about shipwrecks, including the Titanic. Available online at: </a:t>
            </a:r>
            <a:r>
              <a:rPr lang="en-US" dirty="0" smtClean="0">
                <a:hlinkClick r:id="rId3"/>
              </a:rPr>
              <a:t>https://www.wrecksite.eu/</a:t>
            </a:r>
            <a:endParaRPr lang="en-US" dirty="0" smtClean="0"/>
          </a:p>
          <a:p>
            <a:r>
              <a:rPr lang="en-US" dirty="0" smtClean="0"/>
              <a:t>                   </a:t>
            </a:r>
            <a:endParaRPr lang="en-US" dirty="0"/>
          </a:p>
        </p:txBody>
      </p:sp>
    </p:spTree>
    <p:extLst>
      <p:ext uri="{BB962C8B-B14F-4D97-AF65-F5344CB8AC3E}">
        <p14:creationId xmlns=""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7" name="TextBox 6"/>
          <p:cNvSpPr txBox="1"/>
          <p:nvPr/>
        </p:nvSpPr>
        <p:spPr>
          <a:xfrm>
            <a:off x="573206" y="1392072"/>
            <a:ext cx="11163869" cy="5078313"/>
          </a:xfrm>
          <a:prstGeom prst="rect">
            <a:avLst/>
          </a:prstGeom>
          <a:noFill/>
        </p:spPr>
        <p:txBody>
          <a:bodyPr wrap="square" rtlCol="0">
            <a:spAutoFit/>
          </a:bodyPr>
          <a:lstStyle/>
          <a:p>
            <a:pPr algn="just"/>
            <a:r>
              <a:rPr lang="en-US" dirty="0" smtClean="0"/>
              <a:t>                                                                                                      The Titanic disaster, one of the most infamous maritime tragedies in history, occurred on April 15, 1912, when the RMS Titanic, a British passenger liner, struck an iceberg during its maiden voyage from Southampton to New York City. The collision resulted in the sinking of the Titanic, leading to the deaths of over 1,500 passengers and crew.</a:t>
            </a:r>
          </a:p>
          <a:p>
            <a:pPr algn="just"/>
            <a:r>
              <a:rPr lang="en-US" dirty="0" smtClean="0"/>
              <a:t>The problem statement surrounding the Titanic disaster typically involves analyzing various aspects of the event, such as:</a:t>
            </a:r>
          </a:p>
          <a:p>
            <a:pPr marL="342900" indent="-342900">
              <a:buFont typeface="+mj-lt"/>
              <a:buAutoNum type="arabicPeriod"/>
            </a:pPr>
            <a:endParaRPr lang="en-US" dirty="0" smtClean="0"/>
          </a:p>
          <a:p>
            <a:pPr marL="342900" indent="-342900">
              <a:buFont typeface="+mj-lt"/>
              <a:buAutoNum type="arabicPeriod"/>
            </a:pPr>
            <a:r>
              <a:rPr lang="en-US" dirty="0" smtClean="0"/>
              <a:t>Survival prediction: Using machine learning techniques to predict which passengers were likely to survive based on factors such as age, sex, passenger class, and presence of family members.</a:t>
            </a:r>
          </a:p>
          <a:p>
            <a:pPr marL="342900" indent="-342900">
              <a:buFont typeface="+mj-lt"/>
              <a:buAutoNum type="arabicPeriod"/>
            </a:pPr>
            <a:r>
              <a:rPr lang="en-US" dirty="0" smtClean="0"/>
              <a:t>Demographic analysis: Examining the demographics of the passengers aboard the Titanic, including age, gender, socio-economic status, and how these factors influenced survival rates.</a:t>
            </a:r>
          </a:p>
          <a:p>
            <a:pPr marL="342900" indent="-342900">
              <a:buFont typeface="+mj-lt"/>
              <a:buAutoNum type="arabicPeriod"/>
            </a:pPr>
            <a:r>
              <a:rPr lang="en-US" dirty="0" smtClean="0"/>
              <a:t>Impact of passenger class: Investigating the correlation between passenger class (first, second, or third class) and survival rates, considering factors such as access to lifeboats and priority during evacuation.</a:t>
            </a:r>
          </a:p>
          <a:p>
            <a:pPr marL="342900" indent="-342900">
              <a:buFont typeface="+mj-lt"/>
              <a:buAutoNum type="arabicPeriod"/>
            </a:pPr>
            <a:r>
              <a:rPr lang="en-US" dirty="0" smtClean="0"/>
              <a:t>Family relationships: Exploring how the presence of family members affected the likelihood of survival, such as whether traveling with a spouse, parent, or child increased the chances of survival.</a:t>
            </a:r>
          </a:p>
          <a:p>
            <a:pPr marL="342900" indent="-342900">
              <a:buFont typeface="+mj-lt"/>
              <a:buAutoNum type="arabicPeriod"/>
            </a:pPr>
            <a:r>
              <a:rPr lang="en-US" dirty="0" smtClean="0"/>
              <a:t>Crew survival: Analyzing the survival rates among the crew members of the Titanic and identifying any factors that may have influenced their chances of survival.</a:t>
            </a:r>
          </a:p>
          <a:p>
            <a:endParaRPr lang="en-US"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8" name="TextBox 7"/>
          <p:cNvSpPr txBox="1"/>
          <p:nvPr/>
        </p:nvSpPr>
        <p:spPr>
          <a:xfrm>
            <a:off x="614149" y="1228299"/>
            <a:ext cx="11054687" cy="5355312"/>
          </a:xfrm>
          <a:prstGeom prst="rect">
            <a:avLst/>
          </a:prstGeom>
          <a:noFill/>
        </p:spPr>
        <p:txBody>
          <a:bodyPr wrap="square" rtlCol="0">
            <a:spAutoFit/>
          </a:bodyPr>
          <a:lstStyle/>
          <a:p>
            <a:pPr algn="just"/>
            <a:r>
              <a:rPr lang="en-US" dirty="0" smtClean="0"/>
              <a:t>                                                                                                        While the Titanic disaster cannot be undone, several proposed solutions have emerged over the years to address the issues that contributed to the tragedy and improve maritime safety. Here are some potential solutions based on the lessons learned from the Titanic disaster:</a:t>
            </a:r>
          </a:p>
          <a:p>
            <a:endParaRPr lang="en-US" b="1" dirty="0" smtClean="0"/>
          </a:p>
          <a:p>
            <a:pPr>
              <a:buFont typeface="Wingdings" pitchFamily="2" charset="2"/>
              <a:buChar char="v"/>
            </a:pPr>
            <a:r>
              <a:rPr lang="en-US" b="1" dirty="0" smtClean="0"/>
              <a:t>Improved Ship Design</a:t>
            </a:r>
            <a:r>
              <a:rPr lang="en-US" dirty="0" smtClean="0"/>
              <a:t>:</a:t>
            </a:r>
          </a:p>
          <a:p>
            <a:pPr lvl="1">
              <a:buFont typeface="Wingdings" pitchFamily="2" charset="2"/>
              <a:buChar char="v"/>
            </a:pPr>
            <a:r>
              <a:rPr lang="en-US" dirty="0" smtClean="0"/>
              <a:t>Enhance hull construction and compartmentalization to make ships more resilient to damage.</a:t>
            </a:r>
          </a:p>
          <a:p>
            <a:pPr lvl="1">
              <a:buFont typeface="Wingdings" pitchFamily="2" charset="2"/>
              <a:buChar char="v"/>
            </a:pPr>
            <a:r>
              <a:rPr lang="en-US" dirty="0" smtClean="0"/>
              <a:t>Implement stricter standards for watertight compartments and bulkhead design to prevent flooding in the event of a breach.</a:t>
            </a:r>
          </a:p>
          <a:p>
            <a:pPr>
              <a:buFont typeface="Wingdings" pitchFamily="2" charset="2"/>
              <a:buChar char="v"/>
            </a:pPr>
            <a:r>
              <a:rPr lang="en-US" b="1" dirty="0" smtClean="0"/>
              <a:t>Advanced Navigation Technology</a:t>
            </a:r>
            <a:r>
              <a:rPr lang="en-US" dirty="0" smtClean="0"/>
              <a:t>:</a:t>
            </a:r>
          </a:p>
          <a:p>
            <a:pPr lvl="1">
              <a:buFont typeface="Wingdings" pitchFamily="2" charset="2"/>
              <a:buChar char="v"/>
            </a:pPr>
            <a:r>
              <a:rPr lang="en-US" dirty="0" smtClean="0"/>
              <a:t>Develop and deploy more sophisticated navigation systems to detect hazards such as icebergs and other vessels at greater distances.</a:t>
            </a:r>
          </a:p>
          <a:p>
            <a:pPr lvl="1">
              <a:buFont typeface="Wingdings" pitchFamily="2" charset="2"/>
              <a:buChar char="v"/>
            </a:pPr>
            <a:r>
              <a:rPr lang="en-US" dirty="0" smtClean="0"/>
              <a:t>Integrate real-time weather monitoring and forecasting capabilities to assist in route planning and hazard avoidance.</a:t>
            </a:r>
          </a:p>
          <a:p>
            <a:pPr>
              <a:buFont typeface="Wingdings" pitchFamily="2" charset="2"/>
              <a:buChar char="v"/>
            </a:pPr>
            <a:r>
              <a:rPr lang="en-US" b="1" dirty="0" smtClean="0"/>
              <a:t>Enhanced Safety Measures</a:t>
            </a:r>
            <a:r>
              <a:rPr lang="en-US" dirty="0" smtClean="0"/>
              <a:t>:</a:t>
            </a:r>
          </a:p>
          <a:p>
            <a:pPr lvl="1">
              <a:buFont typeface="Wingdings" pitchFamily="2" charset="2"/>
              <a:buChar char="v"/>
            </a:pPr>
            <a:r>
              <a:rPr lang="en-US" dirty="0" smtClean="0"/>
              <a:t>Mandate the installation of sufficient lifeboats and life rafts on all passenger ships, ensuring that there are enough for all passengers and crew.</a:t>
            </a:r>
          </a:p>
          <a:p>
            <a:pPr lvl="1">
              <a:buFont typeface="Wingdings" pitchFamily="2" charset="2"/>
              <a:buChar char="v"/>
            </a:pPr>
            <a:r>
              <a:rPr lang="en-US" dirty="0" smtClean="0"/>
              <a:t>Require regular and comprehensive lifeboat drills and crew training to improve readiness and response during emergencies.</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TextBox 5"/>
          <p:cNvSpPr txBox="1"/>
          <p:nvPr/>
        </p:nvSpPr>
        <p:spPr>
          <a:xfrm>
            <a:off x="436728" y="1282890"/>
            <a:ext cx="11300347" cy="1200329"/>
          </a:xfrm>
          <a:prstGeom prst="rect">
            <a:avLst/>
          </a:prstGeom>
          <a:noFill/>
        </p:spPr>
        <p:txBody>
          <a:bodyPr wrap="square" rtlCol="0">
            <a:spAutoFit/>
          </a:bodyPr>
          <a:lstStyle/>
          <a:p>
            <a:pPr algn="just"/>
            <a:r>
              <a:rPr lang="en-US" dirty="0" smtClean="0"/>
              <a:t>                                                                                                      A system approach to the Titanic disaster involves examining the event from a holistic perspective, considering various interconnected components and their interactions. Here's how you could approach it:</a:t>
            </a:r>
          </a:p>
          <a:p>
            <a:endParaRPr lang="en-US" dirty="0"/>
          </a:p>
        </p:txBody>
      </p:sp>
      <p:sp>
        <p:nvSpPr>
          <p:cNvPr id="7" name="TextBox 6"/>
          <p:cNvSpPr txBox="1"/>
          <p:nvPr/>
        </p:nvSpPr>
        <p:spPr>
          <a:xfrm>
            <a:off x="4585648" y="2702257"/>
            <a:ext cx="4517409" cy="2950038"/>
          </a:xfrm>
          <a:prstGeom prst="rect">
            <a:avLst/>
          </a:prstGeom>
          <a:noFill/>
        </p:spPr>
        <p:txBody>
          <a:bodyPr wrap="square" rtlCol="0">
            <a:spAutoFit/>
          </a:bodyPr>
          <a:lstStyle/>
          <a:p>
            <a:pPr>
              <a:lnSpc>
                <a:spcPct val="150000"/>
              </a:lnSpc>
              <a:buFont typeface="Wingdings" pitchFamily="2" charset="2"/>
              <a:buChar char="v"/>
            </a:pPr>
            <a:r>
              <a:rPr lang="en-US" dirty="0" smtClean="0"/>
              <a:t>System Identification</a:t>
            </a:r>
          </a:p>
          <a:p>
            <a:pPr>
              <a:lnSpc>
                <a:spcPct val="150000"/>
              </a:lnSpc>
              <a:buFont typeface="Wingdings" pitchFamily="2" charset="2"/>
              <a:buChar char="v"/>
            </a:pPr>
            <a:r>
              <a:rPr lang="en-US" dirty="0" smtClean="0"/>
              <a:t>System Boundaries</a:t>
            </a:r>
          </a:p>
          <a:p>
            <a:pPr>
              <a:lnSpc>
                <a:spcPct val="150000"/>
              </a:lnSpc>
              <a:buFont typeface="Wingdings" pitchFamily="2" charset="2"/>
              <a:buChar char="v"/>
            </a:pPr>
            <a:r>
              <a:rPr lang="en-US" dirty="0" smtClean="0"/>
              <a:t>Inputs and Outputs</a:t>
            </a:r>
          </a:p>
          <a:p>
            <a:pPr>
              <a:lnSpc>
                <a:spcPct val="150000"/>
              </a:lnSpc>
              <a:buFont typeface="Wingdings" pitchFamily="2" charset="2"/>
              <a:buChar char="v"/>
            </a:pPr>
            <a:r>
              <a:rPr lang="en-US" dirty="0" smtClean="0"/>
              <a:t>Interactions and Relationships</a:t>
            </a:r>
          </a:p>
          <a:p>
            <a:pPr>
              <a:lnSpc>
                <a:spcPct val="150000"/>
              </a:lnSpc>
              <a:buFont typeface="Wingdings" pitchFamily="2" charset="2"/>
              <a:buChar char="v"/>
            </a:pPr>
            <a:r>
              <a:rPr lang="en-US" dirty="0" smtClean="0"/>
              <a:t>Feedback Loops</a:t>
            </a:r>
          </a:p>
          <a:p>
            <a:pPr>
              <a:lnSpc>
                <a:spcPct val="150000"/>
              </a:lnSpc>
              <a:buFont typeface="Wingdings" pitchFamily="2" charset="2"/>
              <a:buChar char="v"/>
            </a:pPr>
            <a:r>
              <a:rPr lang="en-US" dirty="0" smtClean="0"/>
              <a:t>Complexity and Emergent Properties</a:t>
            </a:r>
          </a:p>
          <a:p>
            <a:pPr>
              <a:lnSpc>
                <a:spcPct val="150000"/>
              </a:lnSpc>
              <a:buFont typeface="Wingdings" pitchFamily="2" charset="2"/>
              <a:buChar char="v"/>
            </a:pPr>
            <a:r>
              <a:rPr lang="en-US" dirty="0" smtClean="0"/>
              <a:t>System Dynamics and Resilience</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40249" y="579326"/>
            <a:ext cx="11029616" cy="530296"/>
          </a:xfrm>
        </p:spPr>
        <p:txBody>
          <a:bodyPr>
            <a:noAutofit/>
          </a:bodyPr>
          <a:lstStyle/>
          <a:p>
            <a:r>
              <a:rPr lang="en-US" sz="3200" b="1" dirty="0">
                <a:solidFill>
                  <a:schemeClr val="accent1"/>
                </a:solidFill>
                <a:latin typeface="Arial"/>
                <a:ea typeface="+mj-lt"/>
                <a:cs typeface="Arial"/>
              </a:rPr>
              <a:t>Algorithm &amp; Deployment</a:t>
            </a:r>
            <a:endParaRPr lang="en-US" sz="3200" dirty="0"/>
          </a:p>
        </p:txBody>
      </p:sp>
      <p:sp>
        <p:nvSpPr>
          <p:cNvPr id="6" name="TextBox 5"/>
          <p:cNvSpPr txBox="1"/>
          <p:nvPr/>
        </p:nvSpPr>
        <p:spPr>
          <a:xfrm>
            <a:off x="573206" y="1132761"/>
            <a:ext cx="10959152" cy="5632311"/>
          </a:xfrm>
          <a:prstGeom prst="rect">
            <a:avLst/>
          </a:prstGeom>
          <a:noFill/>
        </p:spPr>
        <p:txBody>
          <a:bodyPr wrap="square" rtlCol="0">
            <a:spAutoFit/>
          </a:bodyPr>
          <a:lstStyle/>
          <a:p>
            <a:r>
              <a:rPr lang="en-US" dirty="0" smtClean="0"/>
              <a:t>                                                                                                           Deploying an algorithm related to the Titanic disaster could involve creating a predictive model to estimate the likelihood of survival for passengers based on various factors such as age, gender, passenger class, and presence of family members. Here's a step-by-step guide to deploying such an algorithm:</a:t>
            </a:r>
          </a:p>
          <a:p>
            <a:pPr>
              <a:buFont typeface="Wingdings" pitchFamily="2" charset="2"/>
              <a:buChar char="v"/>
            </a:pPr>
            <a:endParaRPr lang="en-US" b="1" dirty="0" smtClean="0"/>
          </a:p>
          <a:p>
            <a:pPr>
              <a:buFont typeface="Wingdings" pitchFamily="2" charset="2"/>
              <a:buChar char="v"/>
            </a:pPr>
            <a:r>
              <a:rPr lang="en-US" b="1" dirty="0" smtClean="0"/>
              <a:t>Data Collection and Preprocessing</a:t>
            </a:r>
            <a:r>
              <a:rPr lang="en-US" dirty="0" smtClean="0"/>
              <a:t>:</a:t>
            </a:r>
          </a:p>
          <a:p>
            <a:pPr lvl="1">
              <a:buFont typeface="Wingdings" pitchFamily="2" charset="2"/>
              <a:buChar char="v"/>
            </a:pPr>
            <a:r>
              <a:rPr lang="en-US" dirty="0" smtClean="0"/>
              <a:t>Gather a dataset containing information about Titanic passengers, including features such as age, gender, passenger class, number of and whether they survived or not.</a:t>
            </a:r>
          </a:p>
          <a:p>
            <a:pPr lvl="1">
              <a:buFont typeface="Wingdings" pitchFamily="2" charset="2"/>
              <a:buChar char="v"/>
            </a:pPr>
            <a:r>
              <a:rPr lang="en-US" dirty="0" smtClean="0"/>
              <a:t>Preprocess the data by handling missing values, encoding categorical variables, and scaling numerical features as necessary.</a:t>
            </a:r>
          </a:p>
          <a:p>
            <a:pPr>
              <a:buFont typeface="Wingdings" pitchFamily="2" charset="2"/>
              <a:buChar char="v"/>
            </a:pPr>
            <a:r>
              <a:rPr lang="en-US" b="1" dirty="0" smtClean="0"/>
              <a:t>Deployment</a:t>
            </a:r>
            <a:r>
              <a:rPr lang="en-US" dirty="0" smtClean="0"/>
              <a:t>:</a:t>
            </a:r>
          </a:p>
          <a:p>
            <a:pPr lvl="1">
              <a:buFont typeface="Wingdings" pitchFamily="2" charset="2"/>
              <a:buChar char="v"/>
            </a:pPr>
            <a:r>
              <a:rPr lang="en-US" dirty="0" smtClean="0"/>
              <a:t>Choose a deployment environment for the algorithm, such as a web application, mobile app, or cloud-based service.</a:t>
            </a:r>
          </a:p>
          <a:p>
            <a:pPr lvl="1">
              <a:buFont typeface="Wingdings" pitchFamily="2" charset="2"/>
              <a:buChar char="v"/>
            </a:pPr>
            <a:r>
              <a:rPr lang="en-US" dirty="0" smtClean="0"/>
              <a:t>Implement the algorithm into the chosen environment, ensuring compatibility with the programming languages and frameworks used for deployment.</a:t>
            </a:r>
          </a:p>
          <a:p>
            <a:pPr>
              <a:buFont typeface="Wingdings" pitchFamily="2" charset="2"/>
              <a:buChar char="v"/>
            </a:pPr>
            <a:r>
              <a:rPr lang="en-US" b="1" dirty="0" smtClean="0"/>
              <a:t>Testing and Validation</a:t>
            </a:r>
            <a:r>
              <a:rPr lang="en-US" dirty="0" smtClean="0"/>
              <a:t>:</a:t>
            </a:r>
          </a:p>
          <a:p>
            <a:pPr lvl="1">
              <a:buFont typeface="Wingdings" pitchFamily="2" charset="2"/>
              <a:buChar char="v"/>
            </a:pPr>
            <a:r>
              <a:rPr lang="en-US" dirty="0" smtClean="0"/>
              <a:t>Conduct thorough testing of the deployed algorithm to verify its functionality, performance, and reliability under different scenarios and inputs.</a:t>
            </a:r>
          </a:p>
          <a:p>
            <a:pPr lvl="1">
              <a:buFont typeface="Wingdings" pitchFamily="2" charset="2"/>
              <a:buChar char="v"/>
            </a:pPr>
            <a:r>
              <a:rPr lang="en-US" dirty="0" smtClean="0"/>
              <a:t>Validate the algorithm's predictions against known outcomes from the Titanic dataset to ensure consistency and accuracy.</a:t>
            </a: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descr="Screenshot (2).png"/>
          <p:cNvPicPr>
            <a:picLocks noChangeAspect="1"/>
          </p:cNvPicPr>
          <p:nvPr/>
        </p:nvPicPr>
        <p:blipFill>
          <a:blip r:embed="rId2"/>
          <a:stretch>
            <a:fillRect/>
          </a:stretch>
        </p:blipFill>
        <p:spPr>
          <a:xfrm>
            <a:off x="1392322" y="1479288"/>
            <a:ext cx="4135022" cy="2324815"/>
          </a:xfrm>
          <a:prstGeom prst="rect">
            <a:avLst/>
          </a:prstGeom>
        </p:spPr>
      </p:pic>
      <p:pic>
        <p:nvPicPr>
          <p:cNvPr id="4" name="Picture 3" descr="Screenshot (5).png"/>
          <p:cNvPicPr>
            <a:picLocks noChangeAspect="1"/>
          </p:cNvPicPr>
          <p:nvPr/>
        </p:nvPicPr>
        <p:blipFill>
          <a:blip r:embed="rId3"/>
          <a:stretch>
            <a:fillRect/>
          </a:stretch>
        </p:blipFill>
        <p:spPr>
          <a:xfrm>
            <a:off x="6646584" y="1438221"/>
            <a:ext cx="4135022" cy="2324815"/>
          </a:xfrm>
          <a:prstGeom prst="rect">
            <a:avLst/>
          </a:prstGeom>
        </p:spPr>
      </p:pic>
      <p:pic>
        <p:nvPicPr>
          <p:cNvPr id="6" name="Picture 5" descr="Screenshot (4).png"/>
          <p:cNvPicPr>
            <a:picLocks noChangeAspect="1"/>
          </p:cNvPicPr>
          <p:nvPr/>
        </p:nvPicPr>
        <p:blipFill>
          <a:blip r:embed="rId4"/>
          <a:stretch>
            <a:fillRect/>
          </a:stretch>
        </p:blipFill>
        <p:spPr>
          <a:xfrm>
            <a:off x="1405717" y="3949282"/>
            <a:ext cx="4135022" cy="2324815"/>
          </a:xfrm>
          <a:prstGeom prst="rect">
            <a:avLst/>
          </a:prstGeom>
        </p:spPr>
      </p:pic>
      <p:pic>
        <p:nvPicPr>
          <p:cNvPr id="7" name="Picture 6" descr="Screenshot (3).png"/>
          <p:cNvPicPr>
            <a:picLocks noChangeAspect="1"/>
          </p:cNvPicPr>
          <p:nvPr/>
        </p:nvPicPr>
        <p:blipFill>
          <a:blip r:embed="rId5"/>
          <a:stretch>
            <a:fillRect/>
          </a:stretch>
        </p:blipFill>
        <p:spPr>
          <a:xfrm>
            <a:off x="6646333" y="3935510"/>
            <a:ext cx="4135022" cy="2324815"/>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2).png"/>
          <p:cNvPicPr>
            <a:picLocks noChangeAspect="1"/>
          </p:cNvPicPr>
          <p:nvPr/>
        </p:nvPicPr>
        <p:blipFill>
          <a:blip r:embed="rId2"/>
          <a:stretch>
            <a:fillRect/>
          </a:stretch>
        </p:blipFill>
        <p:spPr>
          <a:xfrm>
            <a:off x="237555" y="1474711"/>
            <a:ext cx="3697550" cy="2078857"/>
          </a:xfrm>
          <a:prstGeom prst="rect">
            <a:avLst/>
          </a:prstGeom>
        </p:spPr>
      </p:pic>
      <p:pic>
        <p:nvPicPr>
          <p:cNvPr id="3" name="Picture 2" descr="Screenshot (9).png"/>
          <p:cNvPicPr>
            <a:picLocks noChangeAspect="1"/>
          </p:cNvPicPr>
          <p:nvPr/>
        </p:nvPicPr>
        <p:blipFill>
          <a:blip r:embed="rId3"/>
          <a:stretch>
            <a:fillRect/>
          </a:stretch>
        </p:blipFill>
        <p:spPr>
          <a:xfrm>
            <a:off x="4277166" y="1460938"/>
            <a:ext cx="3697550" cy="2078857"/>
          </a:xfrm>
          <a:prstGeom prst="rect">
            <a:avLst/>
          </a:prstGeom>
        </p:spPr>
      </p:pic>
      <p:pic>
        <p:nvPicPr>
          <p:cNvPr id="4" name="Picture 3" descr="Screenshot (11).png"/>
          <p:cNvPicPr>
            <a:picLocks noChangeAspect="1"/>
          </p:cNvPicPr>
          <p:nvPr/>
        </p:nvPicPr>
        <p:blipFill>
          <a:blip r:embed="rId4"/>
          <a:stretch>
            <a:fillRect/>
          </a:stretch>
        </p:blipFill>
        <p:spPr>
          <a:xfrm>
            <a:off x="8139365" y="1501756"/>
            <a:ext cx="3697550" cy="2078857"/>
          </a:xfrm>
          <a:prstGeom prst="rect">
            <a:avLst/>
          </a:prstGeom>
        </p:spPr>
      </p:pic>
      <p:pic>
        <p:nvPicPr>
          <p:cNvPr id="5" name="Picture 4" descr="Screenshot (10).png"/>
          <p:cNvPicPr>
            <a:picLocks noChangeAspect="1"/>
          </p:cNvPicPr>
          <p:nvPr/>
        </p:nvPicPr>
        <p:blipFill>
          <a:blip r:embed="rId5"/>
          <a:stretch>
            <a:fillRect/>
          </a:stretch>
        </p:blipFill>
        <p:spPr>
          <a:xfrm>
            <a:off x="182964" y="4285774"/>
            <a:ext cx="3697550" cy="2078857"/>
          </a:xfrm>
          <a:prstGeom prst="rect">
            <a:avLst/>
          </a:prstGeom>
        </p:spPr>
      </p:pic>
      <p:pic>
        <p:nvPicPr>
          <p:cNvPr id="6" name="Picture 5" descr="Screenshot (8).png"/>
          <p:cNvPicPr>
            <a:picLocks noChangeAspect="1"/>
          </p:cNvPicPr>
          <p:nvPr/>
        </p:nvPicPr>
        <p:blipFill>
          <a:blip r:embed="rId6"/>
          <a:stretch>
            <a:fillRect/>
          </a:stretch>
        </p:blipFill>
        <p:spPr>
          <a:xfrm>
            <a:off x="4135273" y="4299297"/>
            <a:ext cx="3697550" cy="2078857"/>
          </a:xfrm>
          <a:prstGeom prst="rect">
            <a:avLst/>
          </a:prstGeom>
        </p:spPr>
      </p:pic>
      <p:pic>
        <p:nvPicPr>
          <p:cNvPr id="7" name="Picture 6" descr="Screenshot (7).png"/>
          <p:cNvPicPr>
            <a:picLocks noChangeAspect="1"/>
          </p:cNvPicPr>
          <p:nvPr/>
        </p:nvPicPr>
        <p:blipFill>
          <a:blip r:embed="rId7"/>
          <a:stretch>
            <a:fillRect/>
          </a:stretch>
        </p:blipFill>
        <p:spPr>
          <a:xfrm>
            <a:off x="8138980" y="4299171"/>
            <a:ext cx="3697550" cy="20788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png"/>
          <p:cNvPicPr>
            <a:picLocks noChangeAspect="1"/>
          </p:cNvPicPr>
          <p:nvPr/>
        </p:nvPicPr>
        <p:blipFill>
          <a:blip r:embed="rId2"/>
          <a:stretch>
            <a:fillRect/>
          </a:stretch>
        </p:blipFill>
        <p:spPr>
          <a:xfrm>
            <a:off x="401210" y="1508705"/>
            <a:ext cx="3479303" cy="1956153"/>
          </a:xfrm>
          <a:prstGeom prst="rect">
            <a:avLst/>
          </a:prstGeom>
        </p:spPr>
      </p:pic>
      <p:pic>
        <p:nvPicPr>
          <p:cNvPr id="3" name="Picture 2" descr="Screenshot (16).png"/>
          <p:cNvPicPr>
            <a:picLocks noChangeAspect="1"/>
          </p:cNvPicPr>
          <p:nvPr/>
        </p:nvPicPr>
        <p:blipFill>
          <a:blip r:embed="rId3"/>
          <a:stretch>
            <a:fillRect/>
          </a:stretch>
        </p:blipFill>
        <p:spPr>
          <a:xfrm>
            <a:off x="4290696" y="1563171"/>
            <a:ext cx="3479303" cy="1956153"/>
          </a:xfrm>
          <a:prstGeom prst="rect">
            <a:avLst/>
          </a:prstGeom>
        </p:spPr>
      </p:pic>
      <p:pic>
        <p:nvPicPr>
          <p:cNvPr id="4" name="Picture 3" descr="Screenshot (15).png"/>
          <p:cNvPicPr>
            <a:picLocks noChangeAspect="1"/>
          </p:cNvPicPr>
          <p:nvPr/>
        </p:nvPicPr>
        <p:blipFill>
          <a:blip r:embed="rId4"/>
          <a:stretch>
            <a:fillRect/>
          </a:stretch>
        </p:blipFill>
        <p:spPr>
          <a:xfrm>
            <a:off x="8439490" y="1563045"/>
            <a:ext cx="3479303" cy="1956153"/>
          </a:xfrm>
          <a:prstGeom prst="rect">
            <a:avLst/>
          </a:prstGeom>
        </p:spPr>
      </p:pic>
      <p:pic>
        <p:nvPicPr>
          <p:cNvPr id="5" name="Picture 4" descr="Screenshot (13).png"/>
          <p:cNvPicPr>
            <a:picLocks noChangeAspect="1"/>
          </p:cNvPicPr>
          <p:nvPr/>
        </p:nvPicPr>
        <p:blipFill>
          <a:blip r:embed="rId5"/>
          <a:stretch>
            <a:fillRect/>
          </a:stretch>
        </p:blipFill>
        <p:spPr>
          <a:xfrm>
            <a:off x="414481" y="4128699"/>
            <a:ext cx="3479303" cy="1956153"/>
          </a:xfrm>
          <a:prstGeom prst="rect">
            <a:avLst/>
          </a:prstGeom>
        </p:spPr>
      </p:pic>
      <p:pic>
        <p:nvPicPr>
          <p:cNvPr id="6" name="Picture 5" descr="Screenshot (14).png"/>
          <p:cNvPicPr>
            <a:picLocks noChangeAspect="1"/>
          </p:cNvPicPr>
          <p:nvPr/>
        </p:nvPicPr>
        <p:blipFill>
          <a:blip r:embed="rId6"/>
          <a:stretch>
            <a:fillRect/>
          </a:stretch>
        </p:blipFill>
        <p:spPr>
          <a:xfrm>
            <a:off x="4317618" y="4142221"/>
            <a:ext cx="3479303" cy="1956153"/>
          </a:xfrm>
          <a:prstGeom prst="rect">
            <a:avLst/>
          </a:prstGeom>
        </p:spPr>
      </p:pic>
      <p:pic>
        <p:nvPicPr>
          <p:cNvPr id="7" name="Picture 6" descr="Screenshot (12).png"/>
          <p:cNvPicPr>
            <a:picLocks noChangeAspect="1"/>
          </p:cNvPicPr>
          <p:nvPr/>
        </p:nvPicPr>
        <p:blipFill>
          <a:blip r:embed="rId7"/>
          <a:stretch>
            <a:fillRect/>
          </a:stretch>
        </p:blipFill>
        <p:spPr>
          <a:xfrm>
            <a:off x="8452762" y="4128449"/>
            <a:ext cx="3479303" cy="1956153"/>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142</TotalTime>
  <Words>1514</Words>
  <Application>Microsoft Office PowerPoint</Application>
  <PresentationFormat>Custom</PresentationFormat>
  <Paragraphs>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Top 10 populated countries</vt:lpstr>
      <vt:lpstr>OUTLINE</vt:lpstr>
      <vt:lpstr>Problem Statement</vt:lpstr>
      <vt:lpstr>Proposed Solution</vt:lpstr>
      <vt:lpstr>System  Approach</vt:lpstr>
      <vt:lpstr>Algorithm &amp; Deployment</vt:lpstr>
      <vt:lpstr>Result</vt:lpstr>
      <vt:lpstr>Slide 8</vt:lpstr>
      <vt:lpstr>Slide 9</vt:lpstr>
      <vt:lpstr>Slide 10</vt:lpstr>
      <vt:lpstr>Conclusion</vt:lpstr>
      <vt:lpstr>Slide 12</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Mech 8</cp:lastModifiedBy>
  <cp:revision>40</cp:revision>
  <dcterms:created xsi:type="dcterms:W3CDTF">2021-05-26T16:50:10Z</dcterms:created>
  <dcterms:modified xsi:type="dcterms:W3CDTF">2024-04-24T08:10:54Z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