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9"/>
  </p:notesMasterIdLst>
  <p:handoutMasterIdLst>
    <p:handoutMasterId r:id="rId10"/>
  </p:handoutMasterIdLst>
  <p:sldIdLst>
    <p:sldId id="465" r:id="rId3"/>
    <p:sldId id="315" r:id="rId4"/>
    <p:sldId id="466" r:id="rId5"/>
    <p:sldId id="467" r:id="rId6"/>
    <p:sldId id="447" r:id="rId7"/>
    <p:sldId id="4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jun ZHOU" initials="J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7FF"/>
    <a:srgbClr val="E6D6C6"/>
    <a:srgbClr val="FFCCFF"/>
    <a:srgbClr val="FFFF99"/>
    <a:srgbClr val="C5DEFF"/>
    <a:srgbClr val="4472C4"/>
    <a:srgbClr val="29AD87"/>
    <a:srgbClr val="99FF66"/>
    <a:srgbClr val="AB7B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3817" autoAdjust="0"/>
  </p:normalViewPr>
  <p:slideViewPr>
    <p:cSldViewPr snapToGrid="0">
      <p:cViewPr varScale="1">
        <p:scale>
          <a:sx n="114" d="100"/>
          <a:sy n="114" d="100"/>
        </p:scale>
        <p:origin x="9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A98E2-4E6F-46B9-BC68-4D83314C0BA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AF076-EB8F-410D-BF90-BE718FE8F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69CB-20D9-483E-875E-518F62762F33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2CF5-F6E6-47AC-8FE3-79378058CA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eatured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482572"/>
            <a:ext cx="12192000" cy="468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47851"/>
            <a:ext cx="11547475" cy="380929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G Tech Lead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rgbClr val="29AD87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 l="-78"/>
          <a:stretch>
            <a:fillRect/>
          </a:stretch>
        </p:blipFill>
        <p:spPr>
          <a:xfrm>
            <a:off x="1" y="0"/>
            <a:ext cx="12182474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82474" cy="6858000"/>
          </a:xfrm>
          <a:prstGeom prst="rect">
            <a:avLst/>
          </a:prstGeom>
          <a:gradFill flip="none" rotWithShape="1">
            <a:gsLst>
              <a:gs pos="3000">
                <a:srgbClr val="AB7B4B">
                  <a:alpha val="30000"/>
                </a:srgbClr>
              </a:gs>
              <a:gs pos="36000">
                <a:srgbClr val="AB7B4B">
                  <a:alpha val="10000"/>
                </a:srgbClr>
              </a:gs>
              <a:gs pos="54000">
                <a:srgbClr val="AB7B4B">
                  <a:alpha val="0"/>
                </a:srgbClr>
              </a:gs>
              <a:gs pos="100000">
                <a:srgbClr val="AB7B4B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1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ing Hong K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>
              <a:lumMod val="40000"/>
              <a:lumOff val="60000"/>
            </a:schemeClr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Responsi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etal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3562" y="0"/>
            <a:ext cx="40084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5" y="982267"/>
            <a:ext cx="7704138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8435564" y="982267"/>
            <a:ext cx="3492912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203950" y="0"/>
            <a:ext cx="59880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455947" y="981075"/>
            <a:ext cx="5472527" cy="5292725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63526" y="990831"/>
            <a:ext cx="5724524" cy="52832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24338" y="0"/>
            <a:ext cx="796766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5" y="981076"/>
            <a:ext cx="3744913" cy="52927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476338" y="981075"/>
            <a:ext cx="7452137" cy="52927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bg 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63525" y="981075"/>
            <a:ext cx="11664950" cy="5292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3525" y="981076"/>
            <a:ext cx="5724525" cy="529272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203952" y="981076"/>
            <a:ext cx="5724525" cy="529272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5" y="982267"/>
            <a:ext cx="3744914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8183563" y="982267"/>
            <a:ext cx="3744913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4224338" y="982267"/>
            <a:ext cx="3744914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image 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3524" y="984476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203953" y="984476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6203953" y="3673975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263525" y="3673975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with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263526" y="981074"/>
            <a:ext cx="5724524" cy="259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3952" y="981074"/>
            <a:ext cx="5732777" cy="2591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6203952" y="3673975"/>
            <a:ext cx="5732777" cy="2599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63525" y="3673975"/>
            <a:ext cx="5724526" cy="2599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5272" y="90925"/>
            <a:ext cx="11673204" cy="720000"/>
          </a:xfrm>
        </p:spPr>
        <p:txBody>
          <a:bodyPr>
            <a:normAutofit/>
          </a:bodyPr>
          <a:lstStyle>
            <a:lvl1pPr>
              <a:defRPr sz="2000" b="1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3525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6" y="6266623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425" y="6527851"/>
            <a:ext cx="4104000" cy="193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4DF3-B916-4211-A1D3-1A8FB23126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425" y="6527851"/>
            <a:ext cx="4104000" cy="193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4DF3-B916-4211-A1D3-1A8FB23126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/>
          <p:nvPr/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8131BB-B3CC-460E-B28E-F0976DED2B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000" y="914400"/>
            <a:ext cx="11547476" cy="571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Adapting High-Speed I/O System for EDA Cloud Computing Platform </a:t>
            </a:r>
          </a:p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Leader: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Alvin Chan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: Progress Week of 21</a:t>
            </a:r>
          </a:p>
          <a:p>
            <a:pPr marL="228600" indent="-228600" eaLnBrk="0" hangingPunct="0">
              <a:lnSpc>
                <a:spcPct val="80000"/>
              </a:lnSpc>
              <a:spcBef>
                <a:spcPct val="50000"/>
              </a:spcBef>
              <a:buClr>
                <a:prstClr val="black"/>
              </a:buClr>
            </a:pPr>
            <a:endParaRPr lang="en-US" altLang="zh-TW" sz="1200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r>
              <a:rPr lang="en-US" altLang="zh-TW" sz="2000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  <a:cs typeface="Times New Roman" panose="02020603050405020304" pitchFamily="18" charset="0"/>
              </a:rPr>
              <a:t>Objective this week</a:t>
            </a:r>
          </a:p>
          <a:p>
            <a:pPr>
              <a:buClr>
                <a:prstClr val="black"/>
              </a:buClr>
            </a:pPr>
            <a:endParaRPr lang="en-HK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prstClr val="black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Sampling Rate Problem and Write a Basic CA-CFAR Specification.</a:t>
            </a:r>
          </a:p>
          <a:p>
            <a:pPr>
              <a:buClr>
                <a:prstClr val="black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1.1 Ran the simulation to generate threshold waveform and compare with CFAR model output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prstClr val="black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1.2  Tuning the training cell numbers and PFA to optimize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prstClr val="black"/>
              </a:buClr>
            </a:pP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HK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prstClr val="black"/>
              </a:buClr>
              <a:buFont typeface="+mj-lt"/>
              <a:buAutoNum type="arabicPeriod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r>
              <a:rPr lang="en-US" altLang="zh-TW" sz="2000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  <a:cs typeface="Times New Roman" panose="02020603050405020304" pitchFamily="18" charset="0"/>
              </a:rPr>
              <a:t>Planned Tasks next week</a:t>
            </a: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TW" sz="2000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supporting the project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ts val="1500"/>
              </a:lnSpc>
              <a:buClr>
                <a:prstClr val="black"/>
              </a:buClr>
              <a:buFontTx/>
              <a:buAutoNum type="arabicPeriod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2200"/>
              </a:lnSpc>
              <a:buClr>
                <a:prstClr val="black"/>
              </a:buClr>
              <a:buFontTx/>
              <a:buChar char="•"/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7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Week </a:t>
            </a:r>
            <a:r>
              <a:rPr lang="en-US" altLang="zh-TW" sz="2700" b="1" dirty="0" err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rept</a:t>
            </a:r>
            <a:r>
              <a:rPr lang="en-US" altLang="zh-TW" sz="27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5272" y="90925"/>
            <a:ext cx="11673204" cy="720000"/>
          </a:xfrm>
        </p:spPr>
        <p:txBody>
          <a:bodyPr/>
          <a:lstStyle/>
          <a:p>
            <a:r>
              <a:rPr lang="en-US" altLang="zh-CN" dirty="0"/>
              <a:t>Lily YANG </a:t>
            </a:r>
            <a:r>
              <a:rPr lang="en-US" dirty="0"/>
              <a:t>Weekly Report</a:t>
            </a:r>
          </a:p>
        </p:txBody>
      </p:sp>
    </p:spTree>
    <p:extLst>
      <p:ext uri="{BB962C8B-B14F-4D97-AF65-F5344CB8AC3E}">
        <p14:creationId xmlns:p14="http://schemas.microsoft.com/office/powerpoint/2010/main" val="103008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 txBox="1"/>
          <p:nvPr/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8131BB-B3CC-460E-B28E-F0976DED2B2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1000" y="914400"/>
            <a:ext cx="11547476" cy="571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Adapting High-Speed I/O System for EDA Cloud Computing Platform </a:t>
            </a:r>
          </a:p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Leader: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Alvin Chan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: Progress Week of 22</a:t>
            </a:r>
          </a:p>
          <a:p>
            <a:pPr marL="228600" indent="-228600" eaLnBrk="0" hangingPunct="0">
              <a:lnSpc>
                <a:spcPct val="80000"/>
              </a:lnSpc>
              <a:spcBef>
                <a:spcPct val="50000"/>
              </a:spcBef>
              <a:buClr>
                <a:prstClr val="black"/>
              </a:buClr>
            </a:pPr>
            <a:endParaRPr lang="en-US" altLang="zh-TW" sz="1200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r>
              <a:rPr lang="en-US" altLang="zh-TW" sz="2000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  <a:cs typeface="Times New Roman" panose="02020603050405020304" pitchFamily="18" charset="0"/>
              </a:rPr>
              <a:t>Objective this week</a:t>
            </a:r>
          </a:p>
          <a:p>
            <a:pPr>
              <a:buClr>
                <a:prstClr val="black"/>
              </a:buClr>
            </a:pPr>
            <a:endParaRPr lang="en-HK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prstClr val="black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Sampling Rate Problem and Write a Basic CA-CFAR Specification.</a:t>
            </a:r>
          </a:p>
          <a:p>
            <a:pPr>
              <a:buClr>
                <a:prstClr val="black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1.1 Change the input to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module.</a:t>
            </a:r>
          </a:p>
          <a:p>
            <a:pPr>
              <a:buClr>
                <a:prstClr val="black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1.2  Generate the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and run behavioral simulation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prstClr val="black"/>
              </a:buClr>
            </a:pP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HK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prstClr val="black"/>
              </a:buClr>
              <a:buFont typeface="+mj-lt"/>
              <a:buAutoNum type="arabicPeriod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TW" sz="20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r>
              <a:rPr lang="en-US" altLang="zh-TW" sz="2000" u="sng" dirty="0">
                <a:solidFill>
                  <a:prstClr val="black"/>
                </a:solidFill>
                <a:latin typeface="Calibri" panose="020F0502020204030204"/>
                <a:ea typeface="PMingLiU" panose="02020500000000000000" pitchFamily="18" charset="-120"/>
                <a:cs typeface="Times New Roman" panose="02020603050405020304" pitchFamily="18" charset="0"/>
              </a:rPr>
              <a:t>Planned Tasks next week</a:t>
            </a:r>
          </a:p>
          <a:p>
            <a:pPr marL="228600" indent="-228600"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TW" sz="2000" u="sng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supporting the project</a:t>
            </a:r>
            <a:r>
              <a:rPr lang="en-HK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ts val="1500"/>
              </a:lnSpc>
              <a:spcBef>
                <a:spcPts val="1200"/>
              </a:spcBef>
              <a:buClr>
                <a:prstClr val="black"/>
              </a:buClr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ts val="1500"/>
              </a:lnSpc>
              <a:buClr>
                <a:prstClr val="black"/>
              </a:buClr>
              <a:buFontTx/>
              <a:buAutoNum type="arabicPeriod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eaLnBrk="0" hangingPunct="0">
              <a:lnSpc>
                <a:spcPts val="1500"/>
              </a:lnSpc>
              <a:buClr>
                <a:prstClr val="black"/>
              </a:buClr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eaLnBrk="0" hangingPunct="0">
              <a:lnSpc>
                <a:spcPts val="2200"/>
              </a:lnSpc>
              <a:buClr>
                <a:prstClr val="black"/>
              </a:buClr>
              <a:buFontTx/>
              <a:buChar char="•"/>
            </a:pPr>
            <a:endParaRPr lang="en-US" altLang="zh-CN" sz="16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7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Week </a:t>
            </a:r>
            <a:r>
              <a:rPr lang="en-US" altLang="zh-TW" sz="2700" b="1" dirty="0" err="1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rept</a:t>
            </a:r>
            <a:r>
              <a:rPr lang="en-US" altLang="zh-TW" sz="2700" b="1" dirty="0">
                <a:solidFill>
                  <a:srgbClr val="FFFFFF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30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5272" y="90925"/>
            <a:ext cx="11673204" cy="720000"/>
          </a:xfrm>
        </p:spPr>
        <p:txBody>
          <a:bodyPr/>
          <a:lstStyle/>
          <a:p>
            <a:r>
              <a:rPr lang="en-US" altLang="zh-CN" dirty="0"/>
              <a:t>Lily YANG </a:t>
            </a:r>
            <a:r>
              <a:rPr lang="en-US" dirty="0"/>
              <a:t>Weekly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3">
            <a:extLst>
              <a:ext uri="{FF2B5EF4-FFF2-40B4-BE49-F238E27FC236}">
                <a16:creationId xmlns:a16="http://schemas.microsoft.com/office/drawing/2014/main" id="{76D79A6D-1AA3-41B8-B6DB-7282C47183A8}"/>
              </a:ext>
            </a:extLst>
          </p:cNvPr>
          <p:cNvSpPr txBox="1">
            <a:spLocks/>
          </p:cNvSpPr>
          <p:nvPr/>
        </p:nvSpPr>
        <p:spPr>
          <a:xfrm>
            <a:off x="229870" y="179380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sz="24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2E2F12-AA9B-4E57-829E-56C666463D72}"/>
              </a:ext>
            </a:extLst>
          </p:cNvPr>
          <p:cNvSpPr txBox="1">
            <a:spLocks/>
          </p:cNvSpPr>
          <p:nvPr/>
        </p:nvSpPr>
        <p:spPr>
          <a:xfrm>
            <a:off x="382270" y="236535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CA-CFAR Threshold Waveform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A50912F-7BB7-12FF-B2C4-FDE7401F3C70}"/>
              </a:ext>
            </a:extLst>
          </p:cNvPr>
          <p:cNvSpPr txBox="1"/>
          <p:nvPr/>
        </p:nvSpPr>
        <p:spPr>
          <a:xfrm>
            <a:off x="615174" y="982066"/>
            <a:ext cx="103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shows the CA-CFAR threshold waveform</a:t>
            </a:r>
            <a:r>
              <a:rPr lang="en-HK" altLang="zh-CN" dirty="0"/>
              <a:t>. According to the simulation result, the HDL detection output  is same a behavioural detection output.</a:t>
            </a:r>
            <a:endParaRPr lang="en-HK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E3D3BE-5B9B-C592-BEA2-90D95E39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80" y="2273803"/>
            <a:ext cx="7657496" cy="417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8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3">
            <a:extLst>
              <a:ext uri="{FF2B5EF4-FFF2-40B4-BE49-F238E27FC236}">
                <a16:creationId xmlns:a16="http://schemas.microsoft.com/office/drawing/2014/main" id="{76D79A6D-1AA3-41B8-B6DB-7282C47183A8}"/>
              </a:ext>
            </a:extLst>
          </p:cNvPr>
          <p:cNvSpPr txBox="1">
            <a:spLocks/>
          </p:cNvSpPr>
          <p:nvPr/>
        </p:nvSpPr>
        <p:spPr>
          <a:xfrm>
            <a:off x="229870" y="179380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sz="24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2E2F12-AA9B-4E57-829E-56C666463D72}"/>
              </a:ext>
            </a:extLst>
          </p:cNvPr>
          <p:cNvSpPr txBox="1">
            <a:spLocks/>
          </p:cNvSpPr>
          <p:nvPr/>
        </p:nvSpPr>
        <p:spPr>
          <a:xfrm>
            <a:off x="382270" y="236535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CA-CFAR Specification</a:t>
            </a:r>
            <a:endParaRPr lang="en-HK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5FE361-5920-104D-1700-C648C1E00FDC}"/>
              </a:ext>
            </a:extLst>
          </p:cNvPr>
          <p:cNvSpPr txBox="1"/>
          <p:nvPr/>
        </p:nvSpPr>
        <p:spPr>
          <a:xfrm>
            <a:off x="723901" y="931060"/>
            <a:ext cx="979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/>
              <a:t>To get better performance, I tuned the training cells number and PFA. Here shows the Simulink model parameters compare with </a:t>
            </a:r>
            <a:r>
              <a:rPr lang="en-HK" altLang="zh-CN" dirty="0" err="1"/>
              <a:t>matlab</a:t>
            </a:r>
            <a:r>
              <a:rPr lang="en-HK" altLang="zh-CN" dirty="0"/>
              <a:t> model specification.</a:t>
            </a:r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EC8C9D-BF9D-F39B-A15F-E114B209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41" y="2139890"/>
            <a:ext cx="4683094" cy="3308409"/>
          </a:xfrm>
          <a:prstGeom prst="rect">
            <a:avLst/>
          </a:prstGeom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F20FDA79-7E5A-AA44-7468-6D4B9021B882}"/>
              </a:ext>
            </a:extLst>
          </p:cNvPr>
          <p:cNvGraphicFramePr>
            <a:graphicFrameLocks noGrp="1"/>
          </p:cNvGraphicFramePr>
          <p:nvPr/>
        </p:nvGraphicFramePr>
        <p:xfrm>
          <a:off x="6544487" y="2199635"/>
          <a:ext cx="5292726" cy="32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363">
                  <a:extLst>
                    <a:ext uri="{9D8B030D-6E8A-4147-A177-3AD203B41FA5}">
                      <a16:colId xmlns:a16="http://schemas.microsoft.com/office/drawing/2014/main" val="2073485352"/>
                    </a:ext>
                  </a:extLst>
                </a:gridCol>
                <a:gridCol w="2646363">
                  <a:extLst>
                    <a:ext uri="{9D8B030D-6E8A-4147-A177-3AD203B41FA5}">
                      <a16:colId xmlns:a16="http://schemas.microsoft.com/office/drawing/2014/main" val="2414977517"/>
                    </a:ext>
                  </a:extLst>
                </a:gridCol>
              </a:tblGrid>
              <a:tr h="406083">
                <a:tc>
                  <a:txBody>
                    <a:bodyPr/>
                    <a:lstStyle/>
                    <a:p>
                      <a:r>
                        <a:rPr lang="en-HK" dirty="0"/>
                        <a:t>Spec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Spec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92860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'CA'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2785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 err="1"/>
                        <a:t>NumGuardCells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HK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9982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 err="1"/>
                        <a:t>NumTrainingCells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500</a:t>
                      </a:r>
                      <a:r>
                        <a:rPr lang="zh-CN" altLang="en-US" dirty="0"/>
                        <a:t>*</a:t>
                      </a:r>
                      <a:r>
                        <a:rPr lang="en-HK" altLang="zh-CN" dirty="0"/>
                        <a:t>2</a:t>
                      </a:r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96047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 err="1"/>
                        <a:t>ThresholdFactor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'Auto'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53554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/>
                        <a:t> </a:t>
                      </a:r>
                      <a:r>
                        <a:rPr lang="en-HK" dirty="0" err="1"/>
                        <a:t>ProbabilityFalseAlarm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44334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r>
                        <a:rPr lang="en-HK" dirty="0" err="1"/>
                        <a:t>OutputFormat</a:t>
                      </a:r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'CUT result'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42519"/>
                  </a:ext>
                </a:extLst>
              </a:tr>
              <a:tr h="406083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7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3">
            <a:extLst>
              <a:ext uri="{FF2B5EF4-FFF2-40B4-BE49-F238E27FC236}">
                <a16:creationId xmlns:a16="http://schemas.microsoft.com/office/drawing/2014/main" id="{76D79A6D-1AA3-41B8-B6DB-7282C47183A8}"/>
              </a:ext>
            </a:extLst>
          </p:cNvPr>
          <p:cNvSpPr txBox="1">
            <a:spLocks/>
          </p:cNvSpPr>
          <p:nvPr/>
        </p:nvSpPr>
        <p:spPr>
          <a:xfrm>
            <a:off x="229870" y="179380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sz="24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2E2F12-AA9B-4E57-829E-56C666463D72}"/>
              </a:ext>
            </a:extLst>
          </p:cNvPr>
          <p:cNvSpPr txBox="1">
            <a:spLocks/>
          </p:cNvSpPr>
          <p:nvPr/>
        </p:nvSpPr>
        <p:spPr>
          <a:xfrm>
            <a:off x="382270" y="236535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CA-CFAR Threshold Waveform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A50912F-7BB7-12FF-B2C4-FDE7401F3C70}"/>
              </a:ext>
            </a:extLst>
          </p:cNvPr>
          <p:cNvSpPr txBox="1"/>
          <p:nvPr/>
        </p:nvSpPr>
        <p:spPr>
          <a:xfrm>
            <a:off x="615174" y="982066"/>
            <a:ext cx="1039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the input data change to double format</a:t>
            </a:r>
            <a:r>
              <a:rPr lang="en-HK" altLang="zh-CN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square law module is no </a:t>
            </a:r>
            <a:r>
              <a:rPr lang="en-HK" altLang="zh-CN" dirty="0"/>
              <a:t>longer</a:t>
            </a:r>
            <a:r>
              <a:rPr lang="zh-CN" altLang="en-US" dirty="0"/>
              <a:t> </a:t>
            </a:r>
            <a:r>
              <a:rPr lang="en-HK" altLang="zh-CN" dirty="0"/>
              <a:t>need. </a:t>
            </a:r>
            <a:r>
              <a:rPr lang="en-US" altLang="zh-CN" dirty="0"/>
              <a:t>Here shows the threshold Waveform and Detection result</a:t>
            </a:r>
            <a:r>
              <a:rPr lang="en-HK" altLang="zh-CN" dirty="0"/>
              <a:t>.</a:t>
            </a:r>
            <a:endParaRPr lang="en-HK" dirty="0"/>
          </a:p>
        </p:txBody>
      </p:sp>
      <p:pic>
        <p:nvPicPr>
          <p:cNvPr id="4" name="圖片 3" descr="一張含有 螢幕擷取畫面, 多媒體軟體, 軟體 的圖片&#10;&#10;自動產生的描述">
            <a:extLst>
              <a:ext uri="{FF2B5EF4-FFF2-40B4-BE49-F238E27FC236}">
                <a16:creationId xmlns:a16="http://schemas.microsoft.com/office/drawing/2014/main" id="{DB82C5CF-5F07-C3FB-CBFC-6A7958F37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" b="-1"/>
          <a:stretch/>
        </p:blipFill>
        <p:spPr>
          <a:xfrm>
            <a:off x="1495252" y="1943100"/>
            <a:ext cx="86538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8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3">
            <a:extLst>
              <a:ext uri="{FF2B5EF4-FFF2-40B4-BE49-F238E27FC236}">
                <a16:creationId xmlns:a16="http://schemas.microsoft.com/office/drawing/2014/main" id="{76D79A6D-1AA3-41B8-B6DB-7282C47183A8}"/>
              </a:ext>
            </a:extLst>
          </p:cNvPr>
          <p:cNvSpPr txBox="1">
            <a:spLocks/>
          </p:cNvSpPr>
          <p:nvPr/>
        </p:nvSpPr>
        <p:spPr>
          <a:xfrm>
            <a:off x="229870" y="179380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sz="2400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2E2F12-AA9B-4E57-829E-56C666463D72}"/>
              </a:ext>
            </a:extLst>
          </p:cNvPr>
          <p:cNvSpPr txBox="1">
            <a:spLocks/>
          </p:cNvSpPr>
          <p:nvPr/>
        </p:nvSpPr>
        <p:spPr>
          <a:xfrm>
            <a:off x="382270" y="236535"/>
            <a:ext cx="11162385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spc="-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CA-CFAR HDL  Code</a:t>
            </a:r>
            <a:endParaRPr lang="en-HK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5FE361-5920-104D-1700-C648C1E00FDC}"/>
              </a:ext>
            </a:extLst>
          </p:cNvPr>
          <p:cNvSpPr txBox="1"/>
          <p:nvPr/>
        </p:nvSpPr>
        <p:spPr>
          <a:xfrm>
            <a:off x="723901" y="931060"/>
            <a:ext cx="979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altLang="zh-CN" dirty="0"/>
              <a:t>The </a:t>
            </a:r>
            <a:r>
              <a:rPr lang="en-HK" altLang="zh-CN" dirty="0" err="1"/>
              <a:t>hdl</a:t>
            </a:r>
            <a:r>
              <a:rPr lang="en-HK" altLang="zh-CN" dirty="0"/>
              <a:t> code generated by using </a:t>
            </a:r>
            <a:r>
              <a:rPr lang="en-HK" altLang="zh-CN" dirty="0" err="1"/>
              <a:t>hdl</a:t>
            </a:r>
            <a:r>
              <a:rPr lang="en-HK" altLang="zh-CN" dirty="0"/>
              <a:t> coder of Simulink. Here shows the Stream Input and CFAR Threshold waveform.</a:t>
            </a:r>
            <a:endParaRPr lang="en-HK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CE9EAA-EF22-3668-CE60-62B6A661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6" y="1809987"/>
            <a:ext cx="8343899" cy="4506232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E696A8BF-2C45-D560-719A-931C8543B6EE}"/>
              </a:ext>
            </a:extLst>
          </p:cNvPr>
          <p:cNvSpPr/>
          <p:nvPr/>
        </p:nvSpPr>
        <p:spPr>
          <a:xfrm>
            <a:off x="3638550" y="4238625"/>
            <a:ext cx="1152525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B4B947F-3D04-A8CE-4A60-282FCCD1896A}"/>
              </a:ext>
            </a:extLst>
          </p:cNvPr>
          <p:cNvSpPr/>
          <p:nvPr/>
        </p:nvSpPr>
        <p:spPr>
          <a:xfrm>
            <a:off x="3638550" y="3333750"/>
            <a:ext cx="1152525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506FF62-0310-9BB1-6AA6-BF1E1D7FFD28}"/>
              </a:ext>
            </a:extLst>
          </p:cNvPr>
          <p:cNvSpPr/>
          <p:nvPr/>
        </p:nvSpPr>
        <p:spPr>
          <a:xfrm>
            <a:off x="3705225" y="4733925"/>
            <a:ext cx="1085850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234759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ASTRI">
      <a:dk1>
        <a:sysClr val="windowText" lastClr="000000"/>
      </a:dk1>
      <a:lt1>
        <a:sysClr val="window" lastClr="FFFFFF"/>
      </a:lt1>
      <a:dk2>
        <a:srgbClr val="002F6B"/>
      </a:dk2>
      <a:lt2>
        <a:srgbClr val="0085CA"/>
      </a:lt2>
      <a:accent1>
        <a:srgbClr val="969696"/>
      </a:accent1>
      <a:accent2>
        <a:srgbClr val="1E8065"/>
      </a:accent2>
      <a:accent3>
        <a:srgbClr val="AED477"/>
      </a:accent3>
      <a:accent4>
        <a:srgbClr val="F27179"/>
      </a:accent4>
      <a:accent5>
        <a:srgbClr val="F15A31"/>
      </a:accent5>
      <a:accent6>
        <a:srgbClr val="662D91"/>
      </a:accent6>
      <a:hlink>
        <a:srgbClr val="0563C1"/>
      </a:hlink>
      <a:folHlink>
        <a:srgbClr val="954F72"/>
      </a:folHlink>
    </a:clrScheme>
    <a:fontScheme name="ASTRI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s">
  <a:themeElements>
    <a:clrScheme name="ASTRI">
      <a:dk1>
        <a:sysClr val="windowText" lastClr="000000"/>
      </a:dk1>
      <a:lt1>
        <a:sysClr val="window" lastClr="FFFFFF"/>
      </a:lt1>
      <a:dk2>
        <a:srgbClr val="002F6B"/>
      </a:dk2>
      <a:lt2>
        <a:srgbClr val="0085CA"/>
      </a:lt2>
      <a:accent1>
        <a:srgbClr val="969696"/>
      </a:accent1>
      <a:accent2>
        <a:srgbClr val="1E8065"/>
      </a:accent2>
      <a:accent3>
        <a:srgbClr val="AED477"/>
      </a:accent3>
      <a:accent4>
        <a:srgbClr val="F27179"/>
      </a:accent4>
      <a:accent5>
        <a:srgbClr val="F15A31"/>
      </a:accent5>
      <a:accent6>
        <a:srgbClr val="662D91"/>
      </a:accent6>
      <a:hlink>
        <a:srgbClr val="0563C1"/>
      </a:hlink>
      <a:folHlink>
        <a:srgbClr val="954F72"/>
      </a:folHlink>
    </a:clrScheme>
    <a:fontScheme name="ASTRI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46900</TotalTime>
  <Words>303</Words>
  <Application>Microsoft Office PowerPoint</Application>
  <PresentationFormat>寬螢幕</PresentationFormat>
  <Paragraphs>80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Content</vt:lpstr>
      <vt:lpstr>Dividers</vt:lpstr>
      <vt:lpstr>Lily YANG Weekly Report</vt:lpstr>
      <vt:lpstr>Lily YANG Weekly Report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– ROIC (Combine Sensor and Analog Front-end -&gt; Readout IC)</dc:title>
  <dc:creator>Osman Liu</dc:creator>
  <cp:lastModifiedBy>Yuze YANG</cp:lastModifiedBy>
  <cp:revision>727</cp:revision>
  <dcterms:created xsi:type="dcterms:W3CDTF">2020-07-21T02:47:00Z</dcterms:created>
  <dcterms:modified xsi:type="dcterms:W3CDTF">2023-06-02T03:17:24Z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0x010100FAB5928C97E8A04DB24C3E888466DAE0</vt:lpwstr>
  </property>
  <property fmtid="{D5CDD505-2E9C-101B-9397-08002B2CF9AE}" pid="3" name="ICV">
    <vt:lpwstr>423BB8198BD048C88BB74351306F47D4</vt:lpwstr>
  </property>
  <property fmtid="{D5CDD505-2E9C-101B-9397-08002B2CF9AE}" pid="4" name="KSOProductBuildVer">
    <vt:lpwstr>2052-11.1.0.10938</vt:lpwstr>
  </property>
</Properties>
</file>