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7" r:id="rId2"/>
    <p:sldId id="289" r:id="rId3"/>
    <p:sldId id="426" r:id="rId4"/>
    <p:sldId id="272" r:id="rId5"/>
    <p:sldId id="419" r:id="rId6"/>
    <p:sldId id="431" r:id="rId7"/>
    <p:sldId id="425" r:id="rId8"/>
    <p:sldId id="393" r:id="rId9"/>
    <p:sldId id="411" r:id="rId10"/>
    <p:sldId id="412" r:id="rId11"/>
    <p:sldId id="385" r:id="rId12"/>
    <p:sldId id="386" r:id="rId13"/>
    <p:sldId id="261" r:id="rId14"/>
    <p:sldId id="270" r:id="rId15"/>
    <p:sldId id="420" r:id="rId16"/>
    <p:sldId id="422" r:id="rId17"/>
    <p:sldId id="424" r:id="rId18"/>
    <p:sldId id="389" r:id="rId19"/>
    <p:sldId id="432" r:id="rId20"/>
    <p:sldId id="423" r:id="rId21"/>
    <p:sldId id="413"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47D"/>
    <a:srgbClr val="B01513"/>
    <a:srgbClr val="D9D9D9"/>
    <a:srgbClr val="9A66CA"/>
    <a:srgbClr val="4A9CCC"/>
    <a:srgbClr val="6AAC90"/>
    <a:srgbClr val="E6B7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EE2316-79E0-49D7-ABC6-8DBAEE05AF3D}" type="datetimeFigureOut">
              <a:rPr lang="en-HK" smtClean="0"/>
              <a:t>15/8/2020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660835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E2316-79E0-49D7-ABC6-8DBAEE05AF3D}" type="datetimeFigureOut">
              <a:rPr lang="en-HK" smtClean="0"/>
              <a:t>15/8/2020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376120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E2316-79E0-49D7-ABC6-8DBAEE05AF3D}" type="datetimeFigureOut">
              <a:rPr lang="en-HK" smtClean="0"/>
              <a:t>15/8/2020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3581717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E2316-79E0-49D7-ABC6-8DBAEE05AF3D}" type="datetimeFigureOut">
              <a:rPr lang="en-HK" smtClean="0"/>
              <a:t>15/8/2020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F4A61A-0386-46B7-A776-C954EE395D91}" type="slidenum">
              <a:rPr lang="en-HK" smtClean="0"/>
              <a:t>‹#›</a:t>
            </a:fld>
            <a:endParaRPr lang="en-HK"/>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1603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E2316-79E0-49D7-ABC6-8DBAEE05AF3D}" type="datetimeFigureOut">
              <a:rPr lang="en-HK" smtClean="0"/>
              <a:t>15/8/2020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100710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EE2316-79E0-49D7-ABC6-8DBAEE05AF3D}" type="datetimeFigureOut">
              <a:rPr lang="en-HK" smtClean="0"/>
              <a:t>15/8/2020</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662937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EE2316-79E0-49D7-ABC6-8DBAEE05AF3D}" type="datetimeFigureOut">
              <a:rPr lang="en-HK" smtClean="0"/>
              <a:t>15/8/2020</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1871943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E2316-79E0-49D7-ABC6-8DBAEE05AF3D}" type="datetimeFigureOut">
              <a:rPr lang="en-HK" smtClean="0"/>
              <a:t>15/8/2020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2429492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E2316-79E0-49D7-ABC6-8DBAEE05AF3D}" type="datetimeFigureOut">
              <a:rPr lang="en-HK" smtClean="0"/>
              <a:t>15/8/2020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4248816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spTree>
      <p:nvGrpSpPr>
        <p:cNvPr id="1" name=""/>
        <p:cNvGrpSpPr/>
        <p:nvPr/>
      </p:nvGrpSpPr>
      <p:grpSpPr>
        <a:xfrm>
          <a:off x="0" y="0"/>
          <a:ext cx="0" cy="0"/>
          <a:chOff x="0" y="0"/>
          <a:chExt cx="0" cy="0"/>
        </a:xfrm>
      </p:grpSpPr>
      <p:sp>
        <p:nvSpPr>
          <p:cNvPr id="14" name="Rectangle 13"/>
          <p:cNvSpPr/>
          <p:nvPr userDrawn="1"/>
        </p:nvSpPr>
        <p:spPr>
          <a:xfrm>
            <a:off x="0" y="0"/>
            <a:ext cx="1219700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0" y="0"/>
            <a:ext cx="12197005" cy="4351918"/>
          </a:xfrm>
          <a:custGeom>
            <a:avLst/>
            <a:gdLst>
              <a:gd name="connsiteX0" fmla="*/ 0 w 12235105"/>
              <a:gd name="connsiteY0" fmla="*/ 0 h 4351918"/>
              <a:gd name="connsiteX1" fmla="*/ 12235105 w 12235105"/>
              <a:gd name="connsiteY1" fmla="*/ 0 h 4351918"/>
              <a:gd name="connsiteX2" fmla="*/ 12235105 w 12235105"/>
              <a:gd name="connsiteY2" fmla="*/ 4351918 h 4351918"/>
              <a:gd name="connsiteX0" fmla="*/ 0 w 12197005"/>
              <a:gd name="connsiteY0" fmla="*/ 0 h 4351918"/>
              <a:gd name="connsiteX1" fmla="*/ 12197005 w 12197005"/>
              <a:gd name="connsiteY1" fmla="*/ 0 h 4351918"/>
              <a:gd name="connsiteX2" fmla="*/ 12197005 w 12197005"/>
              <a:gd name="connsiteY2" fmla="*/ 4351918 h 4351918"/>
              <a:gd name="connsiteX3" fmla="*/ 0 w 12197005"/>
              <a:gd name="connsiteY3" fmla="*/ 0 h 4351918"/>
            </a:gdLst>
            <a:ahLst/>
            <a:cxnLst>
              <a:cxn ang="0">
                <a:pos x="connsiteX0" y="connsiteY0"/>
              </a:cxn>
              <a:cxn ang="0">
                <a:pos x="connsiteX1" y="connsiteY1"/>
              </a:cxn>
              <a:cxn ang="0">
                <a:pos x="connsiteX2" y="connsiteY2"/>
              </a:cxn>
              <a:cxn ang="0">
                <a:pos x="connsiteX3" y="connsiteY3"/>
              </a:cxn>
            </a:cxnLst>
            <a:rect l="l" t="t" r="r" b="b"/>
            <a:pathLst>
              <a:path w="12197005" h="4351918">
                <a:moveTo>
                  <a:pt x="0" y="0"/>
                </a:moveTo>
                <a:lnTo>
                  <a:pt x="12197005" y="0"/>
                </a:lnTo>
                <a:lnTo>
                  <a:pt x="12197005" y="435191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p:cNvSpPr>
            <a:spLocks noGrp="1"/>
          </p:cNvSpPr>
          <p:nvPr>
            <p:ph type="body" sz="quarter" idx="11" hasCustomPrompt="1"/>
          </p:nvPr>
        </p:nvSpPr>
        <p:spPr>
          <a:xfrm>
            <a:off x="466725" y="4124325"/>
            <a:ext cx="8610600" cy="1609725"/>
          </a:xfrm>
          <a:prstGeom prst="rect">
            <a:avLst/>
          </a:prstGeom>
        </p:spPr>
        <p:txBody>
          <a:bodyPr anchor="ctr"/>
          <a:lstStyle>
            <a:lvl1pPr marL="0" indent="0" algn="l">
              <a:lnSpc>
                <a:spcPct val="80000"/>
              </a:lnSpc>
              <a:buNone/>
              <a:defRPr sz="5400" b="0" baseline="0">
                <a:solidFill>
                  <a:schemeClr val="accent1"/>
                </a:solidFill>
                <a:latin typeface="Arial" panose="020B0604020202020204" pitchFamily="34" charset="0"/>
                <a:cs typeface="Arial" pitchFamily="34" charset="0"/>
              </a:defRPr>
            </a:lvl1pPr>
          </a:lstStyle>
          <a:p>
            <a:pPr lvl="0"/>
            <a:r>
              <a:rPr lang="en-US" altLang="ko-KR" dirty="0"/>
              <a:t>Your Presentation</a:t>
            </a:r>
          </a:p>
          <a:p>
            <a:pPr lvl="0"/>
            <a:r>
              <a:rPr lang="en-US" altLang="ko-KR" dirty="0"/>
              <a:t>Name Here</a:t>
            </a:r>
          </a:p>
        </p:txBody>
      </p:sp>
      <p:sp>
        <p:nvSpPr>
          <p:cNvPr id="10" name="Text Placeholder 9"/>
          <p:cNvSpPr>
            <a:spLocks noGrp="1"/>
          </p:cNvSpPr>
          <p:nvPr>
            <p:ph type="body" sz="quarter" idx="12" hasCustomPrompt="1"/>
          </p:nvPr>
        </p:nvSpPr>
        <p:spPr>
          <a:xfrm>
            <a:off x="466577" y="5723746"/>
            <a:ext cx="8610600" cy="432048"/>
          </a:xfrm>
          <a:prstGeom prst="rect">
            <a:avLst/>
          </a:prstGeom>
        </p:spPr>
        <p:txBody>
          <a:bodyPr anchor="ctr"/>
          <a:lstStyle>
            <a:lvl1pPr marL="0" indent="0" algn="l">
              <a:buNone/>
              <a:defRPr sz="1800" b="0" baseline="0">
                <a:solidFill>
                  <a:schemeClr val="accent1"/>
                </a:solidFill>
                <a:effectLst/>
                <a:latin typeface="Arial" panose="020B0604020202020204" pitchFamily="34" charset="0"/>
                <a:ea typeface="+mj-ea"/>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1777830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89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E2316-79E0-49D7-ABC6-8DBAEE05AF3D}" type="datetimeFigureOut">
              <a:rPr lang="en-HK" smtClean="0"/>
              <a:t>15/8/2020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2511076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
        <p:nvSpPr>
          <p:cNvPr id="6" name="Rectangle 5"/>
          <p:cNvSpPr/>
          <p:nvPr userDrawn="1"/>
        </p:nvSpPr>
        <p:spPr>
          <a:xfrm>
            <a:off x="0" y="1762125"/>
            <a:ext cx="2952750"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2743200" y="1762125"/>
            <a:ext cx="9448800" cy="3276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53125" y="2847975"/>
            <a:ext cx="6238875" cy="715516"/>
          </a:xfrm>
          <a:prstGeom prst="rect">
            <a:avLst/>
          </a:prstGeom>
        </p:spPr>
        <p:txBody>
          <a:bodyPr anchor="ctr"/>
          <a:lstStyle>
            <a:lvl1pPr marL="0" indent="0" algn="l">
              <a:buNone/>
              <a:defRPr sz="5400" b="0" baseline="0">
                <a:solidFill>
                  <a:schemeClr val="bg2"/>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53125" y="3563491"/>
            <a:ext cx="6238875" cy="288032"/>
          </a:xfrm>
          <a:prstGeom prst="rect">
            <a:avLst/>
          </a:prstGeom>
        </p:spPr>
        <p:txBody>
          <a:bodyPr anchor="ctr"/>
          <a:lstStyle>
            <a:lvl1pPr marL="0" indent="0" algn="l">
              <a:buNone/>
              <a:defRPr sz="1800" b="0" baseline="0">
                <a:solidFill>
                  <a:schemeClr val="bg2"/>
                </a:solidFill>
                <a:latin typeface="+mn-lt"/>
                <a:cs typeface="Arial" pitchFamily="34" charset="0"/>
              </a:defRPr>
            </a:lvl1pPr>
          </a:lstStyle>
          <a:p>
            <a:pPr lvl="0"/>
            <a:r>
              <a:rPr lang="en-US" altLang="ko-KR" dirty="0"/>
              <a:t>Insert your subtitle here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1050" y="1687066"/>
            <a:ext cx="3810000" cy="3752850"/>
          </a:xfrm>
          <a:prstGeom prst="rect">
            <a:avLst/>
          </a:prstGeom>
        </p:spPr>
      </p:pic>
    </p:spTree>
    <p:extLst>
      <p:ext uri="{BB962C8B-B14F-4D97-AF65-F5344CB8AC3E}">
        <p14:creationId xmlns:p14="http://schemas.microsoft.com/office/powerpoint/2010/main" val="7796171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604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640592" y="238552"/>
            <a:ext cx="5568619" cy="1656184"/>
          </a:xfrm>
          <a:prstGeom prst="rect">
            <a:avLst/>
          </a:prstGeom>
        </p:spPr>
        <p:txBody>
          <a:bodyPr anchor="ctr">
            <a:noAutofit/>
          </a:bodyPr>
          <a:lstStyle>
            <a:lvl1pPr algn="l">
              <a:defRPr sz="4400" b="0" baseline="0">
                <a:solidFill>
                  <a:schemeClr val="tx1">
                    <a:lumMod val="75000"/>
                    <a:lumOff val="25000"/>
                  </a:schemeClr>
                </a:solidFill>
                <a:latin typeface="+mj-lt"/>
                <a:cs typeface="Arial" pitchFamily="34" charset="0"/>
              </a:defRPr>
            </a:lvl1pPr>
          </a:lstStyle>
          <a:p>
            <a:r>
              <a:rPr lang="en-US" altLang="ko-KR" dirty="0"/>
              <a:t>IMAGES AND CONTENTS</a:t>
            </a:r>
            <a:endParaRPr lang="ko-KR" altLang="en-US" dirty="0"/>
          </a:p>
        </p:txBody>
      </p:sp>
      <p:sp>
        <p:nvSpPr>
          <p:cNvPr id="5" name="Picture Placeholder 2"/>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9745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5" name="Rectangle 4"/>
          <p:cNvSpPr/>
          <p:nvPr userDrawn="1"/>
        </p:nvSpPr>
        <p:spPr>
          <a:xfrm>
            <a:off x="11113169" y="255822"/>
            <a:ext cx="1078831"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0" y="252664"/>
            <a:ext cx="11113169" cy="847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421105" y="315982"/>
            <a:ext cx="8867274"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04207" y="197468"/>
            <a:ext cx="1451883" cy="1150628"/>
          </a:xfrm>
          <a:prstGeom prst="rect">
            <a:avLst/>
          </a:prstGeom>
        </p:spPr>
      </p:pic>
      <p:sp>
        <p:nvSpPr>
          <p:cNvPr id="6" name="Rectangle 5"/>
          <p:cNvSpPr/>
          <p:nvPr userDrawn="1"/>
        </p:nvSpPr>
        <p:spPr>
          <a:xfrm>
            <a:off x="4011" y="252425"/>
            <a:ext cx="212557" cy="8477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그림 개체 틀 2">
            <a:extLst>
              <a:ext uri="{FF2B5EF4-FFF2-40B4-BE49-F238E27FC236}">
                <a16:creationId xmlns:a16="http://schemas.microsoft.com/office/drawing/2014/main" id="{2575F0E1-023F-41BE-A027-0C561590555C}"/>
              </a:ext>
            </a:extLst>
          </p:cNvPr>
          <p:cNvSpPr>
            <a:spLocks noGrp="1"/>
          </p:cNvSpPr>
          <p:nvPr>
            <p:ph type="pic" sz="quarter" idx="59" hasCustomPrompt="1"/>
          </p:nvPr>
        </p:nvSpPr>
        <p:spPr>
          <a:xfrm>
            <a:off x="8647160" y="1793981"/>
            <a:ext cx="1773766" cy="1730215"/>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Rectangle 37">
            <a:extLst>
              <a:ext uri="{FF2B5EF4-FFF2-40B4-BE49-F238E27FC236}">
                <a16:creationId xmlns:a16="http://schemas.microsoft.com/office/drawing/2014/main" id="{4BD8B274-E0F1-4987-BE56-88EFDABA4180}"/>
              </a:ext>
            </a:extLst>
          </p:cNvPr>
          <p:cNvSpPr/>
          <p:nvPr userDrawn="1"/>
        </p:nvSpPr>
        <p:spPr>
          <a:xfrm>
            <a:off x="8647160" y="3557328"/>
            <a:ext cx="1827333" cy="1196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9" name="그림 개체 틀 2">
            <a:extLst>
              <a:ext uri="{FF2B5EF4-FFF2-40B4-BE49-F238E27FC236}">
                <a16:creationId xmlns:a16="http://schemas.microsoft.com/office/drawing/2014/main" id="{11AEA1F3-8D3E-40F0-BA2D-BB28AC8C05D3}"/>
              </a:ext>
            </a:extLst>
          </p:cNvPr>
          <p:cNvSpPr>
            <a:spLocks noGrp="1"/>
          </p:cNvSpPr>
          <p:nvPr>
            <p:ph type="pic" sz="quarter" idx="62" hasCustomPrompt="1"/>
          </p:nvPr>
        </p:nvSpPr>
        <p:spPr>
          <a:xfrm>
            <a:off x="5029147" y="1827113"/>
            <a:ext cx="1773766" cy="1730215"/>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Rectangle 41">
            <a:extLst>
              <a:ext uri="{FF2B5EF4-FFF2-40B4-BE49-F238E27FC236}">
                <a16:creationId xmlns:a16="http://schemas.microsoft.com/office/drawing/2014/main" id="{947EB0C1-2E67-4F3B-B6B4-FF9FDFAC5352}"/>
              </a:ext>
            </a:extLst>
          </p:cNvPr>
          <p:cNvSpPr/>
          <p:nvPr userDrawn="1"/>
        </p:nvSpPr>
        <p:spPr>
          <a:xfrm>
            <a:off x="5029148" y="3581438"/>
            <a:ext cx="1773766" cy="1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11" name="그림 개체 틀 2">
            <a:extLst>
              <a:ext uri="{FF2B5EF4-FFF2-40B4-BE49-F238E27FC236}">
                <a16:creationId xmlns:a16="http://schemas.microsoft.com/office/drawing/2014/main" id="{F6B072A9-4C30-483E-AD56-17094660D9F8}"/>
              </a:ext>
            </a:extLst>
          </p:cNvPr>
          <p:cNvSpPr>
            <a:spLocks noGrp="1"/>
          </p:cNvSpPr>
          <p:nvPr>
            <p:ph type="pic" sz="quarter" idx="65" hasCustomPrompt="1"/>
          </p:nvPr>
        </p:nvSpPr>
        <p:spPr>
          <a:xfrm>
            <a:off x="1411136" y="1818063"/>
            <a:ext cx="1773765" cy="173966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Rectangle 45">
            <a:extLst>
              <a:ext uri="{FF2B5EF4-FFF2-40B4-BE49-F238E27FC236}">
                <a16:creationId xmlns:a16="http://schemas.microsoft.com/office/drawing/2014/main" id="{F5D1422D-7597-4465-9FFA-E916548111D3}"/>
              </a:ext>
            </a:extLst>
          </p:cNvPr>
          <p:cNvSpPr/>
          <p:nvPr userDrawn="1"/>
        </p:nvSpPr>
        <p:spPr>
          <a:xfrm>
            <a:off x="1411136" y="3596470"/>
            <a:ext cx="1773765" cy="1046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Tree>
    <p:extLst>
      <p:ext uri="{BB962C8B-B14F-4D97-AF65-F5344CB8AC3E}">
        <p14:creationId xmlns:p14="http://schemas.microsoft.com/office/powerpoint/2010/main" val="251189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E2316-79E0-49D7-ABC6-8DBAEE05AF3D}" type="datetimeFigureOut">
              <a:rPr lang="en-HK" smtClean="0"/>
              <a:t>15/8/2020</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273030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E2316-79E0-49D7-ABC6-8DBAEE05AF3D}" type="datetimeFigureOut">
              <a:rPr lang="en-HK" smtClean="0"/>
              <a:t>15/8/2020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314141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E2316-79E0-49D7-ABC6-8DBAEE05AF3D}" type="datetimeFigureOut">
              <a:rPr lang="en-HK" smtClean="0"/>
              <a:t>15/8/2020</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159610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E2316-79E0-49D7-ABC6-8DBAEE05AF3D}" type="datetimeFigureOut">
              <a:rPr lang="en-HK" smtClean="0"/>
              <a:t>15/8/2020</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2603801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E2316-79E0-49D7-ABC6-8DBAEE05AF3D}" type="datetimeFigureOut">
              <a:rPr lang="en-HK" smtClean="0"/>
              <a:t>15/8/2020</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244034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E2316-79E0-49D7-ABC6-8DBAEE05AF3D}" type="datetimeFigureOut">
              <a:rPr lang="en-HK" smtClean="0"/>
              <a:t>15/8/2020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199632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E2316-79E0-49D7-ABC6-8DBAEE05AF3D}" type="datetimeFigureOut">
              <a:rPr lang="en-HK" smtClean="0"/>
              <a:t>15/8/2020</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7BF4A61A-0386-46B7-A776-C954EE395D91}" type="slidenum">
              <a:rPr lang="en-HK" smtClean="0"/>
              <a:t>‹#›</a:t>
            </a:fld>
            <a:endParaRPr lang="en-HK"/>
          </a:p>
        </p:txBody>
      </p:sp>
    </p:spTree>
    <p:extLst>
      <p:ext uri="{BB962C8B-B14F-4D97-AF65-F5344CB8AC3E}">
        <p14:creationId xmlns:p14="http://schemas.microsoft.com/office/powerpoint/2010/main" val="282639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EE2316-79E0-49D7-ABC6-8DBAEE05AF3D}" type="datetimeFigureOut">
              <a:rPr lang="en-HK" smtClean="0"/>
              <a:t>15/8/2020</a:t>
            </a:fld>
            <a:endParaRPr lang="en-HK"/>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F4A61A-0386-46B7-A776-C954EE395D91}" type="slidenum">
              <a:rPr lang="en-HK" smtClean="0"/>
              <a:t>‹#›</a:t>
            </a:fld>
            <a:endParaRPr lang="en-HK"/>
          </a:p>
        </p:txBody>
      </p:sp>
    </p:spTree>
    <p:extLst>
      <p:ext uri="{BB962C8B-B14F-4D97-AF65-F5344CB8AC3E}">
        <p14:creationId xmlns:p14="http://schemas.microsoft.com/office/powerpoint/2010/main" val="1613764862"/>
      </p:ext>
    </p:extLst>
  </p:cSld>
  <p:clrMap bg1="dk1" tx1="lt1" bg2="dk2" tx2="lt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70" r:id="rId20"/>
    <p:sldLayoutId id="2147483871" r:id="rId21"/>
    <p:sldLayoutId id="2147483872" r:id="rId22"/>
    <p:sldLayoutId id="2147483873" r:id="rId23"/>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9.xml"/><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9.xml"/><Relationship Id="rId5" Type="http://schemas.openxmlformats.org/officeDocument/2006/relationships/image" Target="../media/image31.sv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hyperlink" Target="https://software.intel.com/content/www/us/en/develop/topics/software-guard-extensions.html" TargetMode="External"/><Relationship Id="rId1" Type="http://schemas.openxmlformats.org/officeDocument/2006/relationships/slideLayout" Target="../slideLayouts/slideLayout19.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slideLayout" Target="../slideLayouts/slideLayout2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466576" y="5093655"/>
            <a:ext cx="11464863" cy="1040815"/>
          </a:xfrm>
        </p:spPr>
        <p:txBody>
          <a:bodyPr>
            <a:normAutofit/>
          </a:bodyPr>
          <a:lstStyle/>
          <a:p>
            <a:pPr algn="ctr"/>
            <a:r>
              <a:rPr lang="en-US" altLang="zh-CN" sz="2800" b="1" dirty="0">
                <a:solidFill>
                  <a:schemeClr val="tx2">
                    <a:lumMod val="20000"/>
                    <a:lumOff val="80000"/>
                  </a:schemeClr>
                </a:solidFill>
              </a:rPr>
              <a:t>Gaming Platform Based on Blockchain and Crypto </a:t>
            </a:r>
            <a:r>
              <a:rPr lang="en-US" altLang="zh-CN" sz="3200" b="1" dirty="0">
                <a:solidFill>
                  <a:schemeClr val="tx2">
                    <a:lumMod val="20000"/>
                    <a:lumOff val="80000"/>
                  </a:schemeClr>
                </a:solidFill>
              </a:rPr>
              <a:t>Technology</a:t>
            </a:r>
            <a:endParaRPr lang="en-US" sz="2800" b="1" dirty="0">
              <a:solidFill>
                <a:schemeClr val="tx2">
                  <a:lumMod val="20000"/>
                  <a:lumOff val="80000"/>
                </a:schemeClr>
              </a:solidFill>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7A8619-68FC-4C0F-AAFF-BAF5AD7CE407}"/>
              </a:ext>
            </a:extLst>
          </p:cNvPr>
          <p:cNvSpPr>
            <a:spLocks noGrp="1"/>
          </p:cNvSpPr>
          <p:nvPr>
            <p:ph type="body" sz="quarter" idx="10"/>
          </p:nvPr>
        </p:nvSpPr>
        <p:spPr/>
        <p:txBody>
          <a:bodyPr>
            <a:normAutofit/>
          </a:bodyPr>
          <a:lstStyle/>
          <a:p>
            <a:r>
              <a:rPr lang="en-HK" altLang="ko-KR" sz="2800" dirty="0"/>
              <a:t>Blockchain Gaming </a:t>
            </a:r>
            <a:r>
              <a:rPr lang="en-US" altLang="zh-CN" sz="2800" dirty="0"/>
              <a:t>P</a:t>
            </a:r>
            <a:r>
              <a:rPr lang="en-HK" altLang="ko-KR" sz="2800" dirty="0" err="1"/>
              <a:t>latform’s</a:t>
            </a:r>
            <a:r>
              <a:rPr lang="en-HK" altLang="ko-KR" sz="2800" dirty="0"/>
              <a:t> </a:t>
            </a:r>
            <a:r>
              <a:rPr lang="en-US" altLang="zh-CN" sz="2800" dirty="0"/>
              <a:t>C</a:t>
            </a:r>
            <a:r>
              <a:rPr lang="en-HK" altLang="ko-KR" sz="2800" dirty="0" err="1"/>
              <a:t>oncept</a:t>
            </a:r>
            <a:r>
              <a:rPr lang="en-HK" altLang="ko-KR" sz="2800" dirty="0"/>
              <a:t> (3)</a:t>
            </a:r>
            <a:endParaRPr lang="ko-KR" altLang="en-US" sz="2800" dirty="0"/>
          </a:p>
        </p:txBody>
      </p:sp>
      <p:grpSp>
        <p:nvGrpSpPr>
          <p:cNvPr id="28" name="Group 87">
            <a:extLst>
              <a:ext uri="{FF2B5EF4-FFF2-40B4-BE49-F238E27FC236}">
                <a16:creationId xmlns:a16="http://schemas.microsoft.com/office/drawing/2014/main" id="{1B325C46-4A93-4171-9B8B-7BFA272B0724}"/>
              </a:ext>
            </a:extLst>
          </p:cNvPr>
          <p:cNvGrpSpPr/>
          <p:nvPr/>
        </p:nvGrpSpPr>
        <p:grpSpPr>
          <a:xfrm>
            <a:off x="421105" y="3264379"/>
            <a:ext cx="3653589" cy="2967746"/>
            <a:chOff x="3017859" y="4641823"/>
            <a:chExt cx="1286946" cy="2976318"/>
          </a:xfrm>
        </p:grpSpPr>
        <p:sp>
          <p:nvSpPr>
            <p:cNvPr id="29" name="TextBox 28">
              <a:extLst>
                <a:ext uri="{FF2B5EF4-FFF2-40B4-BE49-F238E27FC236}">
                  <a16:creationId xmlns:a16="http://schemas.microsoft.com/office/drawing/2014/main" id="{306ADDEE-4019-4FCD-AB0D-38141E386D0C}"/>
                </a:ext>
              </a:extLst>
            </p:cNvPr>
            <p:cNvSpPr txBox="1"/>
            <p:nvPr/>
          </p:nvSpPr>
          <p:spPr>
            <a:xfrm>
              <a:off x="3017859" y="4949600"/>
              <a:ext cx="1249476" cy="2668541"/>
            </a:xfrm>
            <a:prstGeom prst="rect">
              <a:avLst/>
            </a:prstGeom>
            <a:noFill/>
          </p:spPr>
          <p:txBody>
            <a:bodyPr wrap="square" rtlCol="0">
              <a:spAutoFit/>
            </a:bodyPr>
            <a:lstStyle/>
            <a:p>
              <a:pPr marL="171450" indent="-171450">
                <a:buFont typeface="Arial" panose="020B0604020202020204" pitchFamily="34" charset="0"/>
                <a:buChar char="•"/>
              </a:pPr>
              <a:r>
                <a:rPr lang="en-HK" sz="1300" dirty="0">
                  <a:effectLst/>
                  <a:latin typeface="Arial" panose="020B0604020202020204" pitchFamily="34" charset="0"/>
                  <a:ea typeface="等线" panose="02010600030101010101" pitchFamily="2" charset="-122"/>
                </a:rPr>
                <a:t>Players spend bitcoin to buy crypto token of our platform for in-game consumption</a:t>
              </a:r>
            </a:p>
            <a:p>
              <a:pPr marL="171450" indent="-171450">
                <a:buFont typeface="Arial" panose="020B0604020202020204" pitchFamily="34" charset="0"/>
                <a:buChar char="•"/>
              </a:pPr>
              <a:r>
                <a:rPr lang="en-HK" sz="1300" dirty="0">
                  <a:latin typeface="Arial" panose="020B0604020202020204" pitchFamily="34" charset="0"/>
                  <a:ea typeface="等线" panose="02010600030101010101" pitchFamily="2" charset="-122"/>
                </a:rPr>
                <a:t>The bitcoin being received will be saved in a bitcoin wallet (*The bitcoin wallet would have strict access control, smart contract is the only way to access the bitcoin wallet)</a:t>
              </a:r>
            </a:p>
            <a:p>
              <a:pPr marL="171450" indent="-171450">
                <a:buFont typeface="Arial" panose="020B0604020202020204" pitchFamily="34" charset="0"/>
                <a:buChar char="•"/>
              </a:pPr>
              <a:r>
                <a:rPr lang="en-HK" sz="1300" dirty="0">
                  <a:latin typeface="Arial" panose="020B0604020202020204" pitchFamily="34" charset="0"/>
                  <a:ea typeface="等线" panose="02010600030101010101" pitchFamily="2" charset="-122"/>
                </a:rPr>
                <a:t>The gaming company can gain tokens from gaming products selling in the game store and the taxation received from transaction among players.</a:t>
              </a:r>
            </a:p>
            <a:p>
              <a:pPr marL="171450" indent="-171450">
                <a:buFont typeface="Arial" panose="020B0604020202020204" pitchFamily="34" charset="0"/>
                <a:buChar char="•"/>
              </a:pPr>
              <a:r>
                <a:rPr lang="en-HK" sz="1300" dirty="0">
                  <a:effectLst/>
                  <a:latin typeface="Arial" panose="020B0604020202020204" pitchFamily="34" charset="0"/>
                  <a:ea typeface="等线" panose="02010600030101010101" pitchFamily="2" charset="-122"/>
                </a:rPr>
                <a:t>Gaming companies</a:t>
              </a:r>
              <a:r>
                <a:rPr lang="zh-CN" altLang="en-US" sz="1300" dirty="0">
                  <a:effectLst/>
                  <a:latin typeface="Arial" panose="020B0604020202020204" pitchFamily="34" charset="0"/>
                  <a:ea typeface="等线" panose="02010600030101010101" pitchFamily="2" charset="-122"/>
                </a:rPr>
                <a:t> </a:t>
              </a:r>
              <a:r>
                <a:rPr lang="en-HK" sz="1300" dirty="0">
                  <a:effectLst/>
                  <a:latin typeface="Arial" panose="020B0604020202020204" pitchFamily="34" charset="0"/>
                  <a:ea typeface="等线" panose="02010600030101010101" pitchFamily="2" charset="-122"/>
                </a:rPr>
                <a:t>can convert the tokens they gained to Bitcoin as their income.</a:t>
              </a:r>
            </a:p>
            <a:p>
              <a:pPr marL="171450" indent="-171450">
                <a:buFont typeface="Arial" panose="020B0604020202020204" pitchFamily="34" charset="0"/>
                <a:buChar char="•"/>
              </a:pPr>
              <a:endParaRPr lang="ko-KR" altLang="en-US" sz="1200" dirty="0">
                <a:cs typeface="Arial" pitchFamily="34" charset="0"/>
              </a:endParaRPr>
            </a:p>
          </p:txBody>
        </p:sp>
        <p:sp>
          <p:nvSpPr>
            <p:cNvPr id="30" name="TextBox 29">
              <a:extLst>
                <a:ext uri="{FF2B5EF4-FFF2-40B4-BE49-F238E27FC236}">
                  <a16:creationId xmlns:a16="http://schemas.microsoft.com/office/drawing/2014/main" id="{7E48ADB1-3F64-47A3-86B2-AA750A116A39}"/>
                </a:ext>
              </a:extLst>
            </p:cNvPr>
            <p:cNvSpPr txBox="1"/>
            <p:nvPr/>
          </p:nvSpPr>
          <p:spPr>
            <a:xfrm>
              <a:off x="3055329" y="4641823"/>
              <a:ext cx="1249476" cy="307777"/>
            </a:xfrm>
            <a:prstGeom prst="rect">
              <a:avLst/>
            </a:prstGeom>
            <a:noFill/>
          </p:spPr>
          <p:txBody>
            <a:bodyPr wrap="square" rtlCol="0">
              <a:spAutoFit/>
            </a:bodyPr>
            <a:lstStyle/>
            <a:p>
              <a:r>
                <a:rPr lang="en-HK" altLang="ko-KR" sz="1400" b="1" dirty="0">
                  <a:cs typeface="Arial" pitchFamily="34" charset="0"/>
                </a:rPr>
                <a:t>Token-Bitcoin conversion mechanism:</a:t>
              </a:r>
              <a:endParaRPr lang="ko-KR" altLang="en-US" sz="1400" b="1" dirty="0">
                <a:cs typeface="Arial" pitchFamily="34" charset="0"/>
              </a:endParaRPr>
            </a:p>
          </p:txBody>
        </p:sp>
      </p:grpSp>
      <p:sp>
        <p:nvSpPr>
          <p:cNvPr id="31" name="Text Placeholder 13">
            <a:extLst>
              <a:ext uri="{FF2B5EF4-FFF2-40B4-BE49-F238E27FC236}">
                <a16:creationId xmlns:a16="http://schemas.microsoft.com/office/drawing/2014/main" id="{9A559771-240C-459A-B3BE-250271599EAB}"/>
              </a:ext>
            </a:extLst>
          </p:cNvPr>
          <p:cNvSpPr txBox="1">
            <a:spLocks/>
          </p:cNvSpPr>
          <p:nvPr/>
        </p:nvSpPr>
        <p:spPr>
          <a:xfrm>
            <a:off x="527481" y="1524725"/>
            <a:ext cx="3889004" cy="41953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1400" b="1" dirty="0">
                <a:latin typeface="+mj-lt"/>
                <a:cs typeface="Arial" pitchFamily="34" charset="0"/>
              </a:rPr>
              <a:t>Token-Bitcoin conversion</a:t>
            </a:r>
          </a:p>
        </p:txBody>
      </p:sp>
      <p:pic>
        <p:nvPicPr>
          <p:cNvPr id="4" name="Picture 3">
            <a:extLst>
              <a:ext uri="{FF2B5EF4-FFF2-40B4-BE49-F238E27FC236}">
                <a16:creationId xmlns:a16="http://schemas.microsoft.com/office/drawing/2014/main" id="{122EAD17-9DCC-4CDB-9478-3ECB0F7C98B9}"/>
              </a:ext>
            </a:extLst>
          </p:cNvPr>
          <p:cNvPicPr>
            <a:picLocks noChangeAspect="1"/>
          </p:cNvPicPr>
          <p:nvPr/>
        </p:nvPicPr>
        <p:blipFill>
          <a:blip r:embed="rId2"/>
          <a:stretch>
            <a:fillRect/>
          </a:stretch>
        </p:blipFill>
        <p:spPr>
          <a:xfrm>
            <a:off x="4181070" y="1524725"/>
            <a:ext cx="7589825" cy="4856352"/>
          </a:xfrm>
          <a:prstGeom prst="rect">
            <a:avLst/>
          </a:prstGeom>
        </p:spPr>
      </p:pic>
      <p:sp>
        <p:nvSpPr>
          <p:cNvPr id="3" name="TextBox 2">
            <a:extLst>
              <a:ext uri="{FF2B5EF4-FFF2-40B4-BE49-F238E27FC236}">
                <a16:creationId xmlns:a16="http://schemas.microsoft.com/office/drawing/2014/main" id="{36619035-2CEE-43BD-86D3-21DC12B9C0B5}"/>
              </a:ext>
            </a:extLst>
          </p:cNvPr>
          <p:cNvSpPr txBox="1"/>
          <p:nvPr/>
        </p:nvSpPr>
        <p:spPr>
          <a:xfrm>
            <a:off x="527481" y="2035377"/>
            <a:ext cx="3653589" cy="1015663"/>
          </a:xfrm>
          <a:prstGeom prst="rect">
            <a:avLst/>
          </a:prstGeom>
          <a:noFill/>
        </p:spPr>
        <p:txBody>
          <a:bodyPr wrap="square" rtlCol="0">
            <a:spAutoFit/>
          </a:bodyPr>
          <a:lstStyle/>
          <a:p>
            <a:r>
              <a:rPr lang="en-HK" sz="1200" dirty="0"/>
              <a:t>Our platform’s token is just a gaming currency, they are valueless outside the gaming world. We would provide smart contract for the gaming companies to convert the valueless token to Bitcoin as their income.</a:t>
            </a:r>
          </a:p>
        </p:txBody>
      </p:sp>
    </p:spTree>
    <p:extLst>
      <p:ext uri="{BB962C8B-B14F-4D97-AF65-F5344CB8AC3E}">
        <p14:creationId xmlns:p14="http://schemas.microsoft.com/office/powerpoint/2010/main" val="128949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a:t>Problems </a:t>
            </a:r>
            <a:r>
              <a:rPr lang="en-US" altLang="zh-CN" sz="2800" dirty="0"/>
              <a:t>S</a:t>
            </a:r>
            <a:r>
              <a:rPr lang="en-US" sz="2800" dirty="0"/>
              <a:t>olved by </a:t>
            </a:r>
            <a:r>
              <a:rPr lang="en-US" altLang="zh-CN" sz="2800" dirty="0"/>
              <a:t>O</a:t>
            </a:r>
            <a:r>
              <a:rPr lang="en-US" sz="2800" dirty="0"/>
              <a:t>ur </a:t>
            </a:r>
            <a:r>
              <a:rPr lang="en-US" altLang="zh-CN" sz="2800" dirty="0"/>
              <a:t>P</a:t>
            </a:r>
            <a:r>
              <a:rPr lang="en-US" sz="2800" dirty="0"/>
              <a:t>roject (1)</a:t>
            </a:r>
          </a:p>
        </p:txBody>
      </p:sp>
      <p:sp>
        <p:nvSpPr>
          <p:cNvPr id="3" name="Block Arc 4">
            <a:extLst>
              <a:ext uri="{FF2B5EF4-FFF2-40B4-BE49-F238E27FC236}">
                <a16:creationId xmlns:a16="http://schemas.microsoft.com/office/drawing/2014/main" id="{814D41A2-38ED-4B1D-8C5D-4B5D90643B23}"/>
              </a:ext>
            </a:extLst>
          </p:cNvPr>
          <p:cNvSpPr/>
          <p:nvPr/>
        </p:nvSpPr>
        <p:spPr>
          <a:xfrm rot="16200000">
            <a:off x="924805" y="5164704"/>
            <a:ext cx="1234284" cy="1234284"/>
          </a:xfrm>
          <a:prstGeom prst="blockArc">
            <a:avLst>
              <a:gd name="adj1" fmla="val 5367016"/>
              <a:gd name="adj2" fmla="val 206845"/>
              <a:gd name="adj3" fmla="val 170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Block Arc 6">
            <a:extLst>
              <a:ext uri="{FF2B5EF4-FFF2-40B4-BE49-F238E27FC236}">
                <a16:creationId xmlns:a16="http://schemas.microsoft.com/office/drawing/2014/main" id="{4BCC8532-22AE-47D6-9667-106574027539}"/>
              </a:ext>
            </a:extLst>
          </p:cNvPr>
          <p:cNvSpPr/>
          <p:nvPr/>
        </p:nvSpPr>
        <p:spPr>
          <a:xfrm rot="16200000">
            <a:off x="924805" y="3244367"/>
            <a:ext cx="1234284" cy="1234284"/>
          </a:xfrm>
          <a:prstGeom prst="blockArc">
            <a:avLst>
              <a:gd name="adj1" fmla="val 5367016"/>
              <a:gd name="adj2" fmla="val 206845"/>
              <a:gd name="adj3" fmla="val 170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Block Arc 7">
            <a:extLst>
              <a:ext uri="{FF2B5EF4-FFF2-40B4-BE49-F238E27FC236}">
                <a16:creationId xmlns:a16="http://schemas.microsoft.com/office/drawing/2014/main" id="{144A3F69-C3C2-4985-A670-D21F83642F4E}"/>
              </a:ext>
            </a:extLst>
          </p:cNvPr>
          <p:cNvSpPr/>
          <p:nvPr/>
        </p:nvSpPr>
        <p:spPr>
          <a:xfrm rot="16200000">
            <a:off x="898257" y="1490287"/>
            <a:ext cx="1234284" cy="1234284"/>
          </a:xfrm>
          <a:prstGeom prst="blockArc">
            <a:avLst>
              <a:gd name="adj1" fmla="val 5367016"/>
              <a:gd name="adj2" fmla="val 206845"/>
              <a:gd name="adj3" fmla="val 170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nvGrpSpPr>
          <p:cNvPr id="6" name="Group 11">
            <a:extLst>
              <a:ext uri="{FF2B5EF4-FFF2-40B4-BE49-F238E27FC236}">
                <a16:creationId xmlns:a16="http://schemas.microsoft.com/office/drawing/2014/main" id="{14C44682-B67D-41AD-A47D-927BC323FE4C}"/>
              </a:ext>
            </a:extLst>
          </p:cNvPr>
          <p:cNvGrpSpPr/>
          <p:nvPr/>
        </p:nvGrpSpPr>
        <p:grpSpPr>
          <a:xfrm rot="10800000">
            <a:off x="6096002" y="1280433"/>
            <a:ext cx="6095998" cy="5569802"/>
            <a:chOff x="-878469" y="1992977"/>
            <a:chExt cx="3513872" cy="3638888"/>
          </a:xfrm>
          <a:solidFill>
            <a:schemeClr val="accent2"/>
          </a:solidFill>
        </p:grpSpPr>
        <p:sp>
          <p:nvSpPr>
            <p:cNvPr id="7" name="Rectangle 12">
              <a:extLst>
                <a:ext uri="{FF2B5EF4-FFF2-40B4-BE49-F238E27FC236}">
                  <a16:creationId xmlns:a16="http://schemas.microsoft.com/office/drawing/2014/main" id="{FEEE514B-5846-47DF-BD06-7E55F8C39331}"/>
                </a:ext>
              </a:extLst>
            </p:cNvPr>
            <p:cNvSpPr/>
            <p:nvPr/>
          </p:nvSpPr>
          <p:spPr>
            <a:xfrm>
              <a:off x="-878469" y="1992985"/>
              <a:ext cx="3434246" cy="363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3">
              <a:extLst>
                <a:ext uri="{FF2B5EF4-FFF2-40B4-BE49-F238E27FC236}">
                  <a16:creationId xmlns:a16="http://schemas.microsoft.com/office/drawing/2014/main" id="{E0997F20-76A3-43BC-9BC6-1E3DFFA8F6A0}"/>
                </a:ext>
              </a:extLst>
            </p:cNvPr>
            <p:cNvSpPr/>
            <p:nvPr/>
          </p:nvSpPr>
          <p:spPr>
            <a:xfrm>
              <a:off x="2589684" y="1992977"/>
              <a:ext cx="45719" cy="363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8">
            <a:extLst>
              <a:ext uri="{FF2B5EF4-FFF2-40B4-BE49-F238E27FC236}">
                <a16:creationId xmlns:a16="http://schemas.microsoft.com/office/drawing/2014/main" id="{7B346B58-8D2D-4C51-BE6F-31C101D9830B}"/>
              </a:ext>
            </a:extLst>
          </p:cNvPr>
          <p:cNvGrpSpPr/>
          <p:nvPr/>
        </p:nvGrpSpPr>
        <p:grpSpPr>
          <a:xfrm>
            <a:off x="2312848" y="1375412"/>
            <a:ext cx="3504617" cy="1616965"/>
            <a:chOff x="1688705" y="2008646"/>
            <a:chExt cx="2587987" cy="1073322"/>
          </a:xfrm>
        </p:grpSpPr>
        <p:sp>
          <p:nvSpPr>
            <p:cNvPr id="10" name="TextBox 9">
              <a:extLst>
                <a:ext uri="{FF2B5EF4-FFF2-40B4-BE49-F238E27FC236}">
                  <a16:creationId xmlns:a16="http://schemas.microsoft.com/office/drawing/2014/main" id="{9219797F-CE6D-4302-9047-0363148088A3}"/>
                </a:ext>
              </a:extLst>
            </p:cNvPr>
            <p:cNvSpPr txBox="1"/>
            <p:nvPr/>
          </p:nvSpPr>
          <p:spPr>
            <a:xfrm>
              <a:off x="1691680" y="2008646"/>
              <a:ext cx="2585012" cy="347307"/>
            </a:xfrm>
            <a:prstGeom prst="rect">
              <a:avLst/>
            </a:prstGeom>
            <a:noFill/>
          </p:spPr>
          <p:txBody>
            <a:bodyPr wrap="square" rtlCol="0" anchor="ctr">
              <a:spAutoFit/>
            </a:bodyPr>
            <a:lstStyle/>
            <a:p>
              <a:r>
                <a:rPr lang="en-US" altLang="ko-KR" sz="1400" b="1" dirty="0">
                  <a:solidFill>
                    <a:schemeClr val="tx1">
                      <a:lumMod val="75000"/>
                      <a:lumOff val="25000"/>
                    </a:schemeClr>
                  </a:solidFill>
                </a:rPr>
                <a:t>Problem: Gaming properties are not value conversable </a:t>
              </a:r>
              <a:endParaRPr lang="ko-KR" altLang="en-US" sz="14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7C573AEE-CBFA-48E9-81AE-C06639573961}"/>
                </a:ext>
              </a:extLst>
            </p:cNvPr>
            <p:cNvSpPr txBox="1"/>
            <p:nvPr/>
          </p:nvSpPr>
          <p:spPr>
            <a:xfrm>
              <a:off x="1688705" y="2331934"/>
              <a:ext cx="2587987" cy="750034"/>
            </a:xfrm>
            <a:prstGeom prst="rect">
              <a:avLst/>
            </a:prstGeom>
            <a:noFill/>
          </p:spPr>
          <p:txBody>
            <a:bodyPr wrap="square" rtlCol="0">
              <a:spAutoFit/>
            </a:bodyPr>
            <a:lstStyle/>
            <a:p>
              <a:r>
                <a:rPr lang="en-HK" sz="1200" dirty="0">
                  <a:effectLst/>
                  <a:latin typeface="Arial" panose="020B0604020202020204" pitchFamily="34" charset="0"/>
                  <a:ea typeface="等线" panose="02010600030101010101" pitchFamily="2" charset="-122"/>
                </a:rPr>
                <a:t>Players’ investments in the game are bound to the game account. When they abandon the game, all the gaming properties are left in the account. They are not value conversable.</a:t>
              </a:r>
              <a:endParaRPr lang="en-US" altLang="ko-KR" sz="1200" dirty="0">
                <a:cs typeface="Arial" pitchFamily="34" charset="0"/>
              </a:endParaRPr>
            </a:p>
          </p:txBody>
        </p:sp>
      </p:grpSp>
      <p:grpSp>
        <p:nvGrpSpPr>
          <p:cNvPr id="12" name="그룹 11">
            <a:extLst>
              <a:ext uri="{FF2B5EF4-FFF2-40B4-BE49-F238E27FC236}">
                <a16:creationId xmlns:a16="http://schemas.microsoft.com/office/drawing/2014/main" id="{F35A339C-DE7B-45E8-80C5-214E2564142C}"/>
              </a:ext>
            </a:extLst>
          </p:cNvPr>
          <p:cNvGrpSpPr/>
          <p:nvPr/>
        </p:nvGrpSpPr>
        <p:grpSpPr>
          <a:xfrm>
            <a:off x="2294261" y="3016255"/>
            <a:ext cx="3509992" cy="1675857"/>
            <a:chOff x="1691680" y="3370714"/>
            <a:chExt cx="2591956" cy="1142262"/>
          </a:xfrm>
        </p:grpSpPr>
        <p:sp>
          <p:nvSpPr>
            <p:cNvPr id="13" name="TextBox 12">
              <a:extLst>
                <a:ext uri="{FF2B5EF4-FFF2-40B4-BE49-F238E27FC236}">
                  <a16:creationId xmlns:a16="http://schemas.microsoft.com/office/drawing/2014/main" id="{9191C4EC-1141-42EE-AEA9-77B81914DB87}"/>
                </a:ext>
              </a:extLst>
            </p:cNvPr>
            <p:cNvSpPr txBox="1"/>
            <p:nvPr/>
          </p:nvSpPr>
          <p:spPr>
            <a:xfrm>
              <a:off x="1691680" y="3370714"/>
              <a:ext cx="2585012" cy="356626"/>
            </a:xfrm>
            <a:prstGeom prst="rect">
              <a:avLst/>
            </a:prstGeom>
            <a:noFill/>
          </p:spPr>
          <p:txBody>
            <a:bodyPr wrap="square" rtlCol="0" anchor="ctr">
              <a:spAutoFit/>
            </a:bodyPr>
            <a:lstStyle/>
            <a:p>
              <a:r>
                <a:rPr lang="en-US" altLang="ko-KR" sz="1400" b="1" dirty="0">
                  <a:solidFill>
                    <a:schemeClr val="tx1">
                      <a:lumMod val="75000"/>
                      <a:lumOff val="25000"/>
                    </a:schemeClr>
                  </a:solidFill>
                </a:rPr>
                <a:t>Problem: Gaming companies facing high operation cost</a:t>
              </a:r>
              <a:endParaRPr lang="ko-KR" altLang="en-US" sz="14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AC5C3BD1-829D-4A29-986D-A5D139866D09}"/>
                </a:ext>
              </a:extLst>
            </p:cNvPr>
            <p:cNvSpPr txBox="1"/>
            <p:nvPr/>
          </p:nvSpPr>
          <p:spPr>
            <a:xfrm>
              <a:off x="1695649" y="3694833"/>
              <a:ext cx="2587987" cy="81814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Gaming companies rely on gaming platforms’ payment service to support their business for gaming products selling; However all gaming platform’s service fee are extremely high. They charge for more than 30% of the game’s revenue.</a:t>
              </a:r>
            </a:p>
          </p:txBody>
        </p:sp>
      </p:grpSp>
      <p:grpSp>
        <p:nvGrpSpPr>
          <p:cNvPr id="15" name="그룹 14">
            <a:extLst>
              <a:ext uri="{FF2B5EF4-FFF2-40B4-BE49-F238E27FC236}">
                <a16:creationId xmlns:a16="http://schemas.microsoft.com/office/drawing/2014/main" id="{BE3E2149-EA0C-494E-860F-5F1592987862}"/>
              </a:ext>
            </a:extLst>
          </p:cNvPr>
          <p:cNvGrpSpPr/>
          <p:nvPr/>
        </p:nvGrpSpPr>
        <p:grpSpPr>
          <a:xfrm>
            <a:off x="2312848" y="4915794"/>
            <a:ext cx="3504617" cy="1682182"/>
            <a:chOff x="1688705" y="4679635"/>
            <a:chExt cx="2587987" cy="1191862"/>
          </a:xfrm>
        </p:grpSpPr>
        <p:sp>
          <p:nvSpPr>
            <p:cNvPr id="16" name="TextBox 15">
              <a:extLst>
                <a:ext uri="{FF2B5EF4-FFF2-40B4-BE49-F238E27FC236}">
                  <a16:creationId xmlns:a16="http://schemas.microsoft.com/office/drawing/2014/main" id="{BF52381C-A6E4-48ED-8350-4EC1E7C5A82F}"/>
                </a:ext>
              </a:extLst>
            </p:cNvPr>
            <p:cNvSpPr txBox="1"/>
            <p:nvPr/>
          </p:nvSpPr>
          <p:spPr>
            <a:xfrm>
              <a:off x="1691680" y="4679635"/>
              <a:ext cx="2585012" cy="472243"/>
            </a:xfrm>
            <a:prstGeom prst="rect">
              <a:avLst/>
            </a:prstGeom>
            <a:noFill/>
          </p:spPr>
          <p:txBody>
            <a:bodyPr wrap="square" rtlCol="0" anchor="ctr">
              <a:spAutoFit/>
            </a:bodyPr>
            <a:lstStyle/>
            <a:p>
              <a:r>
                <a:rPr lang="en-US" altLang="ko-KR" sz="1400" b="1" dirty="0">
                  <a:solidFill>
                    <a:schemeClr val="tx1">
                      <a:lumMod val="75000"/>
                      <a:lumOff val="25000"/>
                    </a:schemeClr>
                  </a:solidFill>
                </a:rPr>
                <a:t>Problem: Gaming company having high operation risk </a:t>
              </a:r>
              <a:endParaRPr lang="ko-KR" altLang="en-US" sz="1400" b="1" dirty="0">
                <a:solidFill>
                  <a:schemeClr val="tx1">
                    <a:lumMod val="75000"/>
                    <a:lumOff val="25000"/>
                  </a:schemeClr>
                </a:solidFill>
              </a:endParaRPr>
            </a:p>
          </p:txBody>
        </p:sp>
        <p:sp>
          <p:nvSpPr>
            <p:cNvPr id="17" name="TextBox 16">
              <a:extLst>
                <a:ext uri="{FF2B5EF4-FFF2-40B4-BE49-F238E27FC236}">
                  <a16:creationId xmlns:a16="http://schemas.microsoft.com/office/drawing/2014/main" id="{D4FFA57E-3C20-49D2-8D61-424BB04013DA}"/>
                </a:ext>
              </a:extLst>
            </p:cNvPr>
            <p:cNvSpPr txBox="1"/>
            <p:nvPr/>
          </p:nvSpPr>
          <p:spPr>
            <a:xfrm>
              <a:off x="1688705" y="5151878"/>
              <a:ext cx="2587987" cy="71961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Hackers are common to attack the gaming server to generate counterfeit currency. Counterfeit currency will disrupt the economy in the game and bring operation risk to the gaming companies.</a:t>
              </a:r>
            </a:p>
          </p:txBody>
        </p:sp>
      </p:grpSp>
      <p:grpSp>
        <p:nvGrpSpPr>
          <p:cNvPr id="18" name="그룹 17">
            <a:extLst>
              <a:ext uri="{FF2B5EF4-FFF2-40B4-BE49-F238E27FC236}">
                <a16:creationId xmlns:a16="http://schemas.microsoft.com/office/drawing/2014/main" id="{7C607108-BBE3-4C25-A9BC-2F58A86F624E}"/>
              </a:ext>
            </a:extLst>
          </p:cNvPr>
          <p:cNvGrpSpPr/>
          <p:nvPr/>
        </p:nvGrpSpPr>
        <p:grpSpPr>
          <a:xfrm>
            <a:off x="6254748" y="1352818"/>
            <a:ext cx="6067262" cy="1229687"/>
            <a:chOff x="4932039" y="2245247"/>
            <a:chExt cx="5018778" cy="1229687"/>
          </a:xfrm>
        </p:grpSpPr>
        <p:sp>
          <p:nvSpPr>
            <p:cNvPr id="19" name="TextBox 18">
              <a:extLst>
                <a:ext uri="{FF2B5EF4-FFF2-40B4-BE49-F238E27FC236}">
                  <a16:creationId xmlns:a16="http://schemas.microsoft.com/office/drawing/2014/main" id="{86EF16EC-451D-4BCB-833F-BE8C96B5DE5D}"/>
                </a:ext>
              </a:extLst>
            </p:cNvPr>
            <p:cNvSpPr txBox="1"/>
            <p:nvPr/>
          </p:nvSpPr>
          <p:spPr>
            <a:xfrm>
              <a:off x="4932039" y="2245247"/>
              <a:ext cx="5018778" cy="400110"/>
            </a:xfrm>
            <a:prstGeom prst="rect">
              <a:avLst/>
            </a:prstGeom>
            <a:noFill/>
          </p:spPr>
          <p:txBody>
            <a:bodyPr wrap="square" rtlCol="0" anchor="ctr">
              <a:spAutoFit/>
            </a:bodyPr>
            <a:lstStyle/>
            <a:p>
              <a:r>
                <a:rPr lang="en-US" altLang="zh-CN" sz="2000" b="1" dirty="0">
                  <a:solidFill>
                    <a:schemeClr val="bg1"/>
                  </a:solidFill>
                </a:rPr>
                <a:t>Achieve cross game value transfer</a:t>
              </a:r>
              <a:endParaRPr lang="ko-KR" altLang="en-US" sz="2000" b="1" dirty="0">
                <a:solidFill>
                  <a:schemeClr val="bg1"/>
                </a:solidFill>
              </a:endParaRPr>
            </a:p>
          </p:txBody>
        </p:sp>
        <p:sp>
          <p:nvSpPr>
            <p:cNvPr id="20" name="TextBox 19">
              <a:extLst>
                <a:ext uri="{FF2B5EF4-FFF2-40B4-BE49-F238E27FC236}">
                  <a16:creationId xmlns:a16="http://schemas.microsoft.com/office/drawing/2014/main" id="{446D29F0-E1DD-4CD1-B02D-BB48E4C5FBEF}"/>
                </a:ext>
              </a:extLst>
            </p:cNvPr>
            <p:cNvSpPr txBox="1"/>
            <p:nvPr/>
          </p:nvSpPr>
          <p:spPr>
            <a:xfrm>
              <a:off x="4939819" y="2643937"/>
              <a:ext cx="4160426" cy="830997"/>
            </a:xfrm>
            <a:prstGeom prst="rect">
              <a:avLst/>
            </a:prstGeom>
            <a:noFill/>
          </p:spPr>
          <p:txBody>
            <a:bodyPr wrap="square" rtlCol="0">
              <a:spAutoFit/>
            </a:bodyPr>
            <a:lstStyle/>
            <a:p>
              <a:r>
                <a:rPr lang="en-HK" sz="1200" b="0" i="0" u="none" strike="noStrike" dirty="0">
                  <a:solidFill>
                    <a:srgbClr val="000000"/>
                  </a:solidFill>
                  <a:effectLst/>
                  <a:latin typeface="Calibri" panose="020F0502020204030204" pitchFamily="34" charset="0"/>
                </a:rPr>
                <a:t>Crypto tokens will b</a:t>
              </a:r>
              <a:r>
                <a:rPr lang="en-HK" sz="1200" dirty="0">
                  <a:solidFill>
                    <a:srgbClr val="000000"/>
                  </a:solidFill>
                  <a:latin typeface="Calibri" panose="020F0502020204030204" pitchFamily="34" charset="0"/>
                </a:rPr>
                <a:t>e used as a general gaming currency, so a</a:t>
              </a:r>
              <a:r>
                <a:rPr lang="en-HK" sz="1200" b="0" i="0" u="none" strike="noStrike" dirty="0">
                  <a:solidFill>
                    <a:srgbClr val="000000"/>
                  </a:solidFill>
                  <a:effectLst/>
                  <a:latin typeface="Calibri" panose="020F0502020204030204" pitchFamily="34" charset="0"/>
                </a:rPr>
                <a:t>ll the games share the common wallet and gaming currency. Once the player abandons the game, he can trade-in his equipment and gaming products to other players for crypto token which can be used in other games. </a:t>
              </a:r>
              <a:endParaRPr lang="en-US" altLang="ko-KR" sz="1200" dirty="0">
                <a:solidFill>
                  <a:schemeClr val="bg1"/>
                </a:solidFill>
              </a:endParaRPr>
            </a:p>
          </p:txBody>
        </p:sp>
      </p:grpSp>
      <p:grpSp>
        <p:nvGrpSpPr>
          <p:cNvPr id="21" name="그룹 20">
            <a:extLst>
              <a:ext uri="{FF2B5EF4-FFF2-40B4-BE49-F238E27FC236}">
                <a16:creationId xmlns:a16="http://schemas.microsoft.com/office/drawing/2014/main" id="{DD080963-BC7B-4B1F-B8C1-CEBF7BF7AE18}"/>
              </a:ext>
            </a:extLst>
          </p:cNvPr>
          <p:cNvGrpSpPr/>
          <p:nvPr/>
        </p:nvGrpSpPr>
        <p:grpSpPr>
          <a:xfrm>
            <a:off x="6264154" y="2971664"/>
            <a:ext cx="5330084" cy="1870822"/>
            <a:chOff x="4947415" y="3541392"/>
            <a:chExt cx="4834917" cy="1870822"/>
          </a:xfrm>
        </p:grpSpPr>
        <p:sp>
          <p:nvSpPr>
            <p:cNvPr id="22" name="TextBox 21">
              <a:extLst>
                <a:ext uri="{FF2B5EF4-FFF2-40B4-BE49-F238E27FC236}">
                  <a16:creationId xmlns:a16="http://schemas.microsoft.com/office/drawing/2014/main" id="{DE7EC9D7-8AA3-4717-8ECC-6C6F0A39DAFC}"/>
                </a:ext>
              </a:extLst>
            </p:cNvPr>
            <p:cNvSpPr txBox="1"/>
            <p:nvPr/>
          </p:nvSpPr>
          <p:spPr>
            <a:xfrm>
              <a:off x="4947415" y="3541392"/>
              <a:ext cx="4834917" cy="400110"/>
            </a:xfrm>
            <a:prstGeom prst="rect">
              <a:avLst/>
            </a:prstGeom>
            <a:noFill/>
          </p:spPr>
          <p:txBody>
            <a:bodyPr wrap="square" rtlCol="0" anchor="ctr">
              <a:spAutoFit/>
            </a:bodyPr>
            <a:lstStyle/>
            <a:p>
              <a:r>
                <a:rPr lang="en-US" altLang="ko-KR" sz="2000" b="1" dirty="0">
                  <a:solidFill>
                    <a:schemeClr val="bg1"/>
                  </a:solidFill>
                </a:rPr>
                <a:t>Reducing gaming company’s operation cost</a:t>
              </a:r>
              <a:endParaRPr lang="ko-KR" altLang="en-US" sz="2000" b="1" dirty="0">
                <a:solidFill>
                  <a:schemeClr val="bg1"/>
                </a:solidFill>
              </a:endParaRPr>
            </a:p>
          </p:txBody>
        </p:sp>
        <p:sp>
          <p:nvSpPr>
            <p:cNvPr id="23" name="TextBox 22">
              <a:extLst>
                <a:ext uri="{FF2B5EF4-FFF2-40B4-BE49-F238E27FC236}">
                  <a16:creationId xmlns:a16="http://schemas.microsoft.com/office/drawing/2014/main" id="{58100299-6506-4780-BB12-3205BAE34EF2}"/>
                </a:ext>
              </a:extLst>
            </p:cNvPr>
            <p:cNvSpPr txBox="1"/>
            <p:nvPr/>
          </p:nvSpPr>
          <p:spPr>
            <a:xfrm>
              <a:off x="4981135" y="4027219"/>
              <a:ext cx="4561334" cy="1384995"/>
            </a:xfrm>
            <a:prstGeom prst="rect">
              <a:avLst/>
            </a:prstGeom>
            <a:noFill/>
          </p:spPr>
          <p:txBody>
            <a:bodyPr wrap="square" rtlCol="0">
              <a:spAutoFit/>
            </a:bodyPr>
            <a:lstStyle/>
            <a:p>
              <a:r>
                <a:rPr lang="en-HK" altLang="ko-KR" sz="1200" dirty="0">
                  <a:solidFill>
                    <a:srgbClr val="000000"/>
                  </a:solidFill>
                  <a:latin typeface="Calibri" panose="020F0502020204030204" pitchFamily="34" charset="0"/>
                </a:rPr>
                <a:t>Our gaming platform is a decentralized application which involved with less agency organizations. Beside, our platform is specified in gaming, therefore it has less business requirements compared to other general application payment platforms like (Appstore and Google Play). These two factors allow our platform to keep low operation and maintenance cost, so our platform’s service fee will lower than other general payment platforms by 50%, only 15% of the gaming company’s revenue will be charged as platform service fee.</a:t>
              </a:r>
              <a:endParaRPr lang="en-US" altLang="ko-KR" sz="1200" dirty="0">
                <a:solidFill>
                  <a:schemeClr val="bg1"/>
                </a:solidFill>
              </a:endParaRPr>
            </a:p>
          </p:txBody>
        </p:sp>
      </p:grpSp>
      <p:grpSp>
        <p:nvGrpSpPr>
          <p:cNvPr id="24" name="그룹 23">
            <a:extLst>
              <a:ext uri="{FF2B5EF4-FFF2-40B4-BE49-F238E27FC236}">
                <a16:creationId xmlns:a16="http://schemas.microsoft.com/office/drawing/2014/main" id="{39A44E70-1AB6-42AC-A41C-EF17A4DC4CAA}"/>
              </a:ext>
            </a:extLst>
          </p:cNvPr>
          <p:cNvGrpSpPr/>
          <p:nvPr/>
        </p:nvGrpSpPr>
        <p:grpSpPr>
          <a:xfrm>
            <a:off x="6301327" y="4955396"/>
            <a:ext cx="5488219" cy="1329684"/>
            <a:chOff x="4970569" y="4728436"/>
            <a:chExt cx="4539800" cy="1329684"/>
          </a:xfrm>
        </p:grpSpPr>
        <p:sp>
          <p:nvSpPr>
            <p:cNvPr id="25" name="TextBox 24">
              <a:extLst>
                <a:ext uri="{FF2B5EF4-FFF2-40B4-BE49-F238E27FC236}">
                  <a16:creationId xmlns:a16="http://schemas.microsoft.com/office/drawing/2014/main" id="{80810C55-D567-40C4-A000-B5BEF0C63F31}"/>
                </a:ext>
              </a:extLst>
            </p:cNvPr>
            <p:cNvSpPr txBox="1"/>
            <p:nvPr/>
          </p:nvSpPr>
          <p:spPr>
            <a:xfrm>
              <a:off x="4970569" y="4728436"/>
              <a:ext cx="4539800" cy="707886"/>
            </a:xfrm>
            <a:prstGeom prst="rect">
              <a:avLst/>
            </a:prstGeom>
            <a:noFill/>
          </p:spPr>
          <p:txBody>
            <a:bodyPr wrap="square" rtlCol="0" anchor="ctr">
              <a:spAutoFit/>
            </a:bodyPr>
            <a:lstStyle/>
            <a:p>
              <a:r>
                <a:rPr lang="en-US" altLang="ko-KR" sz="2000" b="1" dirty="0">
                  <a:solidFill>
                    <a:schemeClr val="bg1"/>
                  </a:solidFill>
                </a:rPr>
                <a:t>Dropping gaming company’s operation risk</a:t>
              </a:r>
              <a:endParaRPr lang="ko-KR" altLang="en-US" sz="2000" b="1" dirty="0">
                <a:solidFill>
                  <a:schemeClr val="bg1"/>
                </a:solidFill>
              </a:endParaRPr>
            </a:p>
          </p:txBody>
        </p:sp>
        <p:sp>
          <p:nvSpPr>
            <p:cNvPr id="26" name="TextBox 25">
              <a:extLst>
                <a:ext uri="{FF2B5EF4-FFF2-40B4-BE49-F238E27FC236}">
                  <a16:creationId xmlns:a16="http://schemas.microsoft.com/office/drawing/2014/main" id="{AF52B08A-AA00-4E68-9676-6CC6DD6BE1BA}"/>
                </a:ext>
              </a:extLst>
            </p:cNvPr>
            <p:cNvSpPr txBox="1"/>
            <p:nvPr/>
          </p:nvSpPr>
          <p:spPr>
            <a:xfrm>
              <a:off x="4970569" y="5411789"/>
              <a:ext cx="3993919" cy="646331"/>
            </a:xfrm>
            <a:prstGeom prst="rect">
              <a:avLst/>
            </a:prstGeom>
            <a:noFill/>
          </p:spPr>
          <p:txBody>
            <a:bodyPr wrap="square" rtlCol="0">
              <a:spAutoFit/>
            </a:bodyPr>
            <a:lstStyle/>
            <a:p>
              <a:r>
                <a:rPr lang="en-HK" sz="1200" b="0" i="0" u="none" strike="noStrike" dirty="0">
                  <a:solidFill>
                    <a:srgbClr val="000000"/>
                  </a:solidFill>
                  <a:effectLst/>
                  <a:latin typeface="Calibri" panose="020F0502020204030204" pitchFamily="34" charset="0"/>
                </a:rPr>
                <a:t>Blockchain‘s immutable and traceable features guarantee no people can illegally generate unofficial gaming currency; </a:t>
              </a:r>
              <a:r>
                <a:rPr lang="en-HK" sz="1200" dirty="0">
                  <a:solidFill>
                    <a:srgbClr val="000000"/>
                  </a:solidFill>
                  <a:latin typeface="Calibri" panose="020F0502020204030204" pitchFamily="34" charset="0"/>
                </a:rPr>
                <a:t>I</a:t>
              </a:r>
              <a:r>
                <a:rPr lang="en-HK" sz="1200" b="0" i="0" u="none" strike="noStrike" dirty="0">
                  <a:solidFill>
                    <a:srgbClr val="000000"/>
                  </a:solidFill>
                  <a:effectLst/>
                  <a:latin typeface="Calibri" panose="020F0502020204030204" pitchFamily="34" charset="0"/>
                </a:rPr>
                <a:t>t drops gaming company’s operation risk.</a:t>
              </a:r>
              <a:endParaRPr lang="en-US" altLang="ko-KR" sz="1200" dirty="0">
                <a:solidFill>
                  <a:schemeClr val="bg1"/>
                </a:solidFill>
              </a:endParaRPr>
            </a:p>
          </p:txBody>
        </p:sp>
      </p:grpSp>
      <p:pic>
        <p:nvPicPr>
          <p:cNvPr id="31" name="Graphic 30" descr="Radioactive">
            <a:extLst>
              <a:ext uri="{FF2B5EF4-FFF2-40B4-BE49-F238E27FC236}">
                <a16:creationId xmlns:a16="http://schemas.microsoft.com/office/drawing/2014/main" id="{668823A0-77CD-4B30-BEB3-AE54098784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6732" y="5549398"/>
            <a:ext cx="464896" cy="464896"/>
          </a:xfrm>
          <a:prstGeom prst="rect">
            <a:avLst/>
          </a:prstGeom>
        </p:spPr>
      </p:pic>
      <p:pic>
        <p:nvPicPr>
          <p:cNvPr id="33" name="Graphic 32" descr="Money">
            <a:extLst>
              <a:ext uri="{FF2B5EF4-FFF2-40B4-BE49-F238E27FC236}">
                <a16:creationId xmlns:a16="http://schemas.microsoft.com/office/drawing/2014/main" id="{999BCAAC-0D3B-483A-B8F4-1AB24CEC0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31898" y="3642044"/>
            <a:ext cx="403182" cy="403182"/>
          </a:xfrm>
          <a:prstGeom prst="rect">
            <a:avLst/>
          </a:prstGeom>
        </p:spPr>
      </p:pic>
      <p:pic>
        <p:nvPicPr>
          <p:cNvPr id="35" name="Graphic 34" descr="Transfer">
            <a:extLst>
              <a:ext uri="{FF2B5EF4-FFF2-40B4-BE49-F238E27FC236}">
                <a16:creationId xmlns:a16="http://schemas.microsoft.com/office/drawing/2014/main" id="{7B9B8BF0-E88B-4732-B910-0CEA5A2F7F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8527" y="1846999"/>
            <a:ext cx="520859" cy="520859"/>
          </a:xfrm>
          <a:prstGeom prst="rect">
            <a:avLst/>
          </a:prstGeom>
        </p:spPr>
      </p:pic>
      <p:pic>
        <p:nvPicPr>
          <p:cNvPr id="28" name="Graphic 27" descr="Badge Tick">
            <a:extLst>
              <a:ext uri="{FF2B5EF4-FFF2-40B4-BE49-F238E27FC236}">
                <a16:creationId xmlns:a16="http://schemas.microsoft.com/office/drawing/2014/main" id="{852F961D-2C4E-4A1E-A787-DCF96D05A9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66330" y="1304456"/>
            <a:ext cx="643630" cy="643630"/>
          </a:xfrm>
          <a:prstGeom prst="rect">
            <a:avLst/>
          </a:prstGeom>
        </p:spPr>
      </p:pic>
      <p:pic>
        <p:nvPicPr>
          <p:cNvPr id="29" name="Graphic 28" descr="Badge Tick">
            <a:extLst>
              <a:ext uri="{FF2B5EF4-FFF2-40B4-BE49-F238E27FC236}">
                <a16:creationId xmlns:a16="http://schemas.microsoft.com/office/drawing/2014/main" id="{38C1FACD-A558-4F60-ADA1-47E72C4D7B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66330" y="2736622"/>
            <a:ext cx="643630" cy="643630"/>
          </a:xfrm>
          <a:prstGeom prst="rect">
            <a:avLst/>
          </a:prstGeom>
        </p:spPr>
      </p:pic>
      <p:pic>
        <p:nvPicPr>
          <p:cNvPr id="30" name="Graphic 29" descr="Badge Tick">
            <a:extLst>
              <a:ext uri="{FF2B5EF4-FFF2-40B4-BE49-F238E27FC236}">
                <a16:creationId xmlns:a16="http://schemas.microsoft.com/office/drawing/2014/main" id="{5A1CFEE5-B7E6-4451-83C1-8ECD19B712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69932" y="4861552"/>
            <a:ext cx="643630" cy="643630"/>
          </a:xfrm>
          <a:prstGeom prst="rect">
            <a:avLst/>
          </a:prstGeom>
        </p:spPr>
      </p:pic>
    </p:spTree>
    <p:extLst>
      <p:ext uri="{BB962C8B-B14F-4D97-AF65-F5344CB8AC3E}">
        <p14:creationId xmlns:p14="http://schemas.microsoft.com/office/powerpoint/2010/main" val="130076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800" dirty="0"/>
              <a:t>Problems </a:t>
            </a:r>
            <a:r>
              <a:rPr lang="en-US" altLang="zh-CN" sz="2800" dirty="0"/>
              <a:t>S</a:t>
            </a:r>
            <a:r>
              <a:rPr lang="en-US" sz="2800" dirty="0"/>
              <a:t>olved by </a:t>
            </a:r>
            <a:r>
              <a:rPr lang="en-US" altLang="zh-CN" sz="2800" dirty="0"/>
              <a:t>O</a:t>
            </a:r>
            <a:r>
              <a:rPr lang="en-US" sz="2800" dirty="0"/>
              <a:t>ur </a:t>
            </a:r>
            <a:r>
              <a:rPr lang="en-US" altLang="zh-CN" sz="2800" dirty="0"/>
              <a:t>P</a:t>
            </a:r>
            <a:r>
              <a:rPr lang="en-US" sz="2800" dirty="0"/>
              <a:t>roject (2)</a:t>
            </a:r>
          </a:p>
        </p:txBody>
      </p:sp>
      <p:sp>
        <p:nvSpPr>
          <p:cNvPr id="5" name="Block Arc 7">
            <a:extLst>
              <a:ext uri="{FF2B5EF4-FFF2-40B4-BE49-F238E27FC236}">
                <a16:creationId xmlns:a16="http://schemas.microsoft.com/office/drawing/2014/main" id="{144A3F69-C3C2-4985-A670-D21F83642F4E}"/>
              </a:ext>
            </a:extLst>
          </p:cNvPr>
          <p:cNvSpPr/>
          <p:nvPr/>
        </p:nvSpPr>
        <p:spPr>
          <a:xfrm rot="16200000">
            <a:off x="898257" y="1490287"/>
            <a:ext cx="1234284" cy="1234284"/>
          </a:xfrm>
          <a:prstGeom prst="blockArc">
            <a:avLst>
              <a:gd name="adj1" fmla="val 5367016"/>
              <a:gd name="adj2" fmla="val 206845"/>
              <a:gd name="adj3" fmla="val 17004"/>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nvGrpSpPr>
          <p:cNvPr id="6" name="Group 11">
            <a:extLst>
              <a:ext uri="{FF2B5EF4-FFF2-40B4-BE49-F238E27FC236}">
                <a16:creationId xmlns:a16="http://schemas.microsoft.com/office/drawing/2014/main" id="{14C44682-B67D-41AD-A47D-927BC323FE4C}"/>
              </a:ext>
            </a:extLst>
          </p:cNvPr>
          <p:cNvGrpSpPr/>
          <p:nvPr/>
        </p:nvGrpSpPr>
        <p:grpSpPr>
          <a:xfrm rot="10800000">
            <a:off x="5997771" y="1378159"/>
            <a:ext cx="6095998" cy="1764536"/>
            <a:chOff x="-878469" y="1992977"/>
            <a:chExt cx="3513872" cy="3638888"/>
          </a:xfrm>
          <a:solidFill>
            <a:schemeClr val="accent2"/>
          </a:solidFill>
        </p:grpSpPr>
        <p:sp>
          <p:nvSpPr>
            <p:cNvPr id="7" name="Rectangle 12">
              <a:extLst>
                <a:ext uri="{FF2B5EF4-FFF2-40B4-BE49-F238E27FC236}">
                  <a16:creationId xmlns:a16="http://schemas.microsoft.com/office/drawing/2014/main" id="{FEEE514B-5846-47DF-BD06-7E55F8C39331}"/>
                </a:ext>
              </a:extLst>
            </p:cNvPr>
            <p:cNvSpPr/>
            <p:nvPr/>
          </p:nvSpPr>
          <p:spPr>
            <a:xfrm>
              <a:off x="-878469" y="1992985"/>
              <a:ext cx="3434246" cy="363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13">
              <a:extLst>
                <a:ext uri="{FF2B5EF4-FFF2-40B4-BE49-F238E27FC236}">
                  <a16:creationId xmlns:a16="http://schemas.microsoft.com/office/drawing/2014/main" id="{E0997F20-76A3-43BC-9BC6-1E3DFFA8F6A0}"/>
                </a:ext>
              </a:extLst>
            </p:cNvPr>
            <p:cNvSpPr/>
            <p:nvPr/>
          </p:nvSpPr>
          <p:spPr>
            <a:xfrm>
              <a:off x="2589684" y="1992977"/>
              <a:ext cx="45719" cy="363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 name="그룹 8">
            <a:extLst>
              <a:ext uri="{FF2B5EF4-FFF2-40B4-BE49-F238E27FC236}">
                <a16:creationId xmlns:a16="http://schemas.microsoft.com/office/drawing/2014/main" id="{7B346B58-8D2D-4C51-BE6F-31C101D9830B}"/>
              </a:ext>
            </a:extLst>
          </p:cNvPr>
          <p:cNvGrpSpPr/>
          <p:nvPr/>
        </p:nvGrpSpPr>
        <p:grpSpPr>
          <a:xfrm>
            <a:off x="2312848" y="1375414"/>
            <a:ext cx="3504617" cy="1502699"/>
            <a:chOff x="1688705" y="2008646"/>
            <a:chExt cx="2587987" cy="997473"/>
          </a:xfrm>
        </p:grpSpPr>
        <p:sp>
          <p:nvSpPr>
            <p:cNvPr id="10" name="TextBox 9">
              <a:extLst>
                <a:ext uri="{FF2B5EF4-FFF2-40B4-BE49-F238E27FC236}">
                  <a16:creationId xmlns:a16="http://schemas.microsoft.com/office/drawing/2014/main" id="{9219797F-CE6D-4302-9047-0363148088A3}"/>
                </a:ext>
              </a:extLst>
            </p:cNvPr>
            <p:cNvSpPr txBox="1"/>
            <p:nvPr/>
          </p:nvSpPr>
          <p:spPr>
            <a:xfrm>
              <a:off x="1691680" y="2008646"/>
              <a:ext cx="2585012" cy="347307"/>
            </a:xfrm>
            <a:prstGeom prst="rect">
              <a:avLst/>
            </a:prstGeom>
            <a:noFill/>
          </p:spPr>
          <p:txBody>
            <a:bodyPr wrap="square" rtlCol="0" anchor="ctr">
              <a:spAutoFit/>
            </a:bodyPr>
            <a:lstStyle/>
            <a:p>
              <a:r>
                <a:rPr lang="en-US" altLang="ko-KR" sz="1400" b="1" dirty="0">
                  <a:solidFill>
                    <a:schemeClr val="tx1">
                      <a:lumMod val="75000"/>
                      <a:lumOff val="25000"/>
                    </a:schemeClr>
                  </a:solidFill>
                </a:rPr>
                <a:t>Problem: Players are in high losing rate</a:t>
              </a:r>
              <a:endParaRPr lang="ko-KR" altLang="en-US" sz="14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id="{7C573AEE-CBFA-48E9-81AE-C06639573961}"/>
                </a:ext>
              </a:extLst>
            </p:cNvPr>
            <p:cNvSpPr txBox="1"/>
            <p:nvPr/>
          </p:nvSpPr>
          <p:spPr>
            <a:xfrm>
              <a:off x="1688705" y="2331934"/>
              <a:ext cx="2587987" cy="674185"/>
            </a:xfrm>
            <a:prstGeom prst="rect">
              <a:avLst/>
            </a:prstGeom>
            <a:noFill/>
          </p:spPr>
          <p:txBody>
            <a:bodyPr wrap="square" rtlCol="0">
              <a:spAutoFit/>
            </a:bodyPr>
            <a:lstStyle/>
            <a:p>
              <a:r>
                <a:rPr lang="en-HK" altLang="ko-KR" sz="1200" dirty="0">
                  <a:latin typeface="Arial" panose="020B0604020202020204" pitchFamily="34" charset="0"/>
                  <a:ea typeface="等线" panose="02010600030101010101" pitchFamily="2" charset="-122"/>
                  <a:cs typeface="Arial" pitchFamily="34" charset="0"/>
                </a:rPr>
                <a:t>Gaming is a competitive industries, chunk of games are issued everyday. Gaming company are always vexed at the player drain problem, as parts of the players will be run off from the old games to the new games.</a:t>
              </a:r>
              <a:endParaRPr lang="en-US" altLang="ko-KR" sz="1200" dirty="0">
                <a:cs typeface="Arial" pitchFamily="34" charset="0"/>
              </a:endParaRPr>
            </a:p>
          </p:txBody>
        </p:sp>
      </p:grpSp>
      <p:grpSp>
        <p:nvGrpSpPr>
          <p:cNvPr id="18" name="그룹 17">
            <a:extLst>
              <a:ext uri="{FF2B5EF4-FFF2-40B4-BE49-F238E27FC236}">
                <a16:creationId xmlns:a16="http://schemas.microsoft.com/office/drawing/2014/main" id="{7C607108-BBE3-4C25-A9BC-2F58A86F624E}"/>
              </a:ext>
            </a:extLst>
          </p:cNvPr>
          <p:cNvGrpSpPr/>
          <p:nvPr/>
        </p:nvGrpSpPr>
        <p:grpSpPr>
          <a:xfrm>
            <a:off x="6254942" y="1375413"/>
            <a:ext cx="5514397" cy="1971467"/>
            <a:chOff x="4930012" y="2101755"/>
            <a:chExt cx="4561454" cy="1557845"/>
          </a:xfrm>
        </p:grpSpPr>
        <p:sp>
          <p:nvSpPr>
            <p:cNvPr id="19" name="TextBox 18">
              <a:extLst>
                <a:ext uri="{FF2B5EF4-FFF2-40B4-BE49-F238E27FC236}">
                  <a16:creationId xmlns:a16="http://schemas.microsoft.com/office/drawing/2014/main" id="{86EF16EC-451D-4BCB-833F-BE8C96B5DE5D}"/>
                </a:ext>
              </a:extLst>
            </p:cNvPr>
            <p:cNvSpPr txBox="1"/>
            <p:nvPr/>
          </p:nvSpPr>
          <p:spPr>
            <a:xfrm>
              <a:off x="4930012" y="2101755"/>
              <a:ext cx="4561454" cy="559368"/>
            </a:xfrm>
            <a:prstGeom prst="rect">
              <a:avLst/>
            </a:prstGeom>
            <a:noFill/>
          </p:spPr>
          <p:txBody>
            <a:bodyPr wrap="square" rtlCol="0" anchor="ctr">
              <a:spAutoFit/>
            </a:bodyPr>
            <a:lstStyle/>
            <a:p>
              <a:r>
                <a:rPr lang="en-US" altLang="zh-CN" sz="2000" b="1" dirty="0">
                  <a:solidFill>
                    <a:schemeClr val="bg1"/>
                  </a:solidFill>
                </a:rPr>
                <a:t>Lowering the player losing rate of the game</a:t>
              </a:r>
              <a:endParaRPr lang="ko-KR" altLang="en-US" sz="2000" b="1" dirty="0">
                <a:solidFill>
                  <a:schemeClr val="bg1"/>
                </a:solidFill>
              </a:endParaRPr>
            </a:p>
          </p:txBody>
        </p:sp>
        <p:sp>
          <p:nvSpPr>
            <p:cNvPr id="20" name="TextBox 19">
              <a:extLst>
                <a:ext uri="{FF2B5EF4-FFF2-40B4-BE49-F238E27FC236}">
                  <a16:creationId xmlns:a16="http://schemas.microsoft.com/office/drawing/2014/main" id="{446D29F0-E1DD-4CD1-B02D-BB48E4C5FBEF}"/>
                </a:ext>
              </a:extLst>
            </p:cNvPr>
            <p:cNvSpPr txBox="1"/>
            <p:nvPr/>
          </p:nvSpPr>
          <p:spPr>
            <a:xfrm>
              <a:off x="4939819" y="2643937"/>
              <a:ext cx="4024669" cy="1015663"/>
            </a:xfrm>
            <a:prstGeom prst="rect">
              <a:avLst/>
            </a:prstGeom>
            <a:noFill/>
          </p:spPr>
          <p:txBody>
            <a:bodyPr wrap="square" rtlCol="0">
              <a:spAutoFit/>
            </a:bodyPr>
            <a:lstStyle/>
            <a:p>
              <a:r>
                <a:rPr lang="en-HK" sz="1200" dirty="0">
                  <a:solidFill>
                    <a:srgbClr val="000000"/>
                  </a:solidFill>
                  <a:latin typeface="Calibri" panose="020F0502020204030204" pitchFamily="34" charset="0"/>
                </a:rPr>
                <a:t>A</a:t>
              </a:r>
              <a:r>
                <a:rPr lang="en-HK" sz="1200" b="0" i="0" u="none" strike="noStrike" dirty="0">
                  <a:solidFill>
                    <a:srgbClr val="000000"/>
                  </a:solidFill>
                  <a:effectLst/>
                  <a:latin typeface="Calibri" panose="020F0502020204030204" pitchFamily="34" charset="0"/>
                </a:rPr>
                <a:t>s players are not able to refund the crypto tokens, the crypto tokens gained from equipment trade-in will be spent in other games on our platform. It ensures players of the games on our platform less likely losing to the external games outside our platform, the games on our platform are player active.</a:t>
              </a:r>
              <a:endParaRPr lang="en-US" altLang="ko-KR" sz="1200" dirty="0">
                <a:solidFill>
                  <a:schemeClr val="bg1"/>
                </a:solidFill>
              </a:endParaRPr>
            </a:p>
          </p:txBody>
        </p:sp>
      </p:grpSp>
      <p:pic>
        <p:nvPicPr>
          <p:cNvPr id="28" name="Graphic 27" descr="Downward trend graph">
            <a:extLst>
              <a:ext uri="{FF2B5EF4-FFF2-40B4-BE49-F238E27FC236}">
                <a16:creationId xmlns:a16="http://schemas.microsoft.com/office/drawing/2014/main" id="{D62C8883-2358-4610-8EC5-C6FEDE324B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8283" y="1813013"/>
            <a:ext cx="534232" cy="534232"/>
          </a:xfrm>
          <a:prstGeom prst="rect">
            <a:avLst/>
          </a:prstGeom>
        </p:spPr>
      </p:pic>
      <p:pic>
        <p:nvPicPr>
          <p:cNvPr id="3" name="Graphic 2" descr="Badge Tick">
            <a:extLst>
              <a:ext uri="{FF2B5EF4-FFF2-40B4-BE49-F238E27FC236}">
                <a16:creationId xmlns:a16="http://schemas.microsoft.com/office/drawing/2014/main" id="{C9BDD6CC-D26F-411E-BF1B-DB7F9DEE74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35347" y="1375413"/>
            <a:ext cx="643630" cy="643630"/>
          </a:xfrm>
          <a:prstGeom prst="rect">
            <a:avLst/>
          </a:prstGeom>
        </p:spPr>
      </p:pic>
    </p:spTree>
    <p:extLst>
      <p:ext uri="{BB962C8B-B14F-4D97-AF65-F5344CB8AC3E}">
        <p14:creationId xmlns:p14="http://schemas.microsoft.com/office/powerpoint/2010/main" val="318139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12797" y="2861830"/>
            <a:ext cx="6238875" cy="715516"/>
          </a:xfrm>
        </p:spPr>
        <p:txBody>
          <a:bodyPr>
            <a:normAutofit fontScale="62500" lnSpcReduction="20000"/>
          </a:bodyPr>
          <a:lstStyle/>
          <a:p>
            <a:r>
              <a:rPr lang="en-US" dirty="0"/>
              <a:t>Bu</a:t>
            </a:r>
            <a:r>
              <a:rPr lang="en-US" altLang="zh-CN" dirty="0"/>
              <a:t>siness Model &amp; Strategy</a:t>
            </a:r>
            <a:endParaRPr lang="en-US" dirty="0"/>
          </a:p>
        </p:txBody>
      </p:sp>
    </p:spTree>
    <p:extLst>
      <p:ext uri="{BB962C8B-B14F-4D97-AF65-F5344CB8AC3E}">
        <p14:creationId xmlns:p14="http://schemas.microsoft.com/office/powerpoint/2010/main" val="38799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7D422A9-3BCA-4351-8ADF-B9D39339E39A}"/>
              </a:ext>
            </a:extLst>
          </p:cNvPr>
          <p:cNvSpPr/>
          <p:nvPr/>
        </p:nvSpPr>
        <p:spPr>
          <a:xfrm>
            <a:off x="3729966" y="0"/>
            <a:ext cx="4346917" cy="6858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HK"/>
          </a:p>
        </p:txBody>
      </p:sp>
      <p:sp>
        <p:nvSpPr>
          <p:cNvPr id="5" name="Rectangle 4">
            <a:extLst>
              <a:ext uri="{FF2B5EF4-FFF2-40B4-BE49-F238E27FC236}">
                <a16:creationId xmlns:a16="http://schemas.microsoft.com/office/drawing/2014/main" id="{3F2387D3-4DE7-40C7-84D2-0F1AF6F125A9}"/>
              </a:ext>
            </a:extLst>
          </p:cNvPr>
          <p:cNvSpPr/>
          <p:nvPr/>
        </p:nvSpPr>
        <p:spPr>
          <a:xfrm>
            <a:off x="8046720" y="0"/>
            <a:ext cx="41452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a:extLst>
              <a:ext uri="{FF2B5EF4-FFF2-40B4-BE49-F238E27FC236}">
                <a16:creationId xmlns:a16="http://schemas.microsoft.com/office/drawing/2014/main" id="{62063817-860E-4682-B91E-815215B9C8E1}"/>
              </a:ext>
            </a:extLst>
          </p:cNvPr>
          <p:cNvSpPr/>
          <p:nvPr/>
        </p:nvSpPr>
        <p:spPr>
          <a:xfrm>
            <a:off x="-73697" y="0"/>
            <a:ext cx="4317002"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TextBox 20">
            <a:extLst>
              <a:ext uri="{FF2B5EF4-FFF2-40B4-BE49-F238E27FC236}">
                <a16:creationId xmlns:a16="http://schemas.microsoft.com/office/drawing/2014/main" id="{99C1AFD4-2886-439A-B757-F3E7682A7694}"/>
              </a:ext>
            </a:extLst>
          </p:cNvPr>
          <p:cNvSpPr txBox="1"/>
          <p:nvPr/>
        </p:nvSpPr>
        <p:spPr>
          <a:xfrm>
            <a:off x="8976512" y="1794721"/>
            <a:ext cx="2614978" cy="307777"/>
          </a:xfrm>
          <a:prstGeom prst="rect">
            <a:avLst/>
          </a:prstGeom>
          <a:solidFill>
            <a:schemeClr val="bg1"/>
          </a:solidFill>
        </p:spPr>
        <p:txBody>
          <a:bodyPr wrap="square" rtlCol="0" anchor="ctr">
            <a:spAutoFit/>
          </a:bodyPr>
          <a:lstStyle/>
          <a:p>
            <a:pPr algn="ctr"/>
            <a:r>
              <a:rPr lang="en-US" altLang="ko-KR" sz="1400" b="1" dirty="0">
                <a:solidFill>
                  <a:schemeClr val="tx1">
                    <a:lumMod val="75000"/>
                    <a:lumOff val="25000"/>
                  </a:schemeClr>
                </a:solidFill>
                <a:latin typeface="Arial" pitchFamily="34" charset="0"/>
                <a:cs typeface="Arial" pitchFamily="34" charset="0"/>
              </a:rPr>
              <a:t>Platform Service Fees</a:t>
            </a:r>
            <a:endParaRPr lang="ko-KR" altLang="en-US" sz="1400" b="1" dirty="0">
              <a:solidFill>
                <a:schemeClr val="tx1">
                  <a:lumMod val="75000"/>
                  <a:lumOff val="25000"/>
                </a:schemeClr>
              </a:solidFill>
              <a:latin typeface="Arial" pitchFamily="34" charset="0"/>
              <a:cs typeface="Arial" pitchFamily="34" charset="0"/>
            </a:endParaRPr>
          </a:p>
        </p:txBody>
      </p:sp>
      <p:sp>
        <p:nvSpPr>
          <p:cNvPr id="22" name="TextBox 21">
            <a:extLst>
              <a:ext uri="{FF2B5EF4-FFF2-40B4-BE49-F238E27FC236}">
                <a16:creationId xmlns:a16="http://schemas.microsoft.com/office/drawing/2014/main" id="{37516685-A9AF-4CF8-AFED-1DCB98FE7E1D}"/>
              </a:ext>
            </a:extLst>
          </p:cNvPr>
          <p:cNvSpPr txBox="1"/>
          <p:nvPr/>
        </p:nvSpPr>
        <p:spPr>
          <a:xfrm>
            <a:off x="4767408" y="1853498"/>
            <a:ext cx="2614978" cy="307777"/>
          </a:xfrm>
          <a:prstGeom prst="rect">
            <a:avLst/>
          </a:prstGeom>
          <a:solidFill>
            <a:schemeClr val="bg1"/>
          </a:solidFill>
        </p:spPr>
        <p:txBody>
          <a:bodyPr wrap="square" rtlCol="0" anchor="ctr">
            <a:spAutoFit/>
          </a:bodyPr>
          <a:lstStyle/>
          <a:p>
            <a:pPr algn="ctr"/>
            <a:r>
              <a:rPr lang="en-US" altLang="ko-KR" sz="1400" b="1" dirty="0">
                <a:solidFill>
                  <a:schemeClr val="tx1">
                    <a:lumMod val="75000"/>
                    <a:lumOff val="25000"/>
                  </a:schemeClr>
                </a:solidFill>
                <a:latin typeface="Arial" pitchFamily="34" charset="0"/>
                <a:cs typeface="Arial" pitchFamily="34" charset="0"/>
              </a:rPr>
              <a:t>Advertising </a:t>
            </a:r>
            <a:r>
              <a:rPr lang="en-US" altLang="zh-CN" sz="1400" b="1" dirty="0">
                <a:solidFill>
                  <a:schemeClr val="tx1">
                    <a:lumMod val="75000"/>
                    <a:lumOff val="25000"/>
                  </a:schemeClr>
                </a:solidFill>
                <a:latin typeface="Arial" pitchFamily="34" charset="0"/>
                <a:cs typeface="Arial" pitchFamily="34" charset="0"/>
              </a:rPr>
              <a:t>F</a:t>
            </a:r>
            <a:r>
              <a:rPr lang="en-US" altLang="ko-KR" sz="1400" b="1" dirty="0">
                <a:solidFill>
                  <a:schemeClr val="tx1">
                    <a:lumMod val="75000"/>
                    <a:lumOff val="25000"/>
                  </a:schemeClr>
                </a:solidFill>
                <a:latin typeface="Arial" pitchFamily="34" charset="0"/>
                <a:cs typeface="Arial" pitchFamily="34" charset="0"/>
              </a:rPr>
              <a:t>ees</a:t>
            </a:r>
            <a:endParaRPr lang="ko-KR" altLang="en-US" sz="1400" b="1" dirty="0">
              <a:solidFill>
                <a:schemeClr val="tx1">
                  <a:lumMod val="75000"/>
                  <a:lumOff val="25000"/>
                </a:schemeClr>
              </a:solidFill>
              <a:latin typeface="Arial" pitchFamily="34" charset="0"/>
              <a:cs typeface="Arial" pitchFamily="34" charset="0"/>
            </a:endParaRPr>
          </a:p>
        </p:txBody>
      </p:sp>
      <p:sp>
        <p:nvSpPr>
          <p:cNvPr id="27" name="TextBox 26">
            <a:extLst>
              <a:ext uri="{FF2B5EF4-FFF2-40B4-BE49-F238E27FC236}">
                <a16:creationId xmlns:a16="http://schemas.microsoft.com/office/drawing/2014/main" id="{AE54669D-57FE-4C85-9770-F0A46ADF3B99}"/>
              </a:ext>
            </a:extLst>
          </p:cNvPr>
          <p:cNvSpPr txBox="1"/>
          <p:nvPr/>
        </p:nvSpPr>
        <p:spPr>
          <a:xfrm>
            <a:off x="8271803" y="2182328"/>
            <a:ext cx="3695114" cy="2523768"/>
          </a:xfrm>
          <a:prstGeom prst="rect">
            <a:avLst/>
          </a:prstGeom>
          <a:noFill/>
        </p:spPr>
        <p:txBody>
          <a:bodyPr wrap="square" rtlCol="0">
            <a:spAutoFit/>
          </a:bodyPr>
          <a:lstStyle/>
          <a:p>
            <a:r>
              <a:rPr lang="en-US" altLang="ko-KR" sz="1400" b="1" dirty="0">
                <a:solidFill>
                  <a:schemeClr val="accent1">
                    <a:lumMod val="40000"/>
                    <a:lumOff val="60000"/>
                  </a:schemeClr>
                </a:solidFill>
                <a:latin typeface="Arial" pitchFamily="34" charset="0"/>
                <a:cs typeface="Arial" pitchFamily="34" charset="0"/>
              </a:rPr>
              <a:t>Our platform‘s operation cost</a:t>
            </a:r>
          </a:p>
          <a:p>
            <a:endParaRPr lang="en-US" altLang="ko-KR" sz="1200" dirty="0">
              <a:solidFill>
                <a:schemeClr val="bg1"/>
              </a:solidFill>
              <a:latin typeface="Arial" pitchFamily="34" charset="0"/>
              <a:cs typeface="Arial" pitchFamily="34" charset="0"/>
            </a:endParaRPr>
          </a:p>
          <a:p>
            <a:r>
              <a:rPr lang="en-US" altLang="ko-KR" sz="1200" dirty="0">
                <a:solidFill>
                  <a:schemeClr val="tx1">
                    <a:lumMod val="75000"/>
                    <a:lumOff val="25000"/>
                  </a:schemeClr>
                </a:solidFill>
                <a:cs typeface="Arial" pitchFamily="34" charset="0"/>
              </a:rPr>
              <a:t>In order to maintain our platform in a productive state, we need to carry out node maintenance and monitor hardware’s consumption.</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Besides, we would continue to optimize the underlying implementation of our platform's blockchain and business services to improve the quality of the platform to achieve high stability, high security and high concurrency requirements.</a:t>
            </a:r>
            <a:endParaRPr lang="en-US" altLang="ko-KR" sz="1200" dirty="0">
              <a:solidFill>
                <a:schemeClr val="bg1"/>
              </a:solidFill>
              <a:latin typeface="Arial" pitchFamily="34" charset="0"/>
              <a:cs typeface="Arial" pitchFamily="34" charset="0"/>
            </a:endParaRPr>
          </a:p>
          <a:p>
            <a:endParaRPr lang="en-US" altLang="ko-KR" sz="1200" dirty="0">
              <a:solidFill>
                <a:schemeClr val="bg1"/>
              </a:solidFill>
              <a:latin typeface="Arial" pitchFamily="34" charset="0"/>
              <a:cs typeface="Arial" pitchFamily="34" charset="0"/>
            </a:endParaRPr>
          </a:p>
          <a:p>
            <a:endParaRPr lang="en-US" altLang="ko-KR" sz="1200" dirty="0">
              <a:solidFill>
                <a:schemeClr val="bg1"/>
              </a:solidFill>
              <a:latin typeface="Arial" pitchFamily="34" charset="0"/>
              <a:cs typeface="Arial" pitchFamily="34" charset="0"/>
            </a:endParaRPr>
          </a:p>
        </p:txBody>
      </p:sp>
      <p:sp>
        <p:nvSpPr>
          <p:cNvPr id="32" name="Rectangle 31">
            <a:extLst>
              <a:ext uri="{FF2B5EF4-FFF2-40B4-BE49-F238E27FC236}">
                <a16:creationId xmlns:a16="http://schemas.microsoft.com/office/drawing/2014/main" id="{91D4D12D-2065-409E-8CE6-72259D9B0938}"/>
              </a:ext>
            </a:extLst>
          </p:cNvPr>
          <p:cNvSpPr/>
          <p:nvPr/>
        </p:nvSpPr>
        <p:spPr>
          <a:xfrm>
            <a:off x="8976512" y="309489"/>
            <a:ext cx="2614978" cy="14259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HK"/>
          </a:p>
        </p:txBody>
      </p:sp>
      <p:pic>
        <p:nvPicPr>
          <p:cNvPr id="1028" name="Picture 4" descr="Multi-platform">
            <a:extLst>
              <a:ext uri="{FF2B5EF4-FFF2-40B4-BE49-F238E27FC236}">
                <a16:creationId xmlns:a16="http://schemas.microsoft.com/office/drawing/2014/main" id="{3545396C-9C3B-4031-8F54-93F55C2E0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3443" y="454297"/>
            <a:ext cx="1281114" cy="111110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F9834AF7-E34B-4751-93A0-FA819C98B7FF}"/>
              </a:ext>
            </a:extLst>
          </p:cNvPr>
          <p:cNvSpPr/>
          <p:nvPr/>
        </p:nvSpPr>
        <p:spPr>
          <a:xfrm>
            <a:off x="4730249" y="250179"/>
            <a:ext cx="2614978" cy="14852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1030" name="Picture 6" descr="Ads, advertisement, digital ad, digital advertisement icon">
            <a:extLst>
              <a:ext uri="{FF2B5EF4-FFF2-40B4-BE49-F238E27FC236}">
                <a16:creationId xmlns:a16="http://schemas.microsoft.com/office/drawing/2014/main" id="{06F44D7A-39A7-4BBE-9643-C2FDD9EB1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339" y="454297"/>
            <a:ext cx="1281114" cy="1281114"/>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9A51818C-0595-44DC-9497-198D2E4958F6}"/>
              </a:ext>
            </a:extLst>
          </p:cNvPr>
          <p:cNvSpPr txBox="1"/>
          <p:nvPr/>
        </p:nvSpPr>
        <p:spPr>
          <a:xfrm>
            <a:off x="4700549" y="2422257"/>
            <a:ext cx="3265059" cy="2739211"/>
          </a:xfrm>
          <a:prstGeom prst="rect">
            <a:avLst/>
          </a:prstGeom>
          <a:noFill/>
        </p:spPr>
        <p:txBody>
          <a:bodyPr wrap="square" rtlCol="0">
            <a:spAutoFit/>
          </a:bodyPr>
          <a:lstStyle/>
          <a:p>
            <a:r>
              <a:rPr lang="en-US" altLang="ko-KR" sz="1400" b="1" dirty="0">
                <a:solidFill>
                  <a:schemeClr val="accent3">
                    <a:lumMod val="40000"/>
                    <a:lumOff val="60000"/>
                  </a:schemeClr>
                </a:solidFill>
                <a:latin typeface="Arial" panose="020B0604020202020204" pitchFamily="34" charset="0"/>
                <a:cs typeface="Arial" panose="020B0604020202020204" pitchFamily="34" charset="0"/>
              </a:rPr>
              <a:t>Demand on advertising service</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The games on the platform will compete on attracting platform users. They can increase the popularity of the game through advertising in our platform.</a:t>
            </a:r>
          </a:p>
          <a:p>
            <a:endParaRPr lang="en-US" altLang="ko-KR" sz="1200" dirty="0">
              <a:solidFill>
                <a:schemeClr val="tx1">
                  <a:lumMod val="75000"/>
                  <a:lumOff val="25000"/>
                </a:schemeClr>
              </a:solidFill>
              <a:cs typeface="Arial" pitchFamily="34" charset="0"/>
            </a:endParaRPr>
          </a:p>
          <a:p>
            <a:r>
              <a:rPr lang="en-US" altLang="ko-KR" sz="1400" b="1" dirty="0">
                <a:solidFill>
                  <a:schemeClr val="accent1">
                    <a:lumMod val="40000"/>
                    <a:lumOff val="60000"/>
                  </a:schemeClr>
                </a:solidFill>
                <a:latin typeface="Arial" pitchFamily="34" charset="0"/>
                <a:cs typeface="Arial" pitchFamily="34" charset="0"/>
              </a:rPr>
              <a:t>Platform fees charging</a:t>
            </a:r>
          </a:p>
          <a:p>
            <a:endParaRPr lang="en-US" altLang="ko-KR" sz="1200" dirty="0">
              <a:solidFill>
                <a:schemeClr val="tx1">
                  <a:lumMod val="75000"/>
                  <a:lumOff val="25000"/>
                </a:schemeClr>
              </a:solidFill>
              <a:latin typeface="Arial" pitchFamily="34" charset="0"/>
              <a:cs typeface="Arial" pitchFamily="34" charset="0"/>
            </a:endParaRPr>
          </a:p>
          <a:p>
            <a:r>
              <a:rPr lang="en-US" altLang="ko-KR" sz="1200" dirty="0">
                <a:solidFill>
                  <a:schemeClr val="tx1">
                    <a:lumMod val="75000"/>
                    <a:lumOff val="25000"/>
                  </a:schemeClr>
                </a:solidFill>
                <a:latin typeface="Arial" pitchFamily="34" charset="0"/>
                <a:cs typeface="Arial" pitchFamily="34" charset="0"/>
              </a:rPr>
              <a:t>We would adjust the advertising fees based on the demand and supply of the advertising service.</a:t>
            </a:r>
            <a:endParaRPr lang="en-US" altLang="ko-KR" sz="1200" dirty="0">
              <a:solidFill>
                <a:schemeClr val="bg1"/>
              </a:solidFill>
              <a:latin typeface="Arial" pitchFamily="34" charset="0"/>
              <a:cs typeface="Arial" pitchFamily="34" charset="0"/>
            </a:endParaRPr>
          </a:p>
          <a:p>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6DC3AB3D-74E7-4973-8CD0-72BAEFE41358}"/>
              </a:ext>
            </a:extLst>
          </p:cNvPr>
          <p:cNvSpPr txBox="1"/>
          <p:nvPr/>
        </p:nvSpPr>
        <p:spPr>
          <a:xfrm>
            <a:off x="8290489" y="4417786"/>
            <a:ext cx="3460652" cy="1261884"/>
          </a:xfrm>
          <a:prstGeom prst="rect">
            <a:avLst/>
          </a:prstGeom>
          <a:noFill/>
        </p:spPr>
        <p:txBody>
          <a:bodyPr wrap="square" rtlCol="0">
            <a:spAutoFit/>
          </a:bodyPr>
          <a:lstStyle/>
          <a:p>
            <a:r>
              <a:rPr lang="en-US" altLang="ko-KR" sz="1400" b="1" dirty="0">
                <a:solidFill>
                  <a:schemeClr val="accent1">
                    <a:lumMod val="40000"/>
                    <a:lumOff val="60000"/>
                  </a:schemeClr>
                </a:solidFill>
                <a:latin typeface="Arial" pitchFamily="34" charset="0"/>
                <a:cs typeface="Arial" pitchFamily="34" charset="0"/>
              </a:rPr>
              <a:t>Platform fees charging</a:t>
            </a:r>
          </a:p>
          <a:p>
            <a:endParaRPr lang="en-US" altLang="ko-KR" sz="1200" b="1" dirty="0">
              <a:solidFill>
                <a:schemeClr val="accent1">
                  <a:lumMod val="40000"/>
                  <a:lumOff val="60000"/>
                </a:schemeClr>
              </a:solidFill>
              <a:latin typeface="Arial" pitchFamily="34" charset="0"/>
              <a:cs typeface="Arial" pitchFamily="34" charset="0"/>
            </a:endParaRPr>
          </a:p>
          <a:p>
            <a:r>
              <a:rPr lang="en-US" altLang="ko-KR" sz="1200" dirty="0">
                <a:solidFill>
                  <a:schemeClr val="tx1">
                    <a:lumMod val="75000"/>
                    <a:lumOff val="25000"/>
                  </a:schemeClr>
                </a:solidFill>
                <a:cs typeface="Arial" pitchFamily="34" charset="0"/>
              </a:rPr>
              <a:t>We would tentatively charge 15% of the game companies’ income as the platform fee. The platform fee collection will be realized by smart contracts.</a:t>
            </a:r>
            <a:endParaRPr lang="en-US" altLang="ko-KR" sz="1200" dirty="0">
              <a:solidFill>
                <a:schemeClr val="bg1"/>
              </a:solidFill>
              <a:latin typeface="Arial" pitchFamily="34" charset="0"/>
              <a:cs typeface="Arial" pitchFamily="34" charset="0"/>
            </a:endParaRPr>
          </a:p>
        </p:txBody>
      </p:sp>
      <p:grpSp>
        <p:nvGrpSpPr>
          <p:cNvPr id="84" name="Group 83">
            <a:extLst>
              <a:ext uri="{FF2B5EF4-FFF2-40B4-BE49-F238E27FC236}">
                <a16:creationId xmlns:a16="http://schemas.microsoft.com/office/drawing/2014/main" id="{CE001560-03DC-4DB6-8C8B-3A942CBC07A7}"/>
              </a:ext>
            </a:extLst>
          </p:cNvPr>
          <p:cNvGrpSpPr/>
          <p:nvPr/>
        </p:nvGrpSpPr>
        <p:grpSpPr>
          <a:xfrm>
            <a:off x="9547731" y="5847212"/>
            <a:ext cx="1077444" cy="791088"/>
            <a:chOff x="2676526" y="2041913"/>
            <a:chExt cx="3486148" cy="2833560"/>
          </a:xfrm>
        </p:grpSpPr>
        <p:grpSp>
          <p:nvGrpSpPr>
            <p:cNvPr id="85" name="Group 84">
              <a:extLst>
                <a:ext uri="{FF2B5EF4-FFF2-40B4-BE49-F238E27FC236}">
                  <a16:creationId xmlns:a16="http://schemas.microsoft.com/office/drawing/2014/main" id="{49FD6578-EC27-4207-8AF4-DBD872786F9E}"/>
                </a:ext>
              </a:extLst>
            </p:cNvPr>
            <p:cNvGrpSpPr/>
            <p:nvPr/>
          </p:nvGrpSpPr>
          <p:grpSpPr>
            <a:xfrm>
              <a:off x="2745022" y="2041913"/>
              <a:ext cx="3417652" cy="2755290"/>
              <a:chOff x="2745022" y="2041913"/>
              <a:chExt cx="3417652" cy="2755290"/>
            </a:xfrm>
            <a:solidFill>
              <a:srgbClr val="FAB117"/>
            </a:solidFill>
          </p:grpSpPr>
          <p:sp>
            <p:nvSpPr>
              <p:cNvPr id="87" name="Freeform 3">
                <a:extLst>
                  <a:ext uri="{FF2B5EF4-FFF2-40B4-BE49-F238E27FC236}">
                    <a16:creationId xmlns:a16="http://schemas.microsoft.com/office/drawing/2014/main" id="{3DA0B8B2-1AFB-4C14-BA2C-7D571262927B}"/>
                  </a:ext>
                </a:extLst>
              </p:cNvPr>
              <p:cNvSpPr/>
              <p:nvPr/>
            </p:nvSpPr>
            <p:spPr>
              <a:xfrm>
                <a:off x="2901403" y="2041913"/>
                <a:ext cx="3261271" cy="1993269"/>
              </a:xfrm>
              <a:custGeom>
                <a:avLst/>
                <a:gdLst>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962025 w 3228975"/>
                  <a:gd name="connsiteY4" fmla="*/ 19050 h 1866900"/>
                  <a:gd name="connsiteX5" fmla="*/ 2105025 w 3228975"/>
                  <a:gd name="connsiteY5" fmla="*/ 9525 h 1866900"/>
                  <a:gd name="connsiteX6" fmla="*/ 3228975 w 3228975"/>
                  <a:gd name="connsiteY6" fmla="*/ 476250 h 1866900"/>
                  <a:gd name="connsiteX7" fmla="*/ 3219450 w 3228975"/>
                  <a:gd name="connsiteY7" fmla="*/ 1866900 h 1866900"/>
                  <a:gd name="connsiteX8" fmla="*/ 3086100 w 3228975"/>
                  <a:gd name="connsiteY8" fmla="*/ 1847850 h 1866900"/>
                  <a:gd name="connsiteX9" fmla="*/ 2095500 w 3228975"/>
                  <a:gd name="connsiteY9" fmla="*/ 771525 h 1866900"/>
                  <a:gd name="connsiteX10" fmla="*/ 1095375 w 3228975"/>
                  <a:gd name="connsiteY10" fmla="*/ 571500 h 1866900"/>
                  <a:gd name="connsiteX11" fmla="*/ 0 w 3228975"/>
                  <a:gd name="connsiteY11"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253889 w 3254264"/>
                  <a:gd name="connsiteY0" fmla="*/ 1143000 h 1866900"/>
                  <a:gd name="connsiteX1" fmla="*/ 25289 w 3254264"/>
                  <a:gd name="connsiteY1" fmla="*/ 790575 h 1866900"/>
                  <a:gd name="connsiteX2" fmla="*/ 892064 w 3254264"/>
                  <a:gd name="connsiteY2" fmla="*/ 0 h 1866900"/>
                  <a:gd name="connsiteX3" fmla="*/ 2130314 w 3254264"/>
                  <a:gd name="connsiteY3" fmla="*/ 9525 h 1866900"/>
                  <a:gd name="connsiteX4" fmla="*/ 3254264 w 3254264"/>
                  <a:gd name="connsiteY4" fmla="*/ 476250 h 1866900"/>
                  <a:gd name="connsiteX5" fmla="*/ 3244739 w 3254264"/>
                  <a:gd name="connsiteY5" fmla="*/ 1866900 h 1866900"/>
                  <a:gd name="connsiteX6" fmla="*/ 3111389 w 3254264"/>
                  <a:gd name="connsiteY6" fmla="*/ 1847850 h 1866900"/>
                  <a:gd name="connsiteX7" fmla="*/ 2120789 w 3254264"/>
                  <a:gd name="connsiteY7" fmla="*/ 771525 h 1866900"/>
                  <a:gd name="connsiteX8" fmla="*/ 1120664 w 3254264"/>
                  <a:gd name="connsiteY8" fmla="*/ 571500 h 1866900"/>
                  <a:gd name="connsiteX9" fmla="*/ 253889 w 3254264"/>
                  <a:gd name="connsiteY9" fmla="*/ 1143000 h 1866900"/>
                  <a:gd name="connsiteX0" fmla="*/ 1097065 w 3230665"/>
                  <a:gd name="connsiteY0" fmla="*/ 571500 h 1866900"/>
                  <a:gd name="connsiteX1" fmla="*/ 1690 w 3230665"/>
                  <a:gd name="connsiteY1" fmla="*/ 790575 h 1866900"/>
                  <a:gd name="connsiteX2" fmla="*/ 868465 w 3230665"/>
                  <a:gd name="connsiteY2" fmla="*/ 0 h 1866900"/>
                  <a:gd name="connsiteX3" fmla="*/ 2106715 w 3230665"/>
                  <a:gd name="connsiteY3" fmla="*/ 9525 h 1866900"/>
                  <a:gd name="connsiteX4" fmla="*/ 3230665 w 3230665"/>
                  <a:gd name="connsiteY4" fmla="*/ 476250 h 1866900"/>
                  <a:gd name="connsiteX5" fmla="*/ 3221140 w 3230665"/>
                  <a:gd name="connsiteY5" fmla="*/ 1866900 h 1866900"/>
                  <a:gd name="connsiteX6" fmla="*/ 3087790 w 3230665"/>
                  <a:gd name="connsiteY6" fmla="*/ 1847850 h 1866900"/>
                  <a:gd name="connsiteX7" fmla="*/ 2097190 w 3230665"/>
                  <a:gd name="connsiteY7" fmla="*/ 771525 h 1866900"/>
                  <a:gd name="connsiteX8" fmla="*/ 1097065 w 3230665"/>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427 w 3233027"/>
                  <a:gd name="connsiteY0" fmla="*/ 571500 h 1866900"/>
                  <a:gd name="connsiteX1" fmla="*/ 4052 w 3233027"/>
                  <a:gd name="connsiteY1" fmla="*/ 790575 h 1866900"/>
                  <a:gd name="connsiteX2" fmla="*/ 870827 w 3233027"/>
                  <a:gd name="connsiteY2" fmla="*/ 0 h 1866900"/>
                  <a:gd name="connsiteX3" fmla="*/ 2109077 w 3233027"/>
                  <a:gd name="connsiteY3" fmla="*/ 9525 h 1866900"/>
                  <a:gd name="connsiteX4" fmla="*/ 3233027 w 3233027"/>
                  <a:gd name="connsiteY4" fmla="*/ 476250 h 1866900"/>
                  <a:gd name="connsiteX5" fmla="*/ 3223502 w 3233027"/>
                  <a:gd name="connsiteY5" fmla="*/ 1866900 h 1866900"/>
                  <a:gd name="connsiteX6" fmla="*/ 3090152 w 3233027"/>
                  <a:gd name="connsiteY6" fmla="*/ 1847850 h 1866900"/>
                  <a:gd name="connsiteX7" fmla="*/ 2099552 w 3233027"/>
                  <a:gd name="connsiteY7" fmla="*/ 771525 h 1866900"/>
                  <a:gd name="connsiteX8" fmla="*/ 1099427 w 3233027"/>
                  <a:gd name="connsiteY8" fmla="*/ 571500 h 1866900"/>
                  <a:gd name="connsiteX0" fmla="*/ 1118366 w 3251966"/>
                  <a:gd name="connsiteY0" fmla="*/ 571500 h 1866900"/>
                  <a:gd name="connsiteX1" fmla="*/ 3941 w 3251966"/>
                  <a:gd name="connsiteY1" fmla="*/ 809625 h 1866900"/>
                  <a:gd name="connsiteX2" fmla="*/ 889766 w 3251966"/>
                  <a:gd name="connsiteY2" fmla="*/ 0 h 1866900"/>
                  <a:gd name="connsiteX3" fmla="*/ 2128016 w 3251966"/>
                  <a:gd name="connsiteY3" fmla="*/ 9525 h 1866900"/>
                  <a:gd name="connsiteX4" fmla="*/ 3251966 w 3251966"/>
                  <a:gd name="connsiteY4" fmla="*/ 476250 h 1866900"/>
                  <a:gd name="connsiteX5" fmla="*/ 3242441 w 3251966"/>
                  <a:gd name="connsiteY5" fmla="*/ 1866900 h 1866900"/>
                  <a:gd name="connsiteX6" fmla="*/ 3109091 w 3251966"/>
                  <a:gd name="connsiteY6" fmla="*/ 1847850 h 1866900"/>
                  <a:gd name="connsiteX7" fmla="*/ 2118491 w 3251966"/>
                  <a:gd name="connsiteY7" fmla="*/ 771525 h 1866900"/>
                  <a:gd name="connsiteX8" fmla="*/ 1118366 w 3251966"/>
                  <a:gd name="connsiteY8" fmla="*/ 571500 h 1866900"/>
                  <a:gd name="connsiteX0" fmla="*/ 1119025 w 3252625"/>
                  <a:gd name="connsiteY0" fmla="*/ 571500 h 1866900"/>
                  <a:gd name="connsiteX1" fmla="*/ 4600 w 3252625"/>
                  <a:gd name="connsiteY1" fmla="*/ 809625 h 1866900"/>
                  <a:gd name="connsiteX2" fmla="*/ 890425 w 3252625"/>
                  <a:gd name="connsiteY2" fmla="*/ 0 h 1866900"/>
                  <a:gd name="connsiteX3" fmla="*/ 2128675 w 3252625"/>
                  <a:gd name="connsiteY3" fmla="*/ 9525 h 1866900"/>
                  <a:gd name="connsiteX4" fmla="*/ 3252625 w 3252625"/>
                  <a:gd name="connsiteY4" fmla="*/ 476250 h 1866900"/>
                  <a:gd name="connsiteX5" fmla="*/ 3243100 w 3252625"/>
                  <a:gd name="connsiteY5" fmla="*/ 1866900 h 1866900"/>
                  <a:gd name="connsiteX6" fmla="*/ 3109750 w 3252625"/>
                  <a:gd name="connsiteY6" fmla="*/ 1847850 h 1866900"/>
                  <a:gd name="connsiteX7" fmla="*/ 2119150 w 3252625"/>
                  <a:gd name="connsiteY7" fmla="*/ 771525 h 1866900"/>
                  <a:gd name="connsiteX8" fmla="*/ 1119025 w 3252625"/>
                  <a:gd name="connsiteY8" fmla="*/ 571500 h 1866900"/>
                  <a:gd name="connsiteX0" fmla="*/ 1118146 w 3251746"/>
                  <a:gd name="connsiteY0" fmla="*/ 571500 h 1866900"/>
                  <a:gd name="connsiteX1" fmla="*/ 3721 w 3251746"/>
                  <a:gd name="connsiteY1" fmla="*/ 809625 h 1866900"/>
                  <a:gd name="connsiteX2" fmla="*/ 889546 w 3251746"/>
                  <a:gd name="connsiteY2" fmla="*/ 0 h 1866900"/>
                  <a:gd name="connsiteX3" fmla="*/ 2127796 w 3251746"/>
                  <a:gd name="connsiteY3" fmla="*/ 9525 h 1866900"/>
                  <a:gd name="connsiteX4" fmla="*/ 3251746 w 3251746"/>
                  <a:gd name="connsiteY4" fmla="*/ 476250 h 1866900"/>
                  <a:gd name="connsiteX5" fmla="*/ 3242221 w 3251746"/>
                  <a:gd name="connsiteY5" fmla="*/ 1866900 h 1866900"/>
                  <a:gd name="connsiteX6" fmla="*/ 3108871 w 3251746"/>
                  <a:gd name="connsiteY6" fmla="*/ 1847850 h 1866900"/>
                  <a:gd name="connsiteX7" fmla="*/ 2118271 w 3251746"/>
                  <a:gd name="connsiteY7" fmla="*/ 771525 h 1866900"/>
                  <a:gd name="connsiteX8" fmla="*/ 1118146 w 3251746"/>
                  <a:gd name="connsiteY8" fmla="*/ 571500 h 1866900"/>
                  <a:gd name="connsiteX0" fmla="*/ 1118146 w 3251746"/>
                  <a:gd name="connsiteY0" fmla="*/ 589645 h 1885045"/>
                  <a:gd name="connsiteX1" fmla="*/ 3721 w 3251746"/>
                  <a:gd name="connsiteY1" fmla="*/ 827770 h 1885045"/>
                  <a:gd name="connsiteX2" fmla="*/ 889546 w 3251746"/>
                  <a:gd name="connsiteY2" fmla="*/ 18145 h 1885045"/>
                  <a:gd name="connsiteX3" fmla="*/ 2127796 w 3251746"/>
                  <a:gd name="connsiteY3" fmla="*/ 27670 h 1885045"/>
                  <a:gd name="connsiteX4" fmla="*/ 3251746 w 3251746"/>
                  <a:gd name="connsiteY4" fmla="*/ 494395 h 1885045"/>
                  <a:gd name="connsiteX5" fmla="*/ 3242221 w 3251746"/>
                  <a:gd name="connsiteY5" fmla="*/ 1885045 h 1885045"/>
                  <a:gd name="connsiteX6" fmla="*/ 3108871 w 3251746"/>
                  <a:gd name="connsiteY6" fmla="*/ 1865995 h 1885045"/>
                  <a:gd name="connsiteX7" fmla="*/ 2118271 w 3251746"/>
                  <a:gd name="connsiteY7" fmla="*/ 789670 h 1885045"/>
                  <a:gd name="connsiteX8" fmla="*/ 1118146 w 3251746"/>
                  <a:gd name="connsiteY8" fmla="*/ 589645 h 1885045"/>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21976"/>
                  <a:gd name="connsiteX1" fmla="*/ 3721 w 3251746"/>
                  <a:gd name="connsiteY1" fmla="*/ 844162 h 1921976"/>
                  <a:gd name="connsiteX2" fmla="*/ 889546 w 3251746"/>
                  <a:gd name="connsiteY2" fmla="*/ 34537 h 1921976"/>
                  <a:gd name="connsiteX3" fmla="*/ 2127796 w 3251746"/>
                  <a:gd name="connsiteY3" fmla="*/ 44062 h 1921976"/>
                  <a:gd name="connsiteX4" fmla="*/ 3251746 w 3251746"/>
                  <a:gd name="connsiteY4" fmla="*/ 510787 h 1921976"/>
                  <a:gd name="connsiteX5" fmla="*/ 3242221 w 3251746"/>
                  <a:gd name="connsiteY5" fmla="*/ 1901437 h 1921976"/>
                  <a:gd name="connsiteX6" fmla="*/ 2994571 w 3251746"/>
                  <a:gd name="connsiteY6" fmla="*/ 1777612 h 1921976"/>
                  <a:gd name="connsiteX7" fmla="*/ 2118271 w 3251746"/>
                  <a:gd name="connsiteY7" fmla="*/ 806062 h 1921976"/>
                  <a:gd name="connsiteX8" fmla="*/ 1118146 w 3251746"/>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61271"/>
                  <a:gd name="connsiteY0" fmla="*/ 606037 h 1993269"/>
                  <a:gd name="connsiteX1" fmla="*/ 3721 w 3261271"/>
                  <a:gd name="connsiteY1" fmla="*/ 844162 h 1993269"/>
                  <a:gd name="connsiteX2" fmla="*/ 889546 w 3261271"/>
                  <a:gd name="connsiteY2" fmla="*/ 34537 h 1993269"/>
                  <a:gd name="connsiteX3" fmla="*/ 2127796 w 3261271"/>
                  <a:gd name="connsiteY3" fmla="*/ 44062 h 1993269"/>
                  <a:gd name="connsiteX4" fmla="*/ 3242221 w 3261271"/>
                  <a:gd name="connsiteY4" fmla="*/ 615562 h 1993269"/>
                  <a:gd name="connsiteX5" fmla="*/ 3261271 w 3261271"/>
                  <a:gd name="connsiteY5" fmla="*/ 1987162 h 1993269"/>
                  <a:gd name="connsiteX6" fmla="*/ 2994571 w 3261271"/>
                  <a:gd name="connsiteY6" fmla="*/ 1777612 h 1993269"/>
                  <a:gd name="connsiteX7" fmla="*/ 2118271 w 3261271"/>
                  <a:gd name="connsiteY7" fmla="*/ 806062 h 1993269"/>
                  <a:gd name="connsiteX8" fmla="*/ 1118146 w 3261271"/>
                  <a:gd name="connsiteY8" fmla="*/ 606037 h 199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271" h="1993269">
                    <a:moveTo>
                      <a:pt x="1118146" y="606037"/>
                    </a:moveTo>
                    <a:cubicBezTo>
                      <a:pt x="816521" y="761612"/>
                      <a:pt x="308521" y="1206112"/>
                      <a:pt x="3721" y="844162"/>
                    </a:cubicBezTo>
                    <a:cubicBezTo>
                      <a:pt x="-62359" y="765692"/>
                      <a:pt x="772071" y="98037"/>
                      <a:pt x="889546" y="34537"/>
                    </a:cubicBezTo>
                    <a:cubicBezTo>
                      <a:pt x="1007021" y="-9913"/>
                      <a:pt x="2000796" y="-16263"/>
                      <a:pt x="2127796" y="44062"/>
                    </a:cubicBezTo>
                    <a:cubicBezTo>
                      <a:pt x="2616746" y="180587"/>
                      <a:pt x="2915196" y="345687"/>
                      <a:pt x="3242221" y="615562"/>
                    </a:cubicBezTo>
                    <a:lnTo>
                      <a:pt x="3261271" y="1987162"/>
                    </a:lnTo>
                    <a:cubicBezTo>
                      <a:pt x="3159671" y="2012562"/>
                      <a:pt x="3134271" y="1961762"/>
                      <a:pt x="2994571" y="1777612"/>
                    </a:cubicBezTo>
                    <a:cubicBezTo>
                      <a:pt x="2616746" y="1444237"/>
                      <a:pt x="2343696" y="1148962"/>
                      <a:pt x="2118271" y="806062"/>
                    </a:cubicBezTo>
                    <a:cubicBezTo>
                      <a:pt x="1756321" y="777487"/>
                      <a:pt x="1432471" y="720337"/>
                      <a:pt x="1118146" y="60603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88" name="Rounded Rectangle 4">
                <a:extLst>
                  <a:ext uri="{FF2B5EF4-FFF2-40B4-BE49-F238E27FC236}">
                    <a16:creationId xmlns:a16="http://schemas.microsoft.com/office/drawing/2014/main" id="{34B3A79B-E196-4C01-B94B-34D35AE9996F}"/>
                  </a:ext>
                </a:extLst>
              </p:cNvPr>
              <p:cNvSpPr/>
              <p:nvPr/>
            </p:nvSpPr>
            <p:spPr>
              <a:xfrm rot="2002203">
                <a:off x="2745022" y="3807001"/>
                <a:ext cx="339508" cy="612148"/>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9" name="Rounded Rectangle 11">
                <a:extLst>
                  <a:ext uri="{FF2B5EF4-FFF2-40B4-BE49-F238E27FC236}">
                    <a16:creationId xmlns:a16="http://schemas.microsoft.com/office/drawing/2014/main" id="{A5F61796-2337-4DB1-A543-E9D16EF83986}"/>
                  </a:ext>
                </a:extLst>
              </p:cNvPr>
              <p:cNvSpPr/>
              <p:nvPr/>
            </p:nvSpPr>
            <p:spPr>
              <a:xfrm rot="2002203">
                <a:off x="3276558" y="3627997"/>
                <a:ext cx="339508" cy="9346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0" name="Rounded Rectangle 12">
                <a:extLst>
                  <a:ext uri="{FF2B5EF4-FFF2-40B4-BE49-F238E27FC236}">
                    <a16:creationId xmlns:a16="http://schemas.microsoft.com/office/drawing/2014/main" id="{CFD26962-8A43-4C90-8285-20BC4200BF93}"/>
                  </a:ext>
                </a:extLst>
              </p:cNvPr>
              <p:cNvSpPr/>
              <p:nvPr/>
            </p:nvSpPr>
            <p:spPr>
              <a:xfrm rot="2002203">
                <a:off x="3656813" y="3935485"/>
                <a:ext cx="339508" cy="72431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Rounded Rectangle 13">
                <a:extLst>
                  <a:ext uri="{FF2B5EF4-FFF2-40B4-BE49-F238E27FC236}">
                    <a16:creationId xmlns:a16="http://schemas.microsoft.com/office/drawing/2014/main" id="{768CFF0F-6764-4845-AB60-B8DA7F0C0677}"/>
                  </a:ext>
                </a:extLst>
              </p:cNvPr>
              <p:cNvSpPr/>
              <p:nvPr/>
            </p:nvSpPr>
            <p:spPr>
              <a:xfrm rot="2002203">
                <a:off x="4082895" y="4229792"/>
                <a:ext cx="339508" cy="5674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86" name="Freeform 14">
              <a:extLst>
                <a:ext uri="{FF2B5EF4-FFF2-40B4-BE49-F238E27FC236}">
                  <a16:creationId xmlns:a16="http://schemas.microsoft.com/office/drawing/2014/main" id="{0BB52F4D-9BCC-48E1-B8E3-BD5911055CDD}"/>
                </a:ext>
              </a:extLst>
            </p:cNvPr>
            <p:cNvSpPr/>
            <p:nvPr/>
          </p:nvSpPr>
          <p:spPr>
            <a:xfrm>
              <a:off x="2676526" y="2590800"/>
              <a:ext cx="3152217" cy="2284673"/>
            </a:xfrm>
            <a:custGeom>
              <a:avLst/>
              <a:gdLst>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98691 w 3152217"/>
                <a:gd name="connsiteY26" fmla="*/ 2010144 h 2217998"/>
                <a:gd name="connsiteX27" fmla="*/ 1775643 w 3152217"/>
                <a:gd name="connsiteY27" fmla="*/ 1987096 h 2217998"/>
                <a:gd name="connsiteX28" fmla="*/ 1848068 w 3152217"/>
                <a:gd name="connsiteY28" fmla="*/ 1914670 h 2217998"/>
                <a:gd name="connsiteX29" fmla="*/ 1533525 w 3152217"/>
                <a:gd name="connsiteY29" fmla="*/ 1485900 h 2217998"/>
                <a:gd name="connsiteX30" fmla="*/ 1219200 w 3152217"/>
                <a:gd name="connsiteY30" fmla="*/ 1181100 h 2217998"/>
                <a:gd name="connsiteX31" fmla="*/ 571500 w 3152217"/>
                <a:gd name="connsiteY31" fmla="*/ 1295400 h 2217998"/>
                <a:gd name="connsiteX32" fmla="*/ 0 w 3152217"/>
                <a:gd name="connsiteY32" fmla="*/ 1266825 h 2217998"/>
                <a:gd name="connsiteX33" fmla="*/ 9525 w 3152217"/>
                <a:gd name="connsiteY33" fmla="*/ 28575 h 2217998"/>
                <a:gd name="connsiteX34" fmla="*/ 323850 w 3152217"/>
                <a:gd name="connsiteY34"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467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61950 w 3152217"/>
                <a:gd name="connsiteY0" fmla="*/ 0 h 2256098"/>
                <a:gd name="connsiteX1" fmla="*/ 95250 w 3152217"/>
                <a:gd name="connsiteY1" fmla="*/ 247650 h 2256098"/>
                <a:gd name="connsiteX2" fmla="*/ 1352550 w 3152217"/>
                <a:gd name="connsiteY2" fmla="*/ 123825 h 2256098"/>
                <a:gd name="connsiteX3" fmla="*/ 2314575 w 3152217"/>
                <a:gd name="connsiteY3" fmla="*/ 323850 h 2256098"/>
                <a:gd name="connsiteX4" fmla="*/ 2724150 w 3152217"/>
                <a:gd name="connsiteY4" fmla="*/ 819150 h 2256098"/>
                <a:gd name="connsiteX5" fmla="*/ 3152217 w 3152217"/>
                <a:gd name="connsiteY5" fmla="*/ 1255785 h 2256098"/>
                <a:gd name="connsiteX6" fmla="*/ 3152217 w 3152217"/>
                <a:gd name="connsiteY6" fmla="*/ 1468002 h 2256098"/>
                <a:gd name="connsiteX7" fmla="*/ 2940000 w 3152217"/>
                <a:gd name="connsiteY7" fmla="*/ 1468002 h 2256098"/>
                <a:gd name="connsiteX8" fmla="*/ 2539107 w 3152217"/>
                <a:gd name="connsiteY8" fmla="*/ 1067108 h 2256098"/>
                <a:gd name="connsiteX9" fmla="*/ 2474399 w 3152217"/>
                <a:gd name="connsiteY9" fmla="*/ 1153817 h 2256098"/>
                <a:gd name="connsiteX10" fmla="*/ 2907621 w 3152217"/>
                <a:gd name="connsiteY10" fmla="*/ 1587040 h 2256098"/>
                <a:gd name="connsiteX11" fmla="*/ 2907621 w 3152217"/>
                <a:gd name="connsiteY11" fmla="*/ 1799257 h 2256098"/>
                <a:gd name="connsiteX12" fmla="*/ 2695404 w 3152217"/>
                <a:gd name="connsiteY12" fmla="*/ 1799257 h 2256098"/>
                <a:gd name="connsiteX13" fmla="*/ 2293017 w 3152217"/>
                <a:gd name="connsiteY13" fmla="*/ 1396869 h 2256098"/>
                <a:gd name="connsiteX14" fmla="*/ 2228234 w 3152217"/>
                <a:gd name="connsiteY14" fmla="*/ 1483678 h 2256098"/>
                <a:gd name="connsiteX15" fmla="*/ 2648161 w 3152217"/>
                <a:gd name="connsiteY15" fmla="*/ 1903605 h 2256098"/>
                <a:gd name="connsiteX16" fmla="*/ 2648161 w 3152217"/>
                <a:gd name="connsiteY16" fmla="*/ 2115822 h 2256098"/>
                <a:gd name="connsiteX17" fmla="*/ 2435944 w 3152217"/>
                <a:gd name="connsiteY17" fmla="*/ 2115822 h 2256098"/>
                <a:gd name="connsiteX18" fmla="*/ 2046853 w 3152217"/>
                <a:gd name="connsiteY18" fmla="*/ 1726729 h 2256098"/>
                <a:gd name="connsiteX19" fmla="*/ 1987859 w 3152217"/>
                <a:gd name="connsiteY19" fmla="*/ 1812979 h 2256098"/>
                <a:gd name="connsiteX20" fmla="*/ 2218760 w 3152217"/>
                <a:gd name="connsiteY20" fmla="*/ 2043881 h 2256098"/>
                <a:gd name="connsiteX21" fmla="*/ 2218760 w 3152217"/>
                <a:gd name="connsiteY21" fmla="*/ 2256098 h 2256098"/>
                <a:gd name="connsiteX22" fmla="*/ 2006543 w 3152217"/>
                <a:gd name="connsiteY22" fmla="*/ 2256098 h 2256098"/>
                <a:gd name="connsiteX23" fmla="*/ 1798691 w 3152217"/>
                <a:gd name="connsiteY23" fmla="*/ 2048244 h 2256098"/>
                <a:gd name="connsiteX24" fmla="*/ 1775643 w 3152217"/>
                <a:gd name="connsiteY24" fmla="*/ 2025196 h 2256098"/>
                <a:gd name="connsiteX25" fmla="*/ 1842458 w 3152217"/>
                <a:gd name="connsiteY25" fmla="*/ 1935940 h 2256098"/>
                <a:gd name="connsiteX26" fmla="*/ 1533525 w 3152217"/>
                <a:gd name="connsiteY26" fmla="*/ 1524000 h 2256098"/>
                <a:gd name="connsiteX27" fmla="*/ 1219200 w 3152217"/>
                <a:gd name="connsiteY27" fmla="*/ 1219200 h 2256098"/>
                <a:gd name="connsiteX28" fmla="*/ 571500 w 3152217"/>
                <a:gd name="connsiteY28" fmla="*/ 1333500 h 2256098"/>
                <a:gd name="connsiteX29" fmla="*/ 0 w 3152217"/>
                <a:gd name="connsiteY29" fmla="*/ 1304925 h 2256098"/>
                <a:gd name="connsiteX30" fmla="*/ 9525 w 3152217"/>
                <a:gd name="connsiteY30" fmla="*/ 66675 h 2256098"/>
                <a:gd name="connsiteX31" fmla="*/ 361950 w 3152217"/>
                <a:gd name="connsiteY31" fmla="*/ 0 h 2256098"/>
                <a:gd name="connsiteX0" fmla="*/ 361950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61950 w 3152217"/>
                <a:gd name="connsiteY31" fmla="*/ 9525 h 2265623"/>
                <a:gd name="connsiteX0" fmla="*/ 40957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40957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24506 h 2280604"/>
                <a:gd name="connsiteX1" fmla="*/ 95250 w 3152217"/>
                <a:gd name="connsiteY1" fmla="*/ 272156 h 2280604"/>
                <a:gd name="connsiteX2" fmla="*/ 1352550 w 3152217"/>
                <a:gd name="connsiteY2" fmla="*/ 148331 h 2280604"/>
                <a:gd name="connsiteX3" fmla="*/ 2314575 w 3152217"/>
                <a:gd name="connsiteY3" fmla="*/ 348356 h 2280604"/>
                <a:gd name="connsiteX4" fmla="*/ 2724150 w 3152217"/>
                <a:gd name="connsiteY4" fmla="*/ 843656 h 2280604"/>
                <a:gd name="connsiteX5" fmla="*/ 3152217 w 3152217"/>
                <a:gd name="connsiteY5" fmla="*/ 1280291 h 2280604"/>
                <a:gd name="connsiteX6" fmla="*/ 3152217 w 3152217"/>
                <a:gd name="connsiteY6" fmla="*/ 1492508 h 2280604"/>
                <a:gd name="connsiteX7" fmla="*/ 2940000 w 3152217"/>
                <a:gd name="connsiteY7" fmla="*/ 1492508 h 2280604"/>
                <a:gd name="connsiteX8" fmla="*/ 2539107 w 3152217"/>
                <a:gd name="connsiteY8" fmla="*/ 1091614 h 2280604"/>
                <a:gd name="connsiteX9" fmla="*/ 2474399 w 3152217"/>
                <a:gd name="connsiteY9" fmla="*/ 1178323 h 2280604"/>
                <a:gd name="connsiteX10" fmla="*/ 2907621 w 3152217"/>
                <a:gd name="connsiteY10" fmla="*/ 1611546 h 2280604"/>
                <a:gd name="connsiteX11" fmla="*/ 2907621 w 3152217"/>
                <a:gd name="connsiteY11" fmla="*/ 1823763 h 2280604"/>
                <a:gd name="connsiteX12" fmla="*/ 2695404 w 3152217"/>
                <a:gd name="connsiteY12" fmla="*/ 1823763 h 2280604"/>
                <a:gd name="connsiteX13" fmla="*/ 2293017 w 3152217"/>
                <a:gd name="connsiteY13" fmla="*/ 1421375 h 2280604"/>
                <a:gd name="connsiteX14" fmla="*/ 2228234 w 3152217"/>
                <a:gd name="connsiteY14" fmla="*/ 1508184 h 2280604"/>
                <a:gd name="connsiteX15" fmla="*/ 2648161 w 3152217"/>
                <a:gd name="connsiteY15" fmla="*/ 1928111 h 2280604"/>
                <a:gd name="connsiteX16" fmla="*/ 2648161 w 3152217"/>
                <a:gd name="connsiteY16" fmla="*/ 2140328 h 2280604"/>
                <a:gd name="connsiteX17" fmla="*/ 2435944 w 3152217"/>
                <a:gd name="connsiteY17" fmla="*/ 2140328 h 2280604"/>
                <a:gd name="connsiteX18" fmla="*/ 2046853 w 3152217"/>
                <a:gd name="connsiteY18" fmla="*/ 1751235 h 2280604"/>
                <a:gd name="connsiteX19" fmla="*/ 1987859 w 3152217"/>
                <a:gd name="connsiteY19" fmla="*/ 1837485 h 2280604"/>
                <a:gd name="connsiteX20" fmla="*/ 2218760 w 3152217"/>
                <a:gd name="connsiteY20" fmla="*/ 2068387 h 2280604"/>
                <a:gd name="connsiteX21" fmla="*/ 2218760 w 3152217"/>
                <a:gd name="connsiteY21" fmla="*/ 2280604 h 2280604"/>
                <a:gd name="connsiteX22" fmla="*/ 2006543 w 3152217"/>
                <a:gd name="connsiteY22" fmla="*/ 2280604 h 2280604"/>
                <a:gd name="connsiteX23" fmla="*/ 1798691 w 3152217"/>
                <a:gd name="connsiteY23" fmla="*/ 2072750 h 2280604"/>
                <a:gd name="connsiteX24" fmla="*/ 1775643 w 3152217"/>
                <a:gd name="connsiteY24" fmla="*/ 2049702 h 2280604"/>
                <a:gd name="connsiteX25" fmla="*/ 1842458 w 3152217"/>
                <a:gd name="connsiteY25" fmla="*/ 1960446 h 2280604"/>
                <a:gd name="connsiteX26" fmla="*/ 1533525 w 3152217"/>
                <a:gd name="connsiteY26" fmla="*/ 1548506 h 2280604"/>
                <a:gd name="connsiteX27" fmla="*/ 1219200 w 3152217"/>
                <a:gd name="connsiteY27" fmla="*/ 1243706 h 2280604"/>
                <a:gd name="connsiteX28" fmla="*/ 571500 w 3152217"/>
                <a:gd name="connsiteY28" fmla="*/ 1358006 h 2280604"/>
                <a:gd name="connsiteX29" fmla="*/ 0 w 3152217"/>
                <a:gd name="connsiteY29" fmla="*/ 1329431 h 2280604"/>
                <a:gd name="connsiteX30" fmla="*/ 0 w 3152217"/>
                <a:gd name="connsiteY30" fmla="*/ 14981 h 2280604"/>
                <a:gd name="connsiteX31" fmla="*/ 390525 w 3152217"/>
                <a:gd name="connsiteY31" fmla="*/ 24506 h 2280604"/>
                <a:gd name="connsiteX0" fmla="*/ 390525 w 3152217"/>
                <a:gd name="connsiteY0" fmla="*/ 33386 h 2289484"/>
                <a:gd name="connsiteX1" fmla="*/ 95250 w 3152217"/>
                <a:gd name="connsiteY1" fmla="*/ 281036 h 2289484"/>
                <a:gd name="connsiteX2" fmla="*/ 1352550 w 3152217"/>
                <a:gd name="connsiteY2" fmla="*/ 157211 h 2289484"/>
                <a:gd name="connsiteX3" fmla="*/ 2314575 w 3152217"/>
                <a:gd name="connsiteY3" fmla="*/ 357236 h 2289484"/>
                <a:gd name="connsiteX4" fmla="*/ 2724150 w 3152217"/>
                <a:gd name="connsiteY4" fmla="*/ 852536 h 2289484"/>
                <a:gd name="connsiteX5" fmla="*/ 3152217 w 3152217"/>
                <a:gd name="connsiteY5" fmla="*/ 1289171 h 2289484"/>
                <a:gd name="connsiteX6" fmla="*/ 3152217 w 3152217"/>
                <a:gd name="connsiteY6" fmla="*/ 1501388 h 2289484"/>
                <a:gd name="connsiteX7" fmla="*/ 2940000 w 3152217"/>
                <a:gd name="connsiteY7" fmla="*/ 1501388 h 2289484"/>
                <a:gd name="connsiteX8" fmla="*/ 2539107 w 3152217"/>
                <a:gd name="connsiteY8" fmla="*/ 1100494 h 2289484"/>
                <a:gd name="connsiteX9" fmla="*/ 2474399 w 3152217"/>
                <a:gd name="connsiteY9" fmla="*/ 1187203 h 2289484"/>
                <a:gd name="connsiteX10" fmla="*/ 2907621 w 3152217"/>
                <a:gd name="connsiteY10" fmla="*/ 1620426 h 2289484"/>
                <a:gd name="connsiteX11" fmla="*/ 2907621 w 3152217"/>
                <a:gd name="connsiteY11" fmla="*/ 1832643 h 2289484"/>
                <a:gd name="connsiteX12" fmla="*/ 2695404 w 3152217"/>
                <a:gd name="connsiteY12" fmla="*/ 1832643 h 2289484"/>
                <a:gd name="connsiteX13" fmla="*/ 2293017 w 3152217"/>
                <a:gd name="connsiteY13" fmla="*/ 1430255 h 2289484"/>
                <a:gd name="connsiteX14" fmla="*/ 2228234 w 3152217"/>
                <a:gd name="connsiteY14" fmla="*/ 1517064 h 2289484"/>
                <a:gd name="connsiteX15" fmla="*/ 2648161 w 3152217"/>
                <a:gd name="connsiteY15" fmla="*/ 1936991 h 2289484"/>
                <a:gd name="connsiteX16" fmla="*/ 2648161 w 3152217"/>
                <a:gd name="connsiteY16" fmla="*/ 2149208 h 2289484"/>
                <a:gd name="connsiteX17" fmla="*/ 2435944 w 3152217"/>
                <a:gd name="connsiteY17" fmla="*/ 2149208 h 2289484"/>
                <a:gd name="connsiteX18" fmla="*/ 2046853 w 3152217"/>
                <a:gd name="connsiteY18" fmla="*/ 1760115 h 2289484"/>
                <a:gd name="connsiteX19" fmla="*/ 1987859 w 3152217"/>
                <a:gd name="connsiteY19" fmla="*/ 1846365 h 2289484"/>
                <a:gd name="connsiteX20" fmla="*/ 2218760 w 3152217"/>
                <a:gd name="connsiteY20" fmla="*/ 2077267 h 2289484"/>
                <a:gd name="connsiteX21" fmla="*/ 2218760 w 3152217"/>
                <a:gd name="connsiteY21" fmla="*/ 2289484 h 2289484"/>
                <a:gd name="connsiteX22" fmla="*/ 2006543 w 3152217"/>
                <a:gd name="connsiteY22" fmla="*/ 2289484 h 2289484"/>
                <a:gd name="connsiteX23" fmla="*/ 1798691 w 3152217"/>
                <a:gd name="connsiteY23" fmla="*/ 2081630 h 2289484"/>
                <a:gd name="connsiteX24" fmla="*/ 1775643 w 3152217"/>
                <a:gd name="connsiteY24" fmla="*/ 2058582 h 2289484"/>
                <a:gd name="connsiteX25" fmla="*/ 1842458 w 3152217"/>
                <a:gd name="connsiteY25" fmla="*/ 1969326 h 2289484"/>
                <a:gd name="connsiteX26" fmla="*/ 1533525 w 3152217"/>
                <a:gd name="connsiteY26" fmla="*/ 1557386 h 2289484"/>
                <a:gd name="connsiteX27" fmla="*/ 1219200 w 3152217"/>
                <a:gd name="connsiteY27" fmla="*/ 1252586 h 2289484"/>
                <a:gd name="connsiteX28" fmla="*/ 571500 w 3152217"/>
                <a:gd name="connsiteY28" fmla="*/ 1366886 h 2289484"/>
                <a:gd name="connsiteX29" fmla="*/ 0 w 3152217"/>
                <a:gd name="connsiteY29" fmla="*/ 1338311 h 2289484"/>
                <a:gd name="connsiteX30" fmla="*/ 0 w 3152217"/>
                <a:gd name="connsiteY30" fmla="*/ 23861 h 2289484"/>
                <a:gd name="connsiteX31" fmla="*/ 390525 w 3152217"/>
                <a:gd name="connsiteY31" fmla="*/ 33386 h 2289484"/>
                <a:gd name="connsiteX0" fmla="*/ 390525 w 3152217"/>
                <a:gd name="connsiteY0" fmla="*/ 24507 h 2280605"/>
                <a:gd name="connsiteX1" fmla="*/ 95250 w 3152217"/>
                <a:gd name="connsiteY1" fmla="*/ 272157 h 2280605"/>
                <a:gd name="connsiteX2" fmla="*/ 1352550 w 3152217"/>
                <a:gd name="connsiteY2" fmla="*/ 148332 h 2280605"/>
                <a:gd name="connsiteX3" fmla="*/ 2314575 w 3152217"/>
                <a:gd name="connsiteY3" fmla="*/ 348357 h 2280605"/>
                <a:gd name="connsiteX4" fmla="*/ 2724150 w 3152217"/>
                <a:gd name="connsiteY4" fmla="*/ 843657 h 2280605"/>
                <a:gd name="connsiteX5" fmla="*/ 3152217 w 3152217"/>
                <a:gd name="connsiteY5" fmla="*/ 1280292 h 2280605"/>
                <a:gd name="connsiteX6" fmla="*/ 3152217 w 3152217"/>
                <a:gd name="connsiteY6" fmla="*/ 1492509 h 2280605"/>
                <a:gd name="connsiteX7" fmla="*/ 2940000 w 3152217"/>
                <a:gd name="connsiteY7" fmla="*/ 1492509 h 2280605"/>
                <a:gd name="connsiteX8" fmla="*/ 2539107 w 3152217"/>
                <a:gd name="connsiteY8" fmla="*/ 1091615 h 2280605"/>
                <a:gd name="connsiteX9" fmla="*/ 2474399 w 3152217"/>
                <a:gd name="connsiteY9" fmla="*/ 1178324 h 2280605"/>
                <a:gd name="connsiteX10" fmla="*/ 2907621 w 3152217"/>
                <a:gd name="connsiteY10" fmla="*/ 1611547 h 2280605"/>
                <a:gd name="connsiteX11" fmla="*/ 2907621 w 3152217"/>
                <a:gd name="connsiteY11" fmla="*/ 1823764 h 2280605"/>
                <a:gd name="connsiteX12" fmla="*/ 2695404 w 3152217"/>
                <a:gd name="connsiteY12" fmla="*/ 1823764 h 2280605"/>
                <a:gd name="connsiteX13" fmla="*/ 2293017 w 3152217"/>
                <a:gd name="connsiteY13" fmla="*/ 1421376 h 2280605"/>
                <a:gd name="connsiteX14" fmla="*/ 2228234 w 3152217"/>
                <a:gd name="connsiteY14" fmla="*/ 1508185 h 2280605"/>
                <a:gd name="connsiteX15" fmla="*/ 2648161 w 3152217"/>
                <a:gd name="connsiteY15" fmla="*/ 1928112 h 2280605"/>
                <a:gd name="connsiteX16" fmla="*/ 2648161 w 3152217"/>
                <a:gd name="connsiteY16" fmla="*/ 2140329 h 2280605"/>
                <a:gd name="connsiteX17" fmla="*/ 2435944 w 3152217"/>
                <a:gd name="connsiteY17" fmla="*/ 2140329 h 2280605"/>
                <a:gd name="connsiteX18" fmla="*/ 2046853 w 3152217"/>
                <a:gd name="connsiteY18" fmla="*/ 1751236 h 2280605"/>
                <a:gd name="connsiteX19" fmla="*/ 1987859 w 3152217"/>
                <a:gd name="connsiteY19" fmla="*/ 1837486 h 2280605"/>
                <a:gd name="connsiteX20" fmla="*/ 2218760 w 3152217"/>
                <a:gd name="connsiteY20" fmla="*/ 2068388 h 2280605"/>
                <a:gd name="connsiteX21" fmla="*/ 2218760 w 3152217"/>
                <a:gd name="connsiteY21" fmla="*/ 2280605 h 2280605"/>
                <a:gd name="connsiteX22" fmla="*/ 2006543 w 3152217"/>
                <a:gd name="connsiteY22" fmla="*/ 2280605 h 2280605"/>
                <a:gd name="connsiteX23" fmla="*/ 1798691 w 3152217"/>
                <a:gd name="connsiteY23" fmla="*/ 2072751 h 2280605"/>
                <a:gd name="connsiteX24" fmla="*/ 1775643 w 3152217"/>
                <a:gd name="connsiteY24" fmla="*/ 2049703 h 2280605"/>
                <a:gd name="connsiteX25" fmla="*/ 1842458 w 3152217"/>
                <a:gd name="connsiteY25" fmla="*/ 1960447 h 2280605"/>
                <a:gd name="connsiteX26" fmla="*/ 1533525 w 3152217"/>
                <a:gd name="connsiteY26" fmla="*/ 1548507 h 2280605"/>
                <a:gd name="connsiteX27" fmla="*/ 1219200 w 3152217"/>
                <a:gd name="connsiteY27" fmla="*/ 1243707 h 2280605"/>
                <a:gd name="connsiteX28" fmla="*/ 571500 w 3152217"/>
                <a:gd name="connsiteY28" fmla="*/ 1358007 h 2280605"/>
                <a:gd name="connsiteX29" fmla="*/ 0 w 3152217"/>
                <a:gd name="connsiteY29" fmla="*/ 1329432 h 2280605"/>
                <a:gd name="connsiteX30" fmla="*/ 0 w 3152217"/>
                <a:gd name="connsiteY30" fmla="*/ 14982 h 2280605"/>
                <a:gd name="connsiteX31" fmla="*/ 390525 w 3152217"/>
                <a:gd name="connsiteY31" fmla="*/ 24507 h 2280605"/>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400050 w 3152217"/>
                <a:gd name="connsiteY0" fmla="*/ 0 h 2284673"/>
                <a:gd name="connsiteX1" fmla="*/ 95250 w 3152217"/>
                <a:gd name="connsiteY1" fmla="*/ 276225 h 2284673"/>
                <a:gd name="connsiteX2" fmla="*/ 1352550 w 3152217"/>
                <a:gd name="connsiteY2" fmla="*/ 152400 h 2284673"/>
                <a:gd name="connsiteX3" fmla="*/ 2314575 w 3152217"/>
                <a:gd name="connsiteY3" fmla="*/ 352425 h 2284673"/>
                <a:gd name="connsiteX4" fmla="*/ 2724150 w 3152217"/>
                <a:gd name="connsiteY4" fmla="*/ 847725 h 2284673"/>
                <a:gd name="connsiteX5" fmla="*/ 3152217 w 3152217"/>
                <a:gd name="connsiteY5" fmla="*/ 1284360 h 2284673"/>
                <a:gd name="connsiteX6" fmla="*/ 3152217 w 3152217"/>
                <a:gd name="connsiteY6" fmla="*/ 1496577 h 2284673"/>
                <a:gd name="connsiteX7" fmla="*/ 2940000 w 3152217"/>
                <a:gd name="connsiteY7" fmla="*/ 1496577 h 2284673"/>
                <a:gd name="connsiteX8" fmla="*/ 2539107 w 3152217"/>
                <a:gd name="connsiteY8" fmla="*/ 1095683 h 2284673"/>
                <a:gd name="connsiteX9" fmla="*/ 2474399 w 3152217"/>
                <a:gd name="connsiteY9" fmla="*/ 1182392 h 2284673"/>
                <a:gd name="connsiteX10" fmla="*/ 2907621 w 3152217"/>
                <a:gd name="connsiteY10" fmla="*/ 1615615 h 2284673"/>
                <a:gd name="connsiteX11" fmla="*/ 2907621 w 3152217"/>
                <a:gd name="connsiteY11" fmla="*/ 1827832 h 2284673"/>
                <a:gd name="connsiteX12" fmla="*/ 2695404 w 3152217"/>
                <a:gd name="connsiteY12" fmla="*/ 1827832 h 2284673"/>
                <a:gd name="connsiteX13" fmla="*/ 2293017 w 3152217"/>
                <a:gd name="connsiteY13" fmla="*/ 1425444 h 2284673"/>
                <a:gd name="connsiteX14" fmla="*/ 2228234 w 3152217"/>
                <a:gd name="connsiteY14" fmla="*/ 1512253 h 2284673"/>
                <a:gd name="connsiteX15" fmla="*/ 2648161 w 3152217"/>
                <a:gd name="connsiteY15" fmla="*/ 1932180 h 2284673"/>
                <a:gd name="connsiteX16" fmla="*/ 2648161 w 3152217"/>
                <a:gd name="connsiteY16" fmla="*/ 2144397 h 2284673"/>
                <a:gd name="connsiteX17" fmla="*/ 2435944 w 3152217"/>
                <a:gd name="connsiteY17" fmla="*/ 2144397 h 2284673"/>
                <a:gd name="connsiteX18" fmla="*/ 2046853 w 3152217"/>
                <a:gd name="connsiteY18" fmla="*/ 1755304 h 2284673"/>
                <a:gd name="connsiteX19" fmla="*/ 1987859 w 3152217"/>
                <a:gd name="connsiteY19" fmla="*/ 1841554 h 2284673"/>
                <a:gd name="connsiteX20" fmla="*/ 2218760 w 3152217"/>
                <a:gd name="connsiteY20" fmla="*/ 2072456 h 2284673"/>
                <a:gd name="connsiteX21" fmla="*/ 2218760 w 3152217"/>
                <a:gd name="connsiteY21" fmla="*/ 2284673 h 2284673"/>
                <a:gd name="connsiteX22" fmla="*/ 2006543 w 3152217"/>
                <a:gd name="connsiteY22" fmla="*/ 2284673 h 2284673"/>
                <a:gd name="connsiteX23" fmla="*/ 1798691 w 3152217"/>
                <a:gd name="connsiteY23" fmla="*/ 2076819 h 2284673"/>
                <a:gd name="connsiteX24" fmla="*/ 1775643 w 3152217"/>
                <a:gd name="connsiteY24" fmla="*/ 2053771 h 2284673"/>
                <a:gd name="connsiteX25" fmla="*/ 1842458 w 3152217"/>
                <a:gd name="connsiteY25" fmla="*/ 1964515 h 2284673"/>
                <a:gd name="connsiteX26" fmla="*/ 1533525 w 3152217"/>
                <a:gd name="connsiteY26" fmla="*/ 1552575 h 2284673"/>
                <a:gd name="connsiteX27" fmla="*/ 1219200 w 3152217"/>
                <a:gd name="connsiteY27" fmla="*/ 1247775 h 2284673"/>
                <a:gd name="connsiteX28" fmla="*/ 571500 w 3152217"/>
                <a:gd name="connsiteY28" fmla="*/ 1362075 h 2284673"/>
                <a:gd name="connsiteX29" fmla="*/ 0 w 3152217"/>
                <a:gd name="connsiteY29" fmla="*/ 1333500 h 2284673"/>
                <a:gd name="connsiteX30" fmla="*/ 0 w 3152217"/>
                <a:gd name="connsiteY30" fmla="*/ 19050 h 2284673"/>
                <a:gd name="connsiteX31" fmla="*/ 400050 w 3152217"/>
                <a:gd name="connsiteY31" fmla="*/ 0 h 228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52217" h="2284673">
                  <a:moveTo>
                    <a:pt x="400050" y="0"/>
                  </a:moveTo>
                  <a:lnTo>
                    <a:pt x="95250" y="276225"/>
                  </a:lnTo>
                  <a:cubicBezTo>
                    <a:pt x="349250" y="777875"/>
                    <a:pt x="831850" y="460375"/>
                    <a:pt x="1352550" y="152400"/>
                  </a:cubicBezTo>
                  <a:cubicBezTo>
                    <a:pt x="1641475" y="288925"/>
                    <a:pt x="1968500" y="301625"/>
                    <a:pt x="2314575" y="352425"/>
                  </a:cubicBezTo>
                  <a:cubicBezTo>
                    <a:pt x="2451100" y="603250"/>
                    <a:pt x="2587625" y="682625"/>
                    <a:pt x="2724150" y="847725"/>
                  </a:cubicBezTo>
                  <a:lnTo>
                    <a:pt x="3152217" y="1284360"/>
                  </a:lnTo>
                  <a:cubicBezTo>
                    <a:pt x="3210819" y="1342962"/>
                    <a:pt x="3210819" y="1437975"/>
                    <a:pt x="3152217" y="1496577"/>
                  </a:cubicBezTo>
                  <a:cubicBezTo>
                    <a:pt x="3093615" y="1555179"/>
                    <a:pt x="2998602" y="1555179"/>
                    <a:pt x="2940000" y="1496577"/>
                  </a:cubicBezTo>
                  <a:lnTo>
                    <a:pt x="2539107" y="1095683"/>
                  </a:lnTo>
                  <a:lnTo>
                    <a:pt x="2474399" y="1182392"/>
                  </a:lnTo>
                  <a:lnTo>
                    <a:pt x="2907621" y="1615615"/>
                  </a:lnTo>
                  <a:cubicBezTo>
                    <a:pt x="2966223" y="1674217"/>
                    <a:pt x="2966223" y="1769230"/>
                    <a:pt x="2907621" y="1827832"/>
                  </a:cubicBezTo>
                  <a:cubicBezTo>
                    <a:pt x="2849019" y="1886434"/>
                    <a:pt x="2754006" y="1886434"/>
                    <a:pt x="2695404" y="1827832"/>
                  </a:cubicBezTo>
                  <a:lnTo>
                    <a:pt x="2293017" y="1425444"/>
                  </a:lnTo>
                  <a:lnTo>
                    <a:pt x="2228234" y="1512253"/>
                  </a:lnTo>
                  <a:lnTo>
                    <a:pt x="2648161" y="1932180"/>
                  </a:lnTo>
                  <a:cubicBezTo>
                    <a:pt x="2706763" y="1990782"/>
                    <a:pt x="2706763" y="2085795"/>
                    <a:pt x="2648161" y="2144397"/>
                  </a:cubicBezTo>
                  <a:cubicBezTo>
                    <a:pt x="2589559" y="2202999"/>
                    <a:pt x="2494546" y="2202999"/>
                    <a:pt x="2435944" y="2144397"/>
                  </a:cubicBezTo>
                  <a:lnTo>
                    <a:pt x="2046853" y="1755304"/>
                  </a:lnTo>
                  <a:lnTo>
                    <a:pt x="1987859" y="1841554"/>
                  </a:lnTo>
                  <a:lnTo>
                    <a:pt x="2218760" y="2072456"/>
                  </a:lnTo>
                  <a:cubicBezTo>
                    <a:pt x="2277362" y="2131058"/>
                    <a:pt x="2277362" y="2226071"/>
                    <a:pt x="2218760" y="2284673"/>
                  </a:cubicBezTo>
                  <a:cubicBezTo>
                    <a:pt x="2160158" y="2343275"/>
                    <a:pt x="2065146" y="2343275"/>
                    <a:pt x="2006543" y="2284673"/>
                  </a:cubicBezTo>
                  <a:lnTo>
                    <a:pt x="1798691" y="2076819"/>
                  </a:lnTo>
                  <a:lnTo>
                    <a:pt x="1775643" y="2053771"/>
                  </a:lnTo>
                  <a:lnTo>
                    <a:pt x="1842458" y="1964515"/>
                  </a:lnTo>
                  <a:cubicBezTo>
                    <a:pt x="2026677" y="1607442"/>
                    <a:pt x="1697608" y="1472750"/>
                    <a:pt x="1533525" y="1552575"/>
                  </a:cubicBezTo>
                  <a:cubicBezTo>
                    <a:pt x="1555750" y="1323975"/>
                    <a:pt x="1380229" y="1237081"/>
                    <a:pt x="1219200" y="1247775"/>
                  </a:cubicBezTo>
                  <a:cubicBezTo>
                    <a:pt x="1190625" y="958850"/>
                    <a:pt x="838200" y="793750"/>
                    <a:pt x="571500" y="1362075"/>
                  </a:cubicBezTo>
                  <a:cubicBezTo>
                    <a:pt x="504825" y="1114425"/>
                    <a:pt x="276225" y="1066800"/>
                    <a:pt x="0" y="1333500"/>
                  </a:cubicBezTo>
                  <a:lnTo>
                    <a:pt x="0" y="19050"/>
                  </a:lnTo>
                  <a:lnTo>
                    <a:pt x="40005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41" name="Rectangle 40">
            <a:extLst>
              <a:ext uri="{FF2B5EF4-FFF2-40B4-BE49-F238E27FC236}">
                <a16:creationId xmlns:a16="http://schemas.microsoft.com/office/drawing/2014/main" id="{A49FA7F8-D10B-4168-95A4-D704937A9D8E}"/>
              </a:ext>
            </a:extLst>
          </p:cNvPr>
          <p:cNvSpPr/>
          <p:nvPr/>
        </p:nvSpPr>
        <p:spPr>
          <a:xfrm>
            <a:off x="10574799" y="5988169"/>
            <a:ext cx="1590726" cy="415534"/>
          </a:xfrm>
          <a:prstGeom prst="rect">
            <a:avLst/>
          </a:prstGeom>
          <a:solidFill>
            <a:srgbClr val="4A9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3" name="Rectangle 42">
            <a:extLst>
              <a:ext uri="{FF2B5EF4-FFF2-40B4-BE49-F238E27FC236}">
                <a16:creationId xmlns:a16="http://schemas.microsoft.com/office/drawing/2014/main" id="{D85E7EA5-A6FF-4911-B1F6-4856D1E6521E}"/>
              </a:ext>
            </a:extLst>
          </p:cNvPr>
          <p:cNvSpPr/>
          <p:nvPr/>
        </p:nvSpPr>
        <p:spPr>
          <a:xfrm>
            <a:off x="8050409" y="6000454"/>
            <a:ext cx="1578528" cy="360480"/>
          </a:xfrm>
          <a:prstGeom prst="rect">
            <a:avLst/>
          </a:prstGeom>
          <a:solidFill>
            <a:srgbClr val="9A66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4" name="TextBox 43">
            <a:extLst>
              <a:ext uri="{FF2B5EF4-FFF2-40B4-BE49-F238E27FC236}">
                <a16:creationId xmlns:a16="http://schemas.microsoft.com/office/drawing/2014/main" id="{37F3E08C-97E8-4157-A928-0A7217381B10}"/>
              </a:ext>
            </a:extLst>
          </p:cNvPr>
          <p:cNvSpPr txBox="1"/>
          <p:nvPr/>
        </p:nvSpPr>
        <p:spPr>
          <a:xfrm>
            <a:off x="10758995" y="6005000"/>
            <a:ext cx="1313181" cy="369332"/>
          </a:xfrm>
          <a:prstGeom prst="rect">
            <a:avLst/>
          </a:prstGeom>
          <a:noFill/>
        </p:spPr>
        <p:txBody>
          <a:bodyPr wrap="square" rtlCol="0" anchor="ctr">
            <a:spAutoFit/>
          </a:bodyPr>
          <a:lstStyle/>
          <a:p>
            <a:pPr algn="ctr"/>
            <a:r>
              <a:rPr lang="en-US" altLang="ko-KR" b="1" dirty="0">
                <a:solidFill>
                  <a:schemeClr val="bg1"/>
                </a:solidFill>
                <a:latin typeface="Arial" pitchFamily="34" charset="0"/>
                <a:cs typeface="Arial" pitchFamily="34" charset="0"/>
              </a:rPr>
              <a:t>15%</a:t>
            </a:r>
            <a:endParaRPr lang="ko-KR" altLang="en-US" b="1" dirty="0">
              <a:solidFill>
                <a:schemeClr val="bg1"/>
              </a:solidFill>
              <a:latin typeface="Arial" pitchFamily="34" charset="0"/>
              <a:cs typeface="Arial" pitchFamily="34" charset="0"/>
            </a:endParaRPr>
          </a:p>
        </p:txBody>
      </p:sp>
      <p:sp>
        <p:nvSpPr>
          <p:cNvPr id="92" name="TextBox 91">
            <a:extLst>
              <a:ext uri="{FF2B5EF4-FFF2-40B4-BE49-F238E27FC236}">
                <a16:creationId xmlns:a16="http://schemas.microsoft.com/office/drawing/2014/main" id="{B4E435CE-4D02-4006-9DAE-1307A4EB2FDC}"/>
              </a:ext>
            </a:extLst>
          </p:cNvPr>
          <p:cNvSpPr txBox="1"/>
          <p:nvPr/>
        </p:nvSpPr>
        <p:spPr>
          <a:xfrm>
            <a:off x="8258275" y="6005000"/>
            <a:ext cx="1313181" cy="369332"/>
          </a:xfrm>
          <a:prstGeom prst="rect">
            <a:avLst/>
          </a:prstGeom>
          <a:noFill/>
        </p:spPr>
        <p:txBody>
          <a:bodyPr wrap="square" rtlCol="0" anchor="ctr">
            <a:spAutoFit/>
          </a:bodyPr>
          <a:lstStyle/>
          <a:p>
            <a:pPr algn="ctr"/>
            <a:r>
              <a:rPr lang="en-US" altLang="ko-KR" b="1" dirty="0">
                <a:solidFill>
                  <a:schemeClr val="bg1"/>
                </a:solidFill>
                <a:latin typeface="Arial" pitchFamily="34" charset="0"/>
                <a:cs typeface="Arial" pitchFamily="34" charset="0"/>
              </a:rPr>
              <a:t>85%</a:t>
            </a:r>
            <a:endParaRPr lang="ko-KR" altLang="en-US" b="1" dirty="0">
              <a:solidFill>
                <a:schemeClr val="bg1"/>
              </a:solidFill>
              <a:latin typeface="Arial" pitchFamily="34" charset="0"/>
              <a:cs typeface="Arial" pitchFamily="34" charset="0"/>
            </a:endParaRPr>
          </a:p>
        </p:txBody>
      </p:sp>
      <p:sp>
        <p:nvSpPr>
          <p:cNvPr id="40" name="Title 1">
            <a:extLst>
              <a:ext uri="{FF2B5EF4-FFF2-40B4-BE49-F238E27FC236}">
                <a16:creationId xmlns:a16="http://schemas.microsoft.com/office/drawing/2014/main" id="{94E6C85E-B9C9-4AC6-8AA5-F60734C08835}"/>
              </a:ext>
            </a:extLst>
          </p:cNvPr>
          <p:cNvSpPr txBox="1">
            <a:spLocks/>
          </p:cNvSpPr>
          <p:nvPr/>
        </p:nvSpPr>
        <p:spPr>
          <a:xfrm>
            <a:off x="613716" y="1796586"/>
            <a:ext cx="3241675" cy="1503363"/>
          </a:xfrm>
          <a:prstGeom prst="rect">
            <a:avLst/>
          </a:prstGeom>
        </p:spPr>
        <p:txBody>
          <a:bodyPr anchor="ct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1800" dirty="0">
                <a:solidFill>
                  <a:schemeClr val="tx1">
                    <a:lumMod val="95000"/>
                  </a:schemeClr>
                </a:solidFill>
                <a:latin typeface="Aharoni" panose="020B0604020202020204" pitchFamily="2" charset="-79"/>
                <a:cs typeface="Aharoni" panose="020B0604020202020204" pitchFamily="2" charset="-79"/>
              </a:rPr>
              <a:t>The revenue of this platform mainly comes from </a:t>
            </a:r>
            <a:r>
              <a:rPr lang="en-US" altLang="ko-KR" sz="1800" b="1" i="1" dirty="0">
                <a:solidFill>
                  <a:schemeClr val="tx1">
                    <a:lumMod val="95000"/>
                  </a:schemeClr>
                </a:solidFill>
                <a:latin typeface="Aharoni" panose="020B0604020202020204" pitchFamily="2" charset="-79"/>
                <a:cs typeface="Aharoni" panose="020B0604020202020204" pitchFamily="2" charset="-79"/>
              </a:rPr>
              <a:t>advertising fees </a:t>
            </a:r>
            <a:r>
              <a:rPr lang="en-US" altLang="ko-KR" sz="1800" dirty="0">
                <a:solidFill>
                  <a:schemeClr val="tx1">
                    <a:lumMod val="95000"/>
                  </a:schemeClr>
                </a:solidFill>
                <a:latin typeface="Aharoni" panose="020B0604020202020204" pitchFamily="2" charset="-79"/>
                <a:cs typeface="Aharoni" panose="020B0604020202020204" pitchFamily="2" charset="-79"/>
              </a:rPr>
              <a:t>and </a:t>
            </a:r>
            <a:r>
              <a:rPr lang="en-US" altLang="ko-KR" sz="1800" b="1" i="1" dirty="0">
                <a:solidFill>
                  <a:schemeClr val="tx1">
                    <a:lumMod val="95000"/>
                  </a:schemeClr>
                </a:solidFill>
                <a:latin typeface="Aharoni" panose="020B0604020202020204" pitchFamily="2" charset="-79"/>
                <a:cs typeface="Aharoni" panose="020B0604020202020204" pitchFamily="2" charset="-79"/>
              </a:rPr>
              <a:t>platform service fees</a:t>
            </a:r>
            <a:endParaRPr lang="ko-KR" altLang="en-US" sz="1800" dirty="0">
              <a:solidFill>
                <a:schemeClr val="tx1">
                  <a:lumMod val="95000"/>
                </a:schemeClr>
              </a:solidFill>
              <a:latin typeface="Aharoni" panose="020B0604020202020204" pitchFamily="2" charset="-79"/>
              <a:cs typeface="Aharoni" panose="020B0604020202020204" pitchFamily="2" charset="-79"/>
            </a:endParaRPr>
          </a:p>
        </p:txBody>
      </p:sp>
      <p:sp>
        <p:nvSpPr>
          <p:cNvPr id="42" name="Rounded Rectangle 13">
            <a:extLst>
              <a:ext uri="{FF2B5EF4-FFF2-40B4-BE49-F238E27FC236}">
                <a16:creationId xmlns:a16="http://schemas.microsoft.com/office/drawing/2014/main" id="{599A4787-0A57-434F-A065-B5C1A22DA521}"/>
              </a:ext>
            </a:extLst>
          </p:cNvPr>
          <p:cNvSpPr/>
          <p:nvPr/>
        </p:nvSpPr>
        <p:spPr>
          <a:xfrm>
            <a:off x="613716" y="3299950"/>
            <a:ext cx="3070812" cy="1130129"/>
          </a:xfrm>
          <a:prstGeom prst="roundRect">
            <a:avLst>
              <a:gd name="adj" fmla="val 12448"/>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026BACD8-5032-43E5-BDF2-AB2EC6BD5B5B}"/>
              </a:ext>
            </a:extLst>
          </p:cNvPr>
          <p:cNvSpPr txBox="1"/>
          <p:nvPr/>
        </p:nvSpPr>
        <p:spPr>
          <a:xfrm>
            <a:off x="714194" y="3418738"/>
            <a:ext cx="2970334" cy="892552"/>
          </a:xfrm>
          <a:prstGeom prst="rect">
            <a:avLst/>
          </a:prstGeom>
          <a:noFill/>
        </p:spPr>
        <p:txBody>
          <a:bodyPr wrap="square" rtlCol="0">
            <a:spAutoFit/>
          </a:bodyPr>
          <a:lstStyle/>
          <a:p>
            <a:r>
              <a:rPr lang="en-US" altLang="ko-KR" sz="1300" dirty="0">
                <a:solidFill>
                  <a:schemeClr val="tx1">
                    <a:lumMod val="95000"/>
                  </a:schemeClr>
                </a:solidFill>
                <a:cs typeface="Arial" pitchFamily="34" charset="0"/>
              </a:rPr>
              <a:t>Advertising fields will be set up on the platform web pages for game companies to place their company's game advertisements</a:t>
            </a:r>
            <a:r>
              <a:rPr lang="en-US" altLang="ko-KR" sz="1300" dirty="0">
                <a:solidFill>
                  <a:schemeClr val="tx1">
                    <a:lumMod val="95000"/>
                  </a:schemeClr>
                </a:solidFill>
                <a:latin typeface="Arial" pitchFamily="34" charset="0"/>
                <a:cs typeface="Arial" pitchFamily="34" charset="0"/>
              </a:rPr>
              <a:t> </a:t>
            </a:r>
          </a:p>
        </p:txBody>
      </p:sp>
      <p:sp>
        <p:nvSpPr>
          <p:cNvPr id="46" name="Rounded Rectangle 14">
            <a:extLst>
              <a:ext uri="{FF2B5EF4-FFF2-40B4-BE49-F238E27FC236}">
                <a16:creationId xmlns:a16="http://schemas.microsoft.com/office/drawing/2014/main" id="{AC173027-EDB7-4E79-896B-3C6C96E26A2C}"/>
              </a:ext>
            </a:extLst>
          </p:cNvPr>
          <p:cNvSpPr/>
          <p:nvPr/>
        </p:nvSpPr>
        <p:spPr>
          <a:xfrm>
            <a:off x="613716" y="4559955"/>
            <a:ext cx="3070812" cy="1130129"/>
          </a:xfrm>
          <a:prstGeom prst="roundRect">
            <a:avLst>
              <a:gd name="adj" fmla="val 12448"/>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B745360F-2372-480A-A2EC-C6241500DC68}"/>
              </a:ext>
            </a:extLst>
          </p:cNvPr>
          <p:cNvSpPr txBox="1"/>
          <p:nvPr/>
        </p:nvSpPr>
        <p:spPr>
          <a:xfrm>
            <a:off x="759107" y="4678743"/>
            <a:ext cx="2970334" cy="892552"/>
          </a:xfrm>
          <a:prstGeom prst="rect">
            <a:avLst/>
          </a:prstGeom>
          <a:noFill/>
        </p:spPr>
        <p:txBody>
          <a:bodyPr wrap="square">
            <a:spAutoFit/>
          </a:bodyPr>
          <a:lstStyle/>
          <a:p>
            <a:r>
              <a:rPr lang="en-US" altLang="ko-KR" sz="1300" dirty="0">
                <a:solidFill>
                  <a:schemeClr val="tx1">
                    <a:lumMod val="95000"/>
                  </a:schemeClr>
                </a:solidFill>
                <a:cs typeface="Arial" pitchFamily="34" charset="0"/>
              </a:rPr>
              <a:t>Corresponding  platform fees will be charged from the game companies in proportion to their income.</a:t>
            </a:r>
            <a:endParaRPr lang="en-HK" sz="1300" dirty="0">
              <a:solidFill>
                <a:schemeClr val="tx1">
                  <a:lumMod val="95000"/>
                </a:schemeClr>
              </a:solidFill>
            </a:endParaRPr>
          </a:p>
        </p:txBody>
      </p:sp>
      <p:sp>
        <p:nvSpPr>
          <p:cNvPr id="48" name="Title 1">
            <a:extLst>
              <a:ext uri="{FF2B5EF4-FFF2-40B4-BE49-F238E27FC236}">
                <a16:creationId xmlns:a16="http://schemas.microsoft.com/office/drawing/2014/main" id="{843F0399-9498-4B51-A361-88EC12803D90}"/>
              </a:ext>
            </a:extLst>
          </p:cNvPr>
          <p:cNvSpPr txBox="1">
            <a:spLocks/>
          </p:cNvSpPr>
          <p:nvPr/>
        </p:nvSpPr>
        <p:spPr>
          <a:xfrm>
            <a:off x="613715" y="1272380"/>
            <a:ext cx="3241675" cy="822184"/>
          </a:xfrm>
          <a:prstGeom prst="rect">
            <a:avLst/>
          </a:prstGeom>
        </p:spPr>
        <p:txBody>
          <a:bodyPr anchor="ct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2400" dirty="0">
                <a:solidFill>
                  <a:schemeClr val="tx2">
                    <a:lumMod val="25000"/>
                  </a:schemeClr>
                </a:solidFill>
                <a:latin typeface="Aharoni" panose="020B0604020202020204" pitchFamily="2" charset="-79"/>
                <a:cs typeface="Aharoni" panose="020B0604020202020204" pitchFamily="2" charset="-79"/>
              </a:rPr>
              <a:t>Platform Revenue</a:t>
            </a:r>
            <a:endParaRPr lang="ko-KR" altLang="en-US" sz="2400" dirty="0">
              <a:solidFill>
                <a:schemeClr val="tx2">
                  <a:lumMod val="25000"/>
                </a:schemeClr>
              </a:solidFill>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272351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53509127-CF27-48C2-B225-7998F37A6D62}"/>
              </a:ext>
            </a:extLst>
          </p:cNvPr>
          <p:cNvSpPr/>
          <p:nvPr/>
        </p:nvSpPr>
        <p:spPr>
          <a:xfrm>
            <a:off x="-9640" y="0"/>
            <a:ext cx="12201640" cy="6858000"/>
          </a:xfrm>
          <a:prstGeom prst="rect">
            <a:avLst/>
          </a:prstGeom>
          <a:solidFill>
            <a:schemeClr val="tx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ltLang="ko-KR" sz="1800" dirty="0">
              <a:solidFill>
                <a:schemeClr val="accent2">
                  <a:lumMod val="20000"/>
                  <a:lumOff val="80000"/>
                </a:schemeClr>
              </a:solidFill>
              <a:cs typeface="Arial" pitchFamily="34" charset="0"/>
            </a:endParaRPr>
          </a:p>
        </p:txBody>
      </p:sp>
      <p:sp>
        <p:nvSpPr>
          <p:cNvPr id="91" name="Rectangle 90">
            <a:extLst>
              <a:ext uri="{FF2B5EF4-FFF2-40B4-BE49-F238E27FC236}">
                <a16:creationId xmlns:a16="http://schemas.microsoft.com/office/drawing/2014/main" id="{084EB92D-7A8D-4C13-8EE7-6F8CAF9CF2BA}"/>
              </a:ext>
            </a:extLst>
          </p:cNvPr>
          <p:cNvSpPr/>
          <p:nvPr/>
        </p:nvSpPr>
        <p:spPr>
          <a:xfrm>
            <a:off x="-9640" y="6315133"/>
            <a:ext cx="12201640" cy="520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93" name="Rectangle 92">
            <a:extLst>
              <a:ext uri="{FF2B5EF4-FFF2-40B4-BE49-F238E27FC236}">
                <a16:creationId xmlns:a16="http://schemas.microsoft.com/office/drawing/2014/main" id="{F51B010F-D5DC-4637-8A4B-611D02314BEE}"/>
              </a:ext>
            </a:extLst>
          </p:cNvPr>
          <p:cNvSpPr/>
          <p:nvPr/>
        </p:nvSpPr>
        <p:spPr>
          <a:xfrm>
            <a:off x="7726273" y="5866849"/>
            <a:ext cx="4475366" cy="5902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6" name="Rectangle 5">
            <a:extLst>
              <a:ext uri="{FF2B5EF4-FFF2-40B4-BE49-F238E27FC236}">
                <a16:creationId xmlns:a16="http://schemas.microsoft.com/office/drawing/2014/main" id="{E42A9016-E845-4BF7-91A3-9BE2B9A2AE21}"/>
              </a:ext>
            </a:extLst>
          </p:cNvPr>
          <p:cNvSpPr/>
          <p:nvPr/>
        </p:nvSpPr>
        <p:spPr>
          <a:xfrm rot="-720000">
            <a:off x="5851192" y="5761778"/>
            <a:ext cx="3573256" cy="5660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Oval 67">
            <a:extLst>
              <a:ext uri="{FF2B5EF4-FFF2-40B4-BE49-F238E27FC236}">
                <a16:creationId xmlns:a16="http://schemas.microsoft.com/office/drawing/2014/main" id="{337B9E8E-85E5-4CDF-BED7-B68B50581651}"/>
              </a:ext>
            </a:extLst>
          </p:cNvPr>
          <p:cNvSpPr/>
          <p:nvPr/>
        </p:nvSpPr>
        <p:spPr>
          <a:xfrm>
            <a:off x="7258370" y="5562230"/>
            <a:ext cx="876093" cy="894841"/>
          </a:xfrm>
          <a:prstGeom prst="ellipse">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0" name="Rectangle 69">
            <a:extLst>
              <a:ext uri="{FF2B5EF4-FFF2-40B4-BE49-F238E27FC236}">
                <a16:creationId xmlns:a16="http://schemas.microsoft.com/office/drawing/2014/main" id="{3D51C0B8-C4B3-45A3-B192-D9C0D962C8CD}"/>
              </a:ext>
            </a:extLst>
          </p:cNvPr>
          <p:cNvSpPr/>
          <p:nvPr/>
        </p:nvSpPr>
        <p:spPr>
          <a:xfrm>
            <a:off x="-9640" y="4065734"/>
            <a:ext cx="5514778" cy="2063211"/>
          </a:xfrm>
          <a:prstGeom prst="rect">
            <a:avLst/>
          </a:prstGeom>
          <a:solidFill>
            <a:schemeClr val="accent5">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HK"/>
          </a:p>
        </p:txBody>
      </p:sp>
      <p:pic>
        <p:nvPicPr>
          <p:cNvPr id="72" name="Picture 1">
            <a:extLst>
              <a:ext uri="{FF2B5EF4-FFF2-40B4-BE49-F238E27FC236}">
                <a16:creationId xmlns:a16="http://schemas.microsoft.com/office/drawing/2014/main" id="{660BD92D-3F52-42C9-BD1F-D0B9B59106DB}"/>
              </a:ext>
            </a:extLst>
          </p:cNvPr>
          <p:cNvPicPr/>
          <p:nvPr/>
        </p:nvPicPr>
        <p:blipFill>
          <a:blip r:embed="rId2"/>
          <a:stretch>
            <a:fillRect/>
          </a:stretch>
        </p:blipFill>
        <p:spPr>
          <a:xfrm>
            <a:off x="147408" y="4244611"/>
            <a:ext cx="5200681" cy="1683735"/>
          </a:xfrm>
          <a:prstGeom prst="rect">
            <a:avLst/>
          </a:prstGeom>
        </p:spPr>
      </p:pic>
      <p:sp>
        <p:nvSpPr>
          <p:cNvPr id="74" name="Rectangle 73">
            <a:extLst>
              <a:ext uri="{FF2B5EF4-FFF2-40B4-BE49-F238E27FC236}">
                <a16:creationId xmlns:a16="http://schemas.microsoft.com/office/drawing/2014/main" id="{6917A693-9664-4BEF-8F20-EB91C79B006C}"/>
              </a:ext>
            </a:extLst>
          </p:cNvPr>
          <p:cNvSpPr/>
          <p:nvPr/>
        </p:nvSpPr>
        <p:spPr>
          <a:xfrm>
            <a:off x="-1" y="6143955"/>
            <a:ext cx="5948583" cy="5468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6" name="Rectangle 75">
            <a:extLst>
              <a:ext uri="{FF2B5EF4-FFF2-40B4-BE49-F238E27FC236}">
                <a16:creationId xmlns:a16="http://schemas.microsoft.com/office/drawing/2014/main" id="{3252738F-BAA4-4A9E-BD9E-B1387634E15B}"/>
              </a:ext>
            </a:extLst>
          </p:cNvPr>
          <p:cNvSpPr/>
          <p:nvPr/>
        </p:nvSpPr>
        <p:spPr>
          <a:xfrm>
            <a:off x="9298745" y="5396501"/>
            <a:ext cx="2893255" cy="5507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8" name="Rectangle 77">
            <a:extLst>
              <a:ext uri="{FF2B5EF4-FFF2-40B4-BE49-F238E27FC236}">
                <a16:creationId xmlns:a16="http://schemas.microsoft.com/office/drawing/2014/main" id="{4FA82B50-8178-42D5-954D-3D91BE17F353}"/>
              </a:ext>
            </a:extLst>
          </p:cNvPr>
          <p:cNvSpPr/>
          <p:nvPr/>
        </p:nvSpPr>
        <p:spPr>
          <a:xfrm>
            <a:off x="9444251" y="4806279"/>
            <a:ext cx="2747749" cy="59022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0" name="TextBox 79">
            <a:extLst>
              <a:ext uri="{FF2B5EF4-FFF2-40B4-BE49-F238E27FC236}">
                <a16:creationId xmlns:a16="http://schemas.microsoft.com/office/drawing/2014/main" id="{1CBCB095-C2D2-4498-A6B1-D02C2CC920C3}"/>
              </a:ext>
            </a:extLst>
          </p:cNvPr>
          <p:cNvSpPr txBox="1"/>
          <p:nvPr/>
        </p:nvSpPr>
        <p:spPr>
          <a:xfrm>
            <a:off x="9298745" y="5012039"/>
            <a:ext cx="2893255" cy="307777"/>
          </a:xfrm>
          <a:prstGeom prst="rect">
            <a:avLst/>
          </a:prstGeom>
          <a:noFill/>
        </p:spPr>
        <p:txBody>
          <a:bodyPr wrap="square" rtlCol="0" anchor="ctr">
            <a:spAutoFit/>
          </a:bodyPr>
          <a:lstStyle/>
          <a:p>
            <a:pPr algn="ctr"/>
            <a:r>
              <a:rPr lang="en-US" altLang="zh-CN" sz="1400" b="1" dirty="0">
                <a:solidFill>
                  <a:schemeClr val="bg1"/>
                </a:solidFill>
              </a:rPr>
              <a:t>Our platform</a:t>
            </a:r>
            <a:endParaRPr lang="ko-KR" altLang="en-US" sz="1400" b="1" dirty="0">
              <a:solidFill>
                <a:schemeClr val="bg1"/>
              </a:solidFill>
            </a:endParaRPr>
          </a:p>
        </p:txBody>
      </p:sp>
      <p:sp>
        <p:nvSpPr>
          <p:cNvPr id="82" name="TextBox 64">
            <a:extLst>
              <a:ext uri="{FF2B5EF4-FFF2-40B4-BE49-F238E27FC236}">
                <a16:creationId xmlns:a16="http://schemas.microsoft.com/office/drawing/2014/main" id="{CCA015C4-79D0-4FFE-8EE9-E4BF925E45C3}"/>
              </a:ext>
            </a:extLst>
          </p:cNvPr>
          <p:cNvSpPr txBox="1"/>
          <p:nvPr/>
        </p:nvSpPr>
        <p:spPr>
          <a:xfrm>
            <a:off x="1884151" y="2700101"/>
            <a:ext cx="6303697" cy="1092607"/>
          </a:xfrm>
          <a:prstGeom prst="rect">
            <a:avLst/>
          </a:prstGeom>
          <a:noFill/>
        </p:spPr>
        <p:txBody>
          <a:bodyPr wrap="square" rtlCol="0">
            <a:spAutoFit/>
          </a:bodyPr>
          <a:lstStyle/>
          <a:p>
            <a:r>
              <a:rPr lang="en-US" altLang="ko-KR" sz="1300" dirty="0">
                <a:solidFill>
                  <a:schemeClr val="accent2">
                    <a:lumMod val="20000"/>
                    <a:lumOff val="80000"/>
                  </a:schemeClr>
                </a:solidFill>
                <a:cs typeface="Arial" pitchFamily="34" charset="0"/>
              </a:rPr>
              <a:t>As the figure below,  all the mainstream application platforms’ commission rates is higher  than 30%. The high expense decreases the profits of game companies. As mentioned above, our platform only charges 15% as the platform service fee, which is more than 50% cheaper than existing game platforms that support players to consume. </a:t>
            </a:r>
          </a:p>
        </p:txBody>
      </p:sp>
      <p:sp>
        <p:nvSpPr>
          <p:cNvPr id="84" name="Oval 83">
            <a:extLst>
              <a:ext uri="{FF2B5EF4-FFF2-40B4-BE49-F238E27FC236}">
                <a16:creationId xmlns:a16="http://schemas.microsoft.com/office/drawing/2014/main" id="{1B0FA538-6B50-412E-9E99-C5B6D80F199E}"/>
              </a:ext>
            </a:extLst>
          </p:cNvPr>
          <p:cNvSpPr/>
          <p:nvPr/>
        </p:nvSpPr>
        <p:spPr>
          <a:xfrm>
            <a:off x="7406569" y="5724911"/>
            <a:ext cx="579694" cy="590222"/>
          </a:xfrm>
          <a:prstGeom prst="ellipse">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6" name="TextBox 85">
            <a:extLst>
              <a:ext uri="{FF2B5EF4-FFF2-40B4-BE49-F238E27FC236}">
                <a16:creationId xmlns:a16="http://schemas.microsoft.com/office/drawing/2014/main" id="{796992A1-CBD4-41A6-9897-FE4FA698C598}"/>
              </a:ext>
            </a:extLst>
          </p:cNvPr>
          <p:cNvSpPr txBox="1"/>
          <p:nvPr/>
        </p:nvSpPr>
        <p:spPr>
          <a:xfrm>
            <a:off x="1160443" y="6288994"/>
            <a:ext cx="2893255" cy="307777"/>
          </a:xfrm>
          <a:prstGeom prst="rect">
            <a:avLst/>
          </a:prstGeom>
          <a:noFill/>
        </p:spPr>
        <p:txBody>
          <a:bodyPr wrap="square" rtlCol="0" anchor="ctr">
            <a:spAutoFit/>
          </a:bodyPr>
          <a:lstStyle/>
          <a:p>
            <a:pPr algn="ctr"/>
            <a:r>
              <a:rPr lang="en-US" altLang="zh-CN" sz="1400" b="1" dirty="0">
                <a:solidFill>
                  <a:schemeClr val="bg1"/>
                </a:solidFill>
              </a:rPr>
              <a:t>&gt;30%</a:t>
            </a:r>
            <a:endParaRPr lang="ko-KR" altLang="en-US" sz="1400" b="1" dirty="0">
              <a:solidFill>
                <a:schemeClr val="bg1"/>
              </a:solidFill>
            </a:endParaRPr>
          </a:p>
        </p:txBody>
      </p:sp>
      <p:sp>
        <p:nvSpPr>
          <p:cNvPr id="88" name="TextBox 87">
            <a:extLst>
              <a:ext uri="{FF2B5EF4-FFF2-40B4-BE49-F238E27FC236}">
                <a16:creationId xmlns:a16="http://schemas.microsoft.com/office/drawing/2014/main" id="{1B29E15A-85B8-4B3D-9452-B67992469826}"/>
              </a:ext>
            </a:extLst>
          </p:cNvPr>
          <p:cNvSpPr txBox="1"/>
          <p:nvPr/>
        </p:nvSpPr>
        <p:spPr>
          <a:xfrm>
            <a:off x="9424604" y="5562230"/>
            <a:ext cx="2893255" cy="307777"/>
          </a:xfrm>
          <a:prstGeom prst="rect">
            <a:avLst/>
          </a:prstGeom>
          <a:noFill/>
        </p:spPr>
        <p:txBody>
          <a:bodyPr wrap="square" rtlCol="0" anchor="ctr">
            <a:spAutoFit/>
          </a:bodyPr>
          <a:lstStyle/>
          <a:p>
            <a:pPr algn="ctr"/>
            <a:r>
              <a:rPr lang="en-US" altLang="zh-CN" sz="1400" b="1" dirty="0">
                <a:solidFill>
                  <a:schemeClr val="bg1"/>
                </a:solidFill>
              </a:rPr>
              <a:t>15%</a:t>
            </a:r>
            <a:endParaRPr lang="ko-KR" altLang="en-US" sz="1400" b="1" dirty="0">
              <a:solidFill>
                <a:schemeClr val="bg1"/>
              </a:solidFill>
            </a:endParaRPr>
          </a:p>
        </p:txBody>
      </p:sp>
      <p:sp>
        <p:nvSpPr>
          <p:cNvPr id="90" name="TextBox 89">
            <a:extLst>
              <a:ext uri="{FF2B5EF4-FFF2-40B4-BE49-F238E27FC236}">
                <a16:creationId xmlns:a16="http://schemas.microsoft.com/office/drawing/2014/main" id="{B2299D27-3D2D-4717-9C33-45B623D10F24}"/>
              </a:ext>
            </a:extLst>
          </p:cNvPr>
          <p:cNvSpPr txBox="1"/>
          <p:nvPr/>
        </p:nvSpPr>
        <p:spPr>
          <a:xfrm>
            <a:off x="324686" y="914729"/>
            <a:ext cx="4064431" cy="461665"/>
          </a:xfrm>
          <a:prstGeom prst="rect">
            <a:avLst/>
          </a:prstGeom>
          <a:noFill/>
        </p:spPr>
        <p:txBody>
          <a:bodyPr wrap="square" rtlCol="0">
            <a:spAutoFit/>
          </a:bodyPr>
          <a:lstStyle/>
          <a:p>
            <a:r>
              <a:rPr lang="en-HK" sz="2400" dirty="0">
                <a:solidFill>
                  <a:schemeClr val="accent6">
                    <a:lumMod val="20000"/>
                    <a:lumOff val="80000"/>
                  </a:schemeClr>
                </a:solidFill>
              </a:rPr>
              <a:t>Preferential platform fees</a:t>
            </a:r>
          </a:p>
        </p:txBody>
      </p:sp>
      <p:sp>
        <p:nvSpPr>
          <p:cNvPr id="95" name="Up Arrow 4">
            <a:extLst>
              <a:ext uri="{FF2B5EF4-FFF2-40B4-BE49-F238E27FC236}">
                <a16:creationId xmlns:a16="http://schemas.microsoft.com/office/drawing/2014/main" id="{C0A172D6-4D2C-4B72-BA78-4747EBB8460B}"/>
              </a:ext>
            </a:extLst>
          </p:cNvPr>
          <p:cNvSpPr/>
          <p:nvPr/>
        </p:nvSpPr>
        <p:spPr>
          <a:xfrm rot="10800000">
            <a:off x="9128081" y="1002280"/>
            <a:ext cx="1743150" cy="2244104"/>
          </a:xfrm>
          <a:prstGeom prst="upArrow">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2"/>
              </a:solidFill>
            </a:endParaRPr>
          </a:p>
        </p:txBody>
      </p:sp>
      <p:sp>
        <p:nvSpPr>
          <p:cNvPr id="97" name="TextBox 5">
            <a:extLst>
              <a:ext uri="{FF2B5EF4-FFF2-40B4-BE49-F238E27FC236}">
                <a16:creationId xmlns:a16="http://schemas.microsoft.com/office/drawing/2014/main" id="{300DE230-6693-49C6-92E7-775908357687}"/>
              </a:ext>
            </a:extLst>
          </p:cNvPr>
          <p:cNvSpPr txBox="1"/>
          <p:nvPr/>
        </p:nvSpPr>
        <p:spPr>
          <a:xfrm>
            <a:off x="9328421" y="326320"/>
            <a:ext cx="1342469" cy="461665"/>
          </a:xfrm>
          <a:prstGeom prst="rect">
            <a:avLst/>
          </a:prstGeom>
          <a:noFill/>
        </p:spPr>
        <p:txBody>
          <a:bodyPr wrap="square" rtlCol="0" anchor="ctr">
            <a:spAutoFit/>
          </a:bodyPr>
          <a:lstStyle/>
          <a:p>
            <a:pPr algn="ctr"/>
            <a:r>
              <a:rPr lang="en-US" altLang="zh-CN" sz="2400" b="1" dirty="0">
                <a:solidFill>
                  <a:schemeClr val="accent1"/>
                </a:solidFill>
                <a:cs typeface="Arial" pitchFamily="34" charset="0"/>
              </a:rPr>
              <a:t>30</a:t>
            </a: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sp>
        <p:nvSpPr>
          <p:cNvPr id="99" name="TextBox 5">
            <a:extLst>
              <a:ext uri="{FF2B5EF4-FFF2-40B4-BE49-F238E27FC236}">
                <a16:creationId xmlns:a16="http://schemas.microsoft.com/office/drawing/2014/main" id="{6CB5CA45-715D-4F18-9C80-CD2D94073583}"/>
              </a:ext>
            </a:extLst>
          </p:cNvPr>
          <p:cNvSpPr txBox="1"/>
          <p:nvPr/>
        </p:nvSpPr>
        <p:spPr>
          <a:xfrm>
            <a:off x="9444250" y="3491066"/>
            <a:ext cx="1342469" cy="461665"/>
          </a:xfrm>
          <a:prstGeom prst="rect">
            <a:avLst/>
          </a:prstGeom>
          <a:noFill/>
        </p:spPr>
        <p:txBody>
          <a:bodyPr wrap="square" rtlCol="0" anchor="ctr">
            <a:spAutoFit/>
          </a:bodyPr>
          <a:lstStyle/>
          <a:p>
            <a:pPr algn="ctr"/>
            <a:r>
              <a:rPr lang="en-US" altLang="zh-CN" sz="2400" b="1" dirty="0">
                <a:solidFill>
                  <a:schemeClr val="accent1"/>
                </a:solidFill>
                <a:cs typeface="Arial" pitchFamily="34" charset="0"/>
              </a:rPr>
              <a:t>15</a:t>
            </a: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sp>
        <p:nvSpPr>
          <p:cNvPr id="104" name="TextBox 64">
            <a:extLst>
              <a:ext uri="{FF2B5EF4-FFF2-40B4-BE49-F238E27FC236}">
                <a16:creationId xmlns:a16="http://schemas.microsoft.com/office/drawing/2014/main" id="{6369FF8A-E4A2-483F-B4EF-7C41901FE5FD}"/>
              </a:ext>
            </a:extLst>
          </p:cNvPr>
          <p:cNvSpPr txBox="1"/>
          <p:nvPr/>
        </p:nvSpPr>
        <p:spPr>
          <a:xfrm>
            <a:off x="324686" y="1343603"/>
            <a:ext cx="6303697" cy="892552"/>
          </a:xfrm>
          <a:prstGeom prst="rect">
            <a:avLst/>
          </a:prstGeom>
          <a:noFill/>
        </p:spPr>
        <p:txBody>
          <a:bodyPr wrap="square" rtlCol="0">
            <a:spAutoFit/>
          </a:bodyPr>
          <a:lstStyle/>
          <a:p>
            <a:r>
              <a:rPr lang="en-US" altLang="ko-KR" sz="1300" dirty="0">
                <a:solidFill>
                  <a:schemeClr val="accent2">
                    <a:lumMod val="20000"/>
                    <a:lumOff val="80000"/>
                  </a:schemeClr>
                </a:solidFill>
                <a:cs typeface="Arial" pitchFamily="34" charset="0"/>
              </a:rPr>
              <a:t>We hope to attract game companies to publish games on our platform with a lower platform fee to expand our market share of the game platform.  Only 15% of the game revenue will be charged.</a:t>
            </a:r>
          </a:p>
          <a:p>
            <a:endParaRPr lang="en-US" altLang="ko-KR" sz="1300" dirty="0">
              <a:solidFill>
                <a:schemeClr val="accent2">
                  <a:lumMod val="20000"/>
                  <a:lumOff val="80000"/>
                </a:schemeClr>
              </a:solidFill>
              <a:cs typeface="Arial" pitchFamily="34" charset="0"/>
            </a:endParaRPr>
          </a:p>
        </p:txBody>
      </p:sp>
      <p:sp>
        <p:nvSpPr>
          <p:cNvPr id="106" name="TextBox 105">
            <a:extLst>
              <a:ext uri="{FF2B5EF4-FFF2-40B4-BE49-F238E27FC236}">
                <a16:creationId xmlns:a16="http://schemas.microsoft.com/office/drawing/2014/main" id="{9FF6B788-08B0-493E-BF86-9B10737F82D0}"/>
              </a:ext>
            </a:extLst>
          </p:cNvPr>
          <p:cNvSpPr txBox="1"/>
          <p:nvPr/>
        </p:nvSpPr>
        <p:spPr>
          <a:xfrm>
            <a:off x="1884151" y="2257731"/>
            <a:ext cx="4064431" cy="461665"/>
          </a:xfrm>
          <a:prstGeom prst="rect">
            <a:avLst/>
          </a:prstGeom>
          <a:noFill/>
        </p:spPr>
        <p:txBody>
          <a:bodyPr wrap="square" rtlCol="0">
            <a:spAutoFit/>
          </a:bodyPr>
          <a:lstStyle/>
          <a:p>
            <a:r>
              <a:rPr lang="en-HK" sz="2400" dirty="0">
                <a:solidFill>
                  <a:schemeClr val="accent1">
                    <a:lumMod val="40000"/>
                    <a:lumOff val="60000"/>
                  </a:schemeClr>
                </a:solidFill>
              </a:rPr>
              <a:t>Platform fees comparison</a:t>
            </a:r>
          </a:p>
        </p:txBody>
      </p:sp>
      <p:sp>
        <p:nvSpPr>
          <p:cNvPr id="107" name="文本占位符 1">
            <a:extLst>
              <a:ext uri="{FF2B5EF4-FFF2-40B4-BE49-F238E27FC236}">
                <a16:creationId xmlns:a16="http://schemas.microsoft.com/office/drawing/2014/main" id="{A8EFB814-C68B-4EB4-B68D-857A9A8A9C4C}"/>
              </a:ext>
            </a:extLst>
          </p:cNvPr>
          <p:cNvSpPr txBox="1">
            <a:spLocks/>
          </p:cNvSpPr>
          <p:nvPr/>
        </p:nvSpPr>
        <p:spPr>
          <a:xfrm>
            <a:off x="147408" y="84498"/>
            <a:ext cx="8867274" cy="724247"/>
          </a:xfrm>
          <a:prstGeom prst="rect">
            <a:avLst/>
          </a:prstGeom>
        </p:spPr>
        <p:txBody>
          <a:bodyPr>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kumimoji="1" lang="en-US" altLang="zh-CN" sz="3800" dirty="0">
                <a:latin typeface="Bookman Old Style" panose="02050604050505020204" pitchFamily="18" charset="0"/>
              </a:rPr>
              <a:t>Marketing strategy</a:t>
            </a:r>
            <a:endParaRPr kumimoji="1" lang="zh-CN" altLang="en-US" sz="3800" dirty="0">
              <a:latin typeface="Bookman Old Style" panose="02050604050505020204" pitchFamily="18" charset="0"/>
            </a:endParaRPr>
          </a:p>
        </p:txBody>
      </p:sp>
    </p:spTree>
    <p:extLst>
      <p:ext uri="{BB962C8B-B14F-4D97-AF65-F5344CB8AC3E}">
        <p14:creationId xmlns:p14="http://schemas.microsoft.com/office/powerpoint/2010/main" val="283784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11">
            <a:extLst>
              <a:ext uri="{FF2B5EF4-FFF2-40B4-BE49-F238E27FC236}">
                <a16:creationId xmlns:a16="http://schemas.microsoft.com/office/drawing/2014/main" id="{18CEFF1F-94A1-433C-A5F7-0847BD27F10B}"/>
              </a:ext>
            </a:extLst>
          </p:cNvPr>
          <p:cNvGrpSpPr/>
          <p:nvPr/>
        </p:nvGrpSpPr>
        <p:grpSpPr>
          <a:xfrm rot="10800000">
            <a:off x="6219732" y="1209822"/>
            <a:ext cx="5972268" cy="5423736"/>
            <a:chOff x="-878469" y="1992977"/>
            <a:chExt cx="3513872" cy="3638888"/>
          </a:xfrm>
          <a:solidFill>
            <a:schemeClr val="accent2"/>
          </a:solidFill>
        </p:grpSpPr>
        <p:sp>
          <p:nvSpPr>
            <p:cNvPr id="25" name="Rectangle 12">
              <a:extLst>
                <a:ext uri="{FF2B5EF4-FFF2-40B4-BE49-F238E27FC236}">
                  <a16:creationId xmlns:a16="http://schemas.microsoft.com/office/drawing/2014/main" id="{B2C7BA3C-32AF-4328-8D34-F7648519F34A}"/>
                </a:ext>
              </a:extLst>
            </p:cNvPr>
            <p:cNvSpPr/>
            <p:nvPr/>
          </p:nvSpPr>
          <p:spPr>
            <a:xfrm>
              <a:off x="-878469" y="1992985"/>
              <a:ext cx="3434246" cy="363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13">
              <a:extLst>
                <a:ext uri="{FF2B5EF4-FFF2-40B4-BE49-F238E27FC236}">
                  <a16:creationId xmlns:a16="http://schemas.microsoft.com/office/drawing/2014/main" id="{5939DDC3-0381-4545-B5C8-F6A83B6C8A0C}"/>
                </a:ext>
              </a:extLst>
            </p:cNvPr>
            <p:cNvSpPr/>
            <p:nvPr/>
          </p:nvSpPr>
          <p:spPr>
            <a:xfrm>
              <a:off x="2589684" y="1992977"/>
              <a:ext cx="45719" cy="3638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7" name="Rounded Rectangle 4">
            <a:extLst>
              <a:ext uri="{FF2B5EF4-FFF2-40B4-BE49-F238E27FC236}">
                <a16:creationId xmlns:a16="http://schemas.microsoft.com/office/drawing/2014/main" id="{122261FD-A9BF-411A-8E57-D72CC282E182}"/>
              </a:ext>
            </a:extLst>
          </p:cNvPr>
          <p:cNvSpPr/>
          <p:nvPr/>
        </p:nvSpPr>
        <p:spPr>
          <a:xfrm>
            <a:off x="287199" y="2531649"/>
            <a:ext cx="2764614" cy="4010438"/>
          </a:xfrm>
          <a:prstGeom prst="roundRect">
            <a:avLst>
              <a:gd name="adj" fmla="val 7734"/>
            </a:avLst>
          </a:prstGeom>
          <a:solidFill>
            <a:schemeClr val="accent2">
              <a:lumMod val="75000"/>
            </a:schemeClr>
          </a:solidFill>
          <a:ln w="25400">
            <a:solidFill>
              <a:schemeClr val="accent1"/>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28" name="Group 27">
            <a:extLst>
              <a:ext uri="{FF2B5EF4-FFF2-40B4-BE49-F238E27FC236}">
                <a16:creationId xmlns:a16="http://schemas.microsoft.com/office/drawing/2014/main" id="{998D708D-56A3-46DA-9B4B-44B1CC85FE11}"/>
              </a:ext>
            </a:extLst>
          </p:cNvPr>
          <p:cNvGrpSpPr/>
          <p:nvPr/>
        </p:nvGrpSpPr>
        <p:grpSpPr>
          <a:xfrm>
            <a:off x="510480" y="4320017"/>
            <a:ext cx="2427176" cy="2103758"/>
            <a:chOff x="1002212" y="3723809"/>
            <a:chExt cx="2511021" cy="2130859"/>
          </a:xfrm>
        </p:grpSpPr>
        <p:sp>
          <p:nvSpPr>
            <p:cNvPr id="29" name="TextBox 28">
              <a:extLst>
                <a:ext uri="{FF2B5EF4-FFF2-40B4-BE49-F238E27FC236}">
                  <a16:creationId xmlns:a16="http://schemas.microsoft.com/office/drawing/2014/main" id="{0191A7CE-2700-4DCB-819B-ED0C345FEF0F}"/>
                </a:ext>
              </a:extLst>
            </p:cNvPr>
            <p:cNvSpPr txBox="1"/>
            <p:nvPr/>
          </p:nvSpPr>
          <p:spPr>
            <a:xfrm>
              <a:off x="1002212" y="3723809"/>
              <a:ext cx="2511021"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Provide two token options for game company to use</a:t>
              </a:r>
              <a:endParaRPr lang="ko-KR" altLang="en-US" sz="1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030DDDA0-A24D-4E7E-93FD-EE41B56B14F6}"/>
                </a:ext>
              </a:extLst>
            </p:cNvPr>
            <p:cNvSpPr txBox="1"/>
            <p:nvPr/>
          </p:nvSpPr>
          <p:spPr>
            <a:xfrm>
              <a:off x="1002213" y="4469673"/>
              <a:ext cx="2511020"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 the initial stage, game companies can choose to use platform’s general token or issue their own company's crypto token on this platform as the game currency to participate in this platform. </a:t>
              </a:r>
            </a:p>
          </p:txBody>
        </p:sp>
      </p:grpSp>
      <p:sp>
        <p:nvSpPr>
          <p:cNvPr id="32" name="TextBox 31">
            <a:extLst>
              <a:ext uri="{FF2B5EF4-FFF2-40B4-BE49-F238E27FC236}">
                <a16:creationId xmlns:a16="http://schemas.microsoft.com/office/drawing/2014/main" id="{017A0740-58FF-44BE-89F4-D69B547C4F04}"/>
              </a:ext>
            </a:extLst>
          </p:cNvPr>
          <p:cNvSpPr txBox="1"/>
          <p:nvPr/>
        </p:nvSpPr>
        <p:spPr>
          <a:xfrm>
            <a:off x="6568467" y="1410135"/>
            <a:ext cx="5410132" cy="338554"/>
          </a:xfrm>
          <a:prstGeom prst="rect">
            <a:avLst/>
          </a:prstGeom>
          <a:noFill/>
        </p:spPr>
        <p:txBody>
          <a:bodyPr wrap="square" rtlCol="0">
            <a:spAutoFit/>
          </a:bodyPr>
          <a:lstStyle/>
          <a:p>
            <a:r>
              <a:rPr lang="en-US" altLang="ko-KR" sz="1600" b="1" dirty="0">
                <a:solidFill>
                  <a:schemeClr val="tx2">
                    <a:lumMod val="25000"/>
                  </a:schemeClr>
                </a:solidFill>
                <a:cs typeface="Arial" pitchFamily="34" charset="0"/>
              </a:rPr>
              <a:t>Company token vs platform general token</a:t>
            </a:r>
            <a:endParaRPr lang="ko-KR" altLang="en-US" sz="1600" b="1" dirty="0">
              <a:solidFill>
                <a:schemeClr val="tx2">
                  <a:lumMod val="25000"/>
                </a:schemeClr>
              </a:solidFill>
              <a:cs typeface="Arial" pitchFamily="34" charset="0"/>
            </a:endParaRPr>
          </a:p>
        </p:txBody>
      </p:sp>
      <p:pic>
        <p:nvPicPr>
          <p:cNvPr id="33" name="Graphic 32" descr="Decision chart">
            <a:extLst>
              <a:ext uri="{FF2B5EF4-FFF2-40B4-BE49-F238E27FC236}">
                <a16:creationId xmlns:a16="http://schemas.microsoft.com/office/drawing/2014/main" id="{ABFDF9DB-0AD6-48FC-905F-8D6F58CFF3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4460" y="3421907"/>
            <a:ext cx="745907" cy="736421"/>
          </a:xfrm>
          <a:prstGeom prst="rect">
            <a:avLst/>
          </a:prstGeom>
        </p:spPr>
      </p:pic>
      <p:sp>
        <p:nvSpPr>
          <p:cNvPr id="34" name="Rounded Rectangle 64">
            <a:extLst>
              <a:ext uri="{FF2B5EF4-FFF2-40B4-BE49-F238E27FC236}">
                <a16:creationId xmlns:a16="http://schemas.microsoft.com/office/drawing/2014/main" id="{2A2BC89A-46A2-4D66-94DF-D7F6FB43586B}"/>
              </a:ext>
            </a:extLst>
          </p:cNvPr>
          <p:cNvSpPr/>
          <p:nvPr/>
        </p:nvSpPr>
        <p:spPr>
          <a:xfrm>
            <a:off x="3241716" y="2531649"/>
            <a:ext cx="2764614" cy="4010438"/>
          </a:xfrm>
          <a:prstGeom prst="roundRect">
            <a:avLst>
              <a:gd name="adj" fmla="val 7734"/>
            </a:avLst>
          </a:prstGeom>
          <a:solidFill>
            <a:schemeClr val="bg2">
              <a:lumMod val="75000"/>
            </a:schemeClr>
          </a:solidFill>
          <a:ln w="25400">
            <a:solidFill>
              <a:schemeClr val="accent2"/>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35" name="Group 34">
            <a:extLst>
              <a:ext uri="{FF2B5EF4-FFF2-40B4-BE49-F238E27FC236}">
                <a16:creationId xmlns:a16="http://schemas.microsoft.com/office/drawing/2014/main" id="{F0025932-05A4-46CB-872F-6875159FCE95}"/>
              </a:ext>
            </a:extLst>
          </p:cNvPr>
          <p:cNvGrpSpPr/>
          <p:nvPr/>
        </p:nvGrpSpPr>
        <p:grpSpPr>
          <a:xfrm>
            <a:off x="3333111" y="4320017"/>
            <a:ext cx="2581825" cy="1382111"/>
            <a:chOff x="916945" y="3699855"/>
            <a:chExt cx="1965779" cy="1382111"/>
          </a:xfrm>
        </p:grpSpPr>
        <p:sp>
          <p:nvSpPr>
            <p:cNvPr id="36" name="TextBox 35">
              <a:extLst>
                <a:ext uri="{FF2B5EF4-FFF2-40B4-BE49-F238E27FC236}">
                  <a16:creationId xmlns:a16="http://schemas.microsoft.com/office/drawing/2014/main" id="{B35FF713-2834-450A-91CC-A57F7635C4B7}"/>
                </a:ext>
              </a:extLst>
            </p:cNvPr>
            <p:cNvSpPr txBox="1"/>
            <p:nvPr/>
          </p:nvSpPr>
          <p:spPr>
            <a:xfrm>
              <a:off x="916945" y="3699855"/>
              <a:ext cx="1965779" cy="461665"/>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Increase platform fees for the games using company tokens</a:t>
              </a:r>
              <a:endParaRPr lang="ko-KR" altLang="en-US" sz="12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3AF84E02-62BE-4A80-8607-9FABACEFE918}"/>
                </a:ext>
              </a:extLst>
            </p:cNvPr>
            <p:cNvSpPr txBox="1"/>
            <p:nvPr/>
          </p:nvSpPr>
          <p:spPr>
            <a:xfrm>
              <a:off x="916945" y="4250969"/>
              <a:ext cx="1965779"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will increase the platform fees for the games using company token from the original 15% to 20%</a:t>
              </a:r>
              <a:endParaRPr lang="en-US" altLang="ko-KR" sz="1200" dirty="0">
                <a:solidFill>
                  <a:schemeClr val="tx1">
                    <a:lumMod val="65000"/>
                    <a:lumOff val="35000"/>
                  </a:schemeClr>
                </a:solidFill>
                <a:cs typeface="Arial" pitchFamily="34" charset="0"/>
              </a:endParaRPr>
            </a:p>
          </p:txBody>
        </p:sp>
      </p:grpSp>
      <p:sp>
        <p:nvSpPr>
          <p:cNvPr id="38" name="Rectangle 37">
            <a:extLst>
              <a:ext uri="{FF2B5EF4-FFF2-40B4-BE49-F238E27FC236}">
                <a16:creationId xmlns:a16="http://schemas.microsoft.com/office/drawing/2014/main" id="{201BFC79-610A-4EBF-9F2D-DBAFF8CE0852}"/>
              </a:ext>
            </a:extLst>
          </p:cNvPr>
          <p:cNvSpPr/>
          <p:nvPr/>
        </p:nvSpPr>
        <p:spPr>
          <a:xfrm>
            <a:off x="3252011" y="2860040"/>
            <a:ext cx="2764612" cy="484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9" name="TextBox 38">
            <a:extLst>
              <a:ext uri="{FF2B5EF4-FFF2-40B4-BE49-F238E27FC236}">
                <a16:creationId xmlns:a16="http://schemas.microsoft.com/office/drawing/2014/main" id="{B9C2AE69-4A48-45BE-84F5-5AE3C82AC333}"/>
              </a:ext>
            </a:extLst>
          </p:cNvPr>
          <p:cNvSpPr txBox="1"/>
          <p:nvPr/>
        </p:nvSpPr>
        <p:spPr>
          <a:xfrm>
            <a:off x="3192834" y="2917551"/>
            <a:ext cx="2980927" cy="369332"/>
          </a:xfrm>
          <a:prstGeom prst="rect">
            <a:avLst/>
          </a:prstGeom>
          <a:noFill/>
        </p:spPr>
        <p:txBody>
          <a:bodyPr wrap="square" rtlCol="0">
            <a:spAutoFit/>
          </a:bodyPr>
          <a:lstStyle/>
          <a:p>
            <a:pPr algn="ctr"/>
            <a:r>
              <a:rPr lang="en-US" altLang="ko-KR" b="1" dirty="0">
                <a:solidFill>
                  <a:schemeClr val="bg1"/>
                </a:solidFill>
                <a:cs typeface="Arial" pitchFamily="34" charset="0"/>
              </a:rPr>
              <a:t>Mid-development state</a:t>
            </a:r>
            <a:endParaRPr lang="ko-KR" altLang="en-US" b="1" dirty="0">
              <a:solidFill>
                <a:schemeClr val="bg1"/>
              </a:solidFill>
              <a:cs typeface="Arial" pitchFamily="34" charset="0"/>
            </a:endParaRPr>
          </a:p>
        </p:txBody>
      </p:sp>
      <p:pic>
        <p:nvPicPr>
          <p:cNvPr id="40" name="Graphic 39" descr="Arrow Up">
            <a:extLst>
              <a:ext uri="{FF2B5EF4-FFF2-40B4-BE49-F238E27FC236}">
                <a16:creationId xmlns:a16="http://schemas.microsoft.com/office/drawing/2014/main" id="{595FA941-197B-497C-B0B9-C58CDD2E70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71285" y="3603056"/>
            <a:ext cx="505478" cy="548640"/>
          </a:xfrm>
          <a:prstGeom prst="rect">
            <a:avLst/>
          </a:prstGeom>
        </p:spPr>
      </p:pic>
      <p:sp>
        <p:nvSpPr>
          <p:cNvPr id="42" name="TextBox 41">
            <a:extLst>
              <a:ext uri="{FF2B5EF4-FFF2-40B4-BE49-F238E27FC236}">
                <a16:creationId xmlns:a16="http://schemas.microsoft.com/office/drawing/2014/main" id="{790E0821-4078-41D2-8813-5B8F044CD953}"/>
              </a:ext>
            </a:extLst>
          </p:cNvPr>
          <p:cNvSpPr txBox="1"/>
          <p:nvPr/>
        </p:nvSpPr>
        <p:spPr>
          <a:xfrm>
            <a:off x="6568467" y="1788853"/>
            <a:ext cx="5410132" cy="830997"/>
          </a:xfrm>
          <a:prstGeom prst="rect">
            <a:avLst/>
          </a:prstGeom>
          <a:noFill/>
        </p:spPr>
        <p:txBody>
          <a:bodyPr wrap="square">
            <a:spAutoFit/>
          </a:bodyPr>
          <a:lstStyle/>
          <a:p>
            <a:r>
              <a:rPr lang="en-US" altLang="ko-KR" sz="1200" dirty="0">
                <a:solidFill>
                  <a:schemeClr val="tx1">
                    <a:lumMod val="75000"/>
                    <a:lumOff val="25000"/>
                  </a:schemeClr>
                </a:solidFill>
                <a:cs typeface="Arial" pitchFamily="34" charset="0"/>
              </a:rPr>
              <a:t>The difference between platform token and game company token is that the former can be circulated in different games of different companies, while the latter can only be circulated in different games of the same company. </a:t>
            </a:r>
            <a:endParaRPr lang="en-HK" sz="1200" dirty="0"/>
          </a:p>
        </p:txBody>
      </p:sp>
      <p:sp>
        <p:nvSpPr>
          <p:cNvPr id="43" name="TextBox 42">
            <a:extLst>
              <a:ext uri="{FF2B5EF4-FFF2-40B4-BE49-F238E27FC236}">
                <a16:creationId xmlns:a16="http://schemas.microsoft.com/office/drawing/2014/main" id="{6337C8A2-CF71-423A-B7D5-495F0EB08674}"/>
              </a:ext>
            </a:extLst>
          </p:cNvPr>
          <p:cNvSpPr txBox="1"/>
          <p:nvPr/>
        </p:nvSpPr>
        <p:spPr>
          <a:xfrm>
            <a:off x="6581670" y="2732892"/>
            <a:ext cx="5410132" cy="584775"/>
          </a:xfrm>
          <a:prstGeom prst="rect">
            <a:avLst/>
          </a:prstGeom>
          <a:noFill/>
        </p:spPr>
        <p:txBody>
          <a:bodyPr wrap="square" rtlCol="0">
            <a:spAutoFit/>
          </a:bodyPr>
          <a:lstStyle/>
          <a:p>
            <a:r>
              <a:rPr lang="en-US" altLang="ko-KR" sz="1600" b="1" dirty="0">
                <a:solidFill>
                  <a:schemeClr val="accent5">
                    <a:lumMod val="75000"/>
                  </a:schemeClr>
                </a:solidFill>
                <a:cs typeface="Arial" pitchFamily="34" charset="0"/>
              </a:rPr>
              <a:t>Rationale for us to </a:t>
            </a:r>
            <a:r>
              <a:rPr lang="en-US" altLang="zh-CN" sz="1600" b="1" dirty="0">
                <a:solidFill>
                  <a:schemeClr val="accent5">
                    <a:lumMod val="75000"/>
                  </a:schemeClr>
                </a:solidFill>
                <a:cs typeface="Arial" pitchFamily="34" charset="0"/>
              </a:rPr>
              <a:t>provide the company token </a:t>
            </a:r>
            <a:r>
              <a:rPr lang="en-US" altLang="ko-KR" sz="1600" b="1" dirty="0">
                <a:solidFill>
                  <a:schemeClr val="accent5">
                    <a:lumMod val="75000"/>
                  </a:schemeClr>
                </a:solidFill>
                <a:cs typeface="Arial" pitchFamily="34" charset="0"/>
              </a:rPr>
              <a:t>option</a:t>
            </a:r>
            <a:endParaRPr lang="ko-KR" altLang="en-US" sz="1600" b="1" dirty="0">
              <a:solidFill>
                <a:schemeClr val="accent5">
                  <a:lumMod val="75000"/>
                </a:schemeClr>
              </a:solidFill>
              <a:cs typeface="Arial" pitchFamily="34" charset="0"/>
            </a:endParaRPr>
          </a:p>
        </p:txBody>
      </p:sp>
      <p:sp>
        <p:nvSpPr>
          <p:cNvPr id="44" name="TextBox 64">
            <a:extLst>
              <a:ext uri="{FF2B5EF4-FFF2-40B4-BE49-F238E27FC236}">
                <a16:creationId xmlns:a16="http://schemas.microsoft.com/office/drawing/2014/main" id="{911E486E-ACC8-4B53-842F-1792A5F41B1E}"/>
              </a:ext>
            </a:extLst>
          </p:cNvPr>
          <p:cNvSpPr txBox="1"/>
          <p:nvPr/>
        </p:nvSpPr>
        <p:spPr>
          <a:xfrm>
            <a:off x="6581670" y="3289264"/>
            <a:ext cx="5237974"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This plan is to give the game companies a transition period to test the impact of using a common game token on their revenue.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Using company token as the game currency will reduce the risk of players transferring their assets to other companies’ games, which will be easier to be accepted by gaming companies, increasing their willingness to participate in our platform.</a:t>
            </a:r>
          </a:p>
        </p:txBody>
      </p:sp>
      <p:sp>
        <p:nvSpPr>
          <p:cNvPr id="45" name="TextBox 44">
            <a:extLst>
              <a:ext uri="{FF2B5EF4-FFF2-40B4-BE49-F238E27FC236}">
                <a16:creationId xmlns:a16="http://schemas.microsoft.com/office/drawing/2014/main" id="{D01257D3-DAE9-4F5D-9942-38EB60260B57}"/>
              </a:ext>
            </a:extLst>
          </p:cNvPr>
          <p:cNvSpPr txBox="1"/>
          <p:nvPr/>
        </p:nvSpPr>
        <p:spPr>
          <a:xfrm>
            <a:off x="6567193" y="5238404"/>
            <a:ext cx="5332426" cy="830997"/>
          </a:xfrm>
          <a:prstGeom prst="rect">
            <a:avLst/>
          </a:prstGeom>
          <a:noFill/>
        </p:spPr>
        <p:txBody>
          <a:bodyPr wrap="square">
            <a:spAutoFit/>
          </a:bodyPr>
          <a:lstStyle/>
          <a:p>
            <a:r>
              <a:rPr lang="en-US" altLang="ko-KR" sz="1200" dirty="0">
                <a:solidFill>
                  <a:schemeClr val="tx1">
                    <a:lumMod val="75000"/>
                    <a:lumOff val="25000"/>
                  </a:schemeClr>
                </a:solidFill>
                <a:cs typeface="Arial" pitchFamily="34" charset="0"/>
              </a:rPr>
              <a:t>In the middle stage, we would aim at promoting the use of common platform token as game currency for game companies. The platform fees will be increased for the company tokens’ transactions, it pushes the company to participate in the use of platform with lower platform fee</a:t>
            </a:r>
            <a:endParaRPr lang="en-HK" sz="1200" dirty="0"/>
          </a:p>
        </p:txBody>
      </p:sp>
      <p:sp>
        <p:nvSpPr>
          <p:cNvPr id="46" name="TextBox 45">
            <a:extLst>
              <a:ext uri="{FF2B5EF4-FFF2-40B4-BE49-F238E27FC236}">
                <a16:creationId xmlns:a16="http://schemas.microsoft.com/office/drawing/2014/main" id="{DFAE1D26-8F18-4FA2-B073-D02C272474A9}"/>
              </a:ext>
            </a:extLst>
          </p:cNvPr>
          <p:cNvSpPr txBox="1"/>
          <p:nvPr/>
        </p:nvSpPr>
        <p:spPr>
          <a:xfrm>
            <a:off x="6581670" y="4694415"/>
            <a:ext cx="5410132" cy="584775"/>
          </a:xfrm>
          <a:prstGeom prst="rect">
            <a:avLst/>
          </a:prstGeom>
          <a:noFill/>
        </p:spPr>
        <p:txBody>
          <a:bodyPr wrap="square" rtlCol="0">
            <a:spAutoFit/>
          </a:bodyPr>
          <a:lstStyle/>
          <a:p>
            <a:r>
              <a:rPr lang="en-HK" altLang="ko-KR" sz="1600" b="1" dirty="0">
                <a:solidFill>
                  <a:schemeClr val="accent4">
                    <a:lumMod val="75000"/>
                  </a:schemeClr>
                </a:solidFill>
                <a:cs typeface="Arial" pitchFamily="34" charset="0"/>
              </a:rPr>
              <a:t>Strategy to push the companies switching from company token to general platform tokens</a:t>
            </a:r>
            <a:endParaRPr lang="ko-KR" altLang="en-US" sz="1600" b="1" dirty="0">
              <a:solidFill>
                <a:schemeClr val="accent4">
                  <a:lumMod val="75000"/>
                </a:schemeClr>
              </a:solidFill>
              <a:cs typeface="Arial" pitchFamily="34" charset="0"/>
            </a:endParaRPr>
          </a:p>
        </p:txBody>
      </p:sp>
      <p:sp>
        <p:nvSpPr>
          <p:cNvPr id="49" name="文本占位符 1">
            <a:extLst>
              <a:ext uri="{FF2B5EF4-FFF2-40B4-BE49-F238E27FC236}">
                <a16:creationId xmlns:a16="http://schemas.microsoft.com/office/drawing/2014/main" id="{57627B76-6CEA-407D-9D00-DB8039C0ABA5}"/>
              </a:ext>
            </a:extLst>
          </p:cNvPr>
          <p:cNvSpPr>
            <a:spLocks noGrp="1"/>
          </p:cNvSpPr>
          <p:nvPr>
            <p:ph type="body" sz="quarter" idx="10"/>
          </p:nvPr>
        </p:nvSpPr>
        <p:spPr>
          <a:xfrm>
            <a:off x="420688" y="315913"/>
            <a:ext cx="8867775" cy="723900"/>
          </a:xfrm>
        </p:spPr>
        <p:txBody>
          <a:bodyPr>
            <a:normAutofit fontScale="85000" lnSpcReduction="10000"/>
          </a:bodyPr>
          <a:lstStyle/>
          <a:p>
            <a:r>
              <a:rPr kumimoji="1" lang="en-US" altLang="zh-CN" sz="3400" dirty="0">
                <a:latin typeface="Bookman Old Style" panose="02050604050505020204" pitchFamily="18" charset="0"/>
              </a:rPr>
              <a:t>Strategy to Promote Platform Token Exchange</a:t>
            </a:r>
            <a:endParaRPr kumimoji="1" lang="zh-CN" altLang="en-US" sz="3400" dirty="0">
              <a:latin typeface="Bookman Old Style" panose="02050604050505020204" pitchFamily="18" charset="0"/>
            </a:endParaRPr>
          </a:p>
        </p:txBody>
      </p:sp>
      <p:sp>
        <p:nvSpPr>
          <p:cNvPr id="2" name="TextBox 64">
            <a:extLst>
              <a:ext uri="{FF2B5EF4-FFF2-40B4-BE49-F238E27FC236}">
                <a16:creationId xmlns:a16="http://schemas.microsoft.com/office/drawing/2014/main" id="{682542A3-9D5A-48AE-AF3E-2D9A469A705B}"/>
              </a:ext>
            </a:extLst>
          </p:cNvPr>
          <p:cNvSpPr txBox="1"/>
          <p:nvPr/>
        </p:nvSpPr>
        <p:spPr>
          <a:xfrm>
            <a:off x="324686" y="1317578"/>
            <a:ext cx="5849075" cy="1292662"/>
          </a:xfrm>
          <a:prstGeom prst="rect">
            <a:avLst/>
          </a:prstGeom>
          <a:noFill/>
        </p:spPr>
        <p:txBody>
          <a:bodyPr wrap="square" rtlCol="0">
            <a:spAutoFit/>
          </a:bodyPr>
          <a:lstStyle/>
          <a:p>
            <a:r>
              <a:rPr lang="en-US" altLang="ko-KR" sz="1300" dirty="0">
                <a:solidFill>
                  <a:schemeClr val="accent2">
                    <a:lumMod val="20000"/>
                    <a:lumOff val="80000"/>
                  </a:schemeClr>
                </a:solidFill>
                <a:cs typeface="Arial" pitchFamily="34" charset="0"/>
              </a:rPr>
              <a:t>We have set out explicit development direction to initial and mid-development state. In the initial state, we would focus on the proof of concept work and business model evaluation. In the mid development state, we would launch measure to push the companies using platform general token instead of company tokens comprehensively.</a:t>
            </a:r>
          </a:p>
          <a:p>
            <a:endParaRPr lang="en-US" altLang="ko-KR" sz="1300" dirty="0">
              <a:solidFill>
                <a:schemeClr val="accent2">
                  <a:lumMod val="20000"/>
                  <a:lumOff val="80000"/>
                </a:schemeClr>
              </a:solidFill>
              <a:cs typeface="Arial" pitchFamily="34" charset="0"/>
            </a:endParaRPr>
          </a:p>
        </p:txBody>
      </p:sp>
      <p:sp>
        <p:nvSpPr>
          <p:cNvPr id="3" name="Rectangle 2">
            <a:extLst>
              <a:ext uri="{FF2B5EF4-FFF2-40B4-BE49-F238E27FC236}">
                <a16:creationId xmlns:a16="http://schemas.microsoft.com/office/drawing/2014/main" id="{C0C33943-78D6-49EC-9E25-AC85E9CD5545}"/>
              </a:ext>
            </a:extLst>
          </p:cNvPr>
          <p:cNvSpPr/>
          <p:nvPr/>
        </p:nvSpPr>
        <p:spPr>
          <a:xfrm>
            <a:off x="1003177" y="3391185"/>
            <a:ext cx="1108972" cy="330005"/>
          </a:xfrm>
          <a:prstGeom prst="rect">
            <a:avLst/>
          </a:prstGeom>
          <a:solidFill>
            <a:srgbClr val="37947D"/>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HK"/>
          </a:p>
        </p:txBody>
      </p:sp>
      <p:sp>
        <p:nvSpPr>
          <p:cNvPr id="31" name="Right Arrow 6">
            <a:extLst>
              <a:ext uri="{FF2B5EF4-FFF2-40B4-BE49-F238E27FC236}">
                <a16:creationId xmlns:a16="http://schemas.microsoft.com/office/drawing/2014/main" id="{5A6CEBBB-3B53-4F45-BD09-A7D3E22C0CA6}"/>
              </a:ext>
            </a:extLst>
          </p:cNvPr>
          <p:cNvSpPr/>
          <p:nvPr/>
        </p:nvSpPr>
        <p:spPr>
          <a:xfrm>
            <a:off x="304944" y="2774435"/>
            <a:ext cx="2764614" cy="853106"/>
          </a:xfrm>
          <a:prstGeom prst="rightArrow">
            <a:avLst>
              <a:gd name="adj1" fmla="val 65118"/>
              <a:gd name="adj2" fmla="val 836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1" name="TextBox 40">
            <a:extLst>
              <a:ext uri="{FF2B5EF4-FFF2-40B4-BE49-F238E27FC236}">
                <a16:creationId xmlns:a16="http://schemas.microsoft.com/office/drawing/2014/main" id="{2766E700-BB95-4E7F-B716-45F6B3EE7346}"/>
              </a:ext>
            </a:extLst>
          </p:cNvPr>
          <p:cNvSpPr txBox="1"/>
          <p:nvPr/>
        </p:nvSpPr>
        <p:spPr>
          <a:xfrm>
            <a:off x="712989" y="2982784"/>
            <a:ext cx="1642180" cy="369332"/>
          </a:xfrm>
          <a:prstGeom prst="rect">
            <a:avLst/>
          </a:prstGeom>
          <a:noFill/>
        </p:spPr>
        <p:txBody>
          <a:bodyPr wrap="square" rtlCol="0">
            <a:spAutoFit/>
          </a:bodyPr>
          <a:lstStyle/>
          <a:p>
            <a:pPr algn="ctr"/>
            <a:r>
              <a:rPr lang="en-US" altLang="ko-KR" b="1" dirty="0">
                <a:solidFill>
                  <a:schemeClr val="bg1"/>
                </a:solidFill>
                <a:cs typeface="Arial" pitchFamily="34" charset="0"/>
              </a:rPr>
              <a:t>Initial state</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23869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12797" y="2861830"/>
            <a:ext cx="6238875" cy="715516"/>
          </a:xfrm>
        </p:spPr>
        <p:txBody>
          <a:bodyPr>
            <a:normAutofit fontScale="70000" lnSpcReduction="20000"/>
          </a:bodyPr>
          <a:lstStyle/>
          <a:p>
            <a:r>
              <a:rPr lang="en-US" dirty="0"/>
              <a:t>Technique Review</a:t>
            </a:r>
          </a:p>
        </p:txBody>
      </p:sp>
    </p:spTree>
    <p:extLst>
      <p:ext uri="{BB962C8B-B14F-4D97-AF65-F5344CB8AC3E}">
        <p14:creationId xmlns:p14="http://schemas.microsoft.com/office/powerpoint/2010/main" val="410050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47500" lnSpcReduction="20000"/>
          </a:bodyPr>
          <a:lstStyle/>
          <a:p>
            <a:r>
              <a:rPr lang="en-US" dirty="0"/>
              <a:t>Permissioned </a:t>
            </a:r>
            <a:r>
              <a:rPr lang="en-US" altLang="zh-CN" dirty="0"/>
              <a:t>B</a:t>
            </a:r>
            <a:r>
              <a:rPr lang="en-US" dirty="0"/>
              <a:t>lockchain’s </a:t>
            </a:r>
            <a:r>
              <a:rPr lang="en-US" altLang="zh-CN" dirty="0"/>
              <a:t>F</a:t>
            </a:r>
            <a:r>
              <a:rPr lang="en-US" dirty="0"/>
              <a:t>eatures and </a:t>
            </a:r>
            <a:r>
              <a:rPr lang="en-US" altLang="zh-CN" dirty="0"/>
              <a:t>A</a:t>
            </a:r>
            <a:r>
              <a:rPr lang="en-US" dirty="0"/>
              <a:t>dvantages</a:t>
            </a:r>
          </a:p>
        </p:txBody>
      </p:sp>
      <p:grpSp>
        <p:nvGrpSpPr>
          <p:cNvPr id="3" name="Group 36">
            <a:extLst>
              <a:ext uri="{FF2B5EF4-FFF2-40B4-BE49-F238E27FC236}">
                <a16:creationId xmlns:a16="http://schemas.microsoft.com/office/drawing/2014/main" id="{CFFA20D0-77FF-4B99-A58E-3433DB410C21}"/>
              </a:ext>
            </a:extLst>
          </p:cNvPr>
          <p:cNvGrpSpPr/>
          <p:nvPr/>
        </p:nvGrpSpPr>
        <p:grpSpPr>
          <a:xfrm>
            <a:off x="901299" y="1933752"/>
            <a:ext cx="10361647" cy="4152161"/>
            <a:chOff x="467544" y="1347614"/>
            <a:chExt cx="8208912" cy="3289508"/>
          </a:xfrm>
        </p:grpSpPr>
        <p:sp>
          <p:nvSpPr>
            <p:cNvPr id="4" name="Rectangle 3">
              <a:extLst>
                <a:ext uri="{FF2B5EF4-FFF2-40B4-BE49-F238E27FC236}">
                  <a16:creationId xmlns:a16="http://schemas.microsoft.com/office/drawing/2014/main" id="{9BA874E2-0617-49E1-8B72-2877E81210C1}"/>
                </a:ext>
              </a:extLst>
            </p:cNvPr>
            <p:cNvSpPr/>
            <p:nvPr/>
          </p:nvSpPr>
          <p:spPr>
            <a:xfrm>
              <a:off x="467544" y="1347614"/>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3">
              <a:extLst>
                <a:ext uri="{FF2B5EF4-FFF2-40B4-BE49-F238E27FC236}">
                  <a16:creationId xmlns:a16="http://schemas.microsoft.com/office/drawing/2014/main" id="{386EB76F-1F28-49A0-833F-40734BC4442B}"/>
                </a:ext>
              </a:extLst>
            </p:cNvPr>
            <p:cNvSpPr/>
            <p:nvPr/>
          </p:nvSpPr>
          <p:spPr>
            <a:xfrm flipH="1">
              <a:off x="4644008" y="1347614"/>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solidFill>
              <a:schemeClr val="accent2"/>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ectangle 3">
              <a:extLst>
                <a:ext uri="{FF2B5EF4-FFF2-40B4-BE49-F238E27FC236}">
                  <a16:creationId xmlns:a16="http://schemas.microsoft.com/office/drawing/2014/main" id="{62537CF2-01C2-46BE-9F2D-04765BD27A6B}"/>
                </a:ext>
              </a:extLst>
            </p:cNvPr>
            <p:cNvSpPr/>
            <p:nvPr/>
          </p:nvSpPr>
          <p:spPr>
            <a:xfrm flipV="1">
              <a:off x="467544" y="3052946"/>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solidFill>
              <a:schemeClr val="accent4"/>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Rectangle 3">
              <a:extLst>
                <a:ext uri="{FF2B5EF4-FFF2-40B4-BE49-F238E27FC236}">
                  <a16:creationId xmlns:a16="http://schemas.microsoft.com/office/drawing/2014/main" id="{4F67A189-FEBB-4B59-B609-ABDBACE53DA7}"/>
                </a:ext>
              </a:extLst>
            </p:cNvPr>
            <p:cNvSpPr/>
            <p:nvPr/>
          </p:nvSpPr>
          <p:spPr>
            <a:xfrm flipH="1" flipV="1">
              <a:off x="4635624" y="3052946"/>
              <a:ext cx="4032448" cy="1584176"/>
            </a:xfrm>
            <a:custGeom>
              <a:avLst/>
              <a:gdLst/>
              <a:ahLst/>
              <a:cxnLst/>
              <a:rect l="l" t="t" r="r" b="b"/>
              <a:pathLst>
                <a:path w="4032448" h="1584176">
                  <a:moveTo>
                    <a:pt x="0" y="0"/>
                  </a:moveTo>
                  <a:lnTo>
                    <a:pt x="4032448" y="0"/>
                  </a:lnTo>
                  <a:lnTo>
                    <a:pt x="4032448" y="719832"/>
                  </a:lnTo>
                  <a:lnTo>
                    <a:pt x="3168104" y="1584176"/>
                  </a:lnTo>
                  <a:lnTo>
                    <a:pt x="0" y="1584176"/>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44">
              <a:extLst>
                <a:ext uri="{FF2B5EF4-FFF2-40B4-BE49-F238E27FC236}">
                  <a16:creationId xmlns:a16="http://schemas.microsoft.com/office/drawing/2014/main" id="{507D26B8-4F56-4969-8E7C-87C98B28653B}"/>
                </a:ext>
              </a:extLst>
            </p:cNvPr>
            <p:cNvSpPr/>
            <p:nvPr/>
          </p:nvSpPr>
          <p:spPr>
            <a:xfrm rot="2700000">
              <a:off x="3990029" y="2417307"/>
              <a:ext cx="1157246" cy="115724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ight Triangle 48">
              <a:extLst>
                <a:ext uri="{FF2B5EF4-FFF2-40B4-BE49-F238E27FC236}">
                  <a16:creationId xmlns:a16="http://schemas.microsoft.com/office/drawing/2014/main" id="{1EDEC09C-517E-472B-8ABA-07ECC2520E83}"/>
                </a:ext>
              </a:extLst>
            </p:cNvPr>
            <p:cNvSpPr/>
            <p:nvPr/>
          </p:nvSpPr>
          <p:spPr>
            <a:xfrm rot="10800000">
              <a:off x="4932040" y="2349847"/>
              <a:ext cx="288032" cy="288032"/>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ight Triangle 50">
              <a:extLst>
                <a:ext uri="{FF2B5EF4-FFF2-40B4-BE49-F238E27FC236}">
                  <a16:creationId xmlns:a16="http://schemas.microsoft.com/office/drawing/2014/main" id="{865D433C-5D62-4F8D-A875-D51F15D49723}"/>
                </a:ext>
              </a:extLst>
            </p:cNvPr>
            <p:cNvSpPr/>
            <p:nvPr/>
          </p:nvSpPr>
          <p:spPr>
            <a:xfrm rot="16200000">
              <a:off x="4932040" y="3348598"/>
              <a:ext cx="288032" cy="288032"/>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ight Triangle 63">
              <a:extLst>
                <a:ext uri="{FF2B5EF4-FFF2-40B4-BE49-F238E27FC236}">
                  <a16:creationId xmlns:a16="http://schemas.microsoft.com/office/drawing/2014/main" id="{99E6F270-DD52-4AF4-BCE8-1622BC38AE20}"/>
                </a:ext>
              </a:extLst>
            </p:cNvPr>
            <p:cNvSpPr/>
            <p:nvPr/>
          </p:nvSpPr>
          <p:spPr>
            <a:xfrm>
              <a:off x="3946788" y="3369919"/>
              <a:ext cx="288032" cy="288032"/>
            </a:xfrm>
            <a:prstGeom prst="r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ight Triangle 64">
              <a:extLst>
                <a:ext uri="{FF2B5EF4-FFF2-40B4-BE49-F238E27FC236}">
                  <a16:creationId xmlns:a16="http://schemas.microsoft.com/office/drawing/2014/main" id="{78071D3D-DA43-4079-BC52-8B48BF728066}"/>
                </a:ext>
              </a:extLst>
            </p:cNvPr>
            <p:cNvSpPr/>
            <p:nvPr/>
          </p:nvSpPr>
          <p:spPr>
            <a:xfrm rot="5400000">
              <a:off x="3939168" y="2340540"/>
              <a:ext cx="288032" cy="28803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Group 65">
            <a:extLst>
              <a:ext uri="{FF2B5EF4-FFF2-40B4-BE49-F238E27FC236}">
                <a16:creationId xmlns:a16="http://schemas.microsoft.com/office/drawing/2014/main" id="{340CCE2B-7455-4EA4-9EF5-FF83879A43A1}"/>
              </a:ext>
            </a:extLst>
          </p:cNvPr>
          <p:cNvGrpSpPr/>
          <p:nvPr/>
        </p:nvGrpSpPr>
        <p:grpSpPr>
          <a:xfrm>
            <a:off x="1295219" y="2128918"/>
            <a:ext cx="3839491" cy="1828139"/>
            <a:chOff x="2530759" y="1744032"/>
            <a:chExt cx="1681201" cy="1828139"/>
          </a:xfrm>
        </p:grpSpPr>
        <p:sp>
          <p:nvSpPr>
            <p:cNvPr id="14" name="TextBox 13">
              <a:extLst>
                <a:ext uri="{FF2B5EF4-FFF2-40B4-BE49-F238E27FC236}">
                  <a16:creationId xmlns:a16="http://schemas.microsoft.com/office/drawing/2014/main" id="{12E8B1A1-7EEC-495E-8FE2-81BC6FD12760}"/>
                </a:ext>
              </a:extLst>
            </p:cNvPr>
            <p:cNvSpPr txBox="1"/>
            <p:nvPr/>
          </p:nvSpPr>
          <p:spPr>
            <a:xfrm>
              <a:off x="2530759" y="2002511"/>
              <a:ext cx="1681201" cy="1569660"/>
            </a:xfrm>
            <a:prstGeom prst="rect">
              <a:avLst/>
            </a:prstGeom>
            <a:noFill/>
          </p:spPr>
          <p:txBody>
            <a:bodyPr wrap="square" rtlCol="0">
              <a:spAutoFit/>
            </a:bodyPr>
            <a:lstStyle/>
            <a:p>
              <a:r>
                <a:rPr lang="en-US" altLang="zh-CN" sz="1200" dirty="0">
                  <a:solidFill>
                    <a:schemeClr val="tx1">
                      <a:lumMod val="75000"/>
                      <a:lumOff val="25000"/>
                    </a:schemeClr>
                  </a:solidFill>
                  <a:cs typeface="Arial" pitchFamily="34" charset="0"/>
                </a:rPr>
                <a:t>The blockchain platform is controlled by all the gaming companies who joined our platform instead of us. The game companies would trust on our platform, as the decentralized application prohibits us to takes all money away. The bitcoin wallet can only access by  the Token-Bitcoin conversion smart contract.</a:t>
              </a:r>
              <a:endParaRPr lang="en-US" altLang="ko-KR"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2512CE5E-71CD-4BF3-B660-B0903EC89763}"/>
                </a:ext>
              </a:extLst>
            </p:cNvPr>
            <p:cNvSpPr txBox="1"/>
            <p:nvPr/>
          </p:nvSpPr>
          <p:spPr>
            <a:xfrm>
              <a:off x="2530759" y="1744032"/>
              <a:ext cx="1681201" cy="307777"/>
            </a:xfrm>
            <a:prstGeom prst="rect">
              <a:avLst/>
            </a:prstGeom>
            <a:noFill/>
            <a:ln w="3175">
              <a:noFill/>
            </a:ln>
          </p:spPr>
          <p:txBody>
            <a:bodyPr wrap="square" rtlCol="0" anchor="ctr">
              <a:spAutoFit/>
            </a:bodyPr>
            <a:lstStyle/>
            <a:p>
              <a:r>
                <a:rPr lang="en-US" altLang="ko-KR" sz="1400" b="1" dirty="0">
                  <a:solidFill>
                    <a:schemeClr val="accent1"/>
                  </a:solidFill>
                  <a:cs typeface="Arial" pitchFamily="34" charset="0"/>
                </a:rPr>
                <a:t>Decentralization</a:t>
              </a:r>
              <a:endParaRPr lang="ko-KR" altLang="en-US" sz="1400" b="1" dirty="0">
                <a:solidFill>
                  <a:schemeClr val="accent1"/>
                </a:solidFill>
                <a:cs typeface="Arial" pitchFamily="34" charset="0"/>
              </a:endParaRPr>
            </a:p>
          </p:txBody>
        </p:sp>
      </p:grpSp>
      <p:grpSp>
        <p:nvGrpSpPr>
          <p:cNvPr id="16" name="Group 68">
            <a:extLst>
              <a:ext uri="{FF2B5EF4-FFF2-40B4-BE49-F238E27FC236}">
                <a16:creationId xmlns:a16="http://schemas.microsoft.com/office/drawing/2014/main" id="{E00FAB14-9A7B-4BAD-9868-817C4BD12D30}"/>
              </a:ext>
            </a:extLst>
          </p:cNvPr>
          <p:cNvGrpSpPr/>
          <p:nvPr/>
        </p:nvGrpSpPr>
        <p:grpSpPr>
          <a:xfrm>
            <a:off x="1355003" y="4556162"/>
            <a:ext cx="3326436" cy="1274142"/>
            <a:chOff x="2530759" y="1744032"/>
            <a:chExt cx="1688341" cy="1274142"/>
          </a:xfrm>
        </p:grpSpPr>
        <p:sp>
          <p:nvSpPr>
            <p:cNvPr id="17" name="TextBox 16">
              <a:extLst>
                <a:ext uri="{FF2B5EF4-FFF2-40B4-BE49-F238E27FC236}">
                  <a16:creationId xmlns:a16="http://schemas.microsoft.com/office/drawing/2014/main" id="{EED99778-1699-45B7-8631-1E062BD543F5}"/>
                </a:ext>
              </a:extLst>
            </p:cNvPr>
            <p:cNvSpPr txBox="1"/>
            <p:nvPr/>
          </p:nvSpPr>
          <p:spPr>
            <a:xfrm>
              <a:off x="2537899" y="2002511"/>
              <a:ext cx="1681201" cy="1015663"/>
            </a:xfrm>
            <a:prstGeom prst="rect">
              <a:avLst/>
            </a:prstGeom>
            <a:noFill/>
          </p:spPr>
          <p:txBody>
            <a:bodyPr wrap="square" rtlCol="0">
              <a:spAutoFit/>
            </a:bodyPr>
            <a:lstStyle/>
            <a:p>
              <a:r>
                <a:rPr lang="en-US" altLang="ko-KR" sz="1200" dirty="0">
                  <a:solidFill>
                    <a:schemeClr val="bg1"/>
                  </a:solidFill>
                  <a:latin typeface="Rockwell (Body)"/>
                  <a:cs typeface="Arial" pitchFamily="34" charset="0"/>
                </a:rPr>
                <a:t>The immutability feature ensure all trading records are traceable, so </a:t>
              </a:r>
              <a:r>
                <a:rPr lang="en-HK" sz="1200" b="0" i="0" u="none" strike="noStrike" dirty="0">
                  <a:solidFill>
                    <a:srgbClr val="000000"/>
                  </a:solidFill>
                  <a:effectLst/>
                  <a:latin typeface="Rockwell (Body)"/>
                </a:rPr>
                <a:t>no people can illegally generate unofficial gaming currency, it lowers gaming company’s operation risk.</a:t>
              </a:r>
              <a:endParaRPr lang="ko-KR" altLang="en-US" sz="1200" dirty="0">
                <a:solidFill>
                  <a:schemeClr val="bg1"/>
                </a:solidFill>
                <a:latin typeface="Rockwell (Body)"/>
                <a:cs typeface="Arial" pitchFamily="34" charset="0"/>
              </a:endParaRPr>
            </a:p>
          </p:txBody>
        </p:sp>
        <p:sp>
          <p:nvSpPr>
            <p:cNvPr id="18" name="TextBox 17">
              <a:extLst>
                <a:ext uri="{FF2B5EF4-FFF2-40B4-BE49-F238E27FC236}">
                  <a16:creationId xmlns:a16="http://schemas.microsoft.com/office/drawing/2014/main" id="{20248192-5718-4450-8298-45D84F3632DA}"/>
                </a:ext>
              </a:extLst>
            </p:cNvPr>
            <p:cNvSpPr txBox="1"/>
            <p:nvPr/>
          </p:nvSpPr>
          <p:spPr>
            <a:xfrm>
              <a:off x="2530759" y="1744032"/>
              <a:ext cx="1681201" cy="307777"/>
            </a:xfrm>
            <a:prstGeom prst="rect">
              <a:avLst/>
            </a:prstGeom>
            <a:noFill/>
            <a:ln w="3175">
              <a:noFill/>
            </a:ln>
          </p:spPr>
          <p:txBody>
            <a:bodyPr wrap="square" rtlCol="0" anchor="ctr">
              <a:spAutoFit/>
            </a:bodyPr>
            <a:lstStyle/>
            <a:p>
              <a:r>
                <a:rPr lang="en-US" altLang="ko-KR" sz="1400" b="1" dirty="0">
                  <a:solidFill>
                    <a:schemeClr val="bg1"/>
                  </a:solidFill>
                  <a:cs typeface="Arial" pitchFamily="34" charset="0"/>
                </a:rPr>
                <a:t>Immutability</a:t>
              </a:r>
              <a:endParaRPr lang="ko-KR" altLang="en-US" sz="1400" b="1" dirty="0">
                <a:solidFill>
                  <a:schemeClr val="bg1"/>
                </a:solidFill>
                <a:cs typeface="Arial" pitchFamily="34" charset="0"/>
              </a:endParaRPr>
            </a:p>
          </p:txBody>
        </p:sp>
      </p:grpSp>
      <p:grpSp>
        <p:nvGrpSpPr>
          <p:cNvPr id="19" name="Group 71">
            <a:extLst>
              <a:ext uri="{FF2B5EF4-FFF2-40B4-BE49-F238E27FC236}">
                <a16:creationId xmlns:a16="http://schemas.microsoft.com/office/drawing/2014/main" id="{B145ED59-7F5A-46C5-94C2-4D15C0B99A20}"/>
              </a:ext>
            </a:extLst>
          </p:cNvPr>
          <p:cNvGrpSpPr/>
          <p:nvPr/>
        </p:nvGrpSpPr>
        <p:grpSpPr>
          <a:xfrm>
            <a:off x="7474354" y="2128918"/>
            <a:ext cx="3312368" cy="1643474"/>
            <a:chOff x="2530759" y="1744032"/>
            <a:chExt cx="1681201" cy="1643474"/>
          </a:xfrm>
        </p:grpSpPr>
        <p:sp>
          <p:nvSpPr>
            <p:cNvPr id="20" name="TextBox 19">
              <a:extLst>
                <a:ext uri="{FF2B5EF4-FFF2-40B4-BE49-F238E27FC236}">
                  <a16:creationId xmlns:a16="http://schemas.microsoft.com/office/drawing/2014/main" id="{8ABA25D2-3D59-4C6E-8B93-4DCFB7526671}"/>
                </a:ext>
              </a:extLst>
            </p:cNvPr>
            <p:cNvSpPr txBox="1"/>
            <p:nvPr/>
          </p:nvSpPr>
          <p:spPr>
            <a:xfrm>
              <a:off x="2530759" y="2002511"/>
              <a:ext cx="1681201" cy="1384995"/>
            </a:xfrm>
            <a:prstGeom prst="rect">
              <a:avLst/>
            </a:prstGeom>
            <a:noFill/>
          </p:spPr>
          <p:txBody>
            <a:bodyPr wrap="square" rtlCol="0">
              <a:spAutoFit/>
            </a:bodyPr>
            <a:lstStyle/>
            <a:p>
              <a:r>
                <a:rPr lang="en-US" altLang="ko-KR" sz="1200" dirty="0">
                  <a:solidFill>
                    <a:schemeClr val="bg1"/>
                  </a:solidFill>
                  <a:cs typeface="Arial" pitchFamily="34" charset="0"/>
                </a:rPr>
                <a:t>The permissioned blockchain allows our platform doing authorization control. For example, the players are not allowed to convert tokens to bitcoin, so only the gaming companies will be granted with the right to call the smart contract for Token-Bitcoin conversion.</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73E9A81D-1DB9-481D-8783-0B901701B0A8}"/>
                </a:ext>
              </a:extLst>
            </p:cNvPr>
            <p:cNvSpPr txBox="1"/>
            <p:nvPr/>
          </p:nvSpPr>
          <p:spPr>
            <a:xfrm>
              <a:off x="2530759" y="1744032"/>
              <a:ext cx="1681201" cy="307777"/>
            </a:xfrm>
            <a:prstGeom prst="rect">
              <a:avLst/>
            </a:prstGeom>
            <a:noFill/>
            <a:ln w="3175">
              <a:noFill/>
            </a:ln>
          </p:spPr>
          <p:txBody>
            <a:bodyPr wrap="square" rtlCol="0" anchor="ctr">
              <a:spAutoFit/>
            </a:bodyPr>
            <a:lstStyle/>
            <a:p>
              <a:r>
                <a:rPr lang="en-US" altLang="ko-KR" sz="1400" b="1" dirty="0">
                  <a:solidFill>
                    <a:schemeClr val="bg1"/>
                  </a:solidFill>
                  <a:cs typeface="Arial" pitchFamily="34" charset="0"/>
                </a:rPr>
                <a:t>Authorization control</a:t>
              </a:r>
              <a:endParaRPr lang="ko-KR" altLang="en-US" sz="1400" b="1" dirty="0">
                <a:solidFill>
                  <a:schemeClr val="bg1"/>
                </a:solidFill>
                <a:cs typeface="Arial" pitchFamily="34" charset="0"/>
              </a:endParaRPr>
            </a:p>
          </p:txBody>
        </p:sp>
      </p:grpSp>
      <p:grpSp>
        <p:nvGrpSpPr>
          <p:cNvPr id="22" name="Group 74">
            <a:extLst>
              <a:ext uri="{FF2B5EF4-FFF2-40B4-BE49-F238E27FC236}">
                <a16:creationId xmlns:a16="http://schemas.microsoft.com/office/drawing/2014/main" id="{00EDB7CB-172C-42AD-A126-B620D162C08C}"/>
              </a:ext>
            </a:extLst>
          </p:cNvPr>
          <p:cNvGrpSpPr/>
          <p:nvPr/>
        </p:nvGrpSpPr>
        <p:grpSpPr>
          <a:xfrm>
            <a:off x="7474354" y="4225481"/>
            <a:ext cx="3312368" cy="1643474"/>
            <a:chOff x="2530759" y="1744032"/>
            <a:chExt cx="1681201" cy="1643474"/>
          </a:xfrm>
        </p:grpSpPr>
        <p:sp>
          <p:nvSpPr>
            <p:cNvPr id="23" name="TextBox 22">
              <a:extLst>
                <a:ext uri="{FF2B5EF4-FFF2-40B4-BE49-F238E27FC236}">
                  <a16:creationId xmlns:a16="http://schemas.microsoft.com/office/drawing/2014/main" id="{1C855DC7-ECF3-4648-8125-D802C8FD954F}"/>
                </a:ext>
              </a:extLst>
            </p:cNvPr>
            <p:cNvSpPr txBox="1"/>
            <p:nvPr/>
          </p:nvSpPr>
          <p:spPr>
            <a:xfrm>
              <a:off x="2530759" y="2002511"/>
              <a:ext cx="1681201" cy="138499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In-game transactions are high frequency, these transaction required real time update on the data. Compared to public blockchain, permissioned blockchain technology will have better performance with higher concurrent capacity and lower transaction latency. </a:t>
              </a:r>
              <a:endParaRPr lang="ko-KR" altLang="en-US"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D25BCAE-DB74-4A80-8BAE-D313C03D203F}"/>
                </a:ext>
              </a:extLst>
            </p:cNvPr>
            <p:cNvSpPr txBox="1"/>
            <p:nvPr/>
          </p:nvSpPr>
          <p:spPr>
            <a:xfrm>
              <a:off x="2530759" y="1744032"/>
              <a:ext cx="1681201" cy="307777"/>
            </a:xfrm>
            <a:prstGeom prst="rect">
              <a:avLst/>
            </a:prstGeom>
            <a:noFill/>
            <a:ln w="3175">
              <a:noFill/>
            </a:ln>
          </p:spPr>
          <p:txBody>
            <a:bodyPr wrap="square" rtlCol="0" anchor="ctr">
              <a:spAutoFit/>
            </a:bodyPr>
            <a:lstStyle/>
            <a:p>
              <a:r>
                <a:rPr lang="en-HK" altLang="ko-KR" sz="1400" b="1" dirty="0">
                  <a:solidFill>
                    <a:schemeClr val="accent3"/>
                  </a:solidFill>
                  <a:cs typeface="Arial" pitchFamily="34" charset="0"/>
                </a:rPr>
                <a:t>High concurrency and low latency</a:t>
              </a:r>
              <a:endParaRPr lang="ko-KR" altLang="en-US" sz="1400" b="1" dirty="0">
                <a:solidFill>
                  <a:schemeClr val="accent3"/>
                </a:solidFill>
                <a:cs typeface="Arial" pitchFamily="34" charset="0"/>
              </a:endParaRPr>
            </a:p>
          </p:txBody>
        </p:sp>
      </p:grpSp>
      <p:sp>
        <p:nvSpPr>
          <p:cNvPr id="25" name="TextBox 24">
            <a:extLst>
              <a:ext uri="{FF2B5EF4-FFF2-40B4-BE49-F238E27FC236}">
                <a16:creationId xmlns:a16="http://schemas.microsoft.com/office/drawing/2014/main" id="{81927976-BD6F-4E36-8395-92BC86ABB12A}"/>
              </a:ext>
            </a:extLst>
          </p:cNvPr>
          <p:cNvSpPr txBox="1"/>
          <p:nvPr/>
        </p:nvSpPr>
        <p:spPr>
          <a:xfrm>
            <a:off x="5283334" y="3825166"/>
            <a:ext cx="1597576" cy="369332"/>
          </a:xfrm>
          <a:prstGeom prst="rect">
            <a:avLst/>
          </a:prstGeom>
          <a:noFill/>
          <a:ln w="3175">
            <a:noFill/>
          </a:ln>
        </p:spPr>
        <p:txBody>
          <a:bodyPr wrap="square" rtlCol="0" anchor="ctr">
            <a:spAutoFit/>
          </a:bodyPr>
          <a:lstStyle/>
          <a:p>
            <a:pPr algn="ctr"/>
            <a:r>
              <a:rPr lang="en-US" altLang="ko-KR" b="1" dirty="0">
                <a:solidFill>
                  <a:schemeClr val="bg1"/>
                </a:solidFill>
                <a:cs typeface="Arial" pitchFamily="34" charset="0"/>
              </a:rPr>
              <a:t>Features</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31957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564E67-A414-46D8-894F-F06EC608FF81}"/>
              </a:ext>
            </a:extLst>
          </p:cNvPr>
          <p:cNvSpPr>
            <a:spLocks noGrp="1"/>
          </p:cNvSpPr>
          <p:nvPr>
            <p:ph type="body" sz="quarter" idx="10"/>
          </p:nvPr>
        </p:nvSpPr>
        <p:spPr/>
        <p:txBody>
          <a:bodyPr>
            <a:normAutofit fontScale="70000" lnSpcReduction="20000"/>
          </a:bodyPr>
          <a:lstStyle/>
          <a:p>
            <a:r>
              <a:rPr lang="en-HK" dirty="0"/>
              <a:t>DOS Resistant </a:t>
            </a:r>
            <a:r>
              <a:rPr lang="en-US" altLang="zh-CN" dirty="0"/>
              <a:t>C</a:t>
            </a:r>
            <a:r>
              <a:rPr lang="en-HK" dirty="0" err="1"/>
              <a:t>onsensus</a:t>
            </a:r>
            <a:endParaRPr lang="en-HK" dirty="0"/>
          </a:p>
        </p:txBody>
      </p:sp>
      <p:sp>
        <p:nvSpPr>
          <p:cNvPr id="3" name="TextBox 64">
            <a:extLst>
              <a:ext uri="{FF2B5EF4-FFF2-40B4-BE49-F238E27FC236}">
                <a16:creationId xmlns:a16="http://schemas.microsoft.com/office/drawing/2014/main" id="{CF55F315-F769-6047-A506-3A605117AB55}"/>
              </a:ext>
            </a:extLst>
          </p:cNvPr>
          <p:cNvSpPr txBox="1"/>
          <p:nvPr/>
        </p:nvSpPr>
        <p:spPr>
          <a:xfrm>
            <a:off x="592605" y="1456577"/>
            <a:ext cx="3619827" cy="892552"/>
          </a:xfrm>
          <a:prstGeom prst="rect">
            <a:avLst/>
          </a:prstGeom>
          <a:noFill/>
        </p:spPr>
        <p:txBody>
          <a:bodyPr wrap="square" rtlCol="0">
            <a:spAutoFit/>
          </a:bodyPr>
          <a:lstStyle/>
          <a:p>
            <a:r>
              <a:rPr lang="en-US" altLang="ko-KR" sz="1300" dirty="0">
                <a:solidFill>
                  <a:schemeClr val="tx1">
                    <a:lumMod val="75000"/>
                    <a:lumOff val="25000"/>
                  </a:schemeClr>
                </a:solidFill>
                <a:cs typeface="Arial" pitchFamily="34" charset="0"/>
              </a:rPr>
              <a:t>We will apply a DOS-resistant consensus called EGES for our blockchain. EGES utilizes Intel SGX hardware to guarantee of the blockchain’s security and efficiency. </a:t>
            </a:r>
          </a:p>
        </p:txBody>
      </p:sp>
      <p:grpSp>
        <p:nvGrpSpPr>
          <p:cNvPr id="12" name="그룹 3">
            <a:extLst>
              <a:ext uri="{FF2B5EF4-FFF2-40B4-BE49-F238E27FC236}">
                <a16:creationId xmlns:a16="http://schemas.microsoft.com/office/drawing/2014/main" id="{25F6FA6B-97ED-0F47-9896-618052DFF32D}"/>
              </a:ext>
            </a:extLst>
          </p:cNvPr>
          <p:cNvGrpSpPr/>
          <p:nvPr/>
        </p:nvGrpSpPr>
        <p:grpSpPr>
          <a:xfrm>
            <a:off x="6546672" y="1748965"/>
            <a:ext cx="5654206" cy="1551078"/>
            <a:chOff x="2153463" y="1916832"/>
            <a:chExt cx="7923458" cy="1551078"/>
          </a:xfrm>
          <a:noFill/>
        </p:grpSpPr>
        <p:sp>
          <p:nvSpPr>
            <p:cNvPr id="13" name="TextBox 4">
              <a:extLst>
                <a:ext uri="{FF2B5EF4-FFF2-40B4-BE49-F238E27FC236}">
                  <a16:creationId xmlns:a16="http://schemas.microsoft.com/office/drawing/2014/main" id="{FE06276C-185E-6E46-BE0A-A03DB7092EF7}"/>
                </a:ext>
              </a:extLst>
            </p:cNvPr>
            <p:cNvSpPr txBox="1"/>
            <p:nvPr/>
          </p:nvSpPr>
          <p:spPr>
            <a:xfrm>
              <a:off x="2165904" y="1916832"/>
              <a:ext cx="7911017" cy="30777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ko-KR" sz="1400" dirty="0">
                  <a:solidFill>
                    <a:schemeClr val="tx1">
                      <a:lumMod val="75000"/>
                      <a:lumOff val="25000"/>
                    </a:schemeClr>
                  </a:solidFill>
                  <a:cs typeface="Arial" pitchFamily="34" charset="0"/>
                </a:rPr>
                <a:t>Intel® Software Guard Extensions (Intel® SGX) official description</a:t>
              </a:r>
              <a:endParaRPr lang="ko-KR" altLang="en-US" sz="1400" b="1" dirty="0">
                <a:solidFill>
                  <a:schemeClr val="bg1"/>
                </a:solidFill>
                <a:cs typeface="Arial" pitchFamily="34" charset="0"/>
              </a:endParaRPr>
            </a:p>
          </p:txBody>
        </p:sp>
        <p:sp>
          <p:nvSpPr>
            <p:cNvPr id="14" name="TextBox 5">
              <a:extLst>
                <a:ext uri="{FF2B5EF4-FFF2-40B4-BE49-F238E27FC236}">
                  <a16:creationId xmlns:a16="http://schemas.microsoft.com/office/drawing/2014/main" id="{33523816-8AA8-B84E-9F37-93BAB901B3B9}"/>
                </a:ext>
              </a:extLst>
            </p:cNvPr>
            <p:cNvSpPr txBox="1"/>
            <p:nvPr/>
          </p:nvSpPr>
          <p:spPr>
            <a:xfrm>
              <a:off x="2153463" y="2267581"/>
              <a:ext cx="7911017" cy="120032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ko-KR" sz="1200" dirty="0">
                  <a:solidFill>
                    <a:schemeClr val="tx1">
                      <a:lumMod val="75000"/>
                      <a:lumOff val="25000"/>
                    </a:schemeClr>
                  </a:solidFill>
                  <a:cs typeface="Arial" pitchFamily="34" charset="0"/>
                </a:rPr>
                <a:t>A set of instructions that increases the security of application code and data, giving them more protection from disclosure or modification. Developers can partition sensitive information into enclaves, which are areas of execution in memory with more security protection. (from </a:t>
              </a:r>
              <a:r>
                <a:rPr lang="en" altLang="zh-CN" sz="1200" dirty="0">
                  <a:hlinkClick r:id="rId2"/>
                </a:rPr>
                <a:t>https://software.intel.com/content/www/us/en/develop/topics/software-guard-extensions.html</a:t>
              </a:r>
              <a:r>
                <a:rPr lang="en-US" altLang="ko-KR" sz="1200" dirty="0">
                  <a:solidFill>
                    <a:schemeClr val="tx1">
                      <a:lumMod val="75000"/>
                      <a:lumOff val="25000"/>
                    </a:schemeClr>
                  </a:solidFill>
                  <a:cs typeface="Arial" pitchFamily="34" charset="0"/>
                </a:rPr>
                <a:t>)</a:t>
              </a:r>
              <a:endParaRPr lang="en-US" altLang="ko-KR" sz="1200" dirty="0">
                <a:solidFill>
                  <a:schemeClr val="bg1"/>
                </a:solidFill>
                <a:cs typeface="Arial" pitchFamily="34" charset="0"/>
              </a:endParaRPr>
            </a:p>
          </p:txBody>
        </p:sp>
      </p:grpSp>
      <p:sp>
        <p:nvSpPr>
          <p:cNvPr id="15" name="Rectangle 4">
            <a:extLst>
              <a:ext uri="{FF2B5EF4-FFF2-40B4-BE49-F238E27FC236}">
                <a16:creationId xmlns:a16="http://schemas.microsoft.com/office/drawing/2014/main" id="{CCC3BE30-442E-5941-9A6C-0A2B016B27DB}"/>
              </a:ext>
            </a:extLst>
          </p:cNvPr>
          <p:cNvSpPr/>
          <p:nvPr/>
        </p:nvSpPr>
        <p:spPr>
          <a:xfrm>
            <a:off x="6096000" y="1549839"/>
            <a:ext cx="6096000" cy="1933388"/>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a:p>
        </p:txBody>
      </p:sp>
      <p:pic>
        <p:nvPicPr>
          <p:cNvPr id="17" name="图片 16" descr="图片包含 游戏机&#10;&#10;描述已自动生成">
            <a:extLst>
              <a:ext uri="{FF2B5EF4-FFF2-40B4-BE49-F238E27FC236}">
                <a16:creationId xmlns:a16="http://schemas.microsoft.com/office/drawing/2014/main" id="{5C6615CD-0FFC-4F48-8B19-56CE99C1AB9D}"/>
              </a:ext>
            </a:extLst>
          </p:cNvPr>
          <p:cNvPicPr>
            <a:picLocks noChangeAspect="1"/>
          </p:cNvPicPr>
          <p:nvPr/>
        </p:nvPicPr>
        <p:blipFill rotWithShape="1">
          <a:blip r:embed="rId3">
            <a:extLst>
              <a:ext uri="{28A0092B-C50C-407E-A947-70E740481C1C}">
                <a14:useLocalDpi xmlns:a14="http://schemas.microsoft.com/office/drawing/2010/main" val="0"/>
              </a:ext>
            </a:extLst>
          </a:blip>
          <a:srcRect l="26363" t="7380" r="25454" b="7380"/>
          <a:stretch/>
        </p:blipFill>
        <p:spPr>
          <a:xfrm>
            <a:off x="4178914" y="1579622"/>
            <a:ext cx="767653" cy="769571"/>
          </a:xfrm>
          <a:prstGeom prst="rect">
            <a:avLst/>
          </a:prstGeom>
        </p:spPr>
      </p:pic>
      <p:pic>
        <p:nvPicPr>
          <p:cNvPr id="5" name="Picture 4">
            <a:extLst>
              <a:ext uri="{FF2B5EF4-FFF2-40B4-BE49-F238E27FC236}">
                <a16:creationId xmlns:a16="http://schemas.microsoft.com/office/drawing/2014/main" id="{5F3A08BF-AF31-4DBD-AF1D-31615A955E5F}"/>
              </a:ext>
            </a:extLst>
          </p:cNvPr>
          <p:cNvPicPr>
            <a:picLocks noChangeAspect="1"/>
          </p:cNvPicPr>
          <p:nvPr/>
        </p:nvPicPr>
        <p:blipFill>
          <a:blip r:embed="rId4"/>
          <a:stretch>
            <a:fillRect/>
          </a:stretch>
        </p:blipFill>
        <p:spPr>
          <a:xfrm>
            <a:off x="870224" y="4117824"/>
            <a:ext cx="3752850" cy="2133600"/>
          </a:xfrm>
          <a:prstGeom prst="rect">
            <a:avLst/>
          </a:prstGeom>
        </p:spPr>
      </p:pic>
      <p:sp>
        <p:nvSpPr>
          <p:cNvPr id="16" name="TextBox 64">
            <a:extLst>
              <a:ext uri="{FF2B5EF4-FFF2-40B4-BE49-F238E27FC236}">
                <a16:creationId xmlns:a16="http://schemas.microsoft.com/office/drawing/2014/main" id="{9DD03614-C679-4AD7-8A54-9C2CB9B3E557}"/>
              </a:ext>
            </a:extLst>
          </p:cNvPr>
          <p:cNvSpPr txBox="1"/>
          <p:nvPr/>
        </p:nvSpPr>
        <p:spPr>
          <a:xfrm>
            <a:off x="526094" y="2258927"/>
            <a:ext cx="4682836" cy="1492716"/>
          </a:xfrm>
          <a:prstGeom prst="rect">
            <a:avLst/>
          </a:prstGeom>
          <a:noFill/>
        </p:spPr>
        <p:txBody>
          <a:bodyPr wrap="square" rtlCol="0">
            <a:spAutoFit/>
          </a:bodyPr>
          <a:lstStyle/>
          <a:p>
            <a:pPr marL="285750" indent="-285750">
              <a:buFont typeface="Arial" panose="020B0604020202020204" pitchFamily="34" charset="0"/>
              <a:buChar char="•"/>
            </a:pPr>
            <a:endParaRPr lang="en-US" altLang="ko-KR" sz="1300" dirty="0">
              <a:solidFill>
                <a:schemeClr val="tx1">
                  <a:lumMod val="75000"/>
                  <a:lumOff val="25000"/>
                </a:schemeClr>
              </a:solidFill>
              <a:cs typeface="Arial" pitchFamily="34" charset="0"/>
            </a:endParaRPr>
          </a:p>
          <a:p>
            <a:r>
              <a:rPr lang="en-US" altLang="ko-KR" sz="1300" dirty="0">
                <a:solidFill>
                  <a:schemeClr val="bg2">
                    <a:lumMod val="60000"/>
                    <a:lumOff val="40000"/>
                  </a:schemeClr>
                </a:solidFill>
                <a:cs typeface="Arial" pitchFamily="34" charset="0"/>
              </a:rPr>
              <a:t>Intel SGX’s function:</a:t>
            </a:r>
          </a:p>
          <a:p>
            <a:r>
              <a:rPr lang="en-US" altLang="ko-KR" sz="1300" dirty="0">
                <a:solidFill>
                  <a:schemeClr val="tx1">
                    <a:lumMod val="75000"/>
                    <a:lumOff val="25000"/>
                  </a:schemeClr>
                </a:solidFill>
                <a:cs typeface="Arial" pitchFamily="34" charset="0"/>
              </a:rPr>
              <a:t>SGX itself can ensure the code logic will not be tampered with and also the privacy of user data, and EGES does the DOS-resistant part and has an improvement in transaction rates.</a:t>
            </a:r>
          </a:p>
          <a:p>
            <a:pPr marL="285750" indent="-285750">
              <a:buFont typeface="Arial" panose="020B0604020202020204" pitchFamily="34" charset="0"/>
              <a:buChar char="•"/>
            </a:pPr>
            <a:endParaRPr lang="en-US" altLang="ko-KR" sz="1300" dirty="0">
              <a:solidFill>
                <a:schemeClr val="tx1">
                  <a:lumMod val="75000"/>
                  <a:lumOff val="25000"/>
                </a:schemeClr>
              </a:solidFill>
              <a:cs typeface="Arial" pitchFamily="34" charset="0"/>
            </a:endParaRPr>
          </a:p>
        </p:txBody>
      </p:sp>
      <p:sp>
        <p:nvSpPr>
          <p:cNvPr id="18" name="TextBox 64">
            <a:extLst>
              <a:ext uri="{FF2B5EF4-FFF2-40B4-BE49-F238E27FC236}">
                <a16:creationId xmlns:a16="http://schemas.microsoft.com/office/drawing/2014/main" id="{30D53E82-3500-46A6-94FF-05FC23AC60C7}"/>
              </a:ext>
            </a:extLst>
          </p:cNvPr>
          <p:cNvSpPr txBox="1"/>
          <p:nvPr/>
        </p:nvSpPr>
        <p:spPr>
          <a:xfrm>
            <a:off x="6096000" y="3849918"/>
            <a:ext cx="5225776" cy="292388"/>
          </a:xfrm>
          <a:prstGeom prst="rect">
            <a:avLst/>
          </a:prstGeom>
          <a:noFill/>
        </p:spPr>
        <p:txBody>
          <a:bodyPr wrap="square" rtlCol="0">
            <a:spAutoFit/>
          </a:bodyPr>
          <a:lstStyle/>
          <a:p>
            <a:r>
              <a:rPr lang="en-US" altLang="ko-KR" sz="1300" dirty="0">
                <a:solidFill>
                  <a:schemeClr val="accent6">
                    <a:lumMod val="20000"/>
                    <a:lumOff val="80000"/>
                  </a:schemeClr>
                </a:solidFill>
                <a:cs typeface="Arial" pitchFamily="34" charset="0"/>
              </a:rPr>
              <a:t>EGES’s features and performance</a:t>
            </a:r>
          </a:p>
        </p:txBody>
      </p:sp>
      <p:sp>
        <p:nvSpPr>
          <p:cNvPr id="20" name="TextBox 64">
            <a:extLst>
              <a:ext uri="{FF2B5EF4-FFF2-40B4-BE49-F238E27FC236}">
                <a16:creationId xmlns:a16="http://schemas.microsoft.com/office/drawing/2014/main" id="{541D3B09-4D50-46E8-BACB-A0FB4D7F2EC6}"/>
              </a:ext>
            </a:extLst>
          </p:cNvPr>
          <p:cNvSpPr txBox="1"/>
          <p:nvPr/>
        </p:nvSpPr>
        <p:spPr>
          <a:xfrm>
            <a:off x="6096000" y="4290337"/>
            <a:ext cx="5649761" cy="492443"/>
          </a:xfrm>
          <a:prstGeom prst="rect">
            <a:avLst/>
          </a:prstGeom>
          <a:noFill/>
        </p:spPr>
        <p:txBody>
          <a:bodyPr wrap="square" rtlCol="0">
            <a:spAutoFit/>
          </a:bodyPr>
          <a:lstStyle/>
          <a:p>
            <a:r>
              <a:rPr lang="en-US" altLang="ko-KR" sz="1300" dirty="0">
                <a:solidFill>
                  <a:schemeClr val="tx1">
                    <a:lumMod val="75000"/>
                    <a:lumOff val="25000"/>
                  </a:schemeClr>
                </a:solidFill>
                <a:cs typeface="Arial" pitchFamily="34" charset="0"/>
              </a:rPr>
              <a:t>Intel SGX provides a secure environment for the smart contract execution, so no people can manipulate the transaction results.</a:t>
            </a:r>
          </a:p>
        </p:txBody>
      </p:sp>
      <p:sp>
        <p:nvSpPr>
          <p:cNvPr id="21" name="TextBox 64">
            <a:extLst>
              <a:ext uri="{FF2B5EF4-FFF2-40B4-BE49-F238E27FC236}">
                <a16:creationId xmlns:a16="http://schemas.microsoft.com/office/drawing/2014/main" id="{8EE53BFB-F9C2-45F0-8D88-19AC805A192F}"/>
              </a:ext>
            </a:extLst>
          </p:cNvPr>
          <p:cNvSpPr txBox="1"/>
          <p:nvPr/>
        </p:nvSpPr>
        <p:spPr>
          <a:xfrm>
            <a:off x="6096000" y="4850043"/>
            <a:ext cx="5225776" cy="492443"/>
          </a:xfrm>
          <a:prstGeom prst="rect">
            <a:avLst/>
          </a:prstGeom>
          <a:noFill/>
        </p:spPr>
        <p:txBody>
          <a:bodyPr wrap="square" rtlCol="0">
            <a:spAutoFit/>
          </a:bodyPr>
          <a:lstStyle/>
          <a:p>
            <a:r>
              <a:rPr lang="en-US" altLang="ko-KR" sz="1300" dirty="0">
                <a:solidFill>
                  <a:schemeClr val="tx1">
                    <a:lumMod val="75000"/>
                    <a:lumOff val="25000"/>
                  </a:schemeClr>
                </a:solidFill>
                <a:cs typeface="Arial" pitchFamily="34" charset="0"/>
              </a:rPr>
              <a:t>Besides, Intel SGX enable our blockchain platform recognizing the malicious, therefore it can filter out them to prevent DOS attacks.</a:t>
            </a:r>
          </a:p>
        </p:txBody>
      </p:sp>
      <p:sp>
        <p:nvSpPr>
          <p:cNvPr id="22" name="TextBox 64">
            <a:extLst>
              <a:ext uri="{FF2B5EF4-FFF2-40B4-BE49-F238E27FC236}">
                <a16:creationId xmlns:a16="http://schemas.microsoft.com/office/drawing/2014/main" id="{987F3189-514C-4673-BF1A-73246F638B27}"/>
              </a:ext>
            </a:extLst>
          </p:cNvPr>
          <p:cNvSpPr txBox="1"/>
          <p:nvPr/>
        </p:nvSpPr>
        <p:spPr>
          <a:xfrm>
            <a:off x="6096000" y="5477012"/>
            <a:ext cx="5225776" cy="1092607"/>
          </a:xfrm>
          <a:prstGeom prst="rect">
            <a:avLst/>
          </a:prstGeom>
          <a:noFill/>
        </p:spPr>
        <p:txBody>
          <a:bodyPr wrap="square" rtlCol="0">
            <a:spAutoFit/>
          </a:bodyPr>
          <a:lstStyle/>
          <a:p>
            <a:r>
              <a:rPr lang="en-US" altLang="ko-KR" sz="1300" dirty="0">
                <a:solidFill>
                  <a:schemeClr val="tx1">
                    <a:lumMod val="75000"/>
                    <a:lumOff val="25000"/>
                  </a:schemeClr>
                </a:solidFill>
                <a:cs typeface="Arial" pitchFamily="34" charset="0"/>
              </a:rPr>
              <a:t>In the performance perspective, EGES having low latency, high concurrent capacity and excellent scalability compared to other consensus. With amazon cloud setting, the blockchain can scale to 10K nodes, it can achieve 2650 transaction per second with just 1.13 second latency.</a:t>
            </a:r>
          </a:p>
        </p:txBody>
      </p:sp>
    </p:spTree>
    <p:extLst>
      <p:ext uri="{BB962C8B-B14F-4D97-AF65-F5344CB8AC3E}">
        <p14:creationId xmlns:p14="http://schemas.microsoft.com/office/powerpoint/2010/main" val="366044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p:bldP spid="18" grpId="0"/>
      <p:bldP spid="20"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F0D7CA1-09AA-4A18-870D-5A7BD6D2E3C7}"/>
              </a:ext>
            </a:extLst>
          </p:cNvPr>
          <p:cNvSpPr>
            <a:spLocks noGrp="1"/>
          </p:cNvSpPr>
          <p:nvPr>
            <p:ph type="title"/>
          </p:nvPr>
        </p:nvSpPr>
        <p:spPr>
          <a:xfrm>
            <a:off x="698886" y="61164"/>
            <a:ext cx="3775293" cy="1656184"/>
          </a:xfrm>
        </p:spPr>
        <p:txBody>
          <a:bodyPr/>
          <a:lstStyle/>
          <a:p>
            <a:r>
              <a:rPr lang="en-US" altLang="ko-KR" dirty="0">
                <a:solidFill>
                  <a:schemeClr val="accent1"/>
                </a:solidFill>
              </a:rPr>
              <a:t>structure</a:t>
            </a:r>
            <a:endParaRPr lang="ko-KR" altLang="en-US" dirty="0"/>
          </a:p>
        </p:txBody>
      </p:sp>
      <p:grpSp>
        <p:nvGrpSpPr>
          <p:cNvPr id="20" name="Group 34">
            <a:extLst>
              <a:ext uri="{FF2B5EF4-FFF2-40B4-BE49-F238E27FC236}">
                <a16:creationId xmlns:a16="http://schemas.microsoft.com/office/drawing/2014/main" id="{DBC7A5C4-4185-8A4B-92D0-B820B6B843C1}"/>
              </a:ext>
            </a:extLst>
          </p:cNvPr>
          <p:cNvGrpSpPr/>
          <p:nvPr/>
        </p:nvGrpSpPr>
        <p:grpSpPr>
          <a:xfrm>
            <a:off x="1016953" y="1717348"/>
            <a:ext cx="5770145" cy="780795"/>
            <a:chOff x="4769676" y="1688659"/>
            <a:chExt cx="5770145" cy="780795"/>
          </a:xfrm>
        </p:grpSpPr>
        <p:sp>
          <p:nvSpPr>
            <p:cNvPr id="40" name="TextBox 6">
              <a:extLst>
                <a:ext uri="{FF2B5EF4-FFF2-40B4-BE49-F238E27FC236}">
                  <a16:creationId xmlns:a16="http://schemas.microsoft.com/office/drawing/2014/main" id="{E0B9160F-ED1F-994D-BCD5-246090D92A2B}"/>
                </a:ext>
              </a:extLst>
            </p:cNvPr>
            <p:cNvSpPr txBox="1"/>
            <p:nvPr/>
          </p:nvSpPr>
          <p:spPr>
            <a:xfrm>
              <a:off x="6032129" y="1892678"/>
              <a:ext cx="4507692" cy="369332"/>
            </a:xfrm>
            <a:prstGeom prst="rect">
              <a:avLst/>
            </a:prstGeom>
            <a:noFill/>
          </p:spPr>
          <p:txBody>
            <a:bodyPr wrap="square" lIns="108000" rIns="108000" rtlCol="0">
              <a:spAutoFit/>
            </a:bodyPr>
            <a:lstStyle/>
            <a:p>
              <a:r>
                <a:rPr lang="en-US" altLang="ko-KR" b="1" dirty="0">
                  <a:cs typeface="Arial" pitchFamily="34" charset="0"/>
                </a:rPr>
                <a:t>Project </a:t>
              </a:r>
              <a:r>
                <a:rPr lang="en-US" altLang="zh-CN" b="1" dirty="0">
                  <a:cs typeface="Arial" pitchFamily="34" charset="0"/>
                </a:rPr>
                <a:t>I</a:t>
              </a:r>
              <a:r>
                <a:rPr lang="en-US" altLang="ko-KR" b="1" dirty="0">
                  <a:cs typeface="Arial" pitchFamily="34" charset="0"/>
                </a:rPr>
                <a:t>nformation</a:t>
              </a:r>
              <a:endParaRPr lang="ko-KR" altLang="en-US" b="1" dirty="0">
                <a:cs typeface="Arial" pitchFamily="34" charset="0"/>
              </a:endParaRPr>
            </a:p>
          </p:txBody>
        </p:sp>
        <p:grpSp>
          <p:nvGrpSpPr>
            <p:cNvPr id="22" name="Group 11">
              <a:extLst>
                <a:ext uri="{FF2B5EF4-FFF2-40B4-BE49-F238E27FC236}">
                  <a16:creationId xmlns:a16="http://schemas.microsoft.com/office/drawing/2014/main" id="{26BBB2C5-B6D8-E64C-9CB9-047AC5D07A24}"/>
                </a:ext>
              </a:extLst>
            </p:cNvPr>
            <p:cNvGrpSpPr/>
            <p:nvPr/>
          </p:nvGrpSpPr>
          <p:grpSpPr>
            <a:xfrm>
              <a:off x="4769676" y="1688659"/>
              <a:ext cx="958096" cy="780795"/>
              <a:chOff x="5348187" y="1645903"/>
              <a:chExt cx="958096" cy="780795"/>
            </a:xfrm>
          </p:grpSpPr>
          <p:sp>
            <p:nvSpPr>
              <p:cNvPr id="23" name="Oval 1">
                <a:extLst>
                  <a:ext uri="{FF2B5EF4-FFF2-40B4-BE49-F238E27FC236}">
                    <a16:creationId xmlns:a16="http://schemas.microsoft.com/office/drawing/2014/main" id="{3A26BBB1-3FEB-494E-B2D2-48D299BFB49D}"/>
                  </a:ext>
                </a:extLst>
              </p:cNvPr>
              <p:cNvSpPr/>
              <p:nvPr/>
            </p:nvSpPr>
            <p:spPr>
              <a:xfrm>
                <a:off x="5412980" y="1645903"/>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8">
                <a:extLst>
                  <a:ext uri="{FF2B5EF4-FFF2-40B4-BE49-F238E27FC236}">
                    <a16:creationId xmlns:a16="http://schemas.microsoft.com/office/drawing/2014/main" id="{5FD8E0B3-9E5B-A345-A075-6A56E8FD7022}"/>
                  </a:ext>
                </a:extLst>
              </p:cNvPr>
              <p:cNvSpPr txBox="1"/>
              <p:nvPr/>
            </p:nvSpPr>
            <p:spPr>
              <a:xfrm>
                <a:off x="5348187" y="1710828"/>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grpSp>
      <p:grpSp>
        <p:nvGrpSpPr>
          <p:cNvPr id="41" name="Group 35">
            <a:extLst>
              <a:ext uri="{FF2B5EF4-FFF2-40B4-BE49-F238E27FC236}">
                <a16:creationId xmlns:a16="http://schemas.microsoft.com/office/drawing/2014/main" id="{789D37FB-17DF-B84B-8AD4-F19A2F1F1EAE}"/>
              </a:ext>
            </a:extLst>
          </p:cNvPr>
          <p:cNvGrpSpPr/>
          <p:nvPr/>
        </p:nvGrpSpPr>
        <p:grpSpPr>
          <a:xfrm>
            <a:off x="1016953" y="3514398"/>
            <a:ext cx="5770145" cy="780795"/>
            <a:chOff x="4745820" y="1491808"/>
            <a:chExt cx="5770145" cy="780795"/>
          </a:xfrm>
        </p:grpSpPr>
        <p:sp>
          <p:nvSpPr>
            <p:cNvPr id="50" name="TextBox 41">
              <a:extLst>
                <a:ext uri="{FF2B5EF4-FFF2-40B4-BE49-F238E27FC236}">
                  <a16:creationId xmlns:a16="http://schemas.microsoft.com/office/drawing/2014/main" id="{A043C674-39BF-9044-AF05-12C6F2350979}"/>
                </a:ext>
              </a:extLst>
            </p:cNvPr>
            <p:cNvSpPr txBox="1"/>
            <p:nvPr/>
          </p:nvSpPr>
          <p:spPr>
            <a:xfrm>
              <a:off x="6008273" y="1708200"/>
              <a:ext cx="4507692" cy="369332"/>
            </a:xfrm>
            <a:prstGeom prst="rect">
              <a:avLst/>
            </a:prstGeom>
            <a:noFill/>
          </p:spPr>
          <p:txBody>
            <a:bodyPr wrap="square" lIns="108000" rIns="108000" rtlCol="0">
              <a:spAutoFit/>
            </a:bodyPr>
            <a:lstStyle/>
            <a:p>
              <a:r>
                <a:rPr lang="en-US" altLang="ko-KR" b="1" dirty="0">
                  <a:cs typeface="Arial" pitchFamily="34" charset="0"/>
                </a:rPr>
                <a:t>Business </a:t>
              </a:r>
              <a:r>
                <a:rPr lang="en-US" altLang="zh-CN" b="1" dirty="0">
                  <a:cs typeface="Arial" pitchFamily="34" charset="0"/>
                </a:rPr>
                <a:t>M</a:t>
              </a:r>
              <a:r>
                <a:rPr lang="en-US" altLang="ko-KR" b="1" dirty="0">
                  <a:cs typeface="Arial" pitchFamily="34" charset="0"/>
                </a:rPr>
                <a:t>odel and </a:t>
              </a:r>
              <a:r>
                <a:rPr lang="en-US" altLang="zh-CN" b="1" dirty="0">
                  <a:cs typeface="Arial" pitchFamily="34" charset="0"/>
                </a:rPr>
                <a:t>S</a:t>
              </a:r>
              <a:r>
                <a:rPr lang="en-US" altLang="ko-KR" b="1" dirty="0">
                  <a:cs typeface="Arial" pitchFamily="34" charset="0"/>
                </a:rPr>
                <a:t>trategy</a:t>
              </a:r>
              <a:endParaRPr lang="ko-KR" altLang="en-US" b="1" dirty="0">
                <a:cs typeface="Arial" pitchFamily="34" charset="0"/>
              </a:endParaRPr>
            </a:p>
          </p:txBody>
        </p:sp>
        <p:grpSp>
          <p:nvGrpSpPr>
            <p:cNvPr id="45" name="Group 37">
              <a:extLst>
                <a:ext uri="{FF2B5EF4-FFF2-40B4-BE49-F238E27FC236}">
                  <a16:creationId xmlns:a16="http://schemas.microsoft.com/office/drawing/2014/main" id="{1FDC8BB1-4E2E-D34F-8F84-676BB02D7223}"/>
                </a:ext>
              </a:extLst>
            </p:cNvPr>
            <p:cNvGrpSpPr/>
            <p:nvPr/>
          </p:nvGrpSpPr>
          <p:grpSpPr>
            <a:xfrm>
              <a:off x="4745820" y="1491808"/>
              <a:ext cx="958096" cy="780795"/>
              <a:chOff x="5324331" y="1449052"/>
              <a:chExt cx="958096" cy="780795"/>
            </a:xfrm>
          </p:grpSpPr>
          <p:sp>
            <p:nvSpPr>
              <p:cNvPr id="47" name="Oval 38">
                <a:extLst>
                  <a:ext uri="{FF2B5EF4-FFF2-40B4-BE49-F238E27FC236}">
                    <a16:creationId xmlns:a16="http://schemas.microsoft.com/office/drawing/2014/main" id="{A1F5016E-E491-5A49-BC91-F6F6E505BA20}"/>
                  </a:ext>
                </a:extLst>
              </p:cNvPr>
              <p:cNvSpPr/>
              <p:nvPr/>
            </p:nvSpPr>
            <p:spPr>
              <a:xfrm>
                <a:off x="5412981" y="1449052"/>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39">
                <a:extLst>
                  <a:ext uri="{FF2B5EF4-FFF2-40B4-BE49-F238E27FC236}">
                    <a16:creationId xmlns:a16="http://schemas.microsoft.com/office/drawing/2014/main" id="{AB7E4AB0-CCB0-F64B-B4B4-D10A754D6FE2}"/>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03</a:t>
                </a:r>
                <a:endParaRPr lang="ko-KR" altLang="en-US" sz="3600" b="1" dirty="0">
                  <a:solidFill>
                    <a:schemeClr val="accent1"/>
                  </a:solidFill>
                  <a:cs typeface="Arial" pitchFamily="34" charset="0"/>
                </a:endParaRPr>
              </a:p>
            </p:txBody>
          </p:sp>
        </p:grpSp>
      </p:grpSp>
      <p:grpSp>
        <p:nvGrpSpPr>
          <p:cNvPr id="51" name="Group 42">
            <a:extLst>
              <a:ext uri="{FF2B5EF4-FFF2-40B4-BE49-F238E27FC236}">
                <a16:creationId xmlns:a16="http://schemas.microsoft.com/office/drawing/2014/main" id="{15C0E404-4F32-DA43-AFD4-BB97A523D17E}"/>
              </a:ext>
            </a:extLst>
          </p:cNvPr>
          <p:cNvGrpSpPr/>
          <p:nvPr/>
        </p:nvGrpSpPr>
        <p:grpSpPr>
          <a:xfrm>
            <a:off x="1016953" y="4403776"/>
            <a:ext cx="5781563" cy="780795"/>
            <a:chOff x="4669608" y="1521725"/>
            <a:chExt cx="5781563" cy="780795"/>
          </a:xfrm>
        </p:grpSpPr>
        <p:sp>
          <p:nvSpPr>
            <p:cNvPr id="57" name="TextBox 48">
              <a:extLst>
                <a:ext uri="{FF2B5EF4-FFF2-40B4-BE49-F238E27FC236}">
                  <a16:creationId xmlns:a16="http://schemas.microsoft.com/office/drawing/2014/main" id="{D7F93661-640F-944D-94C6-FA2A94927BF7}"/>
                </a:ext>
              </a:extLst>
            </p:cNvPr>
            <p:cNvSpPr txBox="1"/>
            <p:nvPr/>
          </p:nvSpPr>
          <p:spPr>
            <a:xfrm>
              <a:off x="5943479" y="1753886"/>
              <a:ext cx="4507692" cy="369332"/>
            </a:xfrm>
            <a:prstGeom prst="rect">
              <a:avLst/>
            </a:prstGeom>
            <a:noFill/>
          </p:spPr>
          <p:txBody>
            <a:bodyPr wrap="square" lIns="108000" rIns="108000" rtlCol="0">
              <a:spAutoFit/>
            </a:bodyPr>
            <a:lstStyle/>
            <a:p>
              <a:r>
                <a:rPr lang="en" altLang="ko-KR" b="1" dirty="0">
                  <a:cs typeface="Arial" pitchFamily="34" charset="0"/>
                </a:rPr>
                <a:t>Creativity and </a:t>
              </a:r>
              <a:r>
                <a:rPr lang="en-US" altLang="zh-CN" b="1" dirty="0">
                  <a:cs typeface="Arial" pitchFamily="34" charset="0"/>
                </a:rPr>
                <a:t>I</a:t>
              </a:r>
              <a:r>
                <a:rPr lang="en" altLang="ko-KR" b="1" dirty="0" err="1">
                  <a:cs typeface="Arial" pitchFamily="34" charset="0"/>
                </a:rPr>
                <a:t>nnovation</a:t>
              </a:r>
              <a:endParaRPr lang="ko-KR" altLang="en-US" b="1" dirty="0">
                <a:cs typeface="Arial" pitchFamily="34" charset="0"/>
              </a:endParaRPr>
            </a:p>
          </p:txBody>
        </p:sp>
        <p:grpSp>
          <p:nvGrpSpPr>
            <p:cNvPr id="53" name="Group 44">
              <a:extLst>
                <a:ext uri="{FF2B5EF4-FFF2-40B4-BE49-F238E27FC236}">
                  <a16:creationId xmlns:a16="http://schemas.microsoft.com/office/drawing/2014/main" id="{A9649177-C634-4E41-AEE6-103DAD38E65F}"/>
                </a:ext>
              </a:extLst>
            </p:cNvPr>
            <p:cNvGrpSpPr/>
            <p:nvPr/>
          </p:nvGrpSpPr>
          <p:grpSpPr>
            <a:xfrm>
              <a:off x="4669608" y="1521725"/>
              <a:ext cx="958096" cy="780795"/>
              <a:chOff x="5248119" y="1478969"/>
              <a:chExt cx="958096" cy="780795"/>
            </a:xfrm>
          </p:grpSpPr>
          <p:sp>
            <p:nvSpPr>
              <p:cNvPr id="54" name="Oval 45">
                <a:extLst>
                  <a:ext uri="{FF2B5EF4-FFF2-40B4-BE49-F238E27FC236}">
                    <a16:creationId xmlns:a16="http://schemas.microsoft.com/office/drawing/2014/main" id="{CB76613E-4734-904C-9693-A5A74EDC6F7E}"/>
                  </a:ext>
                </a:extLst>
              </p:cNvPr>
              <p:cNvSpPr/>
              <p:nvPr/>
            </p:nvSpPr>
            <p:spPr>
              <a:xfrm>
                <a:off x="5324331" y="1478969"/>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46">
                <a:extLst>
                  <a:ext uri="{FF2B5EF4-FFF2-40B4-BE49-F238E27FC236}">
                    <a16:creationId xmlns:a16="http://schemas.microsoft.com/office/drawing/2014/main" id="{E5D649DA-3152-2840-A65D-36B6A0DD6DDE}"/>
                  </a:ext>
                </a:extLst>
              </p:cNvPr>
              <p:cNvSpPr txBox="1"/>
              <p:nvPr/>
            </p:nvSpPr>
            <p:spPr>
              <a:xfrm>
                <a:off x="5248119" y="1572631"/>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04</a:t>
                </a:r>
                <a:endParaRPr lang="ko-KR" altLang="en-US" sz="3600" b="1" dirty="0">
                  <a:solidFill>
                    <a:schemeClr val="accent1"/>
                  </a:solidFill>
                  <a:cs typeface="Arial" pitchFamily="34" charset="0"/>
                </a:endParaRPr>
              </a:p>
            </p:txBody>
          </p:sp>
        </p:grpSp>
      </p:grpSp>
      <p:grpSp>
        <p:nvGrpSpPr>
          <p:cNvPr id="58" name="Group 49">
            <a:extLst>
              <a:ext uri="{FF2B5EF4-FFF2-40B4-BE49-F238E27FC236}">
                <a16:creationId xmlns:a16="http://schemas.microsoft.com/office/drawing/2014/main" id="{67DF92BF-65B8-B94D-9A65-508DAC50BF5E}"/>
              </a:ext>
            </a:extLst>
          </p:cNvPr>
          <p:cNvGrpSpPr/>
          <p:nvPr/>
        </p:nvGrpSpPr>
        <p:grpSpPr>
          <a:xfrm>
            <a:off x="6460744" y="1738414"/>
            <a:ext cx="5781563" cy="780795"/>
            <a:chOff x="4669608" y="1491807"/>
            <a:chExt cx="5781563" cy="780795"/>
          </a:xfrm>
        </p:grpSpPr>
        <p:sp>
          <p:nvSpPr>
            <p:cNvPr id="64" name="TextBox 55">
              <a:extLst>
                <a:ext uri="{FF2B5EF4-FFF2-40B4-BE49-F238E27FC236}">
                  <a16:creationId xmlns:a16="http://schemas.microsoft.com/office/drawing/2014/main" id="{8E60310A-E227-F147-AA37-1F2CFC40E1CB}"/>
                </a:ext>
              </a:extLst>
            </p:cNvPr>
            <p:cNvSpPr txBox="1"/>
            <p:nvPr/>
          </p:nvSpPr>
          <p:spPr>
            <a:xfrm>
              <a:off x="5943479" y="1697538"/>
              <a:ext cx="4507692" cy="369332"/>
            </a:xfrm>
            <a:prstGeom prst="rect">
              <a:avLst/>
            </a:prstGeom>
            <a:noFill/>
          </p:spPr>
          <p:txBody>
            <a:bodyPr wrap="square" lIns="108000" rIns="108000" rtlCol="0">
              <a:spAutoFit/>
            </a:bodyPr>
            <a:lstStyle/>
            <a:p>
              <a:r>
                <a:rPr lang="en-US" altLang="ko-KR" b="1" dirty="0">
                  <a:cs typeface="Arial" pitchFamily="34" charset="0"/>
                </a:rPr>
                <a:t>Social </a:t>
              </a:r>
              <a:r>
                <a:rPr lang="en-US" altLang="zh-CN" b="1" dirty="0">
                  <a:cs typeface="Arial" pitchFamily="34" charset="0"/>
                </a:rPr>
                <a:t>R</a:t>
              </a:r>
              <a:r>
                <a:rPr lang="en-US" altLang="ko-KR" b="1" dirty="0">
                  <a:cs typeface="Arial" pitchFamily="34" charset="0"/>
                </a:rPr>
                <a:t>esponsibility</a:t>
              </a:r>
              <a:endParaRPr lang="ko-KR" altLang="en-US" b="1" dirty="0">
                <a:cs typeface="Arial" pitchFamily="34" charset="0"/>
              </a:endParaRPr>
            </a:p>
          </p:txBody>
        </p:sp>
        <p:grpSp>
          <p:nvGrpSpPr>
            <p:cNvPr id="60" name="Group 51">
              <a:extLst>
                <a:ext uri="{FF2B5EF4-FFF2-40B4-BE49-F238E27FC236}">
                  <a16:creationId xmlns:a16="http://schemas.microsoft.com/office/drawing/2014/main" id="{1CA9F0FE-5581-7046-8E6A-EE7140CC5D30}"/>
                </a:ext>
              </a:extLst>
            </p:cNvPr>
            <p:cNvGrpSpPr/>
            <p:nvPr/>
          </p:nvGrpSpPr>
          <p:grpSpPr>
            <a:xfrm>
              <a:off x="4669608" y="1491807"/>
              <a:ext cx="958096" cy="780795"/>
              <a:chOff x="5248119" y="1449051"/>
              <a:chExt cx="958096" cy="780795"/>
            </a:xfrm>
          </p:grpSpPr>
          <p:sp>
            <p:nvSpPr>
              <p:cNvPr id="61" name="Oval 52">
                <a:extLst>
                  <a:ext uri="{FF2B5EF4-FFF2-40B4-BE49-F238E27FC236}">
                    <a16:creationId xmlns:a16="http://schemas.microsoft.com/office/drawing/2014/main" id="{240AC698-2037-C84E-BEE8-079C848A9CFC}"/>
                  </a:ext>
                </a:extLst>
              </p:cNvPr>
              <p:cNvSpPr/>
              <p:nvPr/>
            </p:nvSpPr>
            <p:spPr>
              <a:xfrm>
                <a:off x="5324331" y="1449051"/>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53">
                <a:extLst>
                  <a:ext uri="{FF2B5EF4-FFF2-40B4-BE49-F238E27FC236}">
                    <a16:creationId xmlns:a16="http://schemas.microsoft.com/office/drawing/2014/main" id="{E722F60C-C256-0E49-AC8F-E98897F194F0}"/>
                  </a:ext>
                </a:extLst>
              </p:cNvPr>
              <p:cNvSpPr txBox="1"/>
              <p:nvPr/>
            </p:nvSpPr>
            <p:spPr>
              <a:xfrm>
                <a:off x="5248119" y="1495826"/>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05</a:t>
                </a:r>
                <a:endParaRPr lang="ko-KR" altLang="en-US" sz="3600" b="1" dirty="0">
                  <a:solidFill>
                    <a:schemeClr val="accent1"/>
                  </a:solidFill>
                  <a:cs typeface="Arial" pitchFamily="34" charset="0"/>
                </a:endParaRPr>
              </a:p>
            </p:txBody>
          </p:sp>
        </p:grpSp>
      </p:grpSp>
      <p:grpSp>
        <p:nvGrpSpPr>
          <p:cNvPr id="31" name="Group 34">
            <a:extLst>
              <a:ext uri="{FF2B5EF4-FFF2-40B4-BE49-F238E27FC236}">
                <a16:creationId xmlns:a16="http://schemas.microsoft.com/office/drawing/2014/main" id="{F0412241-56CA-4598-AA96-8394B5A7513A}"/>
              </a:ext>
            </a:extLst>
          </p:cNvPr>
          <p:cNvGrpSpPr/>
          <p:nvPr/>
        </p:nvGrpSpPr>
        <p:grpSpPr>
          <a:xfrm>
            <a:off x="1016953" y="2614721"/>
            <a:ext cx="5770145" cy="780795"/>
            <a:chOff x="4769676" y="1590090"/>
            <a:chExt cx="5770145" cy="780795"/>
          </a:xfrm>
        </p:grpSpPr>
        <p:sp>
          <p:nvSpPr>
            <p:cNvPr id="37" name="TextBox 6">
              <a:extLst>
                <a:ext uri="{FF2B5EF4-FFF2-40B4-BE49-F238E27FC236}">
                  <a16:creationId xmlns:a16="http://schemas.microsoft.com/office/drawing/2014/main" id="{12E2EDD9-6866-4E8B-958B-A6DAC19E8E2B}"/>
                </a:ext>
              </a:extLst>
            </p:cNvPr>
            <p:cNvSpPr txBox="1"/>
            <p:nvPr/>
          </p:nvSpPr>
          <p:spPr>
            <a:xfrm>
              <a:off x="6032129" y="1791984"/>
              <a:ext cx="4507692" cy="369332"/>
            </a:xfrm>
            <a:prstGeom prst="rect">
              <a:avLst/>
            </a:prstGeom>
            <a:noFill/>
          </p:spPr>
          <p:txBody>
            <a:bodyPr wrap="square" lIns="108000" rIns="108000" rtlCol="0">
              <a:spAutoFit/>
            </a:bodyPr>
            <a:lstStyle/>
            <a:p>
              <a:r>
                <a:rPr lang="en-US" altLang="ko-KR" b="1" dirty="0">
                  <a:cs typeface="Arial" pitchFamily="34" charset="0"/>
                </a:rPr>
                <a:t>Idea and </a:t>
              </a:r>
              <a:r>
                <a:rPr lang="en-US" altLang="zh-CN" b="1" dirty="0">
                  <a:cs typeface="Arial" pitchFamily="34" charset="0"/>
                </a:rPr>
                <a:t>C</a:t>
              </a:r>
              <a:r>
                <a:rPr lang="en-US" altLang="ko-KR" b="1" dirty="0">
                  <a:cs typeface="Arial" pitchFamily="34" charset="0"/>
                </a:rPr>
                <a:t>oncepts</a:t>
              </a:r>
              <a:endParaRPr lang="ko-KR" altLang="en-US" b="1" dirty="0">
                <a:cs typeface="Arial" pitchFamily="34" charset="0"/>
              </a:endParaRPr>
            </a:p>
          </p:txBody>
        </p:sp>
        <p:grpSp>
          <p:nvGrpSpPr>
            <p:cNvPr id="33" name="Group 11">
              <a:extLst>
                <a:ext uri="{FF2B5EF4-FFF2-40B4-BE49-F238E27FC236}">
                  <a16:creationId xmlns:a16="http://schemas.microsoft.com/office/drawing/2014/main" id="{B81FFE73-192B-4576-BF25-3F03CAE41CC6}"/>
                </a:ext>
              </a:extLst>
            </p:cNvPr>
            <p:cNvGrpSpPr/>
            <p:nvPr/>
          </p:nvGrpSpPr>
          <p:grpSpPr>
            <a:xfrm>
              <a:off x="4769676" y="1590090"/>
              <a:ext cx="958096" cy="780795"/>
              <a:chOff x="5348187" y="1547334"/>
              <a:chExt cx="958096" cy="780795"/>
            </a:xfrm>
          </p:grpSpPr>
          <p:sp>
            <p:nvSpPr>
              <p:cNvPr id="34" name="Oval 1">
                <a:extLst>
                  <a:ext uri="{FF2B5EF4-FFF2-40B4-BE49-F238E27FC236}">
                    <a16:creationId xmlns:a16="http://schemas.microsoft.com/office/drawing/2014/main" id="{5AA1B9B7-0582-407D-9EEF-229FACFE20B3}"/>
                  </a:ext>
                </a:extLst>
              </p:cNvPr>
              <p:cNvSpPr/>
              <p:nvPr/>
            </p:nvSpPr>
            <p:spPr>
              <a:xfrm>
                <a:off x="5412981" y="1547334"/>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8">
                <a:extLst>
                  <a:ext uri="{FF2B5EF4-FFF2-40B4-BE49-F238E27FC236}">
                    <a16:creationId xmlns:a16="http://schemas.microsoft.com/office/drawing/2014/main" id="{4BFE1231-8B08-40F0-88B4-4D9D4CB2EF22}"/>
                  </a:ext>
                </a:extLst>
              </p:cNvPr>
              <p:cNvSpPr txBox="1"/>
              <p:nvPr/>
            </p:nvSpPr>
            <p:spPr>
              <a:xfrm>
                <a:off x="5348187" y="1614565"/>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02</a:t>
                </a:r>
                <a:endParaRPr lang="ko-KR" altLang="en-US" sz="3600" b="1" dirty="0">
                  <a:solidFill>
                    <a:schemeClr val="accent1"/>
                  </a:solidFill>
                  <a:cs typeface="Arial" pitchFamily="34" charset="0"/>
                </a:endParaRPr>
              </a:p>
            </p:txBody>
          </p:sp>
        </p:grpSp>
      </p:grpSp>
      <p:grpSp>
        <p:nvGrpSpPr>
          <p:cNvPr id="28" name="Group 42">
            <a:extLst>
              <a:ext uri="{FF2B5EF4-FFF2-40B4-BE49-F238E27FC236}">
                <a16:creationId xmlns:a16="http://schemas.microsoft.com/office/drawing/2014/main" id="{5087ED70-9DBE-4E32-85B6-D6FBC5A8C6C9}"/>
              </a:ext>
            </a:extLst>
          </p:cNvPr>
          <p:cNvGrpSpPr/>
          <p:nvPr/>
        </p:nvGrpSpPr>
        <p:grpSpPr>
          <a:xfrm>
            <a:off x="6460744" y="2796602"/>
            <a:ext cx="5781563" cy="780795"/>
            <a:chOff x="4669608" y="1521725"/>
            <a:chExt cx="5781563" cy="780795"/>
          </a:xfrm>
        </p:grpSpPr>
        <p:sp>
          <p:nvSpPr>
            <p:cNvPr id="29" name="TextBox 48">
              <a:extLst>
                <a:ext uri="{FF2B5EF4-FFF2-40B4-BE49-F238E27FC236}">
                  <a16:creationId xmlns:a16="http://schemas.microsoft.com/office/drawing/2014/main" id="{30CD0F3B-CDFF-4D60-ADC8-B615E162F374}"/>
                </a:ext>
              </a:extLst>
            </p:cNvPr>
            <p:cNvSpPr txBox="1"/>
            <p:nvPr/>
          </p:nvSpPr>
          <p:spPr>
            <a:xfrm>
              <a:off x="5943479" y="1726404"/>
              <a:ext cx="4507692" cy="369332"/>
            </a:xfrm>
            <a:prstGeom prst="rect">
              <a:avLst/>
            </a:prstGeom>
            <a:noFill/>
          </p:spPr>
          <p:txBody>
            <a:bodyPr wrap="square" lIns="108000" rIns="108000" rtlCol="0">
              <a:spAutoFit/>
            </a:bodyPr>
            <a:lstStyle/>
            <a:p>
              <a:r>
                <a:rPr lang="en" altLang="ko-KR" b="1" dirty="0">
                  <a:cs typeface="Arial" pitchFamily="34" charset="0"/>
                </a:rPr>
                <a:t>Timeline</a:t>
              </a:r>
              <a:endParaRPr lang="ko-KR" altLang="en-US" b="1" dirty="0">
                <a:cs typeface="Arial" pitchFamily="34" charset="0"/>
              </a:endParaRPr>
            </a:p>
          </p:txBody>
        </p:sp>
        <p:grpSp>
          <p:nvGrpSpPr>
            <p:cNvPr id="30" name="Group 44">
              <a:extLst>
                <a:ext uri="{FF2B5EF4-FFF2-40B4-BE49-F238E27FC236}">
                  <a16:creationId xmlns:a16="http://schemas.microsoft.com/office/drawing/2014/main" id="{6D7D6368-2C98-42C3-BBBE-289FC73E3AC9}"/>
                </a:ext>
              </a:extLst>
            </p:cNvPr>
            <p:cNvGrpSpPr/>
            <p:nvPr/>
          </p:nvGrpSpPr>
          <p:grpSpPr>
            <a:xfrm>
              <a:off x="4669608" y="1521725"/>
              <a:ext cx="958096" cy="780795"/>
              <a:chOff x="5248119" y="1478969"/>
              <a:chExt cx="958096" cy="780795"/>
            </a:xfrm>
          </p:grpSpPr>
          <p:sp>
            <p:nvSpPr>
              <p:cNvPr id="32" name="Oval 45">
                <a:extLst>
                  <a:ext uri="{FF2B5EF4-FFF2-40B4-BE49-F238E27FC236}">
                    <a16:creationId xmlns:a16="http://schemas.microsoft.com/office/drawing/2014/main" id="{45C6DADF-8F7C-4D44-BC30-FB46720173F6}"/>
                  </a:ext>
                </a:extLst>
              </p:cNvPr>
              <p:cNvSpPr/>
              <p:nvPr/>
            </p:nvSpPr>
            <p:spPr>
              <a:xfrm>
                <a:off x="5324331" y="1478969"/>
                <a:ext cx="780795" cy="7807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46">
                <a:extLst>
                  <a:ext uri="{FF2B5EF4-FFF2-40B4-BE49-F238E27FC236}">
                    <a16:creationId xmlns:a16="http://schemas.microsoft.com/office/drawing/2014/main" id="{469C9596-B6AB-4474-95E7-8F2237AD7C06}"/>
                  </a:ext>
                </a:extLst>
              </p:cNvPr>
              <p:cNvSpPr txBox="1"/>
              <p:nvPr/>
            </p:nvSpPr>
            <p:spPr>
              <a:xfrm>
                <a:off x="5248119" y="1572631"/>
                <a:ext cx="958096" cy="646331"/>
              </a:xfrm>
              <a:prstGeom prst="rect">
                <a:avLst/>
              </a:prstGeom>
              <a:noFill/>
            </p:spPr>
            <p:txBody>
              <a:bodyPr wrap="square" lIns="108000" rIns="108000" rtlCol="0">
                <a:spAutoFit/>
              </a:bodyPr>
              <a:lstStyle/>
              <a:p>
                <a:pPr algn="ctr"/>
                <a:r>
                  <a:rPr lang="en-US" altLang="ko-KR" sz="3600" b="1" dirty="0">
                    <a:solidFill>
                      <a:schemeClr val="accent1"/>
                    </a:solidFill>
                    <a:cs typeface="Arial" pitchFamily="34" charset="0"/>
                  </a:rPr>
                  <a:t>06</a:t>
                </a:r>
                <a:endParaRPr lang="ko-KR" altLang="en-US" sz="3600" b="1" dirty="0">
                  <a:solidFill>
                    <a:schemeClr val="accent1"/>
                  </a:solidFill>
                  <a:cs typeface="Arial" pitchFamily="34" charset="0"/>
                </a:endParaRPr>
              </a:p>
            </p:txBody>
          </p:sp>
        </p:grpSp>
      </p:grpSp>
    </p:spTree>
    <p:extLst>
      <p:ext uri="{BB962C8B-B14F-4D97-AF65-F5344CB8AC3E}">
        <p14:creationId xmlns:p14="http://schemas.microsoft.com/office/powerpoint/2010/main" val="180494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12797" y="2861830"/>
            <a:ext cx="6238875" cy="715516"/>
          </a:xfrm>
        </p:spPr>
        <p:txBody>
          <a:bodyPr>
            <a:normAutofit fontScale="70000" lnSpcReduction="20000"/>
          </a:bodyPr>
          <a:lstStyle/>
          <a:p>
            <a:r>
              <a:rPr lang="en-US" dirty="0"/>
              <a:t>Social Responsibility</a:t>
            </a:r>
          </a:p>
        </p:txBody>
      </p:sp>
    </p:spTree>
    <p:extLst>
      <p:ext uri="{BB962C8B-B14F-4D97-AF65-F5344CB8AC3E}">
        <p14:creationId xmlns:p14="http://schemas.microsoft.com/office/powerpoint/2010/main" val="3444593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0B12DA8-3AB0-4A19-B20C-1065446B105B}"/>
              </a:ext>
            </a:extLst>
          </p:cNvPr>
          <p:cNvSpPr txBox="1"/>
          <p:nvPr/>
        </p:nvSpPr>
        <p:spPr>
          <a:xfrm>
            <a:off x="4624526" y="879798"/>
            <a:ext cx="6871755" cy="923330"/>
          </a:xfrm>
          <a:prstGeom prst="rect">
            <a:avLst/>
          </a:prstGeom>
          <a:noFill/>
        </p:spPr>
        <p:txBody>
          <a:bodyPr wrap="square" rtlCol="0" anchor="ctr">
            <a:spAutoFit/>
          </a:bodyPr>
          <a:lstStyle/>
          <a:p>
            <a:r>
              <a:rPr lang="en-US" altLang="ko-KR" sz="5400" dirty="0">
                <a:solidFill>
                  <a:schemeClr val="accent2">
                    <a:lumMod val="60000"/>
                    <a:lumOff val="40000"/>
                  </a:schemeClr>
                </a:solidFill>
              </a:rPr>
              <a:t>Social Responsibility</a:t>
            </a:r>
            <a:endParaRPr lang="ko-KR" altLang="en-US" sz="5400" dirty="0">
              <a:solidFill>
                <a:schemeClr val="accent2">
                  <a:lumMod val="60000"/>
                  <a:lumOff val="40000"/>
                </a:schemeClr>
              </a:solidFill>
              <a:cs typeface="Arial" pitchFamily="34" charset="0"/>
            </a:endParaRPr>
          </a:p>
        </p:txBody>
      </p:sp>
      <p:sp>
        <p:nvSpPr>
          <p:cNvPr id="19" name="Rectangle 4">
            <a:extLst>
              <a:ext uri="{FF2B5EF4-FFF2-40B4-BE49-F238E27FC236}">
                <a16:creationId xmlns:a16="http://schemas.microsoft.com/office/drawing/2014/main" id="{B01FA8BC-66B1-4557-AD40-C9D88FE69489}"/>
              </a:ext>
            </a:extLst>
          </p:cNvPr>
          <p:cNvSpPr/>
          <p:nvPr/>
        </p:nvSpPr>
        <p:spPr>
          <a:xfrm>
            <a:off x="4310743" y="4251874"/>
            <a:ext cx="6983070" cy="2044827"/>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schemeClr>
              </a:solidFill>
            </a:endParaRPr>
          </a:p>
        </p:txBody>
      </p:sp>
      <p:grpSp>
        <p:nvGrpSpPr>
          <p:cNvPr id="20" name="그룹 3">
            <a:extLst>
              <a:ext uri="{FF2B5EF4-FFF2-40B4-BE49-F238E27FC236}">
                <a16:creationId xmlns:a16="http://schemas.microsoft.com/office/drawing/2014/main" id="{DF29829C-D1B4-4C68-812E-DEC48FF82A82}"/>
              </a:ext>
            </a:extLst>
          </p:cNvPr>
          <p:cNvGrpSpPr/>
          <p:nvPr/>
        </p:nvGrpSpPr>
        <p:grpSpPr>
          <a:xfrm>
            <a:off x="4826994" y="2295129"/>
            <a:ext cx="6466819" cy="1225009"/>
            <a:chOff x="2153462" y="2129055"/>
            <a:chExt cx="7911018" cy="1225009"/>
          </a:xfrm>
        </p:grpSpPr>
        <p:sp>
          <p:nvSpPr>
            <p:cNvPr id="21" name="TextBox 20">
              <a:extLst>
                <a:ext uri="{FF2B5EF4-FFF2-40B4-BE49-F238E27FC236}">
                  <a16:creationId xmlns:a16="http://schemas.microsoft.com/office/drawing/2014/main" id="{4491AC90-FABB-41E5-B312-5CD44C14DB22}"/>
                </a:ext>
              </a:extLst>
            </p:cNvPr>
            <p:cNvSpPr txBox="1"/>
            <p:nvPr/>
          </p:nvSpPr>
          <p:spPr>
            <a:xfrm>
              <a:off x="2153462" y="2129055"/>
              <a:ext cx="7911017" cy="307777"/>
            </a:xfrm>
            <a:prstGeom prst="rect">
              <a:avLst/>
            </a:prstGeom>
            <a:noFill/>
          </p:spPr>
          <p:txBody>
            <a:bodyPr wrap="square" rtlCol="0">
              <a:spAutoFit/>
            </a:bodyPr>
            <a:lstStyle/>
            <a:p>
              <a:r>
                <a:rPr lang="en-US" altLang="ko-KR" sz="1400" b="1" dirty="0">
                  <a:solidFill>
                    <a:schemeClr val="tx1">
                      <a:lumMod val="85000"/>
                    </a:schemeClr>
                  </a:solidFill>
                  <a:cs typeface="Arial" pitchFamily="34" charset="0"/>
                </a:rPr>
                <a:t>Popularizing blockchain decentralized application and technology</a:t>
              </a:r>
              <a:endParaRPr lang="ko-KR" altLang="en-US" sz="1400" b="1" dirty="0">
                <a:solidFill>
                  <a:schemeClr val="tx1">
                    <a:lumMod val="85000"/>
                  </a:schemeClr>
                </a:solidFill>
                <a:cs typeface="Arial" pitchFamily="34" charset="0"/>
              </a:endParaRPr>
            </a:p>
          </p:txBody>
        </p:sp>
        <p:sp>
          <p:nvSpPr>
            <p:cNvPr id="22" name="TextBox 21">
              <a:extLst>
                <a:ext uri="{FF2B5EF4-FFF2-40B4-BE49-F238E27FC236}">
                  <a16:creationId xmlns:a16="http://schemas.microsoft.com/office/drawing/2014/main" id="{68F69A19-8184-4EB4-AFB2-7B89EF2BC899}"/>
                </a:ext>
              </a:extLst>
            </p:cNvPr>
            <p:cNvSpPr txBox="1"/>
            <p:nvPr/>
          </p:nvSpPr>
          <p:spPr>
            <a:xfrm>
              <a:off x="2153463" y="2523067"/>
              <a:ext cx="7911017" cy="830997"/>
            </a:xfrm>
            <a:prstGeom prst="rect">
              <a:avLst/>
            </a:prstGeom>
            <a:noFill/>
          </p:spPr>
          <p:txBody>
            <a:bodyPr wrap="square" rtlCol="0">
              <a:spAutoFit/>
            </a:bodyPr>
            <a:lstStyle/>
            <a:p>
              <a:r>
                <a:rPr lang="en-HK" sz="1200" dirty="0">
                  <a:solidFill>
                    <a:schemeClr val="tx1">
                      <a:lumMod val="85000"/>
                    </a:schemeClr>
                  </a:solidFill>
                  <a:effectLst/>
                  <a:latin typeface="Rockwell (Body)"/>
                  <a:ea typeface="等线" panose="02010600030101010101" pitchFamily="2" charset="-122"/>
                </a:rPr>
                <a:t>We believe that our blockchain gaming platform will benefit many gaming players. Through using our gaming platform, they can experience the advantages brought by blockchain technology, so our blockchain gaming platform can spread the blockchain knowledge to the general public.</a:t>
              </a:r>
              <a:endParaRPr lang="en-US" altLang="ko-KR" sz="1200" dirty="0">
                <a:solidFill>
                  <a:schemeClr val="tx1">
                    <a:lumMod val="85000"/>
                  </a:schemeClr>
                </a:solidFill>
                <a:latin typeface="Rockwell (Body)"/>
                <a:cs typeface="Arial" pitchFamily="34" charset="0"/>
              </a:endParaRPr>
            </a:p>
          </p:txBody>
        </p:sp>
      </p:grpSp>
      <p:sp>
        <p:nvSpPr>
          <p:cNvPr id="23" name="Rectangle 4">
            <a:extLst>
              <a:ext uri="{FF2B5EF4-FFF2-40B4-BE49-F238E27FC236}">
                <a16:creationId xmlns:a16="http://schemas.microsoft.com/office/drawing/2014/main" id="{2BE79FEF-7375-40B9-872C-ED52DDE0851B}"/>
              </a:ext>
            </a:extLst>
          </p:cNvPr>
          <p:cNvSpPr/>
          <p:nvPr/>
        </p:nvSpPr>
        <p:spPr>
          <a:xfrm>
            <a:off x="4310743" y="1980762"/>
            <a:ext cx="6983070" cy="1933388"/>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85000"/>
                </a:schemeClr>
              </a:solidFill>
            </a:endParaRPr>
          </a:p>
        </p:txBody>
      </p:sp>
      <p:grpSp>
        <p:nvGrpSpPr>
          <p:cNvPr id="24" name="그룹 7">
            <a:extLst>
              <a:ext uri="{FF2B5EF4-FFF2-40B4-BE49-F238E27FC236}">
                <a16:creationId xmlns:a16="http://schemas.microsoft.com/office/drawing/2014/main" id="{17FD5540-144F-401A-9CCF-01A0C7409DC6}"/>
              </a:ext>
            </a:extLst>
          </p:cNvPr>
          <p:cNvGrpSpPr/>
          <p:nvPr/>
        </p:nvGrpSpPr>
        <p:grpSpPr>
          <a:xfrm>
            <a:off x="4826994" y="4606760"/>
            <a:ext cx="6466818" cy="1223617"/>
            <a:chOff x="2153463" y="1916832"/>
            <a:chExt cx="7911017" cy="1223617"/>
          </a:xfrm>
        </p:grpSpPr>
        <p:sp>
          <p:nvSpPr>
            <p:cNvPr id="25" name="TextBox 24">
              <a:extLst>
                <a:ext uri="{FF2B5EF4-FFF2-40B4-BE49-F238E27FC236}">
                  <a16:creationId xmlns:a16="http://schemas.microsoft.com/office/drawing/2014/main" id="{76795871-08A7-483E-86F9-EA7226F4AA1B}"/>
                </a:ext>
              </a:extLst>
            </p:cNvPr>
            <p:cNvSpPr txBox="1"/>
            <p:nvPr/>
          </p:nvSpPr>
          <p:spPr>
            <a:xfrm>
              <a:off x="2153463" y="1916832"/>
              <a:ext cx="7911017" cy="307777"/>
            </a:xfrm>
            <a:prstGeom prst="rect">
              <a:avLst/>
            </a:prstGeom>
            <a:noFill/>
          </p:spPr>
          <p:txBody>
            <a:bodyPr wrap="square" rtlCol="0">
              <a:spAutoFit/>
            </a:bodyPr>
            <a:lstStyle/>
            <a:p>
              <a:r>
                <a:rPr lang="en-US" altLang="ko-KR" sz="1400" b="1" dirty="0">
                  <a:solidFill>
                    <a:schemeClr val="tx1">
                      <a:lumMod val="85000"/>
                    </a:schemeClr>
                  </a:solidFill>
                  <a:cs typeface="Arial" pitchFamily="34" charset="0"/>
                </a:rPr>
                <a:t>Increasing blockchain developer’s job opportunities</a:t>
              </a:r>
              <a:endParaRPr lang="ko-KR" altLang="en-US" sz="1400" b="1" dirty="0">
                <a:solidFill>
                  <a:schemeClr val="tx1">
                    <a:lumMod val="85000"/>
                  </a:schemeClr>
                </a:solidFill>
                <a:cs typeface="Arial" pitchFamily="34" charset="0"/>
              </a:endParaRPr>
            </a:p>
          </p:txBody>
        </p:sp>
        <p:sp>
          <p:nvSpPr>
            <p:cNvPr id="26" name="TextBox 25">
              <a:extLst>
                <a:ext uri="{FF2B5EF4-FFF2-40B4-BE49-F238E27FC236}">
                  <a16:creationId xmlns:a16="http://schemas.microsoft.com/office/drawing/2014/main" id="{84C04585-8F5F-4DC7-94CE-0349F6BABFCE}"/>
                </a:ext>
              </a:extLst>
            </p:cNvPr>
            <p:cNvSpPr txBox="1"/>
            <p:nvPr/>
          </p:nvSpPr>
          <p:spPr>
            <a:xfrm>
              <a:off x="2153463" y="2267581"/>
              <a:ext cx="7911017" cy="872868"/>
            </a:xfrm>
            <a:prstGeom prst="rect">
              <a:avLst/>
            </a:prstGeom>
            <a:noFill/>
          </p:spPr>
          <p:txBody>
            <a:bodyPr wrap="square" rtlCol="0">
              <a:spAutoFit/>
            </a:bodyPr>
            <a:lstStyle/>
            <a:p>
              <a:pPr>
                <a:lnSpc>
                  <a:spcPct val="107000"/>
                </a:lnSpc>
                <a:spcAft>
                  <a:spcPts val="800"/>
                </a:spcAft>
              </a:pPr>
              <a:r>
                <a:rPr lang="en-HK" sz="1200" dirty="0">
                  <a:solidFill>
                    <a:schemeClr val="tx1">
                      <a:lumMod val="85000"/>
                    </a:schemeClr>
                  </a:solidFill>
                  <a:latin typeface="Arial" panose="020B0604020202020204" pitchFamily="34" charset="0"/>
                  <a:ea typeface="等线" panose="02010600030101010101" pitchFamily="2" charset="-122"/>
                  <a:cs typeface="Times New Roman" panose="02020603050405020304" pitchFamily="18" charset="0"/>
                </a:rPr>
                <a:t>T</a:t>
              </a:r>
              <a:r>
                <a:rPr lang="en-HK" sz="1200" dirty="0">
                  <a:solidFill>
                    <a:schemeClr val="tx1">
                      <a:lumMod val="85000"/>
                    </a:schemeClr>
                  </a:solidFill>
                  <a:effectLst/>
                  <a:latin typeface="Arial" panose="020B0604020202020204" pitchFamily="34" charset="0"/>
                  <a:ea typeface="等线" panose="02010600030101010101" pitchFamily="2" charset="-122"/>
                  <a:cs typeface="Times New Roman" panose="02020603050405020304" pitchFamily="18" charset="0"/>
                </a:rPr>
                <a:t>he gaming companies using our platforms need to hire blockchain developers to integrate our crypto wallet interface to their games. Increasing in blockchain developer positions will turn out to facilitate blockchain experts’ breeding as more IT people will dedicate themself to the blockchain development field.</a:t>
              </a:r>
              <a:endParaRPr lang="en-HK" sz="1200" dirty="0">
                <a:solidFill>
                  <a:schemeClr val="tx1">
                    <a:lumMod val="85000"/>
                  </a:schemeClr>
                </a:solidFill>
                <a:effectLst/>
                <a:latin typeface="Calibri" panose="020F0502020204030204" pitchFamily="34" charset="0"/>
                <a:ea typeface="等线" panose="02010600030101010101" pitchFamily="2" charset="-122"/>
                <a:cs typeface="Times New Roman" panose="02020603050405020304" pitchFamily="18" charset="0"/>
              </a:endParaRPr>
            </a:p>
          </p:txBody>
        </p:sp>
      </p:grpSp>
      <p:pic>
        <p:nvPicPr>
          <p:cNvPr id="1032" name="Picture 8" descr="Blockchain, Block, Chain, Technology, Computer, Symbol">
            <a:extLst>
              <a:ext uri="{FF2B5EF4-FFF2-40B4-BE49-F238E27FC236}">
                <a16:creationId xmlns:a16="http://schemas.microsoft.com/office/drawing/2014/main" id="{7DC10AB9-60E6-45DE-8469-C84C958DC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193" y="1980762"/>
            <a:ext cx="2533093" cy="18971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grammer, Typing, Silhouette, Ceo, Computer, People">
            <a:extLst>
              <a:ext uri="{FF2B5EF4-FFF2-40B4-BE49-F238E27FC236}">
                <a16:creationId xmlns:a16="http://schemas.microsoft.com/office/drawing/2014/main" id="{17901294-B557-4020-B17F-5DF8BB965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193" y="4288082"/>
            <a:ext cx="2533093" cy="2008620"/>
          </a:xfrm>
          <a:prstGeom prst="rect">
            <a:avLst/>
          </a:prstGeom>
          <a:solidFill>
            <a:schemeClr val="tx1">
              <a:lumMod val="75000"/>
            </a:schemeClr>
          </a:solidFill>
        </p:spPr>
      </p:pic>
    </p:spTree>
    <p:extLst>
      <p:ext uri="{BB962C8B-B14F-4D97-AF65-F5344CB8AC3E}">
        <p14:creationId xmlns:p14="http://schemas.microsoft.com/office/powerpoint/2010/main" val="193478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0000" lnSpcReduction="20000"/>
          </a:bodyPr>
          <a:lstStyle/>
          <a:p>
            <a:r>
              <a:rPr lang="en-US" dirty="0"/>
              <a:t>Timeline</a:t>
            </a:r>
          </a:p>
        </p:txBody>
      </p:sp>
      <p:grpSp>
        <p:nvGrpSpPr>
          <p:cNvPr id="3" name="Group 2">
            <a:extLst>
              <a:ext uri="{FF2B5EF4-FFF2-40B4-BE49-F238E27FC236}">
                <a16:creationId xmlns:a16="http://schemas.microsoft.com/office/drawing/2014/main" id="{39302AA9-CFAE-40C8-896D-CF24BB738D2B}"/>
              </a:ext>
            </a:extLst>
          </p:cNvPr>
          <p:cNvGrpSpPr/>
          <p:nvPr/>
        </p:nvGrpSpPr>
        <p:grpSpPr>
          <a:xfrm>
            <a:off x="1374719" y="2940728"/>
            <a:ext cx="7741279" cy="1578722"/>
            <a:chOff x="535636" y="2528993"/>
            <a:chExt cx="8227294" cy="1547160"/>
          </a:xfrm>
        </p:grpSpPr>
        <p:sp>
          <p:nvSpPr>
            <p:cNvPr id="4" name="Isosceles Triangle 5">
              <a:extLst>
                <a:ext uri="{FF2B5EF4-FFF2-40B4-BE49-F238E27FC236}">
                  <a16:creationId xmlns:a16="http://schemas.microsoft.com/office/drawing/2014/main" id="{12C87F19-FBBC-4A46-BEB9-B598279DD1F1}"/>
                </a:ext>
              </a:extLst>
            </p:cNvPr>
            <p:cNvSpPr/>
            <p:nvPr/>
          </p:nvSpPr>
          <p:spPr>
            <a:xfrm>
              <a:off x="535636" y="2557925"/>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5">
              <a:extLst>
                <a:ext uri="{FF2B5EF4-FFF2-40B4-BE49-F238E27FC236}">
                  <a16:creationId xmlns:a16="http://schemas.microsoft.com/office/drawing/2014/main" id="{A17D3B1E-6FDA-40B2-A28C-6A4B318F4F76}"/>
                </a:ext>
              </a:extLst>
            </p:cNvPr>
            <p:cNvSpPr/>
            <p:nvPr/>
          </p:nvSpPr>
          <p:spPr>
            <a:xfrm rot="10800000">
              <a:off x="2129649" y="3212976"/>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Isosceles Triangle 5">
              <a:extLst>
                <a:ext uri="{FF2B5EF4-FFF2-40B4-BE49-F238E27FC236}">
                  <a16:creationId xmlns:a16="http://schemas.microsoft.com/office/drawing/2014/main" id="{A52C1B11-C243-4862-B7AA-A4011819ACD4}"/>
                </a:ext>
              </a:extLst>
            </p:cNvPr>
            <p:cNvSpPr/>
            <p:nvPr/>
          </p:nvSpPr>
          <p:spPr>
            <a:xfrm>
              <a:off x="3723663" y="2528993"/>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Isosceles Triangle 5">
              <a:extLst>
                <a:ext uri="{FF2B5EF4-FFF2-40B4-BE49-F238E27FC236}">
                  <a16:creationId xmlns:a16="http://schemas.microsoft.com/office/drawing/2014/main" id="{525931DB-3F83-483F-9F17-017C270374CA}"/>
                </a:ext>
              </a:extLst>
            </p:cNvPr>
            <p:cNvSpPr/>
            <p:nvPr/>
          </p:nvSpPr>
          <p:spPr>
            <a:xfrm rot="10800000">
              <a:off x="5317677" y="3198509"/>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Isosceles Triangle 5">
              <a:extLst>
                <a:ext uri="{FF2B5EF4-FFF2-40B4-BE49-F238E27FC236}">
                  <a16:creationId xmlns:a16="http://schemas.microsoft.com/office/drawing/2014/main" id="{6DD6C503-E5E5-4179-97C9-6629028CEC71}"/>
                </a:ext>
              </a:extLst>
            </p:cNvPr>
            <p:cNvSpPr/>
            <p:nvPr/>
          </p:nvSpPr>
          <p:spPr>
            <a:xfrm>
              <a:off x="6926156" y="2528993"/>
              <a:ext cx="1836774" cy="863177"/>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 name="자유형 86">
            <a:extLst>
              <a:ext uri="{FF2B5EF4-FFF2-40B4-BE49-F238E27FC236}">
                <a16:creationId xmlns:a16="http://schemas.microsoft.com/office/drawing/2014/main" id="{3B61E1F8-8CA6-4131-BBED-46C0819D50CF}"/>
              </a:ext>
            </a:extLst>
          </p:cNvPr>
          <p:cNvSpPr>
            <a:spLocks noChangeAspect="1"/>
          </p:cNvSpPr>
          <p:nvPr/>
        </p:nvSpPr>
        <p:spPr>
          <a:xfrm>
            <a:off x="10261063" y="3796773"/>
            <a:ext cx="463245" cy="503107"/>
          </a:xfrm>
          <a:custGeom>
            <a:avLst/>
            <a:gdLst>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06933 w 4989305"/>
              <a:gd name="connsiteY15" fmla="*/ 3618934 h 5418682"/>
              <a:gd name="connsiteX16" fmla="*/ 2929673 w 4989305"/>
              <a:gd name="connsiteY16" fmla="*/ 3545675 h 5418682"/>
              <a:gd name="connsiteX17" fmla="*/ 2938425 w 4989305"/>
              <a:gd name="connsiteY17" fmla="*/ 3458858 h 5418682"/>
              <a:gd name="connsiteX18" fmla="*/ 2507647 w 4989305"/>
              <a:gd name="connsiteY18" fmla="*/ 3028080 h 5418682"/>
              <a:gd name="connsiteX19" fmla="*/ 2203041 w 4989305"/>
              <a:gd name="connsiteY19" fmla="*/ 3154252 h 5418682"/>
              <a:gd name="connsiteX20" fmla="*/ 2188879 w 4989305"/>
              <a:gd name="connsiteY20" fmla="*/ 3173996 h 5418682"/>
              <a:gd name="connsiteX21" fmla="*/ 2093728 w 4989305"/>
              <a:gd name="connsiteY21" fmla="*/ 3349300 h 5418682"/>
              <a:gd name="connsiteX22" fmla="*/ 1144604 w 4989305"/>
              <a:gd name="connsiteY22" fmla="*/ 3853945 h 5418682"/>
              <a:gd name="connsiteX23" fmla="*/ 0 w 4989305"/>
              <a:gd name="connsiteY23" fmla="*/ 2709341 h 5418682"/>
              <a:gd name="connsiteX24" fmla="*/ 1144604 w 4989305"/>
              <a:gd name="connsiteY24" fmla="*/ 1564737 h 5418682"/>
              <a:gd name="connsiteX25" fmla="*/ 2093728 w 4989305"/>
              <a:gd name="connsiteY25" fmla="*/ 2069382 h 5418682"/>
              <a:gd name="connsiteX26" fmla="*/ 2190611 w 4989305"/>
              <a:gd name="connsiteY26" fmla="*/ 2247877 h 5418682"/>
              <a:gd name="connsiteX27" fmla="*/ 2243487 w 4989305"/>
              <a:gd name="connsiteY27" fmla="*/ 2297301 h 5418682"/>
              <a:gd name="connsiteX28" fmla="*/ 2504715 w 4989305"/>
              <a:gd name="connsiteY28" fmla="*/ 2406413 h 5418682"/>
              <a:gd name="connsiteX29" fmla="*/ 2942243 w 4989305"/>
              <a:gd name="connsiteY29" fmla="*/ 2027991 h 5418682"/>
              <a:gd name="connsiteX30" fmla="*/ 2911064 w 4989305"/>
              <a:gd name="connsiteY30" fmla="*/ 1807656 h 5418682"/>
              <a:gd name="connsiteX31" fmla="*/ 2910216 w 4989305"/>
              <a:gd name="connsiteY31" fmla="*/ 1806094 h 5418682"/>
              <a:gd name="connsiteX32" fmla="*/ 2915832 w 4989305"/>
              <a:gd name="connsiteY32" fmla="*/ 1809111 h 5418682"/>
              <a:gd name="connsiteX33" fmla="*/ 2895578 w 4989305"/>
              <a:gd name="connsiteY33" fmla="*/ 1784563 h 5418682"/>
              <a:gd name="connsiteX34" fmla="*/ 2700097 w 4989305"/>
              <a:gd name="connsiteY34" fmla="*/ 1144604 h 5418682"/>
              <a:gd name="connsiteX35" fmla="*/ 3844701 w 4989305"/>
              <a:gd name="connsiteY35"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06933 w 4989305"/>
              <a:gd name="connsiteY15" fmla="*/ 3618934 h 5418682"/>
              <a:gd name="connsiteX16" fmla="*/ 2929673 w 4989305"/>
              <a:gd name="connsiteY16" fmla="*/ 3545675 h 5418682"/>
              <a:gd name="connsiteX17" fmla="*/ 2938425 w 4989305"/>
              <a:gd name="connsiteY17" fmla="*/ 3458858 h 5418682"/>
              <a:gd name="connsiteX18" fmla="*/ 2507647 w 4989305"/>
              <a:gd name="connsiteY18" fmla="*/ 3028080 h 5418682"/>
              <a:gd name="connsiteX19" fmla="*/ 2203041 w 4989305"/>
              <a:gd name="connsiteY19" fmla="*/ 3154252 h 5418682"/>
              <a:gd name="connsiteX20" fmla="*/ 2188879 w 4989305"/>
              <a:gd name="connsiteY20" fmla="*/ 3173996 h 5418682"/>
              <a:gd name="connsiteX21" fmla="*/ 2093728 w 4989305"/>
              <a:gd name="connsiteY21" fmla="*/ 3349300 h 5418682"/>
              <a:gd name="connsiteX22" fmla="*/ 1144604 w 4989305"/>
              <a:gd name="connsiteY22" fmla="*/ 3853945 h 5418682"/>
              <a:gd name="connsiteX23" fmla="*/ 0 w 4989305"/>
              <a:gd name="connsiteY23" fmla="*/ 2709341 h 5418682"/>
              <a:gd name="connsiteX24" fmla="*/ 1144604 w 4989305"/>
              <a:gd name="connsiteY24" fmla="*/ 1564737 h 5418682"/>
              <a:gd name="connsiteX25" fmla="*/ 2093728 w 4989305"/>
              <a:gd name="connsiteY25" fmla="*/ 2069382 h 5418682"/>
              <a:gd name="connsiteX26" fmla="*/ 2243487 w 4989305"/>
              <a:gd name="connsiteY26" fmla="*/ 2297301 h 5418682"/>
              <a:gd name="connsiteX27" fmla="*/ 2504715 w 4989305"/>
              <a:gd name="connsiteY27" fmla="*/ 2406413 h 5418682"/>
              <a:gd name="connsiteX28" fmla="*/ 2942243 w 4989305"/>
              <a:gd name="connsiteY28" fmla="*/ 2027991 h 5418682"/>
              <a:gd name="connsiteX29" fmla="*/ 2911064 w 4989305"/>
              <a:gd name="connsiteY29" fmla="*/ 1807656 h 5418682"/>
              <a:gd name="connsiteX30" fmla="*/ 2910216 w 4989305"/>
              <a:gd name="connsiteY30" fmla="*/ 1806094 h 5418682"/>
              <a:gd name="connsiteX31" fmla="*/ 2915832 w 4989305"/>
              <a:gd name="connsiteY31" fmla="*/ 1809111 h 5418682"/>
              <a:gd name="connsiteX32" fmla="*/ 2895578 w 4989305"/>
              <a:gd name="connsiteY32" fmla="*/ 1784563 h 5418682"/>
              <a:gd name="connsiteX33" fmla="*/ 2700097 w 4989305"/>
              <a:gd name="connsiteY33" fmla="*/ 1144604 h 5418682"/>
              <a:gd name="connsiteX34" fmla="*/ 3844701 w 4989305"/>
              <a:gd name="connsiteY34"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06933 w 4989305"/>
              <a:gd name="connsiteY15" fmla="*/ 3618934 h 5418682"/>
              <a:gd name="connsiteX16" fmla="*/ 2929673 w 4989305"/>
              <a:gd name="connsiteY16" fmla="*/ 3545675 h 5418682"/>
              <a:gd name="connsiteX17" fmla="*/ 2938425 w 4989305"/>
              <a:gd name="connsiteY17" fmla="*/ 3458858 h 5418682"/>
              <a:gd name="connsiteX18" fmla="*/ 2507647 w 4989305"/>
              <a:gd name="connsiteY18" fmla="*/ 3028080 h 5418682"/>
              <a:gd name="connsiteX19" fmla="*/ 2203041 w 4989305"/>
              <a:gd name="connsiteY19" fmla="*/ 3154252 h 5418682"/>
              <a:gd name="connsiteX20" fmla="*/ 2188879 w 4989305"/>
              <a:gd name="connsiteY20" fmla="*/ 3173996 h 5418682"/>
              <a:gd name="connsiteX21" fmla="*/ 2093728 w 4989305"/>
              <a:gd name="connsiteY21" fmla="*/ 3349300 h 5418682"/>
              <a:gd name="connsiteX22" fmla="*/ 1144604 w 4989305"/>
              <a:gd name="connsiteY22" fmla="*/ 3853945 h 5418682"/>
              <a:gd name="connsiteX23" fmla="*/ 0 w 4989305"/>
              <a:gd name="connsiteY23" fmla="*/ 2709341 h 5418682"/>
              <a:gd name="connsiteX24" fmla="*/ 1144604 w 4989305"/>
              <a:gd name="connsiteY24" fmla="*/ 1564737 h 5418682"/>
              <a:gd name="connsiteX25" fmla="*/ 2093728 w 4989305"/>
              <a:gd name="connsiteY25" fmla="*/ 2069382 h 5418682"/>
              <a:gd name="connsiteX26" fmla="*/ 2243487 w 4989305"/>
              <a:gd name="connsiteY26" fmla="*/ 2297301 h 5418682"/>
              <a:gd name="connsiteX27" fmla="*/ 2504715 w 4989305"/>
              <a:gd name="connsiteY27" fmla="*/ 2406413 h 5418682"/>
              <a:gd name="connsiteX28" fmla="*/ 2942243 w 4989305"/>
              <a:gd name="connsiteY28" fmla="*/ 2027991 h 5418682"/>
              <a:gd name="connsiteX29" fmla="*/ 2911064 w 4989305"/>
              <a:gd name="connsiteY29" fmla="*/ 1807656 h 5418682"/>
              <a:gd name="connsiteX30" fmla="*/ 2910216 w 4989305"/>
              <a:gd name="connsiteY30" fmla="*/ 1806094 h 5418682"/>
              <a:gd name="connsiteX31" fmla="*/ 2915832 w 4989305"/>
              <a:gd name="connsiteY31" fmla="*/ 1809111 h 5418682"/>
              <a:gd name="connsiteX32" fmla="*/ 2895578 w 4989305"/>
              <a:gd name="connsiteY32" fmla="*/ 1784563 h 5418682"/>
              <a:gd name="connsiteX33" fmla="*/ 2700097 w 4989305"/>
              <a:gd name="connsiteY33" fmla="*/ 1144604 h 5418682"/>
              <a:gd name="connsiteX34" fmla="*/ 3844701 w 4989305"/>
              <a:gd name="connsiteY34"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06933 w 4989305"/>
              <a:gd name="connsiteY15" fmla="*/ 3618934 h 5418682"/>
              <a:gd name="connsiteX16" fmla="*/ 2929673 w 4989305"/>
              <a:gd name="connsiteY16" fmla="*/ 3545675 h 5418682"/>
              <a:gd name="connsiteX17" fmla="*/ 2938425 w 4989305"/>
              <a:gd name="connsiteY17" fmla="*/ 3458858 h 5418682"/>
              <a:gd name="connsiteX18" fmla="*/ 2507647 w 4989305"/>
              <a:gd name="connsiteY18" fmla="*/ 3028080 h 5418682"/>
              <a:gd name="connsiteX19" fmla="*/ 2203041 w 4989305"/>
              <a:gd name="connsiteY19" fmla="*/ 3154252 h 5418682"/>
              <a:gd name="connsiteX20" fmla="*/ 2093728 w 4989305"/>
              <a:gd name="connsiteY20" fmla="*/ 3349300 h 5418682"/>
              <a:gd name="connsiteX21" fmla="*/ 1144604 w 4989305"/>
              <a:gd name="connsiteY21" fmla="*/ 3853945 h 5418682"/>
              <a:gd name="connsiteX22" fmla="*/ 0 w 4989305"/>
              <a:gd name="connsiteY22" fmla="*/ 2709341 h 5418682"/>
              <a:gd name="connsiteX23" fmla="*/ 1144604 w 4989305"/>
              <a:gd name="connsiteY23" fmla="*/ 1564737 h 5418682"/>
              <a:gd name="connsiteX24" fmla="*/ 2093728 w 4989305"/>
              <a:gd name="connsiteY24" fmla="*/ 2069382 h 5418682"/>
              <a:gd name="connsiteX25" fmla="*/ 2243487 w 4989305"/>
              <a:gd name="connsiteY25" fmla="*/ 2297301 h 5418682"/>
              <a:gd name="connsiteX26" fmla="*/ 2504715 w 4989305"/>
              <a:gd name="connsiteY26" fmla="*/ 2406413 h 5418682"/>
              <a:gd name="connsiteX27" fmla="*/ 2942243 w 4989305"/>
              <a:gd name="connsiteY27" fmla="*/ 2027991 h 5418682"/>
              <a:gd name="connsiteX28" fmla="*/ 2911064 w 4989305"/>
              <a:gd name="connsiteY28" fmla="*/ 1807656 h 5418682"/>
              <a:gd name="connsiteX29" fmla="*/ 2910216 w 4989305"/>
              <a:gd name="connsiteY29" fmla="*/ 1806094 h 5418682"/>
              <a:gd name="connsiteX30" fmla="*/ 2915832 w 4989305"/>
              <a:gd name="connsiteY30" fmla="*/ 1809111 h 5418682"/>
              <a:gd name="connsiteX31" fmla="*/ 2895578 w 4989305"/>
              <a:gd name="connsiteY31" fmla="*/ 1784563 h 5418682"/>
              <a:gd name="connsiteX32" fmla="*/ 2700097 w 4989305"/>
              <a:gd name="connsiteY32" fmla="*/ 1144604 h 5418682"/>
              <a:gd name="connsiteX33" fmla="*/ 3844701 w 4989305"/>
              <a:gd name="connsiteY33"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29673 w 4989305"/>
              <a:gd name="connsiteY15" fmla="*/ 3545675 h 5418682"/>
              <a:gd name="connsiteX16" fmla="*/ 2938425 w 4989305"/>
              <a:gd name="connsiteY16" fmla="*/ 3458858 h 5418682"/>
              <a:gd name="connsiteX17" fmla="*/ 2507647 w 4989305"/>
              <a:gd name="connsiteY17" fmla="*/ 3028080 h 5418682"/>
              <a:gd name="connsiteX18" fmla="*/ 2203041 w 4989305"/>
              <a:gd name="connsiteY18" fmla="*/ 3154252 h 5418682"/>
              <a:gd name="connsiteX19" fmla="*/ 2093728 w 4989305"/>
              <a:gd name="connsiteY19" fmla="*/ 3349300 h 5418682"/>
              <a:gd name="connsiteX20" fmla="*/ 1144604 w 4989305"/>
              <a:gd name="connsiteY20" fmla="*/ 3853945 h 5418682"/>
              <a:gd name="connsiteX21" fmla="*/ 0 w 4989305"/>
              <a:gd name="connsiteY21" fmla="*/ 2709341 h 5418682"/>
              <a:gd name="connsiteX22" fmla="*/ 1144604 w 4989305"/>
              <a:gd name="connsiteY22" fmla="*/ 1564737 h 5418682"/>
              <a:gd name="connsiteX23" fmla="*/ 2093728 w 4989305"/>
              <a:gd name="connsiteY23" fmla="*/ 2069382 h 5418682"/>
              <a:gd name="connsiteX24" fmla="*/ 2243487 w 4989305"/>
              <a:gd name="connsiteY24" fmla="*/ 2297301 h 5418682"/>
              <a:gd name="connsiteX25" fmla="*/ 2504715 w 4989305"/>
              <a:gd name="connsiteY25" fmla="*/ 2406413 h 5418682"/>
              <a:gd name="connsiteX26" fmla="*/ 2942243 w 4989305"/>
              <a:gd name="connsiteY26" fmla="*/ 2027991 h 5418682"/>
              <a:gd name="connsiteX27" fmla="*/ 2911064 w 4989305"/>
              <a:gd name="connsiteY27" fmla="*/ 1807656 h 5418682"/>
              <a:gd name="connsiteX28" fmla="*/ 2910216 w 4989305"/>
              <a:gd name="connsiteY28" fmla="*/ 1806094 h 5418682"/>
              <a:gd name="connsiteX29" fmla="*/ 2915832 w 4989305"/>
              <a:gd name="connsiteY29" fmla="*/ 1809111 h 5418682"/>
              <a:gd name="connsiteX30" fmla="*/ 2895578 w 4989305"/>
              <a:gd name="connsiteY30" fmla="*/ 1784563 h 5418682"/>
              <a:gd name="connsiteX31" fmla="*/ 2700097 w 4989305"/>
              <a:gd name="connsiteY31" fmla="*/ 1144604 h 5418682"/>
              <a:gd name="connsiteX32" fmla="*/ 3844701 w 4989305"/>
              <a:gd name="connsiteY32"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38425 w 4989305"/>
              <a:gd name="connsiteY15" fmla="*/ 3458858 h 5418682"/>
              <a:gd name="connsiteX16" fmla="*/ 2507647 w 4989305"/>
              <a:gd name="connsiteY16" fmla="*/ 3028080 h 5418682"/>
              <a:gd name="connsiteX17" fmla="*/ 2203041 w 4989305"/>
              <a:gd name="connsiteY17" fmla="*/ 3154252 h 5418682"/>
              <a:gd name="connsiteX18" fmla="*/ 2093728 w 4989305"/>
              <a:gd name="connsiteY18" fmla="*/ 3349300 h 5418682"/>
              <a:gd name="connsiteX19" fmla="*/ 1144604 w 4989305"/>
              <a:gd name="connsiteY19" fmla="*/ 3853945 h 5418682"/>
              <a:gd name="connsiteX20" fmla="*/ 0 w 4989305"/>
              <a:gd name="connsiteY20" fmla="*/ 2709341 h 5418682"/>
              <a:gd name="connsiteX21" fmla="*/ 1144604 w 4989305"/>
              <a:gd name="connsiteY21" fmla="*/ 1564737 h 5418682"/>
              <a:gd name="connsiteX22" fmla="*/ 2093728 w 4989305"/>
              <a:gd name="connsiteY22" fmla="*/ 2069382 h 5418682"/>
              <a:gd name="connsiteX23" fmla="*/ 2243487 w 4989305"/>
              <a:gd name="connsiteY23" fmla="*/ 2297301 h 5418682"/>
              <a:gd name="connsiteX24" fmla="*/ 2504715 w 4989305"/>
              <a:gd name="connsiteY24" fmla="*/ 2406413 h 5418682"/>
              <a:gd name="connsiteX25" fmla="*/ 2942243 w 4989305"/>
              <a:gd name="connsiteY25" fmla="*/ 2027991 h 5418682"/>
              <a:gd name="connsiteX26" fmla="*/ 2911064 w 4989305"/>
              <a:gd name="connsiteY26" fmla="*/ 1807656 h 5418682"/>
              <a:gd name="connsiteX27" fmla="*/ 2910216 w 4989305"/>
              <a:gd name="connsiteY27" fmla="*/ 1806094 h 5418682"/>
              <a:gd name="connsiteX28" fmla="*/ 2915832 w 4989305"/>
              <a:gd name="connsiteY28" fmla="*/ 1809111 h 5418682"/>
              <a:gd name="connsiteX29" fmla="*/ 2895578 w 4989305"/>
              <a:gd name="connsiteY29" fmla="*/ 1784563 h 5418682"/>
              <a:gd name="connsiteX30" fmla="*/ 2700097 w 4989305"/>
              <a:gd name="connsiteY30" fmla="*/ 1144604 h 5418682"/>
              <a:gd name="connsiteX31" fmla="*/ 3844701 w 4989305"/>
              <a:gd name="connsiteY31"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38425 w 4989305"/>
              <a:gd name="connsiteY15" fmla="*/ 3458858 h 5418682"/>
              <a:gd name="connsiteX16" fmla="*/ 2507647 w 4989305"/>
              <a:gd name="connsiteY16" fmla="*/ 3028080 h 5418682"/>
              <a:gd name="connsiteX17" fmla="*/ 2203041 w 4989305"/>
              <a:gd name="connsiteY17" fmla="*/ 3154252 h 5418682"/>
              <a:gd name="connsiteX18" fmla="*/ 2093728 w 4989305"/>
              <a:gd name="connsiteY18" fmla="*/ 3349300 h 5418682"/>
              <a:gd name="connsiteX19" fmla="*/ 1144604 w 4989305"/>
              <a:gd name="connsiteY19" fmla="*/ 3853945 h 5418682"/>
              <a:gd name="connsiteX20" fmla="*/ 0 w 4989305"/>
              <a:gd name="connsiteY20" fmla="*/ 2709341 h 5418682"/>
              <a:gd name="connsiteX21" fmla="*/ 1144604 w 4989305"/>
              <a:gd name="connsiteY21" fmla="*/ 1564737 h 5418682"/>
              <a:gd name="connsiteX22" fmla="*/ 2093728 w 4989305"/>
              <a:gd name="connsiteY22" fmla="*/ 2069382 h 5418682"/>
              <a:gd name="connsiteX23" fmla="*/ 2243487 w 4989305"/>
              <a:gd name="connsiteY23" fmla="*/ 2297301 h 5418682"/>
              <a:gd name="connsiteX24" fmla="*/ 2504715 w 4989305"/>
              <a:gd name="connsiteY24" fmla="*/ 2406413 h 5418682"/>
              <a:gd name="connsiteX25" fmla="*/ 2942243 w 4989305"/>
              <a:gd name="connsiteY25" fmla="*/ 2027991 h 5418682"/>
              <a:gd name="connsiteX26" fmla="*/ 2911064 w 4989305"/>
              <a:gd name="connsiteY26" fmla="*/ 1807656 h 5418682"/>
              <a:gd name="connsiteX27" fmla="*/ 2910216 w 4989305"/>
              <a:gd name="connsiteY27" fmla="*/ 1806094 h 5418682"/>
              <a:gd name="connsiteX28" fmla="*/ 2915832 w 4989305"/>
              <a:gd name="connsiteY28" fmla="*/ 1809111 h 5418682"/>
              <a:gd name="connsiteX29" fmla="*/ 2895578 w 4989305"/>
              <a:gd name="connsiteY29" fmla="*/ 1784563 h 5418682"/>
              <a:gd name="connsiteX30" fmla="*/ 2700097 w 4989305"/>
              <a:gd name="connsiteY30" fmla="*/ 1144604 h 5418682"/>
              <a:gd name="connsiteX31" fmla="*/ 3844701 w 4989305"/>
              <a:gd name="connsiteY31"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38425 w 4989305"/>
              <a:gd name="connsiteY15" fmla="*/ 3458858 h 5418682"/>
              <a:gd name="connsiteX16" fmla="*/ 2507647 w 4989305"/>
              <a:gd name="connsiteY16" fmla="*/ 3028080 h 5418682"/>
              <a:gd name="connsiteX17" fmla="*/ 2203041 w 4989305"/>
              <a:gd name="connsiteY17" fmla="*/ 3154252 h 5418682"/>
              <a:gd name="connsiteX18" fmla="*/ 2093728 w 4989305"/>
              <a:gd name="connsiteY18" fmla="*/ 3349300 h 5418682"/>
              <a:gd name="connsiteX19" fmla="*/ 1144604 w 4989305"/>
              <a:gd name="connsiteY19" fmla="*/ 3853945 h 5418682"/>
              <a:gd name="connsiteX20" fmla="*/ 0 w 4989305"/>
              <a:gd name="connsiteY20" fmla="*/ 2709341 h 5418682"/>
              <a:gd name="connsiteX21" fmla="*/ 1144604 w 4989305"/>
              <a:gd name="connsiteY21" fmla="*/ 1564737 h 5418682"/>
              <a:gd name="connsiteX22" fmla="*/ 2093728 w 4989305"/>
              <a:gd name="connsiteY22" fmla="*/ 2069382 h 5418682"/>
              <a:gd name="connsiteX23" fmla="*/ 2243487 w 4989305"/>
              <a:gd name="connsiteY23" fmla="*/ 2297301 h 5418682"/>
              <a:gd name="connsiteX24" fmla="*/ 2504715 w 4989305"/>
              <a:gd name="connsiteY24" fmla="*/ 2406413 h 5418682"/>
              <a:gd name="connsiteX25" fmla="*/ 2942243 w 4989305"/>
              <a:gd name="connsiteY25" fmla="*/ 2027991 h 5418682"/>
              <a:gd name="connsiteX26" fmla="*/ 2911064 w 4989305"/>
              <a:gd name="connsiteY26" fmla="*/ 1807656 h 5418682"/>
              <a:gd name="connsiteX27" fmla="*/ 2910216 w 4989305"/>
              <a:gd name="connsiteY27" fmla="*/ 1806094 h 5418682"/>
              <a:gd name="connsiteX28" fmla="*/ 2915832 w 4989305"/>
              <a:gd name="connsiteY28" fmla="*/ 1809111 h 5418682"/>
              <a:gd name="connsiteX29" fmla="*/ 2895578 w 4989305"/>
              <a:gd name="connsiteY29" fmla="*/ 1784563 h 5418682"/>
              <a:gd name="connsiteX30" fmla="*/ 2700097 w 4989305"/>
              <a:gd name="connsiteY30" fmla="*/ 1144604 h 5418682"/>
              <a:gd name="connsiteX31" fmla="*/ 3844701 w 4989305"/>
              <a:gd name="connsiteY31"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727672 w 4989305"/>
              <a:gd name="connsiteY9" fmla="*/ 3135384 h 5418682"/>
              <a:gd name="connsiteX10" fmla="*/ 3844701 w 4989305"/>
              <a:gd name="connsiteY10" fmla="*/ 3129474 h 5418682"/>
              <a:gd name="connsiteX11" fmla="*/ 4989305 w 4989305"/>
              <a:gd name="connsiteY11" fmla="*/ 4274078 h 5418682"/>
              <a:gd name="connsiteX12" fmla="*/ 3844701 w 4989305"/>
              <a:gd name="connsiteY12" fmla="*/ 5418682 h 5418682"/>
              <a:gd name="connsiteX13" fmla="*/ 2700097 w 4989305"/>
              <a:gd name="connsiteY13" fmla="*/ 4274078 h 5418682"/>
              <a:gd name="connsiteX14" fmla="*/ 2895578 w 4989305"/>
              <a:gd name="connsiteY14" fmla="*/ 3634119 h 5418682"/>
              <a:gd name="connsiteX15" fmla="*/ 2938425 w 4989305"/>
              <a:gd name="connsiteY15" fmla="*/ 3458858 h 5418682"/>
              <a:gd name="connsiteX16" fmla="*/ 2507647 w 4989305"/>
              <a:gd name="connsiteY16" fmla="*/ 3028080 h 5418682"/>
              <a:gd name="connsiteX17" fmla="*/ 2203041 w 4989305"/>
              <a:gd name="connsiteY17" fmla="*/ 3154252 h 5418682"/>
              <a:gd name="connsiteX18" fmla="*/ 2093728 w 4989305"/>
              <a:gd name="connsiteY18" fmla="*/ 3349300 h 5418682"/>
              <a:gd name="connsiteX19" fmla="*/ 1144604 w 4989305"/>
              <a:gd name="connsiteY19" fmla="*/ 3853945 h 5418682"/>
              <a:gd name="connsiteX20" fmla="*/ 0 w 4989305"/>
              <a:gd name="connsiteY20" fmla="*/ 2709341 h 5418682"/>
              <a:gd name="connsiteX21" fmla="*/ 1144604 w 4989305"/>
              <a:gd name="connsiteY21" fmla="*/ 1564737 h 5418682"/>
              <a:gd name="connsiteX22" fmla="*/ 2093728 w 4989305"/>
              <a:gd name="connsiteY22" fmla="*/ 2069382 h 5418682"/>
              <a:gd name="connsiteX23" fmla="*/ 2243487 w 4989305"/>
              <a:gd name="connsiteY23" fmla="*/ 2297301 h 5418682"/>
              <a:gd name="connsiteX24" fmla="*/ 2504715 w 4989305"/>
              <a:gd name="connsiteY24" fmla="*/ 2406413 h 5418682"/>
              <a:gd name="connsiteX25" fmla="*/ 2942243 w 4989305"/>
              <a:gd name="connsiteY25" fmla="*/ 2027991 h 5418682"/>
              <a:gd name="connsiteX26" fmla="*/ 2911064 w 4989305"/>
              <a:gd name="connsiteY26" fmla="*/ 1807656 h 5418682"/>
              <a:gd name="connsiteX27" fmla="*/ 2910216 w 4989305"/>
              <a:gd name="connsiteY27" fmla="*/ 1806094 h 5418682"/>
              <a:gd name="connsiteX28" fmla="*/ 2915832 w 4989305"/>
              <a:gd name="connsiteY28" fmla="*/ 1809111 h 5418682"/>
              <a:gd name="connsiteX29" fmla="*/ 2895578 w 4989305"/>
              <a:gd name="connsiteY29" fmla="*/ 1784563 h 5418682"/>
              <a:gd name="connsiteX30" fmla="*/ 2700097 w 4989305"/>
              <a:gd name="connsiteY30" fmla="*/ 1144604 h 5418682"/>
              <a:gd name="connsiteX31" fmla="*/ 3844701 w 4989305"/>
              <a:gd name="connsiteY31"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844701 w 4989305"/>
              <a:gd name="connsiteY9" fmla="*/ 3129474 h 5418682"/>
              <a:gd name="connsiteX10" fmla="*/ 4989305 w 4989305"/>
              <a:gd name="connsiteY10" fmla="*/ 4274078 h 5418682"/>
              <a:gd name="connsiteX11" fmla="*/ 3844701 w 4989305"/>
              <a:gd name="connsiteY11" fmla="*/ 5418682 h 5418682"/>
              <a:gd name="connsiteX12" fmla="*/ 2700097 w 4989305"/>
              <a:gd name="connsiteY12" fmla="*/ 4274078 h 5418682"/>
              <a:gd name="connsiteX13" fmla="*/ 2895578 w 4989305"/>
              <a:gd name="connsiteY13" fmla="*/ 3634119 h 5418682"/>
              <a:gd name="connsiteX14" fmla="*/ 2938425 w 4989305"/>
              <a:gd name="connsiteY14" fmla="*/ 3458858 h 5418682"/>
              <a:gd name="connsiteX15" fmla="*/ 2507647 w 4989305"/>
              <a:gd name="connsiteY15" fmla="*/ 3028080 h 5418682"/>
              <a:gd name="connsiteX16" fmla="*/ 2203041 w 4989305"/>
              <a:gd name="connsiteY16" fmla="*/ 3154252 h 5418682"/>
              <a:gd name="connsiteX17" fmla="*/ 2093728 w 4989305"/>
              <a:gd name="connsiteY17" fmla="*/ 3349300 h 5418682"/>
              <a:gd name="connsiteX18" fmla="*/ 1144604 w 4989305"/>
              <a:gd name="connsiteY18" fmla="*/ 3853945 h 5418682"/>
              <a:gd name="connsiteX19" fmla="*/ 0 w 4989305"/>
              <a:gd name="connsiteY19" fmla="*/ 2709341 h 5418682"/>
              <a:gd name="connsiteX20" fmla="*/ 1144604 w 4989305"/>
              <a:gd name="connsiteY20" fmla="*/ 1564737 h 5418682"/>
              <a:gd name="connsiteX21" fmla="*/ 2093728 w 4989305"/>
              <a:gd name="connsiteY21" fmla="*/ 2069382 h 5418682"/>
              <a:gd name="connsiteX22" fmla="*/ 2243487 w 4989305"/>
              <a:gd name="connsiteY22" fmla="*/ 2297301 h 5418682"/>
              <a:gd name="connsiteX23" fmla="*/ 2504715 w 4989305"/>
              <a:gd name="connsiteY23" fmla="*/ 2406413 h 5418682"/>
              <a:gd name="connsiteX24" fmla="*/ 2942243 w 4989305"/>
              <a:gd name="connsiteY24" fmla="*/ 2027991 h 5418682"/>
              <a:gd name="connsiteX25" fmla="*/ 2911064 w 4989305"/>
              <a:gd name="connsiteY25" fmla="*/ 1807656 h 5418682"/>
              <a:gd name="connsiteX26" fmla="*/ 2910216 w 4989305"/>
              <a:gd name="connsiteY26" fmla="*/ 1806094 h 5418682"/>
              <a:gd name="connsiteX27" fmla="*/ 2915832 w 4989305"/>
              <a:gd name="connsiteY27" fmla="*/ 1809111 h 5418682"/>
              <a:gd name="connsiteX28" fmla="*/ 2895578 w 4989305"/>
              <a:gd name="connsiteY28" fmla="*/ 1784563 h 5418682"/>
              <a:gd name="connsiteX29" fmla="*/ 2700097 w 4989305"/>
              <a:gd name="connsiteY29" fmla="*/ 1144604 h 5418682"/>
              <a:gd name="connsiteX30" fmla="*/ 3844701 w 4989305"/>
              <a:gd name="connsiteY30"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844701 w 4989305"/>
              <a:gd name="connsiteY9" fmla="*/ 3129474 h 5418682"/>
              <a:gd name="connsiteX10" fmla="*/ 4989305 w 4989305"/>
              <a:gd name="connsiteY10" fmla="*/ 4274078 h 5418682"/>
              <a:gd name="connsiteX11" fmla="*/ 3844701 w 4989305"/>
              <a:gd name="connsiteY11" fmla="*/ 5418682 h 5418682"/>
              <a:gd name="connsiteX12" fmla="*/ 2700097 w 4989305"/>
              <a:gd name="connsiteY12" fmla="*/ 4274078 h 5418682"/>
              <a:gd name="connsiteX13" fmla="*/ 2895578 w 4989305"/>
              <a:gd name="connsiteY13" fmla="*/ 3634119 h 5418682"/>
              <a:gd name="connsiteX14" fmla="*/ 2938425 w 4989305"/>
              <a:gd name="connsiteY14" fmla="*/ 3458858 h 5418682"/>
              <a:gd name="connsiteX15" fmla="*/ 2507647 w 4989305"/>
              <a:gd name="connsiteY15" fmla="*/ 3028080 h 5418682"/>
              <a:gd name="connsiteX16" fmla="*/ 2203041 w 4989305"/>
              <a:gd name="connsiteY16" fmla="*/ 3154252 h 5418682"/>
              <a:gd name="connsiteX17" fmla="*/ 2093728 w 4989305"/>
              <a:gd name="connsiteY17" fmla="*/ 3349300 h 5418682"/>
              <a:gd name="connsiteX18" fmla="*/ 1144604 w 4989305"/>
              <a:gd name="connsiteY18" fmla="*/ 3853945 h 5418682"/>
              <a:gd name="connsiteX19" fmla="*/ 0 w 4989305"/>
              <a:gd name="connsiteY19" fmla="*/ 2709341 h 5418682"/>
              <a:gd name="connsiteX20" fmla="*/ 1144604 w 4989305"/>
              <a:gd name="connsiteY20" fmla="*/ 1564737 h 5418682"/>
              <a:gd name="connsiteX21" fmla="*/ 2093728 w 4989305"/>
              <a:gd name="connsiteY21" fmla="*/ 2069382 h 5418682"/>
              <a:gd name="connsiteX22" fmla="*/ 2243487 w 4989305"/>
              <a:gd name="connsiteY22" fmla="*/ 2297301 h 5418682"/>
              <a:gd name="connsiteX23" fmla="*/ 2504715 w 4989305"/>
              <a:gd name="connsiteY23" fmla="*/ 2406413 h 5418682"/>
              <a:gd name="connsiteX24" fmla="*/ 2942243 w 4989305"/>
              <a:gd name="connsiteY24" fmla="*/ 2027991 h 5418682"/>
              <a:gd name="connsiteX25" fmla="*/ 2911064 w 4989305"/>
              <a:gd name="connsiteY25" fmla="*/ 1807656 h 5418682"/>
              <a:gd name="connsiteX26" fmla="*/ 2910216 w 4989305"/>
              <a:gd name="connsiteY26" fmla="*/ 1806094 h 5418682"/>
              <a:gd name="connsiteX27" fmla="*/ 2915832 w 4989305"/>
              <a:gd name="connsiteY27" fmla="*/ 1809111 h 5418682"/>
              <a:gd name="connsiteX28" fmla="*/ 2895578 w 4989305"/>
              <a:gd name="connsiteY28" fmla="*/ 1784563 h 5418682"/>
              <a:gd name="connsiteX29" fmla="*/ 2700097 w 4989305"/>
              <a:gd name="connsiteY29" fmla="*/ 1144604 h 5418682"/>
              <a:gd name="connsiteX30" fmla="*/ 3844701 w 4989305"/>
              <a:gd name="connsiteY30"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807276 w 4989305"/>
              <a:gd name="connsiteY4" fmla="*/ 2288060 h 5418682"/>
              <a:gd name="connsiteX5" fmla="*/ 3770038 w 4989305"/>
              <a:gd name="connsiteY5" fmla="*/ 2289208 h 5418682"/>
              <a:gd name="connsiteX6" fmla="*/ 3339260 w 4989305"/>
              <a:gd name="connsiteY6" fmla="*/ 2719986 h 5418682"/>
              <a:gd name="connsiteX7" fmla="*/ 3683221 w 4989305"/>
              <a:gd name="connsiteY7" fmla="*/ 3142012 h 5418682"/>
              <a:gd name="connsiteX8" fmla="*/ 3682889 w 4989305"/>
              <a:gd name="connsiteY8" fmla="*/ 3142218 h 5418682"/>
              <a:gd name="connsiteX9" fmla="*/ 3844701 w 4989305"/>
              <a:gd name="connsiteY9" fmla="*/ 3129474 h 5418682"/>
              <a:gd name="connsiteX10" fmla="*/ 4989305 w 4989305"/>
              <a:gd name="connsiteY10" fmla="*/ 4274078 h 5418682"/>
              <a:gd name="connsiteX11" fmla="*/ 3844701 w 4989305"/>
              <a:gd name="connsiteY11" fmla="*/ 5418682 h 5418682"/>
              <a:gd name="connsiteX12" fmla="*/ 2700097 w 4989305"/>
              <a:gd name="connsiteY12" fmla="*/ 4274078 h 5418682"/>
              <a:gd name="connsiteX13" fmla="*/ 2895578 w 4989305"/>
              <a:gd name="connsiteY13" fmla="*/ 3634119 h 5418682"/>
              <a:gd name="connsiteX14" fmla="*/ 2938425 w 4989305"/>
              <a:gd name="connsiteY14" fmla="*/ 3458858 h 5418682"/>
              <a:gd name="connsiteX15" fmla="*/ 2507647 w 4989305"/>
              <a:gd name="connsiteY15" fmla="*/ 3028080 h 5418682"/>
              <a:gd name="connsiteX16" fmla="*/ 2203041 w 4989305"/>
              <a:gd name="connsiteY16" fmla="*/ 3154252 h 5418682"/>
              <a:gd name="connsiteX17" fmla="*/ 2093728 w 4989305"/>
              <a:gd name="connsiteY17" fmla="*/ 3349300 h 5418682"/>
              <a:gd name="connsiteX18" fmla="*/ 1144604 w 4989305"/>
              <a:gd name="connsiteY18" fmla="*/ 3853945 h 5418682"/>
              <a:gd name="connsiteX19" fmla="*/ 0 w 4989305"/>
              <a:gd name="connsiteY19" fmla="*/ 2709341 h 5418682"/>
              <a:gd name="connsiteX20" fmla="*/ 1144604 w 4989305"/>
              <a:gd name="connsiteY20" fmla="*/ 1564737 h 5418682"/>
              <a:gd name="connsiteX21" fmla="*/ 2093728 w 4989305"/>
              <a:gd name="connsiteY21" fmla="*/ 2069382 h 5418682"/>
              <a:gd name="connsiteX22" fmla="*/ 2243487 w 4989305"/>
              <a:gd name="connsiteY22" fmla="*/ 2297301 h 5418682"/>
              <a:gd name="connsiteX23" fmla="*/ 2504715 w 4989305"/>
              <a:gd name="connsiteY23" fmla="*/ 2406413 h 5418682"/>
              <a:gd name="connsiteX24" fmla="*/ 2942243 w 4989305"/>
              <a:gd name="connsiteY24" fmla="*/ 2027991 h 5418682"/>
              <a:gd name="connsiteX25" fmla="*/ 2911064 w 4989305"/>
              <a:gd name="connsiteY25" fmla="*/ 1807656 h 5418682"/>
              <a:gd name="connsiteX26" fmla="*/ 2910216 w 4989305"/>
              <a:gd name="connsiteY26" fmla="*/ 1806094 h 5418682"/>
              <a:gd name="connsiteX27" fmla="*/ 2915832 w 4989305"/>
              <a:gd name="connsiteY27" fmla="*/ 1809111 h 5418682"/>
              <a:gd name="connsiteX28" fmla="*/ 2895578 w 4989305"/>
              <a:gd name="connsiteY28" fmla="*/ 1784563 h 5418682"/>
              <a:gd name="connsiteX29" fmla="*/ 2700097 w 4989305"/>
              <a:gd name="connsiteY29" fmla="*/ 1144604 h 5418682"/>
              <a:gd name="connsiteX30" fmla="*/ 3844701 w 4989305"/>
              <a:gd name="connsiteY30"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805752 w 4989305"/>
              <a:gd name="connsiteY3" fmla="*/ 2287241 h 5418682"/>
              <a:gd name="connsiteX4" fmla="*/ 3770038 w 4989305"/>
              <a:gd name="connsiteY4" fmla="*/ 2289208 h 5418682"/>
              <a:gd name="connsiteX5" fmla="*/ 3339260 w 4989305"/>
              <a:gd name="connsiteY5" fmla="*/ 2719986 h 5418682"/>
              <a:gd name="connsiteX6" fmla="*/ 3683221 w 4989305"/>
              <a:gd name="connsiteY6" fmla="*/ 3142012 h 5418682"/>
              <a:gd name="connsiteX7" fmla="*/ 3682889 w 4989305"/>
              <a:gd name="connsiteY7" fmla="*/ 3142218 h 5418682"/>
              <a:gd name="connsiteX8" fmla="*/ 3844701 w 4989305"/>
              <a:gd name="connsiteY8" fmla="*/ 3129474 h 5418682"/>
              <a:gd name="connsiteX9" fmla="*/ 4989305 w 4989305"/>
              <a:gd name="connsiteY9" fmla="*/ 4274078 h 5418682"/>
              <a:gd name="connsiteX10" fmla="*/ 3844701 w 4989305"/>
              <a:gd name="connsiteY10" fmla="*/ 5418682 h 5418682"/>
              <a:gd name="connsiteX11" fmla="*/ 2700097 w 4989305"/>
              <a:gd name="connsiteY11" fmla="*/ 4274078 h 5418682"/>
              <a:gd name="connsiteX12" fmla="*/ 2895578 w 4989305"/>
              <a:gd name="connsiteY12" fmla="*/ 3634119 h 5418682"/>
              <a:gd name="connsiteX13" fmla="*/ 2938425 w 4989305"/>
              <a:gd name="connsiteY13" fmla="*/ 3458858 h 5418682"/>
              <a:gd name="connsiteX14" fmla="*/ 2507647 w 4989305"/>
              <a:gd name="connsiteY14" fmla="*/ 3028080 h 5418682"/>
              <a:gd name="connsiteX15" fmla="*/ 2203041 w 4989305"/>
              <a:gd name="connsiteY15" fmla="*/ 3154252 h 5418682"/>
              <a:gd name="connsiteX16" fmla="*/ 2093728 w 4989305"/>
              <a:gd name="connsiteY16" fmla="*/ 3349300 h 5418682"/>
              <a:gd name="connsiteX17" fmla="*/ 1144604 w 4989305"/>
              <a:gd name="connsiteY17" fmla="*/ 3853945 h 5418682"/>
              <a:gd name="connsiteX18" fmla="*/ 0 w 4989305"/>
              <a:gd name="connsiteY18" fmla="*/ 2709341 h 5418682"/>
              <a:gd name="connsiteX19" fmla="*/ 1144604 w 4989305"/>
              <a:gd name="connsiteY19" fmla="*/ 1564737 h 5418682"/>
              <a:gd name="connsiteX20" fmla="*/ 2093728 w 4989305"/>
              <a:gd name="connsiteY20" fmla="*/ 2069382 h 5418682"/>
              <a:gd name="connsiteX21" fmla="*/ 2243487 w 4989305"/>
              <a:gd name="connsiteY21" fmla="*/ 2297301 h 5418682"/>
              <a:gd name="connsiteX22" fmla="*/ 2504715 w 4989305"/>
              <a:gd name="connsiteY22" fmla="*/ 2406413 h 5418682"/>
              <a:gd name="connsiteX23" fmla="*/ 2942243 w 4989305"/>
              <a:gd name="connsiteY23" fmla="*/ 2027991 h 5418682"/>
              <a:gd name="connsiteX24" fmla="*/ 2911064 w 4989305"/>
              <a:gd name="connsiteY24" fmla="*/ 1807656 h 5418682"/>
              <a:gd name="connsiteX25" fmla="*/ 2910216 w 4989305"/>
              <a:gd name="connsiteY25" fmla="*/ 1806094 h 5418682"/>
              <a:gd name="connsiteX26" fmla="*/ 2915832 w 4989305"/>
              <a:gd name="connsiteY26" fmla="*/ 1809111 h 5418682"/>
              <a:gd name="connsiteX27" fmla="*/ 2895578 w 4989305"/>
              <a:gd name="connsiteY27" fmla="*/ 1784563 h 5418682"/>
              <a:gd name="connsiteX28" fmla="*/ 2700097 w 4989305"/>
              <a:gd name="connsiteY28" fmla="*/ 1144604 h 5418682"/>
              <a:gd name="connsiteX29" fmla="*/ 3844701 w 4989305"/>
              <a:gd name="connsiteY29"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911064 w 4989305"/>
              <a:gd name="connsiteY23" fmla="*/ 1807656 h 5418682"/>
              <a:gd name="connsiteX24" fmla="*/ 2910216 w 4989305"/>
              <a:gd name="connsiteY24" fmla="*/ 1806094 h 5418682"/>
              <a:gd name="connsiteX25" fmla="*/ 2915832 w 4989305"/>
              <a:gd name="connsiteY25" fmla="*/ 1809111 h 5418682"/>
              <a:gd name="connsiteX26" fmla="*/ 2895578 w 4989305"/>
              <a:gd name="connsiteY26" fmla="*/ 1784563 h 5418682"/>
              <a:gd name="connsiteX27" fmla="*/ 2700097 w 4989305"/>
              <a:gd name="connsiteY27" fmla="*/ 1144604 h 5418682"/>
              <a:gd name="connsiteX28" fmla="*/ 3844701 w 4989305"/>
              <a:gd name="connsiteY28"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911064 w 4989305"/>
              <a:gd name="connsiteY23" fmla="*/ 1807656 h 5418682"/>
              <a:gd name="connsiteX24" fmla="*/ 2910216 w 4989305"/>
              <a:gd name="connsiteY24" fmla="*/ 1806094 h 5418682"/>
              <a:gd name="connsiteX25" fmla="*/ 2895578 w 4989305"/>
              <a:gd name="connsiteY25" fmla="*/ 1784563 h 5418682"/>
              <a:gd name="connsiteX26" fmla="*/ 2700097 w 4989305"/>
              <a:gd name="connsiteY26" fmla="*/ 1144604 h 5418682"/>
              <a:gd name="connsiteX27" fmla="*/ 3844701 w 4989305"/>
              <a:gd name="connsiteY27"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911064 w 4989305"/>
              <a:gd name="connsiteY23" fmla="*/ 1807656 h 5418682"/>
              <a:gd name="connsiteX24" fmla="*/ 2895578 w 4989305"/>
              <a:gd name="connsiteY24" fmla="*/ 1784563 h 5418682"/>
              <a:gd name="connsiteX25" fmla="*/ 2700097 w 4989305"/>
              <a:gd name="connsiteY25" fmla="*/ 1144604 h 5418682"/>
              <a:gd name="connsiteX26" fmla="*/ 3844701 w 4989305"/>
              <a:gd name="connsiteY26"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895578 w 4989305"/>
              <a:gd name="connsiteY23" fmla="*/ 1784563 h 5418682"/>
              <a:gd name="connsiteX24" fmla="*/ 2700097 w 4989305"/>
              <a:gd name="connsiteY24" fmla="*/ 1144604 h 5418682"/>
              <a:gd name="connsiteX25" fmla="*/ 3844701 w 4989305"/>
              <a:gd name="connsiteY25"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895578 w 4989305"/>
              <a:gd name="connsiteY23" fmla="*/ 1784563 h 5418682"/>
              <a:gd name="connsiteX24" fmla="*/ 2700097 w 4989305"/>
              <a:gd name="connsiteY24" fmla="*/ 1144604 h 5418682"/>
              <a:gd name="connsiteX25" fmla="*/ 3844701 w 4989305"/>
              <a:gd name="connsiteY25"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895578 w 4989305"/>
              <a:gd name="connsiteY23" fmla="*/ 1784563 h 5418682"/>
              <a:gd name="connsiteX24" fmla="*/ 2700097 w 4989305"/>
              <a:gd name="connsiteY24" fmla="*/ 1144604 h 5418682"/>
              <a:gd name="connsiteX25" fmla="*/ 3844701 w 4989305"/>
              <a:gd name="connsiteY25"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895578 w 4989305"/>
              <a:gd name="connsiteY23" fmla="*/ 1784563 h 5418682"/>
              <a:gd name="connsiteX24" fmla="*/ 2700097 w 4989305"/>
              <a:gd name="connsiteY24" fmla="*/ 1144604 h 5418682"/>
              <a:gd name="connsiteX25" fmla="*/ 3844701 w 4989305"/>
              <a:gd name="connsiteY25"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895578 w 4989305"/>
              <a:gd name="connsiteY23" fmla="*/ 1784563 h 5418682"/>
              <a:gd name="connsiteX24" fmla="*/ 2700097 w 4989305"/>
              <a:gd name="connsiteY24" fmla="*/ 1144604 h 5418682"/>
              <a:gd name="connsiteX25" fmla="*/ 3844701 w 4989305"/>
              <a:gd name="connsiteY25"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895578 w 4989305"/>
              <a:gd name="connsiteY23" fmla="*/ 1784563 h 5418682"/>
              <a:gd name="connsiteX24" fmla="*/ 2700097 w 4989305"/>
              <a:gd name="connsiteY24" fmla="*/ 1144604 h 5418682"/>
              <a:gd name="connsiteX25" fmla="*/ 3844701 w 4989305"/>
              <a:gd name="connsiteY25" fmla="*/ 0 h 5418682"/>
              <a:gd name="connsiteX0" fmla="*/ 3844701 w 4989305"/>
              <a:gd name="connsiteY0" fmla="*/ 0 h 5418682"/>
              <a:gd name="connsiteX1" fmla="*/ 4989305 w 4989305"/>
              <a:gd name="connsiteY1" fmla="*/ 1144604 h 5418682"/>
              <a:gd name="connsiteX2" fmla="*/ 3844701 w 4989305"/>
              <a:gd name="connsiteY2" fmla="*/ 2289208 h 5418682"/>
              <a:gd name="connsiteX3" fmla="*/ 3770038 w 4989305"/>
              <a:gd name="connsiteY3" fmla="*/ 2289208 h 5418682"/>
              <a:gd name="connsiteX4" fmla="*/ 3339260 w 4989305"/>
              <a:gd name="connsiteY4" fmla="*/ 2719986 h 5418682"/>
              <a:gd name="connsiteX5" fmla="*/ 3683221 w 4989305"/>
              <a:gd name="connsiteY5" fmla="*/ 3142012 h 5418682"/>
              <a:gd name="connsiteX6" fmla="*/ 3682889 w 4989305"/>
              <a:gd name="connsiteY6" fmla="*/ 3142218 h 5418682"/>
              <a:gd name="connsiteX7" fmla="*/ 3844701 w 4989305"/>
              <a:gd name="connsiteY7" fmla="*/ 3129474 h 5418682"/>
              <a:gd name="connsiteX8" fmla="*/ 4989305 w 4989305"/>
              <a:gd name="connsiteY8" fmla="*/ 4274078 h 5418682"/>
              <a:gd name="connsiteX9" fmla="*/ 3844701 w 4989305"/>
              <a:gd name="connsiteY9" fmla="*/ 5418682 h 5418682"/>
              <a:gd name="connsiteX10" fmla="*/ 2700097 w 4989305"/>
              <a:gd name="connsiteY10" fmla="*/ 4274078 h 5418682"/>
              <a:gd name="connsiteX11" fmla="*/ 2895578 w 4989305"/>
              <a:gd name="connsiteY11" fmla="*/ 3634119 h 5418682"/>
              <a:gd name="connsiteX12" fmla="*/ 2938425 w 4989305"/>
              <a:gd name="connsiteY12" fmla="*/ 3458858 h 5418682"/>
              <a:gd name="connsiteX13" fmla="*/ 2507647 w 4989305"/>
              <a:gd name="connsiteY13" fmla="*/ 3028080 h 5418682"/>
              <a:gd name="connsiteX14" fmla="*/ 2203041 w 4989305"/>
              <a:gd name="connsiteY14" fmla="*/ 3154252 h 5418682"/>
              <a:gd name="connsiteX15" fmla="*/ 2093728 w 4989305"/>
              <a:gd name="connsiteY15" fmla="*/ 3349300 h 5418682"/>
              <a:gd name="connsiteX16" fmla="*/ 1144604 w 4989305"/>
              <a:gd name="connsiteY16" fmla="*/ 3853945 h 5418682"/>
              <a:gd name="connsiteX17" fmla="*/ 0 w 4989305"/>
              <a:gd name="connsiteY17" fmla="*/ 2709341 h 5418682"/>
              <a:gd name="connsiteX18" fmla="*/ 1144604 w 4989305"/>
              <a:gd name="connsiteY18" fmla="*/ 1564737 h 5418682"/>
              <a:gd name="connsiteX19" fmla="*/ 2093728 w 4989305"/>
              <a:gd name="connsiteY19" fmla="*/ 2069382 h 5418682"/>
              <a:gd name="connsiteX20" fmla="*/ 2243487 w 4989305"/>
              <a:gd name="connsiteY20" fmla="*/ 2297301 h 5418682"/>
              <a:gd name="connsiteX21" fmla="*/ 2504715 w 4989305"/>
              <a:gd name="connsiteY21" fmla="*/ 2406413 h 5418682"/>
              <a:gd name="connsiteX22" fmla="*/ 2942243 w 4989305"/>
              <a:gd name="connsiteY22" fmla="*/ 2027991 h 5418682"/>
              <a:gd name="connsiteX23" fmla="*/ 2895578 w 4989305"/>
              <a:gd name="connsiteY23" fmla="*/ 1784563 h 5418682"/>
              <a:gd name="connsiteX24" fmla="*/ 2700097 w 4989305"/>
              <a:gd name="connsiteY24" fmla="*/ 1144604 h 5418682"/>
              <a:gd name="connsiteX25" fmla="*/ 3844701 w 4989305"/>
              <a:gd name="connsiteY25" fmla="*/ 0 h 541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989305" h="5418682">
                <a:moveTo>
                  <a:pt x="3844701" y="0"/>
                </a:moveTo>
                <a:cubicBezTo>
                  <a:pt x="4476848" y="0"/>
                  <a:pt x="4989305" y="512457"/>
                  <a:pt x="4989305" y="1144604"/>
                </a:cubicBezTo>
                <a:cubicBezTo>
                  <a:pt x="4989305" y="1776751"/>
                  <a:pt x="4476848" y="2289208"/>
                  <a:pt x="3844701" y="2289208"/>
                </a:cubicBezTo>
                <a:lnTo>
                  <a:pt x="3770038" y="2289208"/>
                </a:lnTo>
                <a:cubicBezTo>
                  <a:pt x="3532126" y="2289208"/>
                  <a:pt x="3339260" y="2482074"/>
                  <a:pt x="3339260" y="2719986"/>
                </a:cubicBezTo>
                <a:cubicBezTo>
                  <a:pt x="3339260" y="2928159"/>
                  <a:pt x="3486923" y="3101844"/>
                  <a:pt x="3683221" y="3142012"/>
                </a:cubicBezTo>
                <a:lnTo>
                  <a:pt x="3682889" y="3142218"/>
                </a:lnTo>
                <a:cubicBezTo>
                  <a:pt x="3761791" y="3147332"/>
                  <a:pt x="3790764" y="3133722"/>
                  <a:pt x="3844701" y="3129474"/>
                </a:cubicBezTo>
                <a:cubicBezTo>
                  <a:pt x="4476848" y="3129474"/>
                  <a:pt x="4989305" y="3641931"/>
                  <a:pt x="4989305" y="4274078"/>
                </a:cubicBezTo>
                <a:cubicBezTo>
                  <a:pt x="4989305" y="4906225"/>
                  <a:pt x="4476848" y="5418682"/>
                  <a:pt x="3844701" y="5418682"/>
                </a:cubicBezTo>
                <a:cubicBezTo>
                  <a:pt x="3212554" y="5418682"/>
                  <a:pt x="2700097" y="4906225"/>
                  <a:pt x="2700097" y="4274078"/>
                </a:cubicBezTo>
                <a:cubicBezTo>
                  <a:pt x="2700097" y="4037023"/>
                  <a:pt x="2772161" y="3816799"/>
                  <a:pt x="2895578" y="3634119"/>
                </a:cubicBezTo>
                <a:cubicBezTo>
                  <a:pt x="2922342" y="3569457"/>
                  <a:pt x="2933504" y="3523519"/>
                  <a:pt x="2938425" y="3458858"/>
                </a:cubicBezTo>
                <a:cubicBezTo>
                  <a:pt x="2956479" y="3221632"/>
                  <a:pt x="2745559" y="3028080"/>
                  <a:pt x="2507647" y="3028080"/>
                </a:cubicBezTo>
                <a:cubicBezTo>
                  <a:pt x="2388691" y="3028080"/>
                  <a:pt x="2280997" y="3076297"/>
                  <a:pt x="2203041" y="3154252"/>
                </a:cubicBezTo>
                <a:lnTo>
                  <a:pt x="2093728" y="3349300"/>
                </a:lnTo>
                <a:cubicBezTo>
                  <a:pt x="1888034" y="3653767"/>
                  <a:pt x="1539696" y="3853945"/>
                  <a:pt x="1144604" y="3853945"/>
                </a:cubicBezTo>
                <a:cubicBezTo>
                  <a:pt x="512457" y="3853945"/>
                  <a:pt x="0" y="3341488"/>
                  <a:pt x="0" y="2709341"/>
                </a:cubicBezTo>
                <a:cubicBezTo>
                  <a:pt x="0" y="2077194"/>
                  <a:pt x="512457" y="1564737"/>
                  <a:pt x="1144604" y="1564737"/>
                </a:cubicBezTo>
                <a:cubicBezTo>
                  <a:pt x="1539696" y="1564737"/>
                  <a:pt x="1888034" y="1764916"/>
                  <a:pt x="2093728" y="2069382"/>
                </a:cubicBezTo>
                <a:cubicBezTo>
                  <a:pt x="2143648" y="2145355"/>
                  <a:pt x="2174844" y="2221328"/>
                  <a:pt x="2243487" y="2297301"/>
                </a:cubicBezTo>
                <a:cubicBezTo>
                  <a:pt x="2322126" y="2362034"/>
                  <a:pt x="2399533" y="2396817"/>
                  <a:pt x="2504715" y="2406413"/>
                </a:cubicBezTo>
                <a:cubicBezTo>
                  <a:pt x="2637958" y="2418569"/>
                  <a:pt x="2924859" y="2334134"/>
                  <a:pt x="2942243" y="2027991"/>
                </a:cubicBezTo>
                <a:cubicBezTo>
                  <a:pt x="2954337" y="1933712"/>
                  <a:pt x="2929695" y="1841296"/>
                  <a:pt x="2895578" y="1784563"/>
                </a:cubicBezTo>
                <a:cubicBezTo>
                  <a:pt x="2772161" y="1601883"/>
                  <a:pt x="2700097" y="1381659"/>
                  <a:pt x="2700097" y="1144604"/>
                </a:cubicBezTo>
                <a:cubicBezTo>
                  <a:pt x="2700097" y="512457"/>
                  <a:pt x="3212554" y="0"/>
                  <a:pt x="3844701" y="0"/>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Isosceles Triangle 5">
            <a:extLst>
              <a:ext uri="{FF2B5EF4-FFF2-40B4-BE49-F238E27FC236}">
                <a16:creationId xmlns:a16="http://schemas.microsoft.com/office/drawing/2014/main" id="{5FB7660B-4DCD-4977-B5C2-6BAF3633F46D}"/>
              </a:ext>
            </a:extLst>
          </p:cNvPr>
          <p:cNvSpPr/>
          <p:nvPr/>
        </p:nvSpPr>
        <p:spPr>
          <a:xfrm rot="10800000">
            <a:off x="8914848" y="3604593"/>
            <a:ext cx="1728269" cy="880786"/>
          </a:xfrm>
          <a:custGeom>
            <a:avLst/>
            <a:gdLst/>
            <a:ahLst/>
            <a:cxnLst/>
            <a:rect l="l" t="t" r="r" b="b"/>
            <a:pathLst>
              <a:path w="1836774" h="863177">
                <a:moveTo>
                  <a:pt x="925162" y="0"/>
                </a:moveTo>
                <a:lnTo>
                  <a:pt x="1012927" y="211845"/>
                </a:lnTo>
                <a:cubicBezTo>
                  <a:pt x="1334218" y="234550"/>
                  <a:pt x="1633018" y="390421"/>
                  <a:pt x="1836774" y="643621"/>
                </a:cubicBezTo>
                <a:lnTo>
                  <a:pt x="1579243" y="850862"/>
                </a:lnTo>
                <a:cubicBezTo>
                  <a:pt x="1418150" y="650679"/>
                  <a:pt x="1174257" y="535287"/>
                  <a:pt x="917316" y="537688"/>
                </a:cubicBezTo>
                <a:cubicBezTo>
                  <a:pt x="660375" y="540089"/>
                  <a:pt x="418681" y="660019"/>
                  <a:pt x="261358" y="863177"/>
                </a:cubicBezTo>
                <a:lnTo>
                  <a:pt x="0" y="660785"/>
                </a:lnTo>
                <a:cubicBezTo>
                  <a:pt x="203448" y="398065"/>
                  <a:pt x="508129" y="235209"/>
                  <a:pt x="837228" y="21225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3" name="Group 52">
            <a:extLst>
              <a:ext uri="{FF2B5EF4-FFF2-40B4-BE49-F238E27FC236}">
                <a16:creationId xmlns:a16="http://schemas.microsoft.com/office/drawing/2014/main" id="{0690C428-DF21-4979-8667-C6B1934DAB64}"/>
              </a:ext>
            </a:extLst>
          </p:cNvPr>
          <p:cNvGrpSpPr/>
          <p:nvPr/>
        </p:nvGrpSpPr>
        <p:grpSpPr>
          <a:xfrm>
            <a:off x="641040" y="1179509"/>
            <a:ext cx="3258367" cy="1622577"/>
            <a:chOff x="4965552" y="1736226"/>
            <a:chExt cx="2276077" cy="1885421"/>
          </a:xfrm>
        </p:grpSpPr>
        <p:sp>
          <p:nvSpPr>
            <p:cNvPr id="54" name="TextBox 53">
              <a:extLst>
                <a:ext uri="{FF2B5EF4-FFF2-40B4-BE49-F238E27FC236}">
                  <a16:creationId xmlns:a16="http://schemas.microsoft.com/office/drawing/2014/main" id="{EAA84675-C7B8-4289-B9DD-268EFAE9D3C5}"/>
                </a:ext>
              </a:extLst>
            </p:cNvPr>
            <p:cNvSpPr txBox="1"/>
            <p:nvPr/>
          </p:nvSpPr>
          <p:spPr>
            <a:xfrm>
              <a:off x="5009381" y="3299777"/>
              <a:ext cx="2232248" cy="321870"/>
            </a:xfrm>
            <a:prstGeom prst="rect">
              <a:avLst/>
            </a:prstGeom>
            <a:noFill/>
          </p:spPr>
          <p:txBody>
            <a:bodyPr wrap="square" rtlCol="0">
              <a:spAutoFit/>
            </a:bodyPr>
            <a:lstStyle/>
            <a:p>
              <a:pPr marL="171450" indent="-171450">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rPr>
                <a:t>Design on the system's architecture.</a:t>
              </a:r>
            </a:p>
          </p:txBody>
        </p:sp>
        <p:sp>
          <p:nvSpPr>
            <p:cNvPr id="55" name="TextBox 54">
              <a:extLst>
                <a:ext uri="{FF2B5EF4-FFF2-40B4-BE49-F238E27FC236}">
                  <a16:creationId xmlns:a16="http://schemas.microsoft.com/office/drawing/2014/main" id="{9117FCDD-331A-4A76-B542-9861E2D5589D}"/>
                </a:ext>
              </a:extLst>
            </p:cNvPr>
            <p:cNvSpPr txBox="1"/>
            <p:nvPr/>
          </p:nvSpPr>
          <p:spPr>
            <a:xfrm>
              <a:off x="4965552" y="1736226"/>
              <a:ext cx="2232248" cy="321871"/>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grpSp>
        <p:nvGrpSpPr>
          <p:cNvPr id="56" name="Group 55">
            <a:extLst>
              <a:ext uri="{FF2B5EF4-FFF2-40B4-BE49-F238E27FC236}">
                <a16:creationId xmlns:a16="http://schemas.microsoft.com/office/drawing/2014/main" id="{8CD598A3-AFC5-4BA0-A31C-5CC2E2354FE6}"/>
              </a:ext>
            </a:extLst>
          </p:cNvPr>
          <p:cNvGrpSpPr/>
          <p:nvPr/>
        </p:nvGrpSpPr>
        <p:grpSpPr>
          <a:xfrm>
            <a:off x="3989062" y="1375914"/>
            <a:ext cx="2821415" cy="1491748"/>
            <a:chOff x="4965552" y="1736224"/>
            <a:chExt cx="2238225" cy="1733399"/>
          </a:xfrm>
        </p:grpSpPr>
        <p:sp>
          <p:nvSpPr>
            <p:cNvPr id="57" name="TextBox 56">
              <a:extLst>
                <a:ext uri="{FF2B5EF4-FFF2-40B4-BE49-F238E27FC236}">
                  <a16:creationId xmlns:a16="http://schemas.microsoft.com/office/drawing/2014/main" id="{88D421FF-A6A2-4577-AD55-FB57F4009175}"/>
                </a:ext>
              </a:extLst>
            </p:cNvPr>
            <p:cNvSpPr txBox="1"/>
            <p:nvPr/>
          </p:nvSpPr>
          <p:spPr>
            <a:xfrm>
              <a:off x="4971529" y="2919686"/>
              <a:ext cx="2232248" cy="549937"/>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Develop the frontend of our web-based gaming platform.</a:t>
              </a:r>
            </a:p>
          </p:txBody>
        </p:sp>
        <p:sp>
          <p:nvSpPr>
            <p:cNvPr id="58" name="TextBox 57">
              <a:extLst>
                <a:ext uri="{FF2B5EF4-FFF2-40B4-BE49-F238E27FC236}">
                  <a16:creationId xmlns:a16="http://schemas.microsoft.com/office/drawing/2014/main" id="{0647A2D0-F31D-4B1D-BD87-65EDD430AA6B}"/>
                </a:ext>
              </a:extLst>
            </p:cNvPr>
            <p:cNvSpPr txBox="1"/>
            <p:nvPr/>
          </p:nvSpPr>
          <p:spPr>
            <a:xfrm>
              <a:off x="4965552" y="1736224"/>
              <a:ext cx="2232248" cy="321870"/>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grpSp>
        <p:nvGrpSpPr>
          <p:cNvPr id="59" name="Group 58">
            <a:extLst>
              <a:ext uri="{FF2B5EF4-FFF2-40B4-BE49-F238E27FC236}">
                <a16:creationId xmlns:a16="http://schemas.microsoft.com/office/drawing/2014/main" id="{861472AE-6D95-4137-822B-E0E355996993}"/>
              </a:ext>
            </a:extLst>
          </p:cNvPr>
          <p:cNvGrpSpPr/>
          <p:nvPr/>
        </p:nvGrpSpPr>
        <p:grpSpPr>
          <a:xfrm>
            <a:off x="2533022" y="4438045"/>
            <a:ext cx="2813881" cy="1872727"/>
            <a:chOff x="4965552" y="1736224"/>
            <a:chExt cx="2232248" cy="2176094"/>
          </a:xfrm>
        </p:grpSpPr>
        <p:sp>
          <p:nvSpPr>
            <p:cNvPr id="60" name="TextBox 59">
              <a:extLst>
                <a:ext uri="{FF2B5EF4-FFF2-40B4-BE49-F238E27FC236}">
                  <a16:creationId xmlns:a16="http://schemas.microsoft.com/office/drawing/2014/main" id="{76F4A7D8-21C2-41D3-8A70-42A496E985A6}"/>
                </a:ext>
              </a:extLst>
            </p:cNvPr>
            <p:cNvSpPr txBox="1"/>
            <p:nvPr/>
          </p:nvSpPr>
          <p:spPr>
            <a:xfrm>
              <a:off x="4965552" y="1979530"/>
              <a:ext cx="2232248" cy="1932788"/>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Develop the permissioned blockchain as the low-level implementation to support our gaming platform development. The blockchain platform will integrate with the intel SGX hardware to guarantee our blockchain platform's security and efficiency.</a:t>
              </a:r>
              <a:endParaRPr lang="en-HK" sz="1200" dirty="0">
                <a:solidFill>
                  <a:schemeClr val="tx1">
                    <a:lumMod val="85000"/>
                  </a:schemeClr>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61" name="TextBox 60">
              <a:extLst>
                <a:ext uri="{FF2B5EF4-FFF2-40B4-BE49-F238E27FC236}">
                  <a16:creationId xmlns:a16="http://schemas.microsoft.com/office/drawing/2014/main" id="{68CFD16B-F9B3-4C63-B358-4A395A41F20A}"/>
                </a:ext>
              </a:extLst>
            </p:cNvPr>
            <p:cNvSpPr txBox="1"/>
            <p:nvPr/>
          </p:nvSpPr>
          <p:spPr>
            <a:xfrm>
              <a:off x="4965552" y="1736224"/>
              <a:ext cx="2232248" cy="321870"/>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grpSp>
        <p:nvGrpSpPr>
          <p:cNvPr id="62" name="Group 61">
            <a:extLst>
              <a:ext uri="{FF2B5EF4-FFF2-40B4-BE49-F238E27FC236}">
                <a16:creationId xmlns:a16="http://schemas.microsoft.com/office/drawing/2014/main" id="{3D2B3A70-3E40-492F-B6F5-4C04AB5BF35D}"/>
              </a:ext>
            </a:extLst>
          </p:cNvPr>
          <p:cNvGrpSpPr/>
          <p:nvPr/>
        </p:nvGrpSpPr>
        <p:grpSpPr>
          <a:xfrm>
            <a:off x="6890801" y="2129942"/>
            <a:ext cx="2813881" cy="687018"/>
            <a:chOff x="4965552" y="1736224"/>
            <a:chExt cx="2232248" cy="798309"/>
          </a:xfrm>
        </p:grpSpPr>
        <p:sp>
          <p:nvSpPr>
            <p:cNvPr id="63" name="TextBox 62">
              <a:extLst>
                <a:ext uri="{FF2B5EF4-FFF2-40B4-BE49-F238E27FC236}">
                  <a16:creationId xmlns:a16="http://schemas.microsoft.com/office/drawing/2014/main" id="{47781AD2-9D56-4D30-8F31-AD067740E25C}"/>
                </a:ext>
              </a:extLst>
            </p:cNvPr>
            <p:cNvSpPr txBox="1"/>
            <p:nvPr/>
          </p:nvSpPr>
          <p:spPr>
            <a:xfrm>
              <a:off x="4965552" y="1979530"/>
              <a:ext cx="2232248" cy="555003"/>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Writ</a:t>
              </a:r>
              <a:r>
                <a:rPr lang="en-US" sz="1200" dirty="0">
                  <a:solidFill>
                    <a:schemeClr val="tx1">
                      <a:lumMod val="85000"/>
                    </a:schemeClr>
                  </a:solidFill>
                  <a:latin typeface="Arial" panose="020B0604020202020204" pitchFamily="34" charset="0"/>
                  <a:ea typeface="Times New Roman" panose="02020603050405020304" pitchFamily="18" charset="0"/>
                  <a:cs typeface="Times New Roman" panose="02020603050405020304" pitchFamily="18" charset="0"/>
                </a:rPr>
                <a:t>e</a:t>
              </a: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 smart contracts to </a:t>
              </a:r>
              <a:r>
                <a:rPr lang="en-HK" sz="1200" dirty="0" err="1">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fulfill</a:t>
              </a: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 our business requirements.</a:t>
              </a:r>
              <a:endParaRPr lang="en-HK" sz="1200" dirty="0">
                <a:solidFill>
                  <a:schemeClr val="tx1">
                    <a:lumMod val="85000"/>
                  </a:schemeClr>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64" name="TextBox 63">
              <a:extLst>
                <a:ext uri="{FF2B5EF4-FFF2-40B4-BE49-F238E27FC236}">
                  <a16:creationId xmlns:a16="http://schemas.microsoft.com/office/drawing/2014/main" id="{2EFE6FDA-AEDD-4115-82CF-42FCD02654E1}"/>
                </a:ext>
              </a:extLst>
            </p:cNvPr>
            <p:cNvSpPr txBox="1"/>
            <p:nvPr/>
          </p:nvSpPr>
          <p:spPr>
            <a:xfrm>
              <a:off x="4965552" y="1736224"/>
              <a:ext cx="2232248" cy="321870"/>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grpSp>
        <p:nvGrpSpPr>
          <p:cNvPr id="65" name="Group 64">
            <a:extLst>
              <a:ext uri="{FF2B5EF4-FFF2-40B4-BE49-F238E27FC236}">
                <a16:creationId xmlns:a16="http://schemas.microsoft.com/office/drawing/2014/main" id="{DD0B963D-3F6D-4D18-AF26-76D1DA597AB9}"/>
              </a:ext>
            </a:extLst>
          </p:cNvPr>
          <p:cNvGrpSpPr/>
          <p:nvPr/>
        </p:nvGrpSpPr>
        <p:grpSpPr>
          <a:xfrm>
            <a:off x="5431473" y="4438043"/>
            <a:ext cx="2813881" cy="1382400"/>
            <a:chOff x="4965552" y="1736224"/>
            <a:chExt cx="2232248" cy="1606339"/>
          </a:xfrm>
        </p:grpSpPr>
        <p:sp>
          <p:nvSpPr>
            <p:cNvPr id="66" name="TextBox 65">
              <a:extLst>
                <a:ext uri="{FF2B5EF4-FFF2-40B4-BE49-F238E27FC236}">
                  <a16:creationId xmlns:a16="http://schemas.microsoft.com/office/drawing/2014/main" id="{C8E6D213-EBEA-4A2D-BF54-42A0479E6177}"/>
                </a:ext>
              </a:extLst>
            </p:cNvPr>
            <p:cNvSpPr txBox="1"/>
            <p:nvPr/>
          </p:nvSpPr>
          <p:spPr>
            <a:xfrm>
              <a:off x="4965552" y="1979530"/>
              <a:ext cx="2232248" cy="1363033"/>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Connect the frontend of the gaming platform to our blockchain system, so interacting with UI to transact through the blockchain is available.</a:t>
              </a:r>
            </a:p>
            <a:p>
              <a:pPr marL="171450" indent="-171450">
                <a:lnSpc>
                  <a:spcPct val="107000"/>
                </a:lnSpc>
                <a:spcAft>
                  <a:spcPts val="800"/>
                </a:spcAft>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Test</a:t>
              </a:r>
              <a:r>
                <a:rPr lang="zh-CN" altLang="en-US"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 </a:t>
              </a: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on our system's stability.</a:t>
              </a:r>
              <a:endParaRPr lang="en-HK" sz="1200" dirty="0">
                <a:solidFill>
                  <a:schemeClr val="tx1">
                    <a:lumMod val="85000"/>
                  </a:schemeClr>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67" name="TextBox 66">
              <a:extLst>
                <a:ext uri="{FF2B5EF4-FFF2-40B4-BE49-F238E27FC236}">
                  <a16:creationId xmlns:a16="http://schemas.microsoft.com/office/drawing/2014/main" id="{A3A491D2-527A-40A7-A1C4-3B85E7F7114D}"/>
                </a:ext>
              </a:extLst>
            </p:cNvPr>
            <p:cNvSpPr txBox="1"/>
            <p:nvPr/>
          </p:nvSpPr>
          <p:spPr>
            <a:xfrm>
              <a:off x="4965552" y="1736224"/>
              <a:ext cx="2232248" cy="321870"/>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grpSp>
        <p:nvGrpSpPr>
          <p:cNvPr id="68" name="Group 67">
            <a:extLst>
              <a:ext uri="{FF2B5EF4-FFF2-40B4-BE49-F238E27FC236}">
                <a16:creationId xmlns:a16="http://schemas.microsoft.com/office/drawing/2014/main" id="{4E994C07-73D4-4BB7-A76E-BAAC88308BBC}"/>
              </a:ext>
            </a:extLst>
          </p:cNvPr>
          <p:cNvGrpSpPr/>
          <p:nvPr/>
        </p:nvGrpSpPr>
        <p:grpSpPr>
          <a:xfrm>
            <a:off x="8329924" y="4418923"/>
            <a:ext cx="2813881" cy="1880294"/>
            <a:chOff x="4965552" y="1736224"/>
            <a:chExt cx="2232248" cy="2184886"/>
          </a:xfrm>
        </p:grpSpPr>
        <p:sp>
          <p:nvSpPr>
            <p:cNvPr id="69" name="TextBox 68">
              <a:extLst>
                <a:ext uri="{FF2B5EF4-FFF2-40B4-BE49-F238E27FC236}">
                  <a16:creationId xmlns:a16="http://schemas.microsoft.com/office/drawing/2014/main" id="{18980332-71D6-45CD-BE76-1B65A89D59D2}"/>
                </a:ext>
              </a:extLst>
            </p:cNvPr>
            <p:cNvSpPr txBox="1"/>
            <p:nvPr/>
          </p:nvSpPr>
          <p:spPr>
            <a:xfrm>
              <a:off x="4965552" y="1979530"/>
              <a:ext cx="2232248" cy="1941580"/>
            </a:xfrm>
            <a:prstGeom prst="rect">
              <a:avLst/>
            </a:prstGeom>
            <a:noFill/>
          </p:spPr>
          <p:txBody>
            <a:bodyPr wrap="square" rtlCol="0">
              <a:spAutoFit/>
            </a:bodyPr>
            <a:lstStyle/>
            <a:p>
              <a:pPr marL="171450" indent="-171450">
                <a:lnSpc>
                  <a:spcPct val="107000"/>
                </a:lnSpc>
                <a:spcAft>
                  <a:spcPts val="800"/>
                </a:spcAft>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Write API document for our system to guide the gaming companies to integrate their games to our blockchain system.</a:t>
              </a:r>
            </a:p>
            <a:p>
              <a:pPr marL="171450" indent="-171450">
                <a:lnSpc>
                  <a:spcPct val="107000"/>
                </a:lnSpc>
                <a:spcAft>
                  <a:spcPts val="800"/>
                </a:spcAft>
                <a:buFont typeface="Arial" panose="020B0604020202020204" pitchFamily="34" charset="0"/>
                <a:buChar char="•"/>
              </a:pP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Writ</a:t>
              </a:r>
              <a:r>
                <a:rPr lang="en-US" altLang="zh-CN"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e</a:t>
              </a: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 and delivering white paper to </a:t>
              </a:r>
              <a:r>
                <a:rPr lang="en-HK" sz="1200" dirty="0">
                  <a:solidFill>
                    <a:schemeClr val="tx1">
                      <a:lumMod val="85000"/>
                    </a:schemeClr>
                  </a:solidFill>
                  <a:latin typeface="Arial" panose="020B0604020202020204" pitchFamily="34" charset="0"/>
                  <a:ea typeface="Times New Roman" panose="02020603050405020304" pitchFamily="18" charset="0"/>
                  <a:cs typeface="Times New Roman" panose="02020603050405020304" pitchFamily="18" charset="0"/>
                </a:rPr>
                <a:t>show our idea and concept</a:t>
              </a:r>
              <a:r>
                <a:rPr lang="en-HK" sz="1200" dirty="0">
                  <a:solidFill>
                    <a:schemeClr val="tx1">
                      <a:lumMod val="85000"/>
                    </a:schemeClr>
                  </a:solidFill>
                  <a:effectLst/>
                  <a:latin typeface="Arial" panose="020B0604020202020204" pitchFamily="34" charset="0"/>
                  <a:ea typeface="Times New Roman" panose="02020603050405020304" pitchFamily="18" charset="0"/>
                  <a:cs typeface="Times New Roman" panose="02020603050405020304" pitchFamily="18" charset="0"/>
                </a:rPr>
                <a:t>.</a:t>
              </a:r>
            </a:p>
            <a:p>
              <a:pPr marL="171450" indent="-171450">
                <a:lnSpc>
                  <a:spcPct val="107000"/>
                </a:lnSpc>
                <a:spcAft>
                  <a:spcPts val="800"/>
                </a:spcAft>
                <a:buFont typeface="Arial" panose="020B0604020202020204" pitchFamily="34" charset="0"/>
                <a:buChar char="•"/>
              </a:pPr>
              <a:r>
                <a:rPr lang="en-HK" sz="1200" dirty="0" err="1">
                  <a:solidFill>
                    <a:schemeClr val="tx1">
                      <a:lumMod val="85000"/>
                    </a:schemeClr>
                  </a:solidFill>
                  <a:latin typeface="Arial" panose="020B0604020202020204" pitchFamily="34" charset="0"/>
                  <a:ea typeface="等线" panose="02010600030101010101" pitchFamily="2" charset="-122"/>
                  <a:cs typeface="Times New Roman" panose="02020603050405020304" pitchFamily="18" charset="0"/>
                </a:rPr>
                <a:t>Releas</a:t>
              </a:r>
              <a:r>
                <a:rPr lang="en-US" altLang="zh-CN" sz="1200" dirty="0">
                  <a:solidFill>
                    <a:schemeClr val="tx1">
                      <a:lumMod val="85000"/>
                    </a:schemeClr>
                  </a:solidFill>
                  <a:latin typeface="Arial" panose="020B0604020202020204" pitchFamily="34" charset="0"/>
                  <a:ea typeface="等线" panose="02010600030101010101" pitchFamily="2" charset="-122"/>
                  <a:cs typeface="Times New Roman" panose="02020603050405020304" pitchFamily="18" charset="0"/>
                </a:rPr>
                <a:t>e</a:t>
              </a:r>
              <a:r>
                <a:rPr lang="en-HK" sz="1200" dirty="0">
                  <a:solidFill>
                    <a:schemeClr val="tx1">
                      <a:lumMod val="85000"/>
                    </a:schemeClr>
                  </a:solidFill>
                  <a:latin typeface="Arial" panose="020B0604020202020204" pitchFamily="34" charset="0"/>
                  <a:ea typeface="等线" panose="02010600030101010101" pitchFamily="2" charset="-122"/>
                  <a:cs typeface="Times New Roman" panose="02020603050405020304" pitchFamily="18" charset="0"/>
                </a:rPr>
                <a:t> our gaming platform.</a:t>
              </a:r>
              <a:endParaRPr lang="en-HK" sz="1200" dirty="0">
                <a:solidFill>
                  <a:schemeClr val="tx1">
                    <a:lumMod val="85000"/>
                  </a:schemeClr>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70" name="TextBox 69">
              <a:extLst>
                <a:ext uri="{FF2B5EF4-FFF2-40B4-BE49-F238E27FC236}">
                  <a16:creationId xmlns:a16="http://schemas.microsoft.com/office/drawing/2014/main" id="{6B3ED683-C732-4654-A57A-A4568435D66E}"/>
                </a:ext>
              </a:extLst>
            </p:cNvPr>
            <p:cNvSpPr txBox="1"/>
            <p:nvPr/>
          </p:nvSpPr>
          <p:spPr>
            <a:xfrm>
              <a:off x="4965552" y="1736224"/>
              <a:ext cx="2232248" cy="321870"/>
            </a:xfrm>
            <a:prstGeom prst="rect">
              <a:avLst/>
            </a:prstGeom>
            <a:noFill/>
          </p:spPr>
          <p:txBody>
            <a:bodyPr wrap="square" rtlCol="0">
              <a:spAutoFit/>
            </a:bodyPr>
            <a:lstStyle/>
            <a:p>
              <a:pPr algn="ctr"/>
              <a:endParaRPr lang="ko-KR" altLang="en-US" sz="1200" b="1" dirty="0">
                <a:solidFill>
                  <a:schemeClr val="tx1">
                    <a:lumMod val="75000"/>
                    <a:lumOff val="25000"/>
                  </a:schemeClr>
                </a:solidFill>
                <a:cs typeface="Arial" pitchFamily="34" charset="0"/>
              </a:endParaRPr>
            </a:p>
          </p:txBody>
        </p:sp>
      </p:grpSp>
      <p:sp>
        <p:nvSpPr>
          <p:cNvPr id="72" name="TextBox 71">
            <a:extLst>
              <a:ext uri="{FF2B5EF4-FFF2-40B4-BE49-F238E27FC236}">
                <a16:creationId xmlns:a16="http://schemas.microsoft.com/office/drawing/2014/main" id="{36845901-8449-451A-91D6-3E3CA63D84C2}"/>
              </a:ext>
            </a:extLst>
          </p:cNvPr>
          <p:cNvSpPr txBox="1"/>
          <p:nvPr/>
        </p:nvSpPr>
        <p:spPr>
          <a:xfrm>
            <a:off x="1186074" y="3218366"/>
            <a:ext cx="2276100" cy="276999"/>
          </a:xfrm>
          <a:prstGeom prst="rect">
            <a:avLst/>
          </a:prstGeom>
          <a:noFill/>
        </p:spPr>
        <p:txBody>
          <a:bodyPr wrap="square">
            <a:spAutoFit/>
          </a:bodyPr>
          <a:lstStyle/>
          <a:p>
            <a:pPr algn="ctr"/>
            <a:r>
              <a:rPr lang="en-US" altLang="ko-KR" sz="1200" b="1" dirty="0">
                <a:solidFill>
                  <a:schemeClr val="tx1">
                    <a:lumMod val="75000"/>
                    <a:lumOff val="25000"/>
                  </a:schemeClr>
                </a:solidFill>
                <a:cs typeface="Arial" pitchFamily="34" charset="0"/>
              </a:rPr>
              <a:t>2020 Sept</a:t>
            </a:r>
            <a:endParaRPr lang="ko-KR" altLang="en-US" sz="12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64099CFB-ABA0-4FBC-9AB8-A35D439C1DC7}"/>
              </a:ext>
            </a:extLst>
          </p:cNvPr>
          <p:cNvSpPr txBox="1"/>
          <p:nvPr/>
        </p:nvSpPr>
        <p:spPr>
          <a:xfrm>
            <a:off x="2600652" y="3960652"/>
            <a:ext cx="2276100" cy="276999"/>
          </a:xfrm>
          <a:prstGeom prst="rect">
            <a:avLst/>
          </a:prstGeom>
          <a:noFill/>
        </p:spPr>
        <p:txBody>
          <a:bodyPr wrap="square">
            <a:spAutoFit/>
          </a:bodyPr>
          <a:lstStyle/>
          <a:p>
            <a:pPr algn="ctr"/>
            <a:r>
              <a:rPr lang="en-US" altLang="ko-KR" sz="1200" b="1" dirty="0">
                <a:solidFill>
                  <a:schemeClr val="tx1">
                    <a:lumMod val="75000"/>
                    <a:lumOff val="25000"/>
                  </a:schemeClr>
                </a:solidFill>
                <a:cs typeface="Arial" pitchFamily="34" charset="0"/>
              </a:rPr>
              <a:t>2020 Oct</a:t>
            </a:r>
            <a:endParaRPr lang="ko-KR" altLang="en-US" sz="12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5618A1A3-28A7-45A5-9E4C-D4C1CE385EBC}"/>
              </a:ext>
            </a:extLst>
          </p:cNvPr>
          <p:cNvSpPr txBox="1"/>
          <p:nvPr/>
        </p:nvSpPr>
        <p:spPr>
          <a:xfrm>
            <a:off x="4100502" y="3193557"/>
            <a:ext cx="2276100" cy="276999"/>
          </a:xfrm>
          <a:prstGeom prst="rect">
            <a:avLst/>
          </a:prstGeom>
          <a:noFill/>
        </p:spPr>
        <p:txBody>
          <a:bodyPr wrap="square">
            <a:spAutoFit/>
          </a:bodyPr>
          <a:lstStyle/>
          <a:p>
            <a:pPr algn="ctr"/>
            <a:r>
              <a:rPr lang="en-US" altLang="ko-KR" sz="1200" b="1" dirty="0">
                <a:solidFill>
                  <a:schemeClr val="tx1">
                    <a:lumMod val="75000"/>
                    <a:lumOff val="25000"/>
                  </a:schemeClr>
                </a:solidFill>
                <a:cs typeface="Arial" pitchFamily="34" charset="0"/>
              </a:rPr>
              <a:t>2020 Nov</a:t>
            </a:r>
            <a:endParaRPr lang="ko-KR" altLang="en-US" sz="1200" b="1" dirty="0">
              <a:solidFill>
                <a:schemeClr val="tx1">
                  <a:lumMod val="75000"/>
                  <a:lumOff val="25000"/>
                </a:schemeClr>
              </a:solidFill>
              <a:cs typeface="Arial" pitchFamily="34" charset="0"/>
            </a:endParaRPr>
          </a:p>
        </p:txBody>
      </p:sp>
      <p:sp>
        <p:nvSpPr>
          <p:cNvPr id="76" name="TextBox 75">
            <a:extLst>
              <a:ext uri="{FF2B5EF4-FFF2-40B4-BE49-F238E27FC236}">
                <a16:creationId xmlns:a16="http://schemas.microsoft.com/office/drawing/2014/main" id="{0DD805E4-CE73-403C-BFF4-1C4973482F44}"/>
              </a:ext>
            </a:extLst>
          </p:cNvPr>
          <p:cNvSpPr txBox="1"/>
          <p:nvPr/>
        </p:nvSpPr>
        <p:spPr>
          <a:xfrm>
            <a:off x="5600352" y="3940557"/>
            <a:ext cx="2276100" cy="276999"/>
          </a:xfrm>
          <a:prstGeom prst="rect">
            <a:avLst/>
          </a:prstGeom>
          <a:noFill/>
        </p:spPr>
        <p:txBody>
          <a:bodyPr wrap="square">
            <a:spAutoFit/>
          </a:bodyPr>
          <a:lstStyle/>
          <a:p>
            <a:pPr algn="ctr"/>
            <a:r>
              <a:rPr lang="en-US" altLang="ko-KR" sz="1200" b="1" dirty="0">
                <a:solidFill>
                  <a:schemeClr val="tx1">
                    <a:lumMod val="75000"/>
                    <a:lumOff val="25000"/>
                  </a:schemeClr>
                </a:solidFill>
                <a:cs typeface="Arial" pitchFamily="34" charset="0"/>
              </a:rPr>
              <a:t>2020 Dec</a:t>
            </a:r>
            <a:endParaRPr lang="ko-KR" altLang="en-US" sz="1200" b="1" dirty="0">
              <a:solidFill>
                <a:schemeClr val="tx1">
                  <a:lumMod val="75000"/>
                  <a:lumOff val="25000"/>
                </a:schemeClr>
              </a:solidFill>
              <a:cs typeface="Arial" pitchFamily="34" charset="0"/>
            </a:endParaRPr>
          </a:p>
        </p:txBody>
      </p:sp>
      <p:sp>
        <p:nvSpPr>
          <p:cNvPr id="78" name="TextBox 77">
            <a:extLst>
              <a:ext uri="{FF2B5EF4-FFF2-40B4-BE49-F238E27FC236}">
                <a16:creationId xmlns:a16="http://schemas.microsoft.com/office/drawing/2014/main" id="{43961395-40D4-4F6C-8E2D-B708809E302F}"/>
              </a:ext>
            </a:extLst>
          </p:cNvPr>
          <p:cNvSpPr txBox="1"/>
          <p:nvPr/>
        </p:nvSpPr>
        <p:spPr>
          <a:xfrm>
            <a:off x="7113813" y="3203825"/>
            <a:ext cx="2276100" cy="276999"/>
          </a:xfrm>
          <a:prstGeom prst="rect">
            <a:avLst/>
          </a:prstGeom>
          <a:noFill/>
        </p:spPr>
        <p:txBody>
          <a:bodyPr wrap="square">
            <a:spAutoFit/>
          </a:bodyPr>
          <a:lstStyle/>
          <a:p>
            <a:pPr algn="ctr"/>
            <a:r>
              <a:rPr lang="en-US" altLang="ko-KR" sz="1200" b="1" dirty="0">
                <a:solidFill>
                  <a:schemeClr val="tx1">
                    <a:lumMod val="75000"/>
                    <a:lumOff val="25000"/>
                  </a:schemeClr>
                </a:solidFill>
                <a:cs typeface="Arial" pitchFamily="34" charset="0"/>
              </a:rPr>
              <a:t>2021 Jan</a:t>
            </a:r>
            <a:endParaRPr lang="ko-KR" altLang="en-US" sz="1200" b="1" dirty="0">
              <a:solidFill>
                <a:schemeClr val="tx1">
                  <a:lumMod val="75000"/>
                  <a:lumOff val="25000"/>
                </a:schemeClr>
              </a:solidFill>
              <a:cs typeface="Arial" pitchFamily="34" charset="0"/>
            </a:endParaRPr>
          </a:p>
        </p:txBody>
      </p:sp>
      <p:sp>
        <p:nvSpPr>
          <p:cNvPr id="80" name="TextBox 79">
            <a:extLst>
              <a:ext uri="{FF2B5EF4-FFF2-40B4-BE49-F238E27FC236}">
                <a16:creationId xmlns:a16="http://schemas.microsoft.com/office/drawing/2014/main" id="{B8B72BAE-6297-4CD4-95D9-F095EC84B555}"/>
              </a:ext>
            </a:extLst>
          </p:cNvPr>
          <p:cNvSpPr txBox="1"/>
          <p:nvPr/>
        </p:nvSpPr>
        <p:spPr>
          <a:xfrm>
            <a:off x="8661475" y="3940557"/>
            <a:ext cx="2276100" cy="276999"/>
          </a:xfrm>
          <a:prstGeom prst="rect">
            <a:avLst/>
          </a:prstGeom>
          <a:noFill/>
        </p:spPr>
        <p:txBody>
          <a:bodyPr wrap="square">
            <a:spAutoFit/>
          </a:bodyPr>
          <a:lstStyle/>
          <a:p>
            <a:pPr algn="ctr"/>
            <a:r>
              <a:rPr lang="en-US" altLang="ko-KR" sz="1200" b="1" dirty="0">
                <a:solidFill>
                  <a:schemeClr val="tx1">
                    <a:lumMod val="75000"/>
                    <a:lumOff val="25000"/>
                  </a:schemeClr>
                </a:solidFill>
                <a:cs typeface="Arial" pitchFamily="34" charset="0"/>
              </a:rPr>
              <a:t>2021 Feb</a:t>
            </a:r>
            <a:endParaRPr lang="ko-KR" altLang="en-US" sz="12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7700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12797" y="2861830"/>
            <a:ext cx="6238875" cy="715516"/>
          </a:xfrm>
        </p:spPr>
        <p:txBody>
          <a:bodyPr>
            <a:normAutofit fontScale="70000" lnSpcReduction="20000"/>
          </a:bodyPr>
          <a:lstStyle/>
          <a:p>
            <a:r>
              <a:rPr lang="en-US" dirty="0"/>
              <a:t>Project Information</a:t>
            </a:r>
          </a:p>
        </p:txBody>
      </p:sp>
    </p:spTree>
    <p:extLst>
      <p:ext uri="{BB962C8B-B14F-4D97-AF65-F5344CB8AC3E}">
        <p14:creationId xmlns:p14="http://schemas.microsoft.com/office/powerpoint/2010/main" val="249734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AE579-BBCC-4C24-9346-DDEF51419BE1}"/>
              </a:ext>
            </a:extLst>
          </p:cNvPr>
          <p:cNvSpPr txBox="1"/>
          <p:nvPr/>
        </p:nvSpPr>
        <p:spPr>
          <a:xfrm>
            <a:off x="4784793" y="1887693"/>
            <a:ext cx="5705351" cy="923330"/>
          </a:xfrm>
          <a:prstGeom prst="rect">
            <a:avLst/>
          </a:prstGeom>
          <a:noFill/>
        </p:spPr>
        <p:txBody>
          <a:bodyPr wrap="square" rtlCol="0" anchor="ctr">
            <a:spAutoFit/>
          </a:bodyPr>
          <a:lstStyle/>
          <a:p>
            <a:r>
              <a:rPr lang="en-US" altLang="ko-KR" sz="5400" dirty="0">
                <a:solidFill>
                  <a:schemeClr val="accent2"/>
                </a:solidFill>
              </a:rPr>
              <a:t>Project </a:t>
            </a:r>
            <a:r>
              <a:rPr lang="en-US" altLang="ko-KR" sz="5400" dirty="0">
                <a:solidFill>
                  <a:schemeClr val="bg1"/>
                </a:solidFill>
                <a:cs typeface="Arial" pitchFamily="34" charset="0"/>
              </a:rPr>
              <a:t>Idea</a:t>
            </a:r>
            <a:endParaRPr lang="ko-KR" altLang="en-US" sz="5400" dirty="0">
              <a:solidFill>
                <a:schemeClr val="bg1"/>
              </a:solidFill>
              <a:cs typeface="Arial" pitchFamily="34" charset="0"/>
            </a:endParaRPr>
          </a:p>
        </p:txBody>
      </p:sp>
      <p:sp>
        <p:nvSpPr>
          <p:cNvPr id="3" name="Rectangle 4">
            <a:extLst>
              <a:ext uri="{FF2B5EF4-FFF2-40B4-BE49-F238E27FC236}">
                <a16:creationId xmlns:a16="http://schemas.microsoft.com/office/drawing/2014/main" id="{970FEBFA-78E2-4367-93B9-67DFF1C9680B}"/>
              </a:ext>
            </a:extLst>
          </p:cNvPr>
          <p:cNvSpPr/>
          <p:nvPr/>
        </p:nvSpPr>
        <p:spPr>
          <a:xfrm>
            <a:off x="4213088" y="1500325"/>
            <a:ext cx="6983070" cy="4729325"/>
          </a:xfrm>
          <a:custGeom>
            <a:avLst/>
            <a:gdLst>
              <a:gd name="connsiteX0" fmla="*/ 0 w 3744416"/>
              <a:gd name="connsiteY0" fmla="*/ 0 h 1008112"/>
              <a:gd name="connsiteX1" fmla="*/ 3744416 w 3744416"/>
              <a:gd name="connsiteY1" fmla="*/ 0 h 1008112"/>
              <a:gd name="connsiteX2" fmla="*/ 3744416 w 3744416"/>
              <a:gd name="connsiteY2" fmla="*/ 1008112 h 1008112"/>
              <a:gd name="connsiteX3" fmla="*/ 0 w 3744416"/>
              <a:gd name="connsiteY3" fmla="*/ 1008112 h 1008112"/>
              <a:gd name="connsiteX4" fmla="*/ 0 w 3744416"/>
              <a:gd name="connsiteY4" fmla="*/ 0 h 1008112"/>
              <a:gd name="connsiteX0" fmla="*/ 3744416 w 3835856"/>
              <a:gd name="connsiteY0" fmla="*/ 0 h 1008112"/>
              <a:gd name="connsiteX1" fmla="*/ 3744416 w 3835856"/>
              <a:gd name="connsiteY1" fmla="*/ 1008112 h 1008112"/>
              <a:gd name="connsiteX2" fmla="*/ 0 w 3835856"/>
              <a:gd name="connsiteY2" fmla="*/ 1008112 h 1008112"/>
              <a:gd name="connsiteX3" fmla="*/ 0 w 3835856"/>
              <a:gd name="connsiteY3" fmla="*/ 0 h 1008112"/>
              <a:gd name="connsiteX4" fmla="*/ 3835856 w 3835856"/>
              <a:gd name="connsiteY4" fmla="*/ 91440 h 1008112"/>
              <a:gd name="connsiteX0" fmla="*/ 3744416 w 3835856"/>
              <a:gd name="connsiteY0" fmla="*/ 1008112 h 1008112"/>
              <a:gd name="connsiteX1" fmla="*/ 0 w 3835856"/>
              <a:gd name="connsiteY1" fmla="*/ 1008112 h 1008112"/>
              <a:gd name="connsiteX2" fmla="*/ 0 w 3835856"/>
              <a:gd name="connsiteY2" fmla="*/ 0 h 1008112"/>
              <a:gd name="connsiteX3" fmla="*/ 3835856 w 3835856"/>
              <a:gd name="connsiteY3" fmla="*/ 91440 h 1008112"/>
              <a:gd name="connsiteX0" fmla="*/ 3744416 w 3825223"/>
              <a:gd name="connsiteY0" fmla="*/ 1008112 h 1008112"/>
              <a:gd name="connsiteX1" fmla="*/ 0 w 3825223"/>
              <a:gd name="connsiteY1" fmla="*/ 1008112 h 1008112"/>
              <a:gd name="connsiteX2" fmla="*/ 0 w 3825223"/>
              <a:gd name="connsiteY2" fmla="*/ 0 h 1008112"/>
              <a:gd name="connsiteX3" fmla="*/ 3825223 w 3825223"/>
              <a:gd name="connsiteY3" fmla="*/ 17013 h 1008112"/>
              <a:gd name="connsiteX0" fmla="*/ 3744416 w 3761428"/>
              <a:gd name="connsiteY0" fmla="*/ 1008112 h 1008112"/>
              <a:gd name="connsiteX1" fmla="*/ 0 w 3761428"/>
              <a:gd name="connsiteY1" fmla="*/ 1008112 h 1008112"/>
              <a:gd name="connsiteX2" fmla="*/ 0 w 3761428"/>
              <a:gd name="connsiteY2" fmla="*/ 0 h 1008112"/>
              <a:gd name="connsiteX3" fmla="*/ 3761428 w 3761428"/>
              <a:gd name="connsiteY3" fmla="*/ 6381 h 1008112"/>
              <a:gd name="connsiteX0" fmla="*/ 3744416 w 3747714"/>
              <a:gd name="connsiteY0" fmla="*/ 1012372 h 1012372"/>
              <a:gd name="connsiteX1" fmla="*/ 0 w 3747714"/>
              <a:gd name="connsiteY1" fmla="*/ 1012372 h 1012372"/>
              <a:gd name="connsiteX2" fmla="*/ 0 w 3747714"/>
              <a:gd name="connsiteY2" fmla="*/ 4260 h 1012372"/>
              <a:gd name="connsiteX3" fmla="*/ 3747714 w 3747714"/>
              <a:gd name="connsiteY3" fmla="*/ 0 h 1012372"/>
            </a:gdLst>
            <a:ahLst/>
            <a:cxnLst>
              <a:cxn ang="0">
                <a:pos x="connsiteX0" y="connsiteY0"/>
              </a:cxn>
              <a:cxn ang="0">
                <a:pos x="connsiteX1" y="connsiteY1"/>
              </a:cxn>
              <a:cxn ang="0">
                <a:pos x="connsiteX2" y="connsiteY2"/>
              </a:cxn>
              <a:cxn ang="0">
                <a:pos x="connsiteX3" y="connsiteY3"/>
              </a:cxn>
            </a:cxnLst>
            <a:rect l="l" t="t" r="r" b="b"/>
            <a:pathLst>
              <a:path w="3747714" h="1012372">
                <a:moveTo>
                  <a:pt x="3744416" y="1012372"/>
                </a:moveTo>
                <a:lnTo>
                  <a:pt x="0" y="1012372"/>
                </a:lnTo>
                <a:lnTo>
                  <a:pt x="0" y="4260"/>
                </a:lnTo>
                <a:lnTo>
                  <a:pt x="3747714" y="0"/>
                </a:lnTo>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 name="그룹 3">
            <a:extLst>
              <a:ext uri="{FF2B5EF4-FFF2-40B4-BE49-F238E27FC236}">
                <a16:creationId xmlns:a16="http://schemas.microsoft.com/office/drawing/2014/main" id="{9CB3BEF1-3B74-4229-92DA-297375ACBA15}"/>
              </a:ext>
            </a:extLst>
          </p:cNvPr>
          <p:cNvGrpSpPr/>
          <p:nvPr/>
        </p:nvGrpSpPr>
        <p:grpSpPr>
          <a:xfrm>
            <a:off x="4605053" y="3068327"/>
            <a:ext cx="6466818" cy="2803542"/>
            <a:chOff x="2153463" y="1916832"/>
            <a:chExt cx="7911017" cy="2803542"/>
          </a:xfrm>
        </p:grpSpPr>
        <p:sp>
          <p:nvSpPr>
            <p:cNvPr id="5" name="TextBox 4">
              <a:extLst>
                <a:ext uri="{FF2B5EF4-FFF2-40B4-BE49-F238E27FC236}">
                  <a16:creationId xmlns:a16="http://schemas.microsoft.com/office/drawing/2014/main" id="{CCB330CB-3AFF-4711-A91D-209287D1054B}"/>
                </a:ext>
              </a:extLst>
            </p:cNvPr>
            <p:cNvSpPr txBox="1"/>
            <p:nvPr/>
          </p:nvSpPr>
          <p:spPr>
            <a:xfrm>
              <a:off x="2153463" y="1916832"/>
              <a:ext cx="7911017" cy="584775"/>
            </a:xfrm>
            <a:prstGeom prst="rect">
              <a:avLst/>
            </a:prstGeom>
            <a:noFill/>
          </p:spPr>
          <p:txBody>
            <a:bodyPr wrap="square" rtlCol="0">
              <a:spAutoFit/>
            </a:bodyPr>
            <a:lstStyle/>
            <a:p>
              <a:r>
                <a:rPr lang="en-HK" altLang="ko-KR" sz="1600" b="1" dirty="0">
                  <a:cs typeface="Arial" pitchFamily="34" charset="0"/>
                </a:rPr>
                <a:t>Applying blockchain technology to build a gaming platform using crypto tokens for cross-game value transfer</a:t>
              </a:r>
              <a:endParaRPr lang="ko-KR" altLang="en-US" sz="1600" b="1" dirty="0">
                <a:cs typeface="Arial" pitchFamily="34" charset="0"/>
              </a:endParaRPr>
            </a:p>
          </p:txBody>
        </p:sp>
        <p:sp>
          <p:nvSpPr>
            <p:cNvPr id="6" name="TextBox 5">
              <a:extLst>
                <a:ext uri="{FF2B5EF4-FFF2-40B4-BE49-F238E27FC236}">
                  <a16:creationId xmlns:a16="http://schemas.microsoft.com/office/drawing/2014/main" id="{84804A3E-EFA8-4B9B-97F1-E872BD5AE793}"/>
                </a:ext>
              </a:extLst>
            </p:cNvPr>
            <p:cNvSpPr txBox="1"/>
            <p:nvPr/>
          </p:nvSpPr>
          <p:spPr>
            <a:xfrm>
              <a:off x="2153463" y="2781382"/>
              <a:ext cx="7911017" cy="1938992"/>
            </a:xfrm>
            <a:prstGeom prst="rect">
              <a:avLst/>
            </a:prstGeom>
            <a:noFill/>
          </p:spPr>
          <p:txBody>
            <a:bodyPr wrap="square" rtlCol="0">
              <a:spAutoFit/>
            </a:bodyPr>
            <a:lstStyle/>
            <a:p>
              <a:r>
                <a:rPr lang="en-HK" dirty="0">
                  <a:solidFill>
                    <a:schemeClr val="tx2">
                      <a:lumMod val="90000"/>
                    </a:schemeClr>
                  </a:solidFill>
                  <a:latin typeface="Century Gothic (Body)"/>
                  <a:ea typeface="等线" panose="02010600030101010101" pitchFamily="2" charset="-122"/>
                </a:rPr>
                <a:t>Aims of the Project:</a:t>
              </a:r>
              <a:br>
                <a:rPr lang="en-HK" sz="1800" dirty="0">
                  <a:solidFill>
                    <a:schemeClr val="tx2">
                      <a:lumMod val="90000"/>
                    </a:schemeClr>
                  </a:solidFill>
                  <a:effectLst/>
                  <a:latin typeface="Century Gothic (Body)"/>
                  <a:ea typeface="等线" panose="02010600030101010101" pitchFamily="2" charset="-122"/>
                </a:rPr>
              </a:br>
              <a:endParaRPr lang="en-HK" sz="1800" dirty="0">
                <a:solidFill>
                  <a:schemeClr val="tx2">
                    <a:lumMod val="90000"/>
                  </a:schemeClr>
                </a:solidFill>
                <a:effectLst/>
                <a:latin typeface="Century Gothic (Body)"/>
                <a:ea typeface="等线" panose="02010600030101010101" pitchFamily="2" charset="-122"/>
              </a:endParaRPr>
            </a:p>
            <a:p>
              <a:pPr marL="285750" indent="-285750">
                <a:buFont typeface="Arial" panose="020B0604020202020204" pitchFamily="34" charset="0"/>
                <a:buChar char="•"/>
              </a:pPr>
              <a:r>
                <a:rPr lang="en-HK" sz="1400" dirty="0">
                  <a:solidFill>
                    <a:schemeClr val="tx2">
                      <a:lumMod val="90000"/>
                    </a:schemeClr>
                  </a:solidFill>
                  <a:effectLst/>
                  <a:latin typeface="Century Gothic (Body)"/>
                  <a:ea typeface="等线" panose="02010600030101010101" pitchFamily="2" charset="-122"/>
                </a:rPr>
                <a:t>Achieving cross game assets transfer to benefit player’s gaming consumption experience</a:t>
              </a:r>
              <a:endParaRPr lang="en-HK" dirty="0">
                <a:solidFill>
                  <a:schemeClr val="tx2">
                    <a:lumMod val="90000"/>
                  </a:schemeClr>
                </a:solidFill>
                <a:latin typeface="Century Gothic (Body)"/>
                <a:ea typeface="等线" panose="02010600030101010101" pitchFamily="2" charset="-122"/>
              </a:endParaRPr>
            </a:p>
            <a:p>
              <a:pPr marL="285750" indent="-285750">
                <a:buFont typeface="Arial" panose="020B0604020202020204" pitchFamily="34" charset="0"/>
                <a:buChar char="•"/>
              </a:pPr>
              <a:r>
                <a:rPr lang="en-HK" sz="1400" dirty="0">
                  <a:solidFill>
                    <a:schemeClr val="tx2">
                      <a:lumMod val="90000"/>
                    </a:schemeClr>
                  </a:solidFill>
                  <a:effectLst/>
                  <a:latin typeface="Century Gothic (Body)"/>
                  <a:ea typeface="等线" panose="02010600030101010101" pitchFamily="2" charset="-122"/>
                </a:rPr>
                <a:t>Dropping gaming company’s operation risk</a:t>
              </a:r>
            </a:p>
            <a:p>
              <a:pPr marL="285750" indent="-285750">
                <a:buFont typeface="Arial" panose="020B0604020202020204" pitchFamily="34" charset="0"/>
                <a:buChar char="•"/>
              </a:pPr>
              <a:r>
                <a:rPr lang="en-HK" sz="1400" dirty="0">
                  <a:solidFill>
                    <a:schemeClr val="tx2">
                      <a:lumMod val="90000"/>
                    </a:schemeClr>
                  </a:solidFill>
                  <a:latin typeface="Century Gothic (Body)"/>
                  <a:ea typeface="等线" panose="02010600030101010101" pitchFamily="2" charset="-122"/>
                </a:rPr>
                <a:t>Reducing</a:t>
              </a:r>
              <a:r>
                <a:rPr lang="en-HK" sz="1400" dirty="0">
                  <a:solidFill>
                    <a:schemeClr val="tx2">
                      <a:lumMod val="90000"/>
                    </a:schemeClr>
                  </a:solidFill>
                  <a:effectLst/>
                  <a:latin typeface="Century Gothic (Body)"/>
                  <a:ea typeface="等线" panose="02010600030101010101" pitchFamily="2" charset="-122"/>
                </a:rPr>
                <a:t> </a:t>
              </a:r>
              <a:r>
                <a:rPr lang="en-HK" sz="1400" dirty="0">
                  <a:solidFill>
                    <a:schemeClr val="tx2">
                      <a:lumMod val="90000"/>
                    </a:schemeClr>
                  </a:solidFill>
                  <a:latin typeface="Century Gothic (Body)"/>
                  <a:ea typeface="等线" panose="02010600030101010101" pitchFamily="2" charset="-122"/>
                </a:rPr>
                <a:t>payment platform’s service fee costed from gaming company</a:t>
              </a:r>
            </a:p>
            <a:p>
              <a:pPr marL="285750" indent="-285750">
                <a:buFont typeface="Arial" panose="020B0604020202020204" pitchFamily="34" charset="0"/>
                <a:buChar char="•"/>
              </a:pPr>
              <a:r>
                <a:rPr lang="en-HK" sz="1400" dirty="0">
                  <a:solidFill>
                    <a:schemeClr val="tx2">
                      <a:lumMod val="90000"/>
                    </a:schemeClr>
                  </a:solidFill>
                  <a:latin typeface="Century Gothic (Body)"/>
                  <a:ea typeface="等线" panose="02010600030101010101" pitchFamily="2" charset="-122"/>
                </a:rPr>
                <a:t>Lowering</a:t>
              </a:r>
              <a:r>
                <a:rPr lang="en-HK" sz="1400" dirty="0">
                  <a:solidFill>
                    <a:schemeClr val="tx2">
                      <a:lumMod val="90000"/>
                    </a:schemeClr>
                  </a:solidFill>
                  <a:effectLst/>
                  <a:latin typeface="Century Gothic (Body)"/>
                  <a:ea typeface="等线" panose="02010600030101010101" pitchFamily="2" charset="-122"/>
                </a:rPr>
                <a:t> player losing rate of the games</a:t>
              </a:r>
            </a:p>
          </p:txBody>
        </p:sp>
      </p:grpSp>
      <p:grpSp>
        <p:nvGrpSpPr>
          <p:cNvPr id="9" name="Group 93">
            <a:extLst>
              <a:ext uri="{FF2B5EF4-FFF2-40B4-BE49-F238E27FC236}">
                <a16:creationId xmlns:a16="http://schemas.microsoft.com/office/drawing/2014/main" id="{6351C001-C9FE-471B-BD92-DA86B23771AA}"/>
              </a:ext>
            </a:extLst>
          </p:cNvPr>
          <p:cNvGrpSpPr/>
          <p:nvPr/>
        </p:nvGrpSpPr>
        <p:grpSpPr>
          <a:xfrm>
            <a:off x="665349" y="1985400"/>
            <a:ext cx="2503979" cy="3536511"/>
            <a:chOff x="15037068" y="3018278"/>
            <a:chExt cx="5533810" cy="8792366"/>
          </a:xfrm>
        </p:grpSpPr>
        <p:sp>
          <p:nvSpPr>
            <p:cNvPr id="10" name="Freeform 1">
              <a:extLst>
                <a:ext uri="{FF2B5EF4-FFF2-40B4-BE49-F238E27FC236}">
                  <a16:creationId xmlns:a16="http://schemas.microsoft.com/office/drawing/2014/main" id="{A10AEF96-40AD-4730-9B07-8A42F3AA0491}"/>
                </a:ext>
              </a:extLst>
            </p:cNvPr>
            <p:cNvSpPr>
              <a:spLocks noChangeArrowheads="1"/>
            </p:cNvSpPr>
            <p:nvPr/>
          </p:nvSpPr>
          <p:spPr bwMode="auto">
            <a:xfrm>
              <a:off x="17995158" y="6449560"/>
              <a:ext cx="1578743" cy="2309246"/>
            </a:xfrm>
            <a:custGeom>
              <a:avLst/>
              <a:gdLst>
                <a:gd name="T0" fmla="*/ 2000 w 2969"/>
                <a:gd name="T1" fmla="*/ 656 h 4375"/>
                <a:gd name="T2" fmla="*/ 2000 w 2969"/>
                <a:gd name="T3" fmla="*/ 656 h 4375"/>
                <a:gd name="T4" fmla="*/ 2281 w 2969"/>
                <a:gd name="T5" fmla="*/ 562 h 4375"/>
                <a:gd name="T6" fmla="*/ 2750 w 2969"/>
                <a:gd name="T7" fmla="*/ 812 h 4375"/>
                <a:gd name="T8" fmla="*/ 2968 w 2969"/>
                <a:gd name="T9" fmla="*/ 812 h 4375"/>
                <a:gd name="T10" fmla="*/ 2968 w 2969"/>
                <a:gd name="T11" fmla="*/ 0 h 4375"/>
                <a:gd name="T12" fmla="*/ 0 w 2969"/>
                <a:gd name="T13" fmla="*/ 0 h 4375"/>
                <a:gd name="T14" fmla="*/ 0 w 2969"/>
                <a:gd name="T15" fmla="*/ 3186 h 4375"/>
                <a:gd name="T16" fmla="*/ 1062 w 2969"/>
                <a:gd name="T17" fmla="*/ 3186 h 4375"/>
                <a:gd name="T18" fmla="*/ 1156 w 2969"/>
                <a:gd name="T19" fmla="*/ 3249 h 4375"/>
                <a:gd name="T20" fmla="*/ 1156 w 2969"/>
                <a:gd name="T21" fmla="*/ 3624 h 4375"/>
                <a:gd name="T22" fmla="*/ 1125 w 2969"/>
                <a:gd name="T23" fmla="*/ 3686 h 4375"/>
                <a:gd name="T24" fmla="*/ 875 w 2969"/>
                <a:gd name="T25" fmla="*/ 4030 h 4375"/>
                <a:gd name="T26" fmla="*/ 968 w 2969"/>
                <a:gd name="T27" fmla="*/ 4249 h 4375"/>
                <a:gd name="T28" fmla="*/ 1250 w 2969"/>
                <a:gd name="T29" fmla="*/ 4374 h 4375"/>
                <a:gd name="T30" fmla="*/ 1718 w 2969"/>
                <a:gd name="T31" fmla="*/ 4093 h 4375"/>
                <a:gd name="T32" fmla="*/ 1437 w 2969"/>
                <a:gd name="T33" fmla="*/ 3655 h 4375"/>
                <a:gd name="T34" fmla="*/ 1406 w 2969"/>
                <a:gd name="T35" fmla="*/ 3593 h 4375"/>
                <a:gd name="T36" fmla="*/ 1406 w 2969"/>
                <a:gd name="T37" fmla="*/ 3249 h 4375"/>
                <a:gd name="T38" fmla="*/ 1468 w 2969"/>
                <a:gd name="T39" fmla="*/ 3155 h 4375"/>
                <a:gd name="T40" fmla="*/ 2968 w 2969"/>
                <a:gd name="T41" fmla="*/ 3155 h 4375"/>
                <a:gd name="T42" fmla="*/ 2968 w 2969"/>
                <a:gd name="T43" fmla="*/ 1375 h 4375"/>
                <a:gd name="T44" fmla="*/ 2812 w 2969"/>
                <a:gd name="T45" fmla="*/ 1375 h 4375"/>
                <a:gd name="T46" fmla="*/ 2312 w 2969"/>
                <a:gd name="T47" fmla="*/ 1687 h 4375"/>
                <a:gd name="T48" fmla="*/ 1843 w 2969"/>
                <a:gd name="T49" fmla="*/ 1125 h 4375"/>
                <a:gd name="T50" fmla="*/ 2000 w 2969"/>
                <a:gd name="T51" fmla="*/ 656 h 4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69" h="4375">
                  <a:moveTo>
                    <a:pt x="2000" y="656"/>
                  </a:moveTo>
                  <a:lnTo>
                    <a:pt x="2000" y="656"/>
                  </a:lnTo>
                  <a:cubicBezTo>
                    <a:pt x="2062" y="594"/>
                    <a:pt x="2156" y="562"/>
                    <a:pt x="2281" y="562"/>
                  </a:cubicBezTo>
                  <a:cubicBezTo>
                    <a:pt x="2468" y="562"/>
                    <a:pt x="2656" y="750"/>
                    <a:pt x="2750" y="812"/>
                  </a:cubicBezTo>
                  <a:cubicBezTo>
                    <a:pt x="2968" y="812"/>
                    <a:pt x="2968" y="812"/>
                    <a:pt x="2968" y="812"/>
                  </a:cubicBezTo>
                  <a:cubicBezTo>
                    <a:pt x="2968" y="0"/>
                    <a:pt x="2968" y="0"/>
                    <a:pt x="2968" y="0"/>
                  </a:cubicBezTo>
                  <a:cubicBezTo>
                    <a:pt x="0" y="0"/>
                    <a:pt x="0" y="0"/>
                    <a:pt x="0" y="0"/>
                  </a:cubicBezTo>
                  <a:cubicBezTo>
                    <a:pt x="0" y="3186"/>
                    <a:pt x="0" y="3186"/>
                    <a:pt x="0" y="3186"/>
                  </a:cubicBezTo>
                  <a:cubicBezTo>
                    <a:pt x="1062" y="3186"/>
                    <a:pt x="1062" y="3186"/>
                    <a:pt x="1062" y="3186"/>
                  </a:cubicBezTo>
                  <a:cubicBezTo>
                    <a:pt x="1125" y="3186"/>
                    <a:pt x="1156" y="3218"/>
                    <a:pt x="1156" y="3249"/>
                  </a:cubicBezTo>
                  <a:cubicBezTo>
                    <a:pt x="1156" y="3624"/>
                    <a:pt x="1156" y="3624"/>
                    <a:pt x="1156" y="3624"/>
                  </a:cubicBezTo>
                  <a:cubicBezTo>
                    <a:pt x="1156" y="3655"/>
                    <a:pt x="1125" y="3686"/>
                    <a:pt x="1125" y="3686"/>
                  </a:cubicBezTo>
                  <a:cubicBezTo>
                    <a:pt x="1062" y="3749"/>
                    <a:pt x="875" y="3905"/>
                    <a:pt x="875" y="4030"/>
                  </a:cubicBezTo>
                  <a:cubicBezTo>
                    <a:pt x="875" y="4093"/>
                    <a:pt x="906" y="4186"/>
                    <a:pt x="968" y="4249"/>
                  </a:cubicBezTo>
                  <a:cubicBezTo>
                    <a:pt x="1031" y="4311"/>
                    <a:pt x="1125" y="4374"/>
                    <a:pt x="1250" y="4374"/>
                  </a:cubicBezTo>
                  <a:cubicBezTo>
                    <a:pt x="1406" y="4374"/>
                    <a:pt x="1687" y="4311"/>
                    <a:pt x="1718" y="4093"/>
                  </a:cubicBezTo>
                  <a:cubicBezTo>
                    <a:pt x="1718" y="3843"/>
                    <a:pt x="1437" y="3655"/>
                    <a:pt x="1437" y="3655"/>
                  </a:cubicBezTo>
                  <a:cubicBezTo>
                    <a:pt x="1406" y="3655"/>
                    <a:pt x="1406" y="3624"/>
                    <a:pt x="1406" y="3593"/>
                  </a:cubicBezTo>
                  <a:cubicBezTo>
                    <a:pt x="1406" y="3249"/>
                    <a:pt x="1406" y="3249"/>
                    <a:pt x="1406" y="3249"/>
                  </a:cubicBezTo>
                  <a:cubicBezTo>
                    <a:pt x="1406" y="3186"/>
                    <a:pt x="1437" y="3155"/>
                    <a:pt x="1468" y="3155"/>
                  </a:cubicBezTo>
                  <a:cubicBezTo>
                    <a:pt x="2968" y="3155"/>
                    <a:pt x="2968" y="3155"/>
                    <a:pt x="2968" y="3155"/>
                  </a:cubicBezTo>
                  <a:cubicBezTo>
                    <a:pt x="2968" y="1375"/>
                    <a:pt x="2968" y="1375"/>
                    <a:pt x="2968" y="1375"/>
                  </a:cubicBezTo>
                  <a:cubicBezTo>
                    <a:pt x="2812" y="1375"/>
                    <a:pt x="2812" y="1375"/>
                    <a:pt x="2812" y="1375"/>
                  </a:cubicBezTo>
                  <a:cubicBezTo>
                    <a:pt x="2718" y="1469"/>
                    <a:pt x="2500" y="1687"/>
                    <a:pt x="2312" y="1687"/>
                  </a:cubicBezTo>
                  <a:cubicBezTo>
                    <a:pt x="2093" y="1687"/>
                    <a:pt x="1843" y="1531"/>
                    <a:pt x="1843" y="1125"/>
                  </a:cubicBezTo>
                  <a:cubicBezTo>
                    <a:pt x="1843" y="875"/>
                    <a:pt x="1937" y="719"/>
                    <a:pt x="2000" y="656"/>
                  </a:cubicBezTo>
                </a:path>
              </a:pathLst>
            </a:custGeom>
            <a:solidFill>
              <a:schemeClr val="accent6">
                <a:lumMod val="20000"/>
                <a:lumOff val="80000"/>
                <a:alpha val="50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1" name="Freeform 2">
              <a:extLst>
                <a:ext uri="{FF2B5EF4-FFF2-40B4-BE49-F238E27FC236}">
                  <a16:creationId xmlns:a16="http://schemas.microsoft.com/office/drawing/2014/main" id="{698FF755-2AA2-40C4-8B68-8D01D4820DA1}"/>
                </a:ext>
              </a:extLst>
            </p:cNvPr>
            <p:cNvSpPr>
              <a:spLocks noChangeArrowheads="1"/>
            </p:cNvSpPr>
            <p:nvPr/>
          </p:nvSpPr>
          <p:spPr bwMode="auto">
            <a:xfrm>
              <a:off x="16331965" y="6449560"/>
              <a:ext cx="1581089" cy="1683051"/>
            </a:xfrm>
            <a:custGeom>
              <a:avLst/>
              <a:gdLst>
                <a:gd name="T0" fmla="*/ 2969 w 2970"/>
                <a:gd name="T1" fmla="*/ 0 h 3187"/>
                <a:gd name="T2" fmla="*/ 2969 w 2970"/>
                <a:gd name="T3" fmla="*/ 0 h 3187"/>
                <a:gd name="T4" fmla="*/ 0 w 2970"/>
                <a:gd name="T5" fmla="*/ 0 h 3187"/>
                <a:gd name="T6" fmla="*/ 0 w 2970"/>
                <a:gd name="T7" fmla="*/ 781 h 3187"/>
                <a:gd name="T8" fmla="*/ 219 w 2970"/>
                <a:gd name="T9" fmla="*/ 781 h 3187"/>
                <a:gd name="T10" fmla="*/ 719 w 2970"/>
                <a:gd name="T11" fmla="*/ 500 h 3187"/>
                <a:gd name="T12" fmla="*/ 1126 w 2970"/>
                <a:gd name="T13" fmla="*/ 1062 h 3187"/>
                <a:gd name="T14" fmla="*/ 1001 w 2970"/>
                <a:gd name="T15" fmla="*/ 1500 h 3187"/>
                <a:gd name="T16" fmla="*/ 688 w 2970"/>
                <a:gd name="T17" fmla="*/ 1625 h 3187"/>
                <a:gd name="T18" fmla="*/ 219 w 2970"/>
                <a:gd name="T19" fmla="*/ 1344 h 3187"/>
                <a:gd name="T20" fmla="*/ 0 w 2970"/>
                <a:gd name="T21" fmla="*/ 1344 h 3187"/>
                <a:gd name="T22" fmla="*/ 0 w 2970"/>
                <a:gd name="T23" fmla="*/ 3030 h 3187"/>
                <a:gd name="T24" fmla="*/ 63 w 2970"/>
                <a:gd name="T25" fmla="*/ 3186 h 3187"/>
                <a:gd name="T26" fmla="*/ 2969 w 2970"/>
                <a:gd name="T27" fmla="*/ 3186 h 3187"/>
                <a:gd name="T28" fmla="*/ 2969 w 2970"/>
                <a:gd name="T29" fmla="*/ 0 h 3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0" h="3187">
                  <a:moveTo>
                    <a:pt x="2969" y="0"/>
                  </a:moveTo>
                  <a:lnTo>
                    <a:pt x="2969" y="0"/>
                  </a:lnTo>
                  <a:cubicBezTo>
                    <a:pt x="0" y="0"/>
                    <a:pt x="0" y="0"/>
                    <a:pt x="0" y="0"/>
                  </a:cubicBezTo>
                  <a:cubicBezTo>
                    <a:pt x="0" y="781"/>
                    <a:pt x="0" y="781"/>
                    <a:pt x="0" y="781"/>
                  </a:cubicBezTo>
                  <a:cubicBezTo>
                    <a:pt x="219" y="781"/>
                    <a:pt x="219" y="781"/>
                    <a:pt x="219" y="781"/>
                  </a:cubicBezTo>
                  <a:cubicBezTo>
                    <a:pt x="251" y="687"/>
                    <a:pt x="407" y="500"/>
                    <a:pt x="719" y="500"/>
                  </a:cubicBezTo>
                  <a:cubicBezTo>
                    <a:pt x="1126" y="500"/>
                    <a:pt x="1126" y="937"/>
                    <a:pt x="1126" y="1062"/>
                  </a:cubicBezTo>
                  <a:cubicBezTo>
                    <a:pt x="1126" y="1281"/>
                    <a:pt x="1094" y="1406"/>
                    <a:pt x="1001" y="1500"/>
                  </a:cubicBezTo>
                  <a:cubicBezTo>
                    <a:pt x="907" y="1594"/>
                    <a:pt x="813" y="1625"/>
                    <a:pt x="688" y="1625"/>
                  </a:cubicBezTo>
                  <a:cubicBezTo>
                    <a:pt x="438" y="1594"/>
                    <a:pt x="282" y="1437"/>
                    <a:pt x="219" y="1344"/>
                  </a:cubicBezTo>
                  <a:cubicBezTo>
                    <a:pt x="0" y="1344"/>
                    <a:pt x="0" y="1344"/>
                    <a:pt x="0" y="1344"/>
                  </a:cubicBezTo>
                  <a:cubicBezTo>
                    <a:pt x="0" y="3030"/>
                    <a:pt x="0" y="3030"/>
                    <a:pt x="0" y="3030"/>
                  </a:cubicBezTo>
                  <a:cubicBezTo>
                    <a:pt x="32" y="3093"/>
                    <a:pt x="32" y="3124"/>
                    <a:pt x="63" y="3186"/>
                  </a:cubicBezTo>
                  <a:cubicBezTo>
                    <a:pt x="2969" y="3186"/>
                    <a:pt x="2969" y="3186"/>
                    <a:pt x="2969" y="3186"/>
                  </a:cubicBezTo>
                  <a:lnTo>
                    <a:pt x="2969" y="0"/>
                  </a:lnTo>
                </a:path>
              </a:pathLst>
            </a:custGeom>
            <a:solidFill>
              <a:srgbClr val="F9CBAD">
                <a:alpha val="72000"/>
              </a:srgb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2" name="Freeform 3">
              <a:extLst>
                <a:ext uri="{FF2B5EF4-FFF2-40B4-BE49-F238E27FC236}">
                  <a16:creationId xmlns:a16="http://schemas.microsoft.com/office/drawing/2014/main" id="{55ED63BF-B107-4530-B01D-88FDDE330B9D}"/>
                </a:ext>
              </a:extLst>
            </p:cNvPr>
            <p:cNvSpPr>
              <a:spLocks noChangeArrowheads="1"/>
            </p:cNvSpPr>
            <p:nvPr/>
          </p:nvSpPr>
          <p:spPr bwMode="auto">
            <a:xfrm>
              <a:off x="16331965" y="3018278"/>
              <a:ext cx="4055937" cy="2227771"/>
            </a:xfrm>
            <a:custGeom>
              <a:avLst/>
              <a:gdLst>
                <a:gd name="T0" fmla="*/ 0 w 7626"/>
                <a:gd name="T1" fmla="*/ 3031 h 4220"/>
                <a:gd name="T2" fmla="*/ 0 w 7626"/>
                <a:gd name="T3" fmla="*/ 3031 h 4220"/>
                <a:gd name="T4" fmla="*/ 1282 w 7626"/>
                <a:gd name="T5" fmla="*/ 3031 h 4220"/>
                <a:gd name="T6" fmla="*/ 1344 w 7626"/>
                <a:gd name="T7" fmla="*/ 3094 h 4220"/>
                <a:gd name="T8" fmla="*/ 1344 w 7626"/>
                <a:gd name="T9" fmla="*/ 3500 h 4220"/>
                <a:gd name="T10" fmla="*/ 1313 w 7626"/>
                <a:gd name="T11" fmla="*/ 3562 h 4220"/>
                <a:gd name="T12" fmla="*/ 1094 w 7626"/>
                <a:gd name="T13" fmla="*/ 3875 h 4220"/>
                <a:gd name="T14" fmla="*/ 1469 w 7626"/>
                <a:gd name="T15" fmla="*/ 4219 h 4220"/>
                <a:gd name="T16" fmla="*/ 1907 w 7626"/>
                <a:gd name="T17" fmla="*/ 3906 h 4220"/>
                <a:gd name="T18" fmla="*/ 1657 w 7626"/>
                <a:gd name="T19" fmla="*/ 3531 h 4220"/>
                <a:gd name="T20" fmla="*/ 1594 w 7626"/>
                <a:gd name="T21" fmla="*/ 3469 h 4220"/>
                <a:gd name="T22" fmla="*/ 1626 w 7626"/>
                <a:gd name="T23" fmla="*/ 3125 h 4220"/>
                <a:gd name="T24" fmla="*/ 1688 w 7626"/>
                <a:gd name="T25" fmla="*/ 3062 h 4220"/>
                <a:gd name="T26" fmla="*/ 4437 w 7626"/>
                <a:gd name="T27" fmla="*/ 3062 h 4220"/>
                <a:gd name="T28" fmla="*/ 4437 w 7626"/>
                <a:gd name="T29" fmla="*/ 2812 h 4220"/>
                <a:gd name="T30" fmla="*/ 4156 w 7626"/>
                <a:gd name="T31" fmla="*/ 2312 h 4220"/>
                <a:gd name="T32" fmla="*/ 4687 w 7626"/>
                <a:gd name="T33" fmla="*/ 1906 h 4220"/>
                <a:gd name="T34" fmla="*/ 5250 w 7626"/>
                <a:gd name="T35" fmla="*/ 2312 h 4220"/>
                <a:gd name="T36" fmla="*/ 4968 w 7626"/>
                <a:gd name="T37" fmla="*/ 2812 h 4220"/>
                <a:gd name="T38" fmla="*/ 4968 w 7626"/>
                <a:gd name="T39" fmla="*/ 3031 h 4220"/>
                <a:gd name="T40" fmla="*/ 7625 w 7626"/>
                <a:gd name="T41" fmla="*/ 3031 h 4220"/>
                <a:gd name="T42" fmla="*/ 6531 w 7626"/>
                <a:gd name="T43" fmla="*/ 1375 h 4220"/>
                <a:gd name="T44" fmla="*/ 3156 w 7626"/>
                <a:gd name="T45" fmla="*/ 0 h 4220"/>
                <a:gd name="T46" fmla="*/ 0 w 7626"/>
                <a:gd name="T47" fmla="*/ 1000 h 4220"/>
                <a:gd name="T48" fmla="*/ 0 w 7626"/>
                <a:gd name="T49" fmla="*/ 3031 h 4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26" h="4220">
                  <a:moveTo>
                    <a:pt x="0" y="3031"/>
                  </a:moveTo>
                  <a:lnTo>
                    <a:pt x="0" y="3031"/>
                  </a:lnTo>
                  <a:cubicBezTo>
                    <a:pt x="1282" y="3031"/>
                    <a:pt x="1282" y="3031"/>
                    <a:pt x="1282" y="3031"/>
                  </a:cubicBezTo>
                  <a:cubicBezTo>
                    <a:pt x="1313" y="3031"/>
                    <a:pt x="1344" y="3062"/>
                    <a:pt x="1344" y="3094"/>
                  </a:cubicBezTo>
                  <a:cubicBezTo>
                    <a:pt x="1344" y="3500"/>
                    <a:pt x="1344" y="3500"/>
                    <a:pt x="1344" y="3500"/>
                  </a:cubicBezTo>
                  <a:cubicBezTo>
                    <a:pt x="1344" y="3500"/>
                    <a:pt x="1344" y="3531"/>
                    <a:pt x="1313" y="3562"/>
                  </a:cubicBezTo>
                  <a:cubicBezTo>
                    <a:pt x="1251" y="3594"/>
                    <a:pt x="1094" y="3719"/>
                    <a:pt x="1094" y="3875"/>
                  </a:cubicBezTo>
                  <a:cubicBezTo>
                    <a:pt x="1094" y="4031"/>
                    <a:pt x="1219" y="4219"/>
                    <a:pt x="1469" y="4219"/>
                  </a:cubicBezTo>
                  <a:cubicBezTo>
                    <a:pt x="1719" y="4219"/>
                    <a:pt x="1907" y="4062"/>
                    <a:pt x="1907" y="3906"/>
                  </a:cubicBezTo>
                  <a:cubicBezTo>
                    <a:pt x="1938" y="3656"/>
                    <a:pt x="1657" y="3531"/>
                    <a:pt x="1657" y="3531"/>
                  </a:cubicBezTo>
                  <a:cubicBezTo>
                    <a:pt x="1626" y="3531"/>
                    <a:pt x="1594" y="3500"/>
                    <a:pt x="1594" y="3469"/>
                  </a:cubicBezTo>
                  <a:cubicBezTo>
                    <a:pt x="1626" y="3125"/>
                    <a:pt x="1626" y="3125"/>
                    <a:pt x="1626" y="3125"/>
                  </a:cubicBezTo>
                  <a:cubicBezTo>
                    <a:pt x="1626" y="3094"/>
                    <a:pt x="1657" y="3062"/>
                    <a:pt x="1688" y="3062"/>
                  </a:cubicBezTo>
                  <a:cubicBezTo>
                    <a:pt x="4437" y="3062"/>
                    <a:pt x="4437" y="3062"/>
                    <a:pt x="4437" y="3062"/>
                  </a:cubicBezTo>
                  <a:cubicBezTo>
                    <a:pt x="4437" y="2812"/>
                    <a:pt x="4437" y="2812"/>
                    <a:pt x="4437" y="2812"/>
                  </a:cubicBezTo>
                  <a:cubicBezTo>
                    <a:pt x="4343" y="2750"/>
                    <a:pt x="4156" y="2594"/>
                    <a:pt x="4156" y="2312"/>
                  </a:cubicBezTo>
                  <a:cubicBezTo>
                    <a:pt x="4156" y="2031"/>
                    <a:pt x="4437" y="1906"/>
                    <a:pt x="4687" y="1906"/>
                  </a:cubicBezTo>
                  <a:cubicBezTo>
                    <a:pt x="4937" y="1906"/>
                    <a:pt x="5250" y="2000"/>
                    <a:pt x="5250" y="2312"/>
                  </a:cubicBezTo>
                  <a:cubicBezTo>
                    <a:pt x="5250" y="2594"/>
                    <a:pt x="5062" y="2750"/>
                    <a:pt x="4968" y="2812"/>
                  </a:cubicBezTo>
                  <a:cubicBezTo>
                    <a:pt x="4968" y="3031"/>
                    <a:pt x="4968" y="3031"/>
                    <a:pt x="4968" y="3031"/>
                  </a:cubicBezTo>
                  <a:cubicBezTo>
                    <a:pt x="7625" y="3031"/>
                    <a:pt x="7625" y="3031"/>
                    <a:pt x="7625" y="3031"/>
                  </a:cubicBezTo>
                  <a:cubicBezTo>
                    <a:pt x="7374" y="2437"/>
                    <a:pt x="6999" y="1812"/>
                    <a:pt x="6531" y="1375"/>
                  </a:cubicBezTo>
                  <a:cubicBezTo>
                    <a:pt x="5531" y="562"/>
                    <a:pt x="4625" y="31"/>
                    <a:pt x="3156" y="0"/>
                  </a:cubicBezTo>
                  <a:cubicBezTo>
                    <a:pt x="2251" y="0"/>
                    <a:pt x="1032" y="250"/>
                    <a:pt x="0" y="1000"/>
                  </a:cubicBezTo>
                  <a:lnTo>
                    <a:pt x="0" y="3031"/>
                  </a:lnTo>
                </a:path>
              </a:pathLst>
            </a:custGeom>
            <a:solidFill>
              <a:schemeClr val="accent2">
                <a:lumMod val="20000"/>
                <a:lumOff val="80000"/>
                <a:alpha val="52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3" name="Freeform 4">
              <a:extLst>
                <a:ext uri="{FF2B5EF4-FFF2-40B4-BE49-F238E27FC236}">
                  <a16:creationId xmlns:a16="http://schemas.microsoft.com/office/drawing/2014/main" id="{0E1BA5FD-7781-4EB7-9021-CF51432507E8}"/>
                </a:ext>
              </a:extLst>
            </p:cNvPr>
            <p:cNvSpPr>
              <a:spLocks noChangeArrowheads="1"/>
            </p:cNvSpPr>
            <p:nvPr/>
          </p:nvSpPr>
          <p:spPr bwMode="auto">
            <a:xfrm>
              <a:off x="17995157" y="4107722"/>
              <a:ext cx="2176929" cy="2276656"/>
            </a:xfrm>
            <a:custGeom>
              <a:avLst/>
              <a:gdLst>
                <a:gd name="T0" fmla="*/ 2968 w 4094"/>
                <a:gd name="T1" fmla="*/ 2875 h 4314"/>
                <a:gd name="T2" fmla="*/ 2968 w 4094"/>
                <a:gd name="T3" fmla="*/ 2875 h 4314"/>
                <a:gd name="T4" fmla="*/ 3031 w 4094"/>
                <a:gd name="T5" fmla="*/ 2813 h 4314"/>
                <a:gd name="T6" fmla="*/ 3375 w 4094"/>
                <a:gd name="T7" fmla="*/ 2813 h 4314"/>
                <a:gd name="T8" fmla="*/ 3406 w 4094"/>
                <a:gd name="T9" fmla="*/ 2844 h 4314"/>
                <a:gd name="T10" fmla="*/ 3812 w 4094"/>
                <a:gd name="T11" fmla="*/ 3063 h 4314"/>
                <a:gd name="T12" fmla="*/ 4093 w 4094"/>
                <a:gd name="T13" fmla="*/ 2657 h 4314"/>
                <a:gd name="T14" fmla="*/ 3812 w 4094"/>
                <a:gd name="T15" fmla="*/ 2282 h 4314"/>
                <a:gd name="T16" fmla="*/ 3406 w 4094"/>
                <a:gd name="T17" fmla="*/ 2532 h 4314"/>
                <a:gd name="T18" fmla="*/ 3343 w 4094"/>
                <a:gd name="T19" fmla="*/ 2563 h 4314"/>
                <a:gd name="T20" fmla="*/ 3000 w 4094"/>
                <a:gd name="T21" fmla="*/ 2563 h 4314"/>
                <a:gd name="T22" fmla="*/ 2937 w 4094"/>
                <a:gd name="T23" fmla="*/ 2500 h 4314"/>
                <a:gd name="T24" fmla="*/ 2937 w 4094"/>
                <a:gd name="T25" fmla="*/ 1125 h 4314"/>
                <a:gd name="T26" fmla="*/ 1781 w 4094"/>
                <a:gd name="T27" fmla="*/ 1125 h 4314"/>
                <a:gd name="T28" fmla="*/ 1718 w 4094"/>
                <a:gd name="T29" fmla="*/ 1063 h 4314"/>
                <a:gd name="T30" fmla="*/ 1718 w 4094"/>
                <a:gd name="T31" fmla="*/ 719 h 4314"/>
                <a:gd name="T32" fmla="*/ 1750 w 4094"/>
                <a:gd name="T33" fmla="*/ 657 h 4314"/>
                <a:gd name="T34" fmla="*/ 1968 w 4094"/>
                <a:gd name="T35" fmla="*/ 250 h 4314"/>
                <a:gd name="T36" fmla="*/ 1562 w 4094"/>
                <a:gd name="T37" fmla="*/ 0 h 4314"/>
                <a:gd name="T38" fmla="*/ 1187 w 4094"/>
                <a:gd name="T39" fmla="*/ 250 h 4314"/>
                <a:gd name="T40" fmla="*/ 1406 w 4094"/>
                <a:gd name="T41" fmla="*/ 657 h 4314"/>
                <a:gd name="T42" fmla="*/ 1468 w 4094"/>
                <a:gd name="T43" fmla="*/ 719 h 4314"/>
                <a:gd name="T44" fmla="*/ 1468 w 4094"/>
                <a:gd name="T45" fmla="*/ 1063 h 4314"/>
                <a:gd name="T46" fmla="*/ 1375 w 4094"/>
                <a:gd name="T47" fmla="*/ 1157 h 4314"/>
                <a:gd name="T48" fmla="*/ 0 w 4094"/>
                <a:gd name="T49" fmla="*/ 1157 h 4314"/>
                <a:gd name="T50" fmla="*/ 0 w 4094"/>
                <a:gd name="T51" fmla="*/ 4313 h 4314"/>
                <a:gd name="T52" fmla="*/ 2968 w 4094"/>
                <a:gd name="T53" fmla="*/ 4313 h 4314"/>
                <a:gd name="T54" fmla="*/ 2968 w 4094"/>
                <a:gd name="T55" fmla="*/ 2875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4" h="4314">
                  <a:moveTo>
                    <a:pt x="2968" y="2875"/>
                  </a:moveTo>
                  <a:lnTo>
                    <a:pt x="2968" y="2875"/>
                  </a:lnTo>
                  <a:cubicBezTo>
                    <a:pt x="2968" y="2844"/>
                    <a:pt x="3000" y="2813"/>
                    <a:pt x="3031" y="2813"/>
                  </a:cubicBezTo>
                  <a:cubicBezTo>
                    <a:pt x="3375" y="2813"/>
                    <a:pt x="3375" y="2813"/>
                    <a:pt x="3375" y="2813"/>
                  </a:cubicBezTo>
                  <a:cubicBezTo>
                    <a:pt x="3375" y="2813"/>
                    <a:pt x="3406" y="2813"/>
                    <a:pt x="3406" y="2844"/>
                  </a:cubicBezTo>
                  <a:cubicBezTo>
                    <a:pt x="3468" y="2907"/>
                    <a:pt x="3656" y="3063"/>
                    <a:pt x="3812" y="3063"/>
                  </a:cubicBezTo>
                  <a:cubicBezTo>
                    <a:pt x="3999" y="3063"/>
                    <a:pt x="4093" y="2844"/>
                    <a:pt x="4093" y="2657"/>
                  </a:cubicBezTo>
                  <a:cubicBezTo>
                    <a:pt x="4093" y="2407"/>
                    <a:pt x="3968" y="2282"/>
                    <a:pt x="3812" y="2282"/>
                  </a:cubicBezTo>
                  <a:cubicBezTo>
                    <a:pt x="3687" y="2282"/>
                    <a:pt x="3499" y="2438"/>
                    <a:pt x="3406" y="2532"/>
                  </a:cubicBezTo>
                  <a:cubicBezTo>
                    <a:pt x="3406" y="2563"/>
                    <a:pt x="3375" y="2563"/>
                    <a:pt x="3343" y="2563"/>
                  </a:cubicBezTo>
                  <a:cubicBezTo>
                    <a:pt x="3000" y="2563"/>
                    <a:pt x="3000" y="2563"/>
                    <a:pt x="3000" y="2563"/>
                  </a:cubicBezTo>
                  <a:cubicBezTo>
                    <a:pt x="2968" y="2563"/>
                    <a:pt x="2937" y="2532"/>
                    <a:pt x="2937" y="2500"/>
                  </a:cubicBezTo>
                  <a:cubicBezTo>
                    <a:pt x="2937" y="1125"/>
                    <a:pt x="2937" y="1125"/>
                    <a:pt x="2937" y="1125"/>
                  </a:cubicBezTo>
                  <a:cubicBezTo>
                    <a:pt x="1781" y="1125"/>
                    <a:pt x="1781" y="1125"/>
                    <a:pt x="1781" y="1125"/>
                  </a:cubicBezTo>
                  <a:cubicBezTo>
                    <a:pt x="1750" y="1125"/>
                    <a:pt x="1718" y="1094"/>
                    <a:pt x="1718" y="1063"/>
                  </a:cubicBezTo>
                  <a:cubicBezTo>
                    <a:pt x="1718" y="719"/>
                    <a:pt x="1718" y="719"/>
                    <a:pt x="1718" y="719"/>
                  </a:cubicBezTo>
                  <a:cubicBezTo>
                    <a:pt x="1718" y="688"/>
                    <a:pt x="1718" y="657"/>
                    <a:pt x="1750" y="657"/>
                  </a:cubicBezTo>
                  <a:cubicBezTo>
                    <a:pt x="1750" y="657"/>
                    <a:pt x="1968" y="500"/>
                    <a:pt x="1968" y="250"/>
                  </a:cubicBezTo>
                  <a:cubicBezTo>
                    <a:pt x="1968" y="0"/>
                    <a:pt x="1625" y="0"/>
                    <a:pt x="1562" y="0"/>
                  </a:cubicBezTo>
                  <a:cubicBezTo>
                    <a:pt x="1406" y="0"/>
                    <a:pt x="1187" y="32"/>
                    <a:pt x="1187" y="250"/>
                  </a:cubicBezTo>
                  <a:cubicBezTo>
                    <a:pt x="1187" y="500"/>
                    <a:pt x="1406" y="625"/>
                    <a:pt x="1406" y="657"/>
                  </a:cubicBezTo>
                  <a:cubicBezTo>
                    <a:pt x="1437" y="657"/>
                    <a:pt x="1468" y="688"/>
                    <a:pt x="1468" y="719"/>
                  </a:cubicBezTo>
                  <a:cubicBezTo>
                    <a:pt x="1468" y="1063"/>
                    <a:pt x="1468" y="1063"/>
                    <a:pt x="1468" y="1063"/>
                  </a:cubicBezTo>
                  <a:cubicBezTo>
                    <a:pt x="1468" y="1094"/>
                    <a:pt x="1406" y="1157"/>
                    <a:pt x="1375" y="1157"/>
                  </a:cubicBezTo>
                  <a:cubicBezTo>
                    <a:pt x="0" y="1157"/>
                    <a:pt x="0" y="1157"/>
                    <a:pt x="0" y="1157"/>
                  </a:cubicBezTo>
                  <a:cubicBezTo>
                    <a:pt x="0" y="4313"/>
                    <a:pt x="0" y="4313"/>
                    <a:pt x="0" y="4313"/>
                  </a:cubicBezTo>
                  <a:cubicBezTo>
                    <a:pt x="2968" y="4313"/>
                    <a:pt x="2968" y="4313"/>
                    <a:pt x="2968" y="4313"/>
                  </a:cubicBezTo>
                  <a:lnTo>
                    <a:pt x="2968" y="2875"/>
                  </a:lnTo>
                </a:path>
              </a:pathLst>
            </a:custGeom>
            <a:solidFill>
              <a:schemeClr val="accent4">
                <a:lumMod val="20000"/>
                <a:lumOff val="80000"/>
                <a:alpha val="49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4" name="Freeform 5">
              <a:extLst>
                <a:ext uri="{FF2B5EF4-FFF2-40B4-BE49-F238E27FC236}">
                  <a16:creationId xmlns:a16="http://schemas.microsoft.com/office/drawing/2014/main" id="{FFE4754D-8091-4239-89A7-331C8F539DAB}"/>
                </a:ext>
              </a:extLst>
            </p:cNvPr>
            <p:cNvSpPr>
              <a:spLocks noChangeArrowheads="1"/>
            </p:cNvSpPr>
            <p:nvPr/>
          </p:nvSpPr>
          <p:spPr bwMode="auto">
            <a:xfrm>
              <a:off x="19057819" y="4717624"/>
              <a:ext cx="1513059" cy="3266002"/>
            </a:xfrm>
            <a:custGeom>
              <a:avLst/>
              <a:gdLst>
                <a:gd name="T0" fmla="*/ 1093 w 2844"/>
                <a:gd name="T1" fmla="*/ 0 h 6187"/>
                <a:gd name="T2" fmla="*/ 1093 w 2844"/>
                <a:gd name="T3" fmla="*/ 0 h 6187"/>
                <a:gd name="T4" fmla="*/ 1093 w 2844"/>
                <a:gd name="T5" fmla="*/ 1250 h 6187"/>
                <a:gd name="T6" fmla="*/ 1312 w 2844"/>
                <a:gd name="T7" fmla="*/ 1250 h 6187"/>
                <a:gd name="T8" fmla="*/ 1812 w 2844"/>
                <a:gd name="T9" fmla="*/ 968 h 6187"/>
                <a:gd name="T10" fmla="*/ 2218 w 2844"/>
                <a:gd name="T11" fmla="*/ 1500 h 6187"/>
                <a:gd name="T12" fmla="*/ 1812 w 2844"/>
                <a:gd name="T13" fmla="*/ 2062 h 6187"/>
                <a:gd name="T14" fmla="*/ 1312 w 2844"/>
                <a:gd name="T15" fmla="*/ 1781 h 6187"/>
                <a:gd name="T16" fmla="*/ 1125 w 2844"/>
                <a:gd name="T17" fmla="*/ 1781 h 6187"/>
                <a:gd name="T18" fmla="*/ 1125 w 2844"/>
                <a:gd name="T19" fmla="*/ 4187 h 6187"/>
                <a:gd name="T20" fmla="*/ 1031 w 2844"/>
                <a:gd name="T21" fmla="*/ 4250 h 6187"/>
                <a:gd name="T22" fmla="*/ 718 w 2844"/>
                <a:gd name="T23" fmla="*/ 4250 h 6187"/>
                <a:gd name="T24" fmla="*/ 656 w 2844"/>
                <a:gd name="T25" fmla="*/ 4218 h 6187"/>
                <a:gd name="T26" fmla="*/ 281 w 2844"/>
                <a:gd name="T27" fmla="*/ 4000 h 6187"/>
                <a:gd name="T28" fmla="*/ 93 w 2844"/>
                <a:gd name="T29" fmla="*/ 4062 h 6187"/>
                <a:gd name="T30" fmla="*/ 0 w 2844"/>
                <a:gd name="T31" fmla="*/ 4406 h 6187"/>
                <a:gd name="T32" fmla="*/ 312 w 2844"/>
                <a:gd name="T33" fmla="*/ 4812 h 6187"/>
                <a:gd name="T34" fmla="*/ 718 w 2844"/>
                <a:gd name="T35" fmla="*/ 4531 h 6187"/>
                <a:gd name="T36" fmla="*/ 750 w 2844"/>
                <a:gd name="T37" fmla="*/ 4500 h 6187"/>
                <a:gd name="T38" fmla="*/ 1031 w 2844"/>
                <a:gd name="T39" fmla="*/ 4500 h 6187"/>
                <a:gd name="T40" fmla="*/ 1125 w 2844"/>
                <a:gd name="T41" fmla="*/ 4593 h 6187"/>
                <a:gd name="T42" fmla="*/ 1125 w 2844"/>
                <a:gd name="T43" fmla="*/ 6186 h 6187"/>
                <a:gd name="T44" fmla="*/ 2156 w 2844"/>
                <a:gd name="T45" fmla="*/ 3906 h 6187"/>
                <a:gd name="T46" fmla="*/ 2843 w 2844"/>
                <a:gd name="T47" fmla="*/ 1437 h 6187"/>
                <a:gd name="T48" fmla="*/ 2562 w 2844"/>
                <a:gd name="T49" fmla="*/ 0 h 6187"/>
                <a:gd name="T50" fmla="*/ 1093 w 2844"/>
                <a:gd name="T51" fmla="*/ 0 h 6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44" h="6187">
                  <a:moveTo>
                    <a:pt x="1093" y="0"/>
                  </a:moveTo>
                  <a:lnTo>
                    <a:pt x="1093" y="0"/>
                  </a:lnTo>
                  <a:cubicBezTo>
                    <a:pt x="1093" y="1250"/>
                    <a:pt x="1093" y="1250"/>
                    <a:pt x="1093" y="1250"/>
                  </a:cubicBezTo>
                  <a:cubicBezTo>
                    <a:pt x="1312" y="1250"/>
                    <a:pt x="1312" y="1250"/>
                    <a:pt x="1312" y="1250"/>
                  </a:cubicBezTo>
                  <a:cubicBezTo>
                    <a:pt x="1406" y="1187"/>
                    <a:pt x="1624" y="968"/>
                    <a:pt x="1812" y="968"/>
                  </a:cubicBezTo>
                  <a:cubicBezTo>
                    <a:pt x="1999" y="968"/>
                    <a:pt x="2218" y="1125"/>
                    <a:pt x="2218" y="1500"/>
                  </a:cubicBezTo>
                  <a:cubicBezTo>
                    <a:pt x="2218" y="1843"/>
                    <a:pt x="2062" y="2062"/>
                    <a:pt x="1812" y="2062"/>
                  </a:cubicBezTo>
                  <a:cubicBezTo>
                    <a:pt x="1593" y="2062"/>
                    <a:pt x="1406" y="1875"/>
                    <a:pt x="1312" y="1781"/>
                  </a:cubicBezTo>
                  <a:cubicBezTo>
                    <a:pt x="1125" y="1781"/>
                    <a:pt x="1125" y="1781"/>
                    <a:pt x="1125" y="1781"/>
                  </a:cubicBezTo>
                  <a:cubicBezTo>
                    <a:pt x="1125" y="4187"/>
                    <a:pt x="1125" y="4187"/>
                    <a:pt x="1125" y="4187"/>
                  </a:cubicBezTo>
                  <a:cubicBezTo>
                    <a:pt x="1125" y="4218"/>
                    <a:pt x="1062" y="4250"/>
                    <a:pt x="1031" y="4250"/>
                  </a:cubicBezTo>
                  <a:cubicBezTo>
                    <a:pt x="718" y="4250"/>
                    <a:pt x="718" y="4250"/>
                    <a:pt x="718" y="4250"/>
                  </a:cubicBezTo>
                  <a:cubicBezTo>
                    <a:pt x="687" y="4250"/>
                    <a:pt x="656" y="4250"/>
                    <a:pt x="656" y="4218"/>
                  </a:cubicBezTo>
                  <a:cubicBezTo>
                    <a:pt x="593" y="4156"/>
                    <a:pt x="406" y="4000"/>
                    <a:pt x="281" y="4000"/>
                  </a:cubicBezTo>
                  <a:cubicBezTo>
                    <a:pt x="187" y="4000"/>
                    <a:pt x="156" y="4000"/>
                    <a:pt x="93" y="4062"/>
                  </a:cubicBezTo>
                  <a:cubicBezTo>
                    <a:pt x="31" y="4125"/>
                    <a:pt x="0" y="4250"/>
                    <a:pt x="0" y="4406"/>
                  </a:cubicBezTo>
                  <a:cubicBezTo>
                    <a:pt x="0" y="4656"/>
                    <a:pt x="93" y="4812"/>
                    <a:pt x="312" y="4812"/>
                  </a:cubicBezTo>
                  <a:cubicBezTo>
                    <a:pt x="437" y="4812"/>
                    <a:pt x="656" y="4593"/>
                    <a:pt x="718" y="4531"/>
                  </a:cubicBezTo>
                  <a:lnTo>
                    <a:pt x="750" y="4500"/>
                  </a:lnTo>
                  <a:cubicBezTo>
                    <a:pt x="1031" y="4500"/>
                    <a:pt x="1031" y="4500"/>
                    <a:pt x="1031" y="4500"/>
                  </a:cubicBezTo>
                  <a:cubicBezTo>
                    <a:pt x="1062" y="4500"/>
                    <a:pt x="1125" y="4531"/>
                    <a:pt x="1125" y="4593"/>
                  </a:cubicBezTo>
                  <a:cubicBezTo>
                    <a:pt x="1125" y="6186"/>
                    <a:pt x="1125" y="6186"/>
                    <a:pt x="1125" y="6186"/>
                  </a:cubicBezTo>
                  <a:cubicBezTo>
                    <a:pt x="1406" y="5530"/>
                    <a:pt x="1843" y="4562"/>
                    <a:pt x="2156" y="3906"/>
                  </a:cubicBezTo>
                  <a:cubicBezTo>
                    <a:pt x="2687" y="2875"/>
                    <a:pt x="2843" y="2250"/>
                    <a:pt x="2843" y="1437"/>
                  </a:cubicBezTo>
                  <a:cubicBezTo>
                    <a:pt x="2843" y="1062"/>
                    <a:pt x="2750" y="531"/>
                    <a:pt x="2562" y="0"/>
                  </a:cubicBezTo>
                  <a:lnTo>
                    <a:pt x="1093" y="0"/>
                  </a:lnTo>
                </a:path>
              </a:pathLst>
            </a:custGeom>
            <a:solidFill>
              <a:schemeClr val="accent1">
                <a:lumMod val="60000"/>
                <a:lumOff val="40000"/>
                <a:alpha val="53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5" name="Freeform 6">
              <a:extLst>
                <a:ext uri="{FF2B5EF4-FFF2-40B4-BE49-F238E27FC236}">
                  <a16:creationId xmlns:a16="http://schemas.microsoft.com/office/drawing/2014/main" id="{67AB090F-9A3B-4FBE-B4ED-6CDEFE250CD9}"/>
                </a:ext>
              </a:extLst>
            </p:cNvPr>
            <p:cNvSpPr>
              <a:spLocks noChangeArrowheads="1"/>
            </p:cNvSpPr>
            <p:nvPr/>
          </p:nvSpPr>
          <p:spPr bwMode="auto">
            <a:xfrm>
              <a:off x="16399994" y="8197791"/>
              <a:ext cx="3157487" cy="1287312"/>
            </a:xfrm>
            <a:custGeom>
              <a:avLst/>
              <a:gdLst>
                <a:gd name="T0" fmla="*/ 4530 w 5937"/>
                <a:gd name="T1" fmla="*/ 0 h 2439"/>
                <a:gd name="T2" fmla="*/ 4530 w 5937"/>
                <a:gd name="T3" fmla="*/ 0 h 2439"/>
                <a:gd name="T4" fmla="*/ 4530 w 5937"/>
                <a:gd name="T5" fmla="*/ 250 h 2439"/>
                <a:gd name="T6" fmla="*/ 4842 w 5937"/>
                <a:gd name="T7" fmla="*/ 782 h 2439"/>
                <a:gd name="T8" fmla="*/ 4249 w 5937"/>
                <a:gd name="T9" fmla="*/ 1188 h 2439"/>
                <a:gd name="T10" fmla="*/ 3842 w 5937"/>
                <a:gd name="T11" fmla="*/ 1032 h 2439"/>
                <a:gd name="T12" fmla="*/ 3717 w 5937"/>
                <a:gd name="T13" fmla="*/ 719 h 2439"/>
                <a:gd name="T14" fmla="*/ 3999 w 5937"/>
                <a:gd name="T15" fmla="*/ 282 h 2439"/>
                <a:gd name="T16" fmla="*/ 3999 w 5937"/>
                <a:gd name="T17" fmla="*/ 32 h 2439"/>
                <a:gd name="T18" fmla="*/ 0 w 5937"/>
                <a:gd name="T19" fmla="*/ 32 h 2439"/>
                <a:gd name="T20" fmla="*/ 156 w 5937"/>
                <a:gd name="T21" fmla="*/ 719 h 2439"/>
                <a:gd name="T22" fmla="*/ 1125 w 5937"/>
                <a:gd name="T23" fmla="*/ 2438 h 2439"/>
                <a:gd name="T24" fmla="*/ 4780 w 5937"/>
                <a:gd name="T25" fmla="*/ 2438 h 2439"/>
                <a:gd name="T26" fmla="*/ 5624 w 5937"/>
                <a:gd name="T27" fmla="*/ 1657 h 2439"/>
                <a:gd name="T28" fmla="*/ 5780 w 5937"/>
                <a:gd name="T29" fmla="*/ 344 h 2439"/>
                <a:gd name="T30" fmla="*/ 5936 w 5937"/>
                <a:gd name="T31" fmla="*/ 0 h 2439"/>
                <a:gd name="T32" fmla="*/ 4530 w 5937"/>
                <a:gd name="T33" fmla="*/ 0 h 2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37" h="2439">
                  <a:moveTo>
                    <a:pt x="4530" y="0"/>
                  </a:moveTo>
                  <a:lnTo>
                    <a:pt x="4530" y="0"/>
                  </a:lnTo>
                  <a:cubicBezTo>
                    <a:pt x="4530" y="250"/>
                    <a:pt x="4530" y="250"/>
                    <a:pt x="4530" y="250"/>
                  </a:cubicBezTo>
                  <a:cubicBezTo>
                    <a:pt x="4624" y="313"/>
                    <a:pt x="4874" y="500"/>
                    <a:pt x="4842" y="782"/>
                  </a:cubicBezTo>
                  <a:cubicBezTo>
                    <a:pt x="4842" y="1032"/>
                    <a:pt x="4624" y="1188"/>
                    <a:pt x="4249" y="1188"/>
                  </a:cubicBezTo>
                  <a:cubicBezTo>
                    <a:pt x="4030" y="1188"/>
                    <a:pt x="3905" y="1125"/>
                    <a:pt x="3842" y="1032"/>
                  </a:cubicBezTo>
                  <a:cubicBezTo>
                    <a:pt x="3749" y="969"/>
                    <a:pt x="3717" y="844"/>
                    <a:pt x="3717" y="719"/>
                  </a:cubicBezTo>
                  <a:cubicBezTo>
                    <a:pt x="3749" y="532"/>
                    <a:pt x="3936" y="344"/>
                    <a:pt x="3999" y="282"/>
                  </a:cubicBezTo>
                  <a:cubicBezTo>
                    <a:pt x="3999" y="32"/>
                    <a:pt x="3999" y="32"/>
                    <a:pt x="3999" y="32"/>
                  </a:cubicBezTo>
                  <a:cubicBezTo>
                    <a:pt x="0" y="32"/>
                    <a:pt x="0" y="32"/>
                    <a:pt x="0" y="32"/>
                  </a:cubicBezTo>
                  <a:cubicBezTo>
                    <a:pt x="93" y="313"/>
                    <a:pt x="187" y="563"/>
                    <a:pt x="156" y="719"/>
                  </a:cubicBezTo>
                  <a:cubicBezTo>
                    <a:pt x="125" y="2063"/>
                    <a:pt x="843" y="2438"/>
                    <a:pt x="1125" y="2438"/>
                  </a:cubicBezTo>
                  <a:cubicBezTo>
                    <a:pt x="2156" y="2438"/>
                    <a:pt x="4436" y="2438"/>
                    <a:pt x="4780" y="2438"/>
                  </a:cubicBezTo>
                  <a:cubicBezTo>
                    <a:pt x="5124" y="2438"/>
                    <a:pt x="5467" y="2000"/>
                    <a:pt x="5624" y="1657"/>
                  </a:cubicBezTo>
                  <a:cubicBezTo>
                    <a:pt x="5749" y="1313"/>
                    <a:pt x="5655" y="594"/>
                    <a:pt x="5780" y="344"/>
                  </a:cubicBezTo>
                  <a:cubicBezTo>
                    <a:pt x="5811" y="313"/>
                    <a:pt x="5842" y="188"/>
                    <a:pt x="5936" y="0"/>
                  </a:cubicBezTo>
                  <a:lnTo>
                    <a:pt x="4530" y="0"/>
                  </a:lnTo>
                </a:path>
              </a:pathLst>
            </a:custGeom>
            <a:solidFill>
              <a:schemeClr val="accent4">
                <a:lumMod val="60000"/>
                <a:lumOff val="40000"/>
                <a:alpha val="49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6" name="Freeform 7">
              <a:extLst>
                <a:ext uri="{FF2B5EF4-FFF2-40B4-BE49-F238E27FC236}">
                  <a16:creationId xmlns:a16="http://schemas.microsoft.com/office/drawing/2014/main" id="{9B13E75D-8939-4138-8520-B13593471DBF}"/>
                </a:ext>
              </a:extLst>
            </p:cNvPr>
            <p:cNvSpPr>
              <a:spLocks noChangeArrowheads="1"/>
            </p:cNvSpPr>
            <p:nvPr/>
          </p:nvSpPr>
          <p:spPr bwMode="auto">
            <a:xfrm>
              <a:off x="15037068" y="3611888"/>
              <a:ext cx="1813326" cy="4271641"/>
            </a:xfrm>
            <a:custGeom>
              <a:avLst/>
              <a:gdLst>
                <a:gd name="T0" fmla="*/ 2281 w 3407"/>
                <a:gd name="T1" fmla="*/ 6625 h 8094"/>
                <a:gd name="T2" fmla="*/ 2281 w 3407"/>
                <a:gd name="T3" fmla="*/ 6625 h 8094"/>
                <a:gd name="T4" fmla="*/ 2344 w 3407"/>
                <a:gd name="T5" fmla="*/ 6562 h 8094"/>
                <a:gd name="T6" fmla="*/ 2719 w 3407"/>
                <a:gd name="T7" fmla="*/ 6562 h 8094"/>
                <a:gd name="T8" fmla="*/ 2781 w 3407"/>
                <a:gd name="T9" fmla="*/ 6625 h 8094"/>
                <a:gd name="T10" fmla="*/ 3125 w 3407"/>
                <a:gd name="T11" fmla="*/ 6844 h 8094"/>
                <a:gd name="T12" fmla="*/ 3313 w 3407"/>
                <a:gd name="T13" fmla="*/ 6781 h 8094"/>
                <a:gd name="T14" fmla="*/ 3406 w 3407"/>
                <a:gd name="T15" fmla="*/ 6437 h 8094"/>
                <a:gd name="T16" fmla="*/ 3125 w 3407"/>
                <a:gd name="T17" fmla="*/ 6031 h 8094"/>
                <a:gd name="T18" fmla="*/ 2781 w 3407"/>
                <a:gd name="T19" fmla="*/ 6281 h 8094"/>
                <a:gd name="T20" fmla="*/ 2688 w 3407"/>
                <a:gd name="T21" fmla="*/ 6312 h 8094"/>
                <a:gd name="T22" fmla="*/ 2375 w 3407"/>
                <a:gd name="T23" fmla="*/ 6312 h 8094"/>
                <a:gd name="T24" fmla="*/ 2281 w 3407"/>
                <a:gd name="T25" fmla="*/ 6250 h 8094"/>
                <a:gd name="T26" fmla="*/ 2281 w 3407"/>
                <a:gd name="T27" fmla="*/ 5344 h 8094"/>
                <a:gd name="T28" fmla="*/ 2281 w 3407"/>
                <a:gd name="T29" fmla="*/ 5312 h 8094"/>
                <a:gd name="T30" fmla="*/ 2281 w 3407"/>
                <a:gd name="T31" fmla="*/ 5281 h 8094"/>
                <a:gd name="T32" fmla="*/ 2281 w 3407"/>
                <a:gd name="T33" fmla="*/ 0 h 8094"/>
                <a:gd name="T34" fmla="*/ 906 w 3407"/>
                <a:gd name="T35" fmla="*/ 1906 h 8094"/>
                <a:gd name="T36" fmla="*/ 1500 w 3407"/>
                <a:gd name="T37" fmla="*/ 6562 h 8094"/>
                <a:gd name="T38" fmla="*/ 2281 w 3407"/>
                <a:gd name="T39" fmla="*/ 8093 h 8094"/>
                <a:gd name="T40" fmla="*/ 2281 w 3407"/>
                <a:gd name="T41" fmla="*/ 6625 h 8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7" h="8094">
                  <a:moveTo>
                    <a:pt x="2281" y="6625"/>
                  </a:moveTo>
                  <a:lnTo>
                    <a:pt x="2281" y="6625"/>
                  </a:lnTo>
                  <a:cubicBezTo>
                    <a:pt x="2281" y="6594"/>
                    <a:pt x="2312" y="6562"/>
                    <a:pt x="2344" y="6562"/>
                  </a:cubicBezTo>
                  <a:cubicBezTo>
                    <a:pt x="2719" y="6562"/>
                    <a:pt x="2719" y="6562"/>
                    <a:pt x="2719" y="6562"/>
                  </a:cubicBezTo>
                  <a:cubicBezTo>
                    <a:pt x="2750" y="6562"/>
                    <a:pt x="2781" y="6594"/>
                    <a:pt x="2781" y="6625"/>
                  </a:cubicBezTo>
                  <a:cubicBezTo>
                    <a:pt x="2781" y="6625"/>
                    <a:pt x="2844" y="6844"/>
                    <a:pt x="3125" y="6844"/>
                  </a:cubicBezTo>
                  <a:cubicBezTo>
                    <a:pt x="3219" y="6844"/>
                    <a:pt x="3281" y="6812"/>
                    <a:pt x="3313" y="6781"/>
                  </a:cubicBezTo>
                  <a:cubicBezTo>
                    <a:pt x="3375" y="6719"/>
                    <a:pt x="3406" y="6594"/>
                    <a:pt x="3406" y="6437"/>
                  </a:cubicBezTo>
                  <a:cubicBezTo>
                    <a:pt x="3406" y="6187"/>
                    <a:pt x="3375" y="6031"/>
                    <a:pt x="3125" y="6031"/>
                  </a:cubicBezTo>
                  <a:cubicBezTo>
                    <a:pt x="2875" y="6000"/>
                    <a:pt x="2781" y="6250"/>
                    <a:pt x="2781" y="6281"/>
                  </a:cubicBezTo>
                  <a:cubicBezTo>
                    <a:pt x="2750" y="6281"/>
                    <a:pt x="2719" y="6312"/>
                    <a:pt x="2688" y="6312"/>
                  </a:cubicBezTo>
                  <a:cubicBezTo>
                    <a:pt x="2375" y="6312"/>
                    <a:pt x="2375" y="6312"/>
                    <a:pt x="2375" y="6312"/>
                  </a:cubicBezTo>
                  <a:cubicBezTo>
                    <a:pt x="2312" y="6312"/>
                    <a:pt x="2281" y="6281"/>
                    <a:pt x="2281" y="6250"/>
                  </a:cubicBezTo>
                  <a:cubicBezTo>
                    <a:pt x="2281" y="5344"/>
                    <a:pt x="2281" y="5344"/>
                    <a:pt x="2281" y="5344"/>
                  </a:cubicBezTo>
                  <a:cubicBezTo>
                    <a:pt x="2281" y="5344"/>
                    <a:pt x="2281" y="5344"/>
                    <a:pt x="2281" y="5312"/>
                  </a:cubicBezTo>
                  <a:lnTo>
                    <a:pt x="2281" y="5281"/>
                  </a:lnTo>
                  <a:cubicBezTo>
                    <a:pt x="2281" y="0"/>
                    <a:pt x="2281" y="0"/>
                    <a:pt x="2281" y="0"/>
                  </a:cubicBezTo>
                  <a:cubicBezTo>
                    <a:pt x="1719" y="469"/>
                    <a:pt x="1250" y="1094"/>
                    <a:pt x="906" y="1906"/>
                  </a:cubicBezTo>
                  <a:cubicBezTo>
                    <a:pt x="0" y="4219"/>
                    <a:pt x="1313" y="6156"/>
                    <a:pt x="1500" y="6562"/>
                  </a:cubicBezTo>
                  <a:cubicBezTo>
                    <a:pt x="1625" y="6781"/>
                    <a:pt x="1969" y="7436"/>
                    <a:pt x="2281" y="8093"/>
                  </a:cubicBezTo>
                  <a:lnTo>
                    <a:pt x="2281" y="6625"/>
                  </a:lnTo>
                </a:path>
              </a:pathLst>
            </a:custGeom>
            <a:solidFill>
              <a:schemeClr val="accent4">
                <a:lumMod val="20000"/>
                <a:lumOff val="80000"/>
                <a:alpha val="79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7" name="Freeform 8">
              <a:extLst>
                <a:ext uri="{FF2B5EF4-FFF2-40B4-BE49-F238E27FC236}">
                  <a16:creationId xmlns:a16="http://schemas.microsoft.com/office/drawing/2014/main" id="{B498A099-78FC-4789-BC00-4D2DA80D2B9B}"/>
                </a:ext>
              </a:extLst>
            </p:cNvPr>
            <p:cNvSpPr>
              <a:spLocks noChangeArrowheads="1"/>
            </p:cNvSpPr>
            <p:nvPr/>
          </p:nvSpPr>
          <p:spPr bwMode="auto">
            <a:xfrm>
              <a:off x="16331965" y="4701329"/>
              <a:ext cx="1581089" cy="1683051"/>
            </a:xfrm>
            <a:custGeom>
              <a:avLst/>
              <a:gdLst>
                <a:gd name="T0" fmla="*/ 2969 w 2970"/>
                <a:gd name="T1" fmla="*/ 32 h 3189"/>
                <a:gd name="T2" fmla="*/ 2969 w 2970"/>
                <a:gd name="T3" fmla="*/ 32 h 3189"/>
                <a:gd name="T4" fmla="*/ 1751 w 2970"/>
                <a:gd name="T5" fmla="*/ 32 h 3189"/>
                <a:gd name="T6" fmla="*/ 1751 w 2970"/>
                <a:gd name="T7" fmla="*/ 219 h 3189"/>
                <a:gd name="T8" fmla="*/ 2063 w 2970"/>
                <a:gd name="T9" fmla="*/ 719 h 3189"/>
                <a:gd name="T10" fmla="*/ 1469 w 2970"/>
                <a:gd name="T11" fmla="*/ 1188 h 3189"/>
                <a:gd name="T12" fmla="*/ 969 w 2970"/>
                <a:gd name="T13" fmla="*/ 688 h 3189"/>
                <a:gd name="T14" fmla="*/ 1219 w 2970"/>
                <a:gd name="T15" fmla="*/ 250 h 3189"/>
                <a:gd name="T16" fmla="*/ 1219 w 2970"/>
                <a:gd name="T17" fmla="*/ 0 h 3189"/>
                <a:gd name="T18" fmla="*/ 0 w 2970"/>
                <a:gd name="T19" fmla="*/ 0 h 3189"/>
                <a:gd name="T20" fmla="*/ 0 w 2970"/>
                <a:gd name="T21" fmla="*/ 3188 h 3189"/>
                <a:gd name="T22" fmla="*/ 2969 w 2970"/>
                <a:gd name="T23" fmla="*/ 3188 h 3189"/>
                <a:gd name="T24" fmla="*/ 2969 w 2970"/>
                <a:gd name="T25" fmla="*/ 32 h 3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0" h="3189">
                  <a:moveTo>
                    <a:pt x="2969" y="32"/>
                  </a:moveTo>
                  <a:lnTo>
                    <a:pt x="2969" y="32"/>
                  </a:lnTo>
                  <a:cubicBezTo>
                    <a:pt x="1751" y="32"/>
                    <a:pt x="1751" y="32"/>
                    <a:pt x="1751" y="32"/>
                  </a:cubicBezTo>
                  <a:cubicBezTo>
                    <a:pt x="1751" y="219"/>
                    <a:pt x="1751" y="219"/>
                    <a:pt x="1751" y="219"/>
                  </a:cubicBezTo>
                  <a:cubicBezTo>
                    <a:pt x="1844" y="282"/>
                    <a:pt x="2063" y="438"/>
                    <a:pt x="2063" y="719"/>
                  </a:cubicBezTo>
                  <a:cubicBezTo>
                    <a:pt x="2063" y="969"/>
                    <a:pt x="1782" y="1188"/>
                    <a:pt x="1469" y="1188"/>
                  </a:cubicBezTo>
                  <a:cubicBezTo>
                    <a:pt x="1126" y="1188"/>
                    <a:pt x="969" y="907"/>
                    <a:pt x="969" y="688"/>
                  </a:cubicBezTo>
                  <a:cubicBezTo>
                    <a:pt x="969" y="469"/>
                    <a:pt x="1126" y="313"/>
                    <a:pt x="1219" y="250"/>
                  </a:cubicBezTo>
                  <a:cubicBezTo>
                    <a:pt x="1219" y="0"/>
                    <a:pt x="1219" y="0"/>
                    <a:pt x="1219" y="0"/>
                  </a:cubicBezTo>
                  <a:cubicBezTo>
                    <a:pt x="0" y="0"/>
                    <a:pt x="0" y="0"/>
                    <a:pt x="0" y="0"/>
                  </a:cubicBezTo>
                  <a:cubicBezTo>
                    <a:pt x="0" y="3188"/>
                    <a:pt x="0" y="3188"/>
                    <a:pt x="0" y="3188"/>
                  </a:cubicBezTo>
                  <a:cubicBezTo>
                    <a:pt x="2969" y="3188"/>
                    <a:pt x="2969" y="3188"/>
                    <a:pt x="2969" y="3188"/>
                  </a:cubicBezTo>
                  <a:lnTo>
                    <a:pt x="2969" y="32"/>
                  </a:lnTo>
                </a:path>
              </a:pathLst>
            </a:custGeom>
            <a:solidFill>
              <a:schemeClr val="accent5">
                <a:lumMod val="20000"/>
                <a:lumOff val="80000"/>
                <a:alpha val="75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8" name="Freeform 9">
              <a:extLst>
                <a:ext uri="{FF2B5EF4-FFF2-40B4-BE49-F238E27FC236}">
                  <a16:creationId xmlns:a16="http://schemas.microsoft.com/office/drawing/2014/main" id="{09B111D2-101D-4F26-A2FF-902BADF4A784}"/>
                </a:ext>
              </a:extLst>
            </p:cNvPr>
            <p:cNvSpPr>
              <a:spLocks noChangeArrowheads="1"/>
            </p:cNvSpPr>
            <p:nvPr/>
          </p:nvSpPr>
          <p:spPr bwMode="auto">
            <a:xfrm>
              <a:off x="16782364" y="9485102"/>
              <a:ext cx="2343482" cy="2127673"/>
            </a:xfrm>
            <a:custGeom>
              <a:avLst/>
              <a:gdLst>
                <a:gd name="T0" fmla="*/ 63 w 4407"/>
                <a:gd name="T1" fmla="*/ 0 h 4032"/>
                <a:gd name="T2" fmla="*/ 63 w 4407"/>
                <a:gd name="T3" fmla="*/ 0 h 4032"/>
                <a:gd name="T4" fmla="*/ 4312 w 4407"/>
                <a:gd name="T5" fmla="*/ 0 h 4032"/>
                <a:gd name="T6" fmla="*/ 4312 w 4407"/>
                <a:gd name="T7" fmla="*/ 375 h 4032"/>
                <a:gd name="T8" fmla="*/ 4406 w 4407"/>
                <a:gd name="T9" fmla="*/ 562 h 4032"/>
                <a:gd name="T10" fmla="*/ 4187 w 4407"/>
                <a:gd name="T11" fmla="*/ 906 h 4032"/>
                <a:gd name="T12" fmla="*/ 4374 w 4407"/>
                <a:gd name="T13" fmla="*/ 1187 h 4032"/>
                <a:gd name="T14" fmla="*/ 4187 w 4407"/>
                <a:gd name="T15" fmla="*/ 1562 h 4032"/>
                <a:gd name="T16" fmla="*/ 4343 w 4407"/>
                <a:gd name="T17" fmla="*/ 1812 h 4032"/>
                <a:gd name="T18" fmla="*/ 4187 w 4407"/>
                <a:gd name="T19" fmla="*/ 2094 h 4032"/>
                <a:gd name="T20" fmla="*/ 4343 w 4407"/>
                <a:gd name="T21" fmla="*/ 2375 h 4032"/>
                <a:gd name="T22" fmla="*/ 4187 w 4407"/>
                <a:gd name="T23" fmla="*/ 2719 h 4032"/>
                <a:gd name="T24" fmla="*/ 4281 w 4407"/>
                <a:gd name="T25" fmla="*/ 2906 h 4032"/>
                <a:gd name="T26" fmla="*/ 3937 w 4407"/>
                <a:gd name="T27" fmla="*/ 3406 h 4032"/>
                <a:gd name="T28" fmla="*/ 3218 w 4407"/>
                <a:gd name="T29" fmla="*/ 4031 h 4032"/>
                <a:gd name="T30" fmla="*/ 1188 w 4407"/>
                <a:gd name="T31" fmla="*/ 4031 h 4032"/>
                <a:gd name="T32" fmla="*/ 282 w 4407"/>
                <a:gd name="T33" fmla="*/ 3281 h 4032"/>
                <a:gd name="T34" fmla="*/ 219 w 4407"/>
                <a:gd name="T35" fmla="*/ 2937 h 4032"/>
                <a:gd name="T36" fmla="*/ 32 w 4407"/>
                <a:gd name="T37" fmla="*/ 2656 h 4032"/>
                <a:gd name="T38" fmla="*/ 188 w 4407"/>
                <a:gd name="T39" fmla="*/ 2437 h 4032"/>
                <a:gd name="T40" fmla="*/ 32 w 4407"/>
                <a:gd name="T41" fmla="*/ 2031 h 4032"/>
                <a:gd name="T42" fmla="*/ 157 w 4407"/>
                <a:gd name="T43" fmla="*/ 1781 h 4032"/>
                <a:gd name="T44" fmla="*/ 32 w 4407"/>
                <a:gd name="T45" fmla="*/ 1469 h 4032"/>
                <a:gd name="T46" fmla="*/ 188 w 4407"/>
                <a:gd name="T47" fmla="*/ 1156 h 4032"/>
                <a:gd name="T48" fmla="*/ 32 w 4407"/>
                <a:gd name="T49" fmla="*/ 844 h 4032"/>
                <a:gd name="T50" fmla="*/ 63 w 4407"/>
                <a:gd name="T51" fmla="*/ 0 h 4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07" h="4032">
                  <a:moveTo>
                    <a:pt x="63" y="0"/>
                  </a:moveTo>
                  <a:lnTo>
                    <a:pt x="63" y="0"/>
                  </a:lnTo>
                  <a:cubicBezTo>
                    <a:pt x="4312" y="0"/>
                    <a:pt x="4312" y="0"/>
                    <a:pt x="4312" y="0"/>
                  </a:cubicBezTo>
                  <a:cubicBezTo>
                    <a:pt x="4312" y="375"/>
                    <a:pt x="4312" y="375"/>
                    <a:pt x="4312" y="375"/>
                  </a:cubicBezTo>
                  <a:cubicBezTo>
                    <a:pt x="4312" y="375"/>
                    <a:pt x="4406" y="437"/>
                    <a:pt x="4406" y="562"/>
                  </a:cubicBezTo>
                  <a:cubicBezTo>
                    <a:pt x="4406" y="687"/>
                    <a:pt x="4187" y="812"/>
                    <a:pt x="4187" y="906"/>
                  </a:cubicBezTo>
                  <a:cubicBezTo>
                    <a:pt x="4187" y="1000"/>
                    <a:pt x="4374" y="1062"/>
                    <a:pt x="4374" y="1187"/>
                  </a:cubicBezTo>
                  <a:cubicBezTo>
                    <a:pt x="4374" y="1312"/>
                    <a:pt x="4187" y="1406"/>
                    <a:pt x="4187" y="1562"/>
                  </a:cubicBezTo>
                  <a:cubicBezTo>
                    <a:pt x="4218" y="1687"/>
                    <a:pt x="4374" y="1687"/>
                    <a:pt x="4343" y="1812"/>
                  </a:cubicBezTo>
                  <a:cubicBezTo>
                    <a:pt x="4343" y="1906"/>
                    <a:pt x="4187" y="2000"/>
                    <a:pt x="4187" y="2094"/>
                  </a:cubicBezTo>
                  <a:cubicBezTo>
                    <a:pt x="4187" y="2218"/>
                    <a:pt x="4343" y="2281"/>
                    <a:pt x="4343" y="2375"/>
                  </a:cubicBezTo>
                  <a:cubicBezTo>
                    <a:pt x="4343" y="2500"/>
                    <a:pt x="4187" y="2594"/>
                    <a:pt x="4187" y="2719"/>
                  </a:cubicBezTo>
                  <a:cubicBezTo>
                    <a:pt x="4187" y="2812"/>
                    <a:pt x="4281" y="2844"/>
                    <a:pt x="4281" y="2906"/>
                  </a:cubicBezTo>
                  <a:cubicBezTo>
                    <a:pt x="4281" y="3000"/>
                    <a:pt x="4249" y="3156"/>
                    <a:pt x="3937" y="3406"/>
                  </a:cubicBezTo>
                  <a:cubicBezTo>
                    <a:pt x="3656" y="3656"/>
                    <a:pt x="3218" y="4031"/>
                    <a:pt x="3218" y="4031"/>
                  </a:cubicBezTo>
                  <a:cubicBezTo>
                    <a:pt x="1188" y="4031"/>
                    <a:pt x="1188" y="4031"/>
                    <a:pt x="1188" y="4031"/>
                  </a:cubicBezTo>
                  <a:cubicBezTo>
                    <a:pt x="282" y="3281"/>
                    <a:pt x="282" y="3281"/>
                    <a:pt x="282" y="3281"/>
                  </a:cubicBezTo>
                  <a:cubicBezTo>
                    <a:pt x="250" y="3187"/>
                    <a:pt x="250" y="3000"/>
                    <a:pt x="219" y="2937"/>
                  </a:cubicBezTo>
                  <a:cubicBezTo>
                    <a:pt x="219" y="2875"/>
                    <a:pt x="32" y="2781"/>
                    <a:pt x="32" y="2656"/>
                  </a:cubicBezTo>
                  <a:cubicBezTo>
                    <a:pt x="32" y="2562"/>
                    <a:pt x="188" y="2531"/>
                    <a:pt x="188" y="2437"/>
                  </a:cubicBezTo>
                  <a:cubicBezTo>
                    <a:pt x="188" y="2375"/>
                    <a:pt x="0" y="2156"/>
                    <a:pt x="32" y="2031"/>
                  </a:cubicBezTo>
                  <a:cubicBezTo>
                    <a:pt x="32" y="1875"/>
                    <a:pt x="157" y="1844"/>
                    <a:pt x="157" y="1781"/>
                  </a:cubicBezTo>
                  <a:cubicBezTo>
                    <a:pt x="188" y="1687"/>
                    <a:pt x="32" y="1594"/>
                    <a:pt x="32" y="1469"/>
                  </a:cubicBezTo>
                  <a:cubicBezTo>
                    <a:pt x="32" y="1375"/>
                    <a:pt x="188" y="1250"/>
                    <a:pt x="188" y="1156"/>
                  </a:cubicBezTo>
                  <a:cubicBezTo>
                    <a:pt x="188" y="1062"/>
                    <a:pt x="32" y="1000"/>
                    <a:pt x="32" y="844"/>
                  </a:cubicBezTo>
                  <a:cubicBezTo>
                    <a:pt x="0" y="656"/>
                    <a:pt x="63" y="0"/>
                    <a:pt x="63" y="0"/>
                  </a:cubicBezTo>
                </a:path>
              </a:pathLst>
            </a:custGeom>
            <a:solidFill>
              <a:schemeClr val="tx1">
                <a:alpha val="47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sp>
          <p:nvSpPr>
            <p:cNvPr id="19" name="Freeform 10">
              <a:extLst>
                <a:ext uri="{FF2B5EF4-FFF2-40B4-BE49-F238E27FC236}">
                  <a16:creationId xmlns:a16="http://schemas.microsoft.com/office/drawing/2014/main" id="{3B874258-30E0-425F-AD0E-8B2FD785871B}"/>
                </a:ext>
              </a:extLst>
            </p:cNvPr>
            <p:cNvSpPr>
              <a:spLocks noChangeArrowheads="1"/>
            </p:cNvSpPr>
            <p:nvPr/>
          </p:nvSpPr>
          <p:spPr bwMode="auto">
            <a:xfrm>
              <a:off x="17446233" y="11677954"/>
              <a:ext cx="964135" cy="132690"/>
            </a:xfrm>
            <a:custGeom>
              <a:avLst/>
              <a:gdLst>
                <a:gd name="T0" fmla="*/ 0 w 1813"/>
                <a:gd name="T1" fmla="*/ 0 h 251"/>
                <a:gd name="T2" fmla="*/ 0 w 1813"/>
                <a:gd name="T3" fmla="*/ 0 h 251"/>
                <a:gd name="T4" fmla="*/ 1812 w 1813"/>
                <a:gd name="T5" fmla="*/ 0 h 251"/>
                <a:gd name="T6" fmla="*/ 1531 w 1813"/>
                <a:gd name="T7" fmla="*/ 250 h 251"/>
                <a:gd name="T8" fmla="*/ 344 w 1813"/>
                <a:gd name="T9" fmla="*/ 250 h 251"/>
                <a:gd name="T10" fmla="*/ 0 w 1813"/>
                <a:gd name="T11" fmla="*/ 0 h 251"/>
              </a:gdLst>
              <a:ahLst/>
              <a:cxnLst>
                <a:cxn ang="0">
                  <a:pos x="T0" y="T1"/>
                </a:cxn>
                <a:cxn ang="0">
                  <a:pos x="T2" y="T3"/>
                </a:cxn>
                <a:cxn ang="0">
                  <a:pos x="T4" y="T5"/>
                </a:cxn>
                <a:cxn ang="0">
                  <a:pos x="T6" y="T7"/>
                </a:cxn>
                <a:cxn ang="0">
                  <a:pos x="T8" y="T9"/>
                </a:cxn>
                <a:cxn ang="0">
                  <a:pos x="T10" y="T11"/>
                </a:cxn>
              </a:cxnLst>
              <a:rect l="0" t="0" r="r" b="b"/>
              <a:pathLst>
                <a:path w="1813" h="251">
                  <a:moveTo>
                    <a:pt x="0" y="0"/>
                  </a:moveTo>
                  <a:lnTo>
                    <a:pt x="0" y="0"/>
                  </a:lnTo>
                  <a:cubicBezTo>
                    <a:pt x="1812" y="0"/>
                    <a:pt x="1812" y="0"/>
                    <a:pt x="1812" y="0"/>
                  </a:cubicBezTo>
                  <a:cubicBezTo>
                    <a:pt x="1812" y="0"/>
                    <a:pt x="1624" y="250"/>
                    <a:pt x="1531" y="250"/>
                  </a:cubicBezTo>
                  <a:cubicBezTo>
                    <a:pt x="1406" y="250"/>
                    <a:pt x="407" y="250"/>
                    <a:pt x="344" y="250"/>
                  </a:cubicBezTo>
                  <a:cubicBezTo>
                    <a:pt x="250" y="250"/>
                    <a:pt x="0" y="0"/>
                    <a:pt x="0" y="0"/>
                  </a:cubicBezTo>
                </a:path>
              </a:pathLst>
            </a:custGeom>
            <a:solidFill>
              <a:srgbClr val="454545"/>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243797" tIns="121899" rIns="243797" bIns="121899" anchor="ctr"/>
            <a:lstStyle/>
            <a:p>
              <a:endParaRPr lang="en-US" sz="500" dirty="0">
                <a:solidFill>
                  <a:srgbClr val="FFFFFF"/>
                </a:solidFill>
                <a:latin typeface="PMingLiU" panose="02020500000000000000" pitchFamily="18" charset="-120"/>
                <a:ea typeface="PMingLiU" panose="02020500000000000000" pitchFamily="18" charset="-120"/>
              </a:endParaRPr>
            </a:p>
          </p:txBody>
        </p:sp>
      </p:grpSp>
    </p:spTree>
    <p:extLst>
      <p:ext uri="{BB962C8B-B14F-4D97-AF65-F5344CB8AC3E}">
        <p14:creationId xmlns:p14="http://schemas.microsoft.com/office/powerpoint/2010/main" val="22403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mph" presetSubtype="0" fill="hold" nodeType="afterEffect">
                                  <p:stCondLst>
                                    <p:cond delay="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0A3298-3188-4B17-9F0B-EA0354FEBCBF}"/>
              </a:ext>
            </a:extLst>
          </p:cNvPr>
          <p:cNvSpPr>
            <a:spLocks noGrp="1"/>
          </p:cNvSpPr>
          <p:nvPr>
            <p:ph type="body" sz="quarter" idx="10"/>
          </p:nvPr>
        </p:nvSpPr>
        <p:spPr/>
        <p:txBody>
          <a:bodyPr>
            <a:normAutofit fontScale="70000" lnSpcReduction="20000"/>
          </a:bodyPr>
          <a:lstStyle/>
          <a:p>
            <a:r>
              <a:rPr lang="en-HK" dirty="0"/>
              <a:t>Background and Project Abstract</a:t>
            </a:r>
          </a:p>
        </p:txBody>
      </p:sp>
      <p:sp>
        <p:nvSpPr>
          <p:cNvPr id="3" name="文本框 6">
            <a:extLst>
              <a:ext uri="{FF2B5EF4-FFF2-40B4-BE49-F238E27FC236}">
                <a16:creationId xmlns:a16="http://schemas.microsoft.com/office/drawing/2014/main" id="{098A04FE-26D6-46B3-9E81-9AEDD336E160}"/>
              </a:ext>
            </a:extLst>
          </p:cNvPr>
          <p:cNvSpPr txBox="1"/>
          <p:nvPr/>
        </p:nvSpPr>
        <p:spPr>
          <a:xfrm>
            <a:off x="1847480" y="3711535"/>
            <a:ext cx="6863082" cy="75065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nSpc>
                <a:spcPct val="150000"/>
              </a:lnSpc>
              <a:buFont typeface="Courier New" panose="02070309020205020404" pitchFamily="49" charset="0"/>
              <a:buChar char="o"/>
            </a:pPr>
            <a:endParaRPr lang="en-HK" altLang="zh-TW" b="1" dirty="0">
              <a:latin typeface="STFangsong" panose="02010600040101010101" pitchFamily="2" charset="-122"/>
              <a:ea typeface="STFangsong" panose="02010600040101010101" pitchFamily="2" charset="-122"/>
            </a:endParaRPr>
          </a:p>
          <a:p>
            <a:pPr>
              <a:lnSpc>
                <a:spcPct val="150000"/>
              </a:lnSpc>
            </a:pPr>
            <a:endParaRPr lang="zh-CN" altLang="en-US" sz="1200" dirty="0">
              <a:latin typeface="STFangsong" panose="02010600040101010101" pitchFamily="2" charset="-122"/>
              <a:ea typeface="STFangsong" panose="02010600040101010101" pitchFamily="2" charset="-122"/>
            </a:endParaRPr>
          </a:p>
        </p:txBody>
      </p:sp>
      <p:sp>
        <p:nvSpPr>
          <p:cNvPr id="4" name="文本框 14">
            <a:extLst>
              <a:ext uri="{FF2B5EF4-FFF2-40B4-BE49-F238E27FC236}">
                <a16:creationId xmlns:a16="http://schemas.microsoft.com/office/drawing/2014/main" id="{F2072944-4098-4F83-9083-5C5E684FB4C9}"/>
              </a:ext>
            </a:extLst>
          </p:cNvPr>
          <p:cNvSpPr txBox="1"/>
          <p:nvPr/>
        </p:nvSpPr>
        <p:spPr>
          <a:xfrm>
            <a:off x="797650" y="1343226"/>
            <a:ext cx="8540080" cy="274363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HK" altLang="zh-CN" sz="2400" dirty="0">
                <a:solidFill>
                  <a:schemeClr val="accent1">
                    <a:lumMod val="75000"/>
                  </a:schemeClr>
                </a:solidFill>
                <a:latin typeface="Rockwell (Body)"/>
                <a:ea typeface="PMingLiU" panose="02020500000000000000" pitchFamily="18" charset="-120"/>
              </a:rPr>
              <a:t>Background</a:t>
            </a:r>
            <a:endParaRPr lang="en-HK" altLang="zh-TW" sz="2400" b="1" dirty="0">
              <a:solidFill>
                <a:schemeClr val="accent1">
                  <a:lumMod val="75000"/>
                </a:schemeClr>
              </a:solidFill>
              <a:latin typeface="Rockwell (Body)"/>
              <a:ea typeface="PMingLiU" panose="02020500000000000000" pitchFamily="18" charset="-120"/>
            </a:endParaRPr>
          </a:p>
          <a:p>
            <a:r>
              <a:rPr lang="en-HK" sz="1200" dirty="0"/>
              <a:t>Gaming industry is growing in a rapid pace, the improvement of technology elevates players’ entertainment experience within games. Free to play and pay to win are the major business strategies deployed by the gaming companies in the market, players are induced to consume money to buy the gaming products and equipment for powering up their gaming characters. </a:t>
            </a:r>
          </a:p>
          <a:p>
            <a:br>
              <a:rPr lang="en-HK" sz="1200" dirty="0"/>
            </a:br>
            <a:r>
              <a:rPr lang="en-HK" sz="1200" dirty="0"/>
              <a:t>If you have the experience of playing a game with money, you will be aware that all your investments in the game are bound to the game account. If one day you abandon the game, your gaming properties are left in the account, and</a:t>
            </a:r>
            <a:r>
              <a:rPr lang="zh-CN" altLang="en-US" sz="1200" dirty="0"/>
              <a:t> </a:t>
            </a:r>
            <a:r>
              <a:rPr lang="en-HK" sz="1200" dirty="0"/>
              <a:t>the crucial fact is that they cannot be traded in for any valuable thing. </a:t>
            </a:r>
          </a:p>
          <a:p>
            <a:br>
              <a:rPr lang="en-HK" sz="1200" dirty="0"/>
            </a:br>
            <a:endParaRPr lang="en-HK" altLang="zh-TW" sz="1200" b="1" dirty="0">
              <a:latin typeface="STFangsong" panose="02010600040101010101" pitchFamily="2" charset="-122"/>
              <a:ea typeface="STFangsong" panose="02010600040101010101" pitchFamily="2" charset="-122"/>
            </a:endParaRPr>
          </a:p>
          <a:p>
            <a:pPr>
              <a:lnSpc>
                <a:spcPct val="150000"/>
              </a:lnSpc>
            </a:pPr>
            <a:endParaRPr lang="zh-CN" altLang="en-US" sz="1200" dirty="0">
              <a:latin typeface="STFangsong" panose="02010600040101010101" pitchFamily="2" charset="-122"/>
              <a:ea typeface="STFangsong" panose="02010600040101010101" pitchFamily="2" charset="-122"/>
            </a:endParaRPr>
          </a:p>
        </p:txBody>
      </p:sp>
      <p:sp>
        <p:nvSpPr>
          <p:cNvPr id="5" name="文本框 15">
            <a:extLst>
              <a:ext uri="{FF2B5EF4-FFF2-40B4-BE49-F238E27FC236}">
                <a16:creationId xmlns:a16="http://schemas.microsoft.com/office/drawing/2014/main" id="{73549CFB-0D57-4DF2-B28A-25933B829B25}"/>
              </a:ext>
            </a:extLst>
          </p:cNvPr>
          <p:cNvSpPr txBox="1"/>
          <p:nvPr/>
        </p:nvSpPr>
        <p:spPr>
          <a:xfrm>
            <a:off x="2523689" y="3838288"/>
            <a:ext cx="8637197" cy="249299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pPr>
            <a:r>
              <a:rPr lang="en-HK" altLang="zh-CN" sz="2400" dirty="0">
                <a:solidFill>
                  <a:schemeClr val="accent1">
                    <a:lumMod val="75000"/>
                  </a:schemeClr>
                </a:solidFill>
                <a:latin typeface="Rockwell (Body)"/>
                <a:ea typeface="PMingLiU" panose="02020500000000000000" pitchFamily="18" charset="-120"/>
              </a:rPr>
              <a:t>Project Abstract</a:t>
            </a:r>
            <a:endParaRPr lang="en-HK" altLang="zh-TW" sz="2400" b="1" dirty="0">
              <a:solidFill>
                <a:schemeClr val="accent1">
                  <a:lumMod val="75000"/>
                </a:schemeClr>
              </a:solidFill>
              <a:latin typeface="Rockwell (Body)"/>
              <a:ea typeface="PMingLiU" panose="02020500000000000000" pitchFamily="18" charset="-120"/>
            </a:endParaRPr>
          </a:p>
          <a:p>
            <a:r>
              <a:rPr lang="en-HK" sz="1200" dirty="0"/>
              <a:t>We would apply blockchain technology to develop a gaming platform to issue crypto token for games. Gaming companies would be invited to join our platform to use our crypto token as the gaming currency. Users’ crypto wallets are the gaming wallets. Bitcoin will be used to purchase our platform’s crypto tokens for game stores’ consumption. As all the games share the common wallet and gaming currency, once the player abandons the game, he can trade-in his equipment and gaming products to other players for crypto tokens which can be used in other games. Gaming companies can earn players’ crypto tokens through selling gaming products in their game stores and imposing tax to the transactions between players. They can exchange the crypto tokens gained from the players to bitcoin through smart contracts as their income.  </a:t>
            </a:r>
          </a:p>
          <a:p>
            <a:br>
              <a:rPr lang="en-HK" sz="1200" dirty="0"/>
            </a:br>
            <a:endParaRPr lang="zh-CN" altLang="en-US" sz="1200" dirty="0">
              <a:latin typeface="PMingLiU" panose="02020500000000000000" pitchFamily="18" charset="-120"/>
              <a:ea typeface="PMingLiU" panose="02020500000000000000" pitchFamily="18" charset="-120"/>
            </a:endParaRPr>
          </a:p>
        </p:txBody>
      </p:sp>
    </p:spTree>
    <p:extLst>
      <p:ext uri="{BB962C8B-B14F-4D97-AF65-F5344CB8AC3E}">
        <p14:creationId xmlns:p14="http://schemas.microsoft.com/office/powerpoint/2010/main" val="2799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D3B293-3693-494C-B0B1-946B0D1BB63E}"/>
              </a:ext>
            </a:extLst>
          </p:cNvPr>
          <p:cNvSpPr>
            <a:spLocks noGrp="1"/>
          </p:cNvSpPr>
          <p:nvPr>
            <p:ph type="body" sz="quarter" idx="10"/>
          </p:nvPr>
        </p:nvSpPr>
        <p:spPr/>
        <p:txBody>
          <a:bodyPr>
            <a:normAutofit fontScale="70000" lnSpcReduction="20000"/>
          </a:bodyPr>
          <a:lstStyle/>
          <a:p>
            <a:r>
              <a:rPr lang="en-HK"/>
              <a:t>Our Team</a:t>
            </a:r>
            <a:endParaRPr lang="en-HK" dirty="0"/>
          </a:p>
        </p:txBody>
      </p:sp>
      <p:pic>
        <p:nvPicPr>
          <p:cNvPr id="17" name="图片占位符 16" descr="微笑的人&#10;&#10;描述已自动生成">
            <a:extLst>
              <a:ext uri="{FF2B5EF4-FFF2-40B4-BE49-F238E27FC236}">
                <a16:creationId xmlns:a16="http://schemas.microsoft.com/office/drawing/2014/main" id="{B03415BA-6306-664F-A88F-39D427382CD2}"/>
              </a:ext>
            </a:extLst>
          </p:cNvPr>
          <p:cNvPicPr>
            <a:picLocks noGrp="1" noChangeAspect="1"/>
          </p:cNvPicPr>
          <p:nvPr>
            <p:ph type="pic" sz="quarter" idx="59"/>
          </p:nvPr>
        </p:nvPicPr>
        <p:blipFill>
          <a:blip r:embed="rId2">
            <a:extLst>
              <a:ext uri="{28A0092B-C50C-407E-A947-70E740481C1C}">
                <a14:useLocalDpi xmlns:a14="http://schemas.microsoft.com/office/drawing/2010/main" val="0"/>
              </a:ext>
            </a:extLst>
          </a:blip>
          <a:srcRect t="1209" b="1209"/>
          <a:stretch>
            <a:fillRect/>
          </a:stretch>
        </p:blipFill>
        <p:spPr/>
      </p:pic>
      <p:pic>
        <p:nvPicPr>
          <p:cNvPr id="7" name="Picture Placeholder 6" descr="A person wearing a suit and tie smiling at the camera&#10;&#10;Description automatically generated">
            <a:extLst>
              <a:ext uri="{FF2B5EF4-FFF2-40B4-BE49-F238E27FC236}">
                <a16:creationId xmlns:a16="http://schemas.microsoft.com/office/drawing/2014/main" id="{49E04149-C34C-4EBF-BADD-5B04E85DE345}"/>
              </a:ext>
            </a:extLst>
          </p:cNvPr>
          <p:cNvPicPr>
            <a:picLocks noGrp="1" noChangeAspect="1"/>
          </p:cNvPicPr>
          <p:nvPr>
            <p:ph type="pic" sz="quarter" idx="65"/>
          </p:nvPr>
        </p:nvPicPr>
        <p:blipFill>
          <a:blip r:embed="rId3">
            <a:extLst>
              <a:ext uri="{28A0092B-C50C-407E-A947-70E740481C1C}">
                <a14:useLocalDpi xmlns:a14="http://schemas.microsoft.com/office/drawing/2010/main" val="0"/>
              </a:ext>
            </a:extLst>
          </a:blip>
          <a:srcRect t="940" b="940"/>
          <a:stretch>
            <a:fillRect/>
          </a:stretch>
        </p:blipFill>
        <p:spPr/>
      </p:pic>
      <p:grpSp>
        <p:nvGrpSpPr>
          <p:cNvPr id="8" name="Group 27">
            <a:extLst>
              <a:ext uri="{FF2B5EF4-FFF2-40B4-BE49-F238E27FC236}">
                <a16:creationId xmlns:a16="http://schemas.microsoft.com/office/drawing/2014/main" id="{8C0DAE06-EA67-480E-BDE9-9B34B6D9F86B}"/>
              </a:ext>
            </a:extLst>
          </p:cNvPr>
          <p:cNvGrpSpPr/>
          <p:nvPr/>
        </p:nvGrpSpPr>
        <p:grpSpPr>
          <a:xfrm>
            <a:off x="421105" y="3766306"/>
            <a:ext cx="3773838" cy="3447096"/>
            <a:chOff x="-1663724" y="1001693"/>
            <a:chExt cx="5061491" cy="2021415"/>
          </a:xfrm>
        </p:grpSpPr>
        <p:sp>
          <p:nvSpPr>
            <p:cNvPr id="9" name="TextBox 8">
              <a:extLst>
                <a:ext uri="{FF2B5EF4-FFF2-40B4-BE49-F238E27FC236}">
                  <a16:creationId xmlns:a16="http://schemas.microsoft.com/office/drawing/2014/main" id="{B67DDE54-9FBF-40A7-83B4-D715010373E9}"/>
                </a:ext>
              </a:extLst>
            </p:cNvPr>
            <p:cNvSpPr txBox="1"/>
            <p:nvPr/>
          </p:nvSpPr>
          <p:spPr>
            <a:xfrm>
              <a:off x="-1296073" y="1001693"/>
              <a:ext cx="4295872" cy="487306"/>
            </a:xfrm>
            <a:prstGeom prst="rect">
              <a:avLst/>
            </a:prstGeom>
            <a:noFill/>
          </p:spPr>
          <p:txBody>
            <a:bodyPr wrap="square" rtlCol="0" anchor="ctr">
              <a:spAutoFit/>
            </a:bodyPr>
            <a:lstStyle/>
            <a:p>
              <a:pPr algn="ctr"/>
              <a:r>
                <a:rPr lang="en" altLang="ko-KR" sz="1200" b="1" dirty="0">
                  <a:solidFill>
                    <a:schemeClr val="tx1">
                      <a:lumMod val="85000"/>
                    </a:schemeClr>
                  </a:solidFill>
                  <a:cs typeface="Arial" pitchFamily="34" charset="0"/>
                </a:rPr>
                <a:t>Tsang Chin Fung</a:t>
              </a:r>
              <a:endParaRPr lang="ko-KR" altLang="en-US" sz="1200" b="1" dirty="0">
                <a:solidFill>
                  <a:schemeClr val="tx1">
                    <a:lumMod val="85000"/>
                  </a:schemeClr>
                </a:solidFill>
                <a:cs typeface="Arial" pitchFamily="34" charset="0"/>
              </a:endParaRPr>
            </a:p>
            <a:p>
              <a:pPr algn="ctr"/>
              <a:endParaRPr lang="en-US" altLang="ko-KR" sz="1200" b="1" dirty="0">
                <a:solidFill>
                  <a:schemeClr val="tx1">
                    <a:lumMod val="85000"/>
                  </a:schemeClr>
                </a:solidFill>
                <a:cs typeface="Arial" pitchFamily="34" charset="0"/>
              </a:endParaRPr>
            </a:p>
            <a:p>
              <a:pPr algn="ctr"/>
              <a:r>
                <a:rPr lang="en-US" altLang="ko-KR" sz="1200" b="1" dirty="0">
                  <a:solidFill>
                    <a:schemeClr val="tx1">
                      <a:lumMod val="85000"/>
                    </a:schemeClr>
                  </a:solidFill>
                  <a:cs typeface="Arial" pitchFamily="34" charset="0"/>
                </a:rPr>
                <a:t>Blockchain developer and Marketing officer</a:t>
              </a:r>
            </a:p>
          </p:txBody>
        </p:sp>
        <p:sp>
          <p:nvSpPr>
            <p:cNvPr id="10" name="TextBox 9">
              <a:extLst>
                <a:ext uri="{FF2B5EF4-FFF2-40B4-BE49-F238E27FC236}">
                  <a16:creationId xmlns:a16="http://schemas.microsoft.com/office/drawing/2014/main" id="{2C7724E7-E8C3-4139-A1C4-35C78516724A}"/>
                </a:ext>
              </a:extLst>
            </p:cNvPr>
            <p:cNvSpPr txBox="1"/>
            <p:nvPr/>
          </p:nvSpPr>
          <p:spPr>
            <a:xfrm>
              <a:off x="-1663724" y="1434853"/>
              <a:ext cx="5061491" cy="1588255"/>
            </a:xfrm>
            <a:prstGeom prst="rect">
              <a:avLst/>
            </a:prstGeom>
            <a:noFill/>
          </p:spPr>
          <p:txBody>
            <a:bodyPr wrap="square" rtlCol="0">
              <a:spAutoFit/>
            </a:bodyPr>
            <a:lstStyle/>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Undergraduate student at the University of Hong Kong with Computer Science and Finance major</a:t>
              </a:r>
            </a:p>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Award winner in Samsung Solve for Tomorrow Competition 2019 (application development competition)</a:t>
              </a:r>
            </a:p>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Good at software development and financial modelling</a:t>
              </a:r>
            </a:p>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Great at administration work, as the Public Relations Officer of Politic and Public Administration Association in the University of Hong Kong</a:t>
              </a:r>
            </a:p>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Working experience:</a:t>
              </a:r>
              <a:br>
                <a:rPr lang="en-HK" sz="1000" dirty="0">
                  <a:solidFill>
                    <a:schemeClr val="tx1">
                      <a:lumMod val="85000"/>
                    </a:schemeClr>
                  </a:solidFill>
                </a:rPr>
              </a:br>
              <a:r>
                <a:rPr lang="en-HK" sz="1000" b="0" i="0" dirty="0">
                  <a:solidFill>
                    <a:schemeClr val="tx1">
                      <a:lumMod val="85000"/>
                    </a:schemeClr>
                  </a:solidFill>
                  <a:effectLst/>
                  <a:latin typeface="Arial" panose="020B0604020202020204" pitchFamily="34" charset="0"/>
                </a:rPr>
                <a:t>Bank of China Hong Kong Fintech placement (2020-2021)</a:t>
              </a:r>
              <a:br>
                <a:rPr lang="en-HK" sz="1000" dirty="0">
                  <a:solidFill>
                    <a:schemeClr val="tx1">
                      <a:lumMod val="85000"/>
                    </a:schemeClr>
                  </a:solidFill>
                </a:rPr>
              </a:br>
              <a:r>
                <a:rPr lang="en-HK" sz="1000" b="0" i="0" dirty="0">
                  <a:solidFill>
                    <a:schemeClr val="tx1">
                      <a:lumMod val="85000"/>
                    </a:schemeClr>
                  </a:solidFill>
                  <a:effectLst/>
                  <a:latin typeface="Arial" panose="020B0604020202020204" pitchFamily="34" charset="0"/>
                </a:rPr>
                <a:t>Pearson Educational Limited Programmer (2020)</a:t>
              </a:r>
              <a:br>
                <a:rPr lang="en-HK" sz="1000" dirty="0">
                  <a:solidFill>
                    <a:schemeClr val="tx1">
                      <a:lumMod val="85000"/>
                    </a:schemeClr>
                  </a:solidFill>
                </a:rPr>
              </a:br>
              <a:r>
                <a:rPr lang="en-HK" sz="1000" b="0" i="0" dirty="0">
                  <a:solidFill>
                    <a:schemeClr val="tx1">
                      <a:lumMod val="85000"/>
                    </a:schemeClr>
                  </a:solidFill>
                  <a:effectLst/>
                  <a:latin typeface="Arial" panose="020B0604020202020204" pitchFamily="34" charset="0"/>
                </a:rPr>
                <a:t>China Development Bank Summer Analyst (2019)</a:t>
              </a:r>
              <a:br>
                <a:rPr lang="en-HK" sz="1000" dirty="0">
                  <a:solidFill>
                    <a:schemeClr val="tx1">
                      <a:lumMod val="85000"/>
                    </a:schemeClr>
                  </a:solidFill>
                </a:rPr>
              </a:br>
              <a:r>
                <a:rPr lang="en-HK" sz="1000" b="0" i="0" dirty="0">
                  <a:solidFill>
                    <a:schemeClr val="tx1">
                      <a:lumMod val="85000"/>
                    </a:schemeClr>
                  </a:solidFill>
                  <a:effectLst/>
                  <a:latin typeface="Arial" panose="020B0604020202020204" pitchFamily="34" charset="0"/>
                </a:rPr>
                <a:t>91 Technology Limited Company Assistant Engineer (2018)</a:t>
              </a:r>
              <a:endParaRPr lang="en-HK" sz="1000" dirty="0">
                <a:solidFill>
                  <a:schemeClr val="tx1">
                    <a:lumMod val="85000"/>
                  </a:schemeClr>
                </a:solidFill>
                <a:latin typeface="Arial" panose="020B0604020202020204" pitchFamily="34" charset="0"/>
              </a:endParaRPr>
            </a:p>
          </p:txBody>
        </p:sp>
      </p:grpSp>
      <p:pic>
        <p:nvPicPr>
          <p:cNvPr id="20" name="Picture Placeholder 19">
            <a:extLst>
              <a:ext uri="{FF2B5EF4-FFF2-40B4-BE49-F238E27FC236}">
                <a16:creationId xmlns:a16="http://schemas.microsoft.com/office/drawing/2014/main" id="{E6FA546D-3FF5-2949-A4D5-8E4ACFB7A788}"/>
              </a:ext>
            </a:extLst>
          </p:cNvPr>
          <p:cNvPicPr>
            <a:picLocks noGrp="1" noChangeAspect="1"/>
          </p:cNvPicPr>
          <p:nvPr>
            <p:ph type="pic" sz="quarter" idx="62"/>
          </p:nvPr>
        </p:nvPicPr>
        <p:blipFill>
          <a:blip r:embed="rId4">
            <a:extLst>
              <a:ext uri="{28A0092B-C50C-407E-A947-70E740481C1C}">
                <a14:useLocalDpi xmlns:a14="http://schemas.microsoft.com/office/drawing/2010/main" val="0"/>
              </a:ext>
            </a:extLst>
          </a:blip>
          <a:srcRect t="2370" b="2370"/>
          <a:stretch>
            <a:fillRect/>
          </a:stretch>
        </p:blipFill>
        <p:spPr/>
      </p:pic>
      <p:grpSp>
        <p:nvGrpSpPr>
          <p:cNvPr id="21" name="Group 27">
            <a:extLst>
              <a:ext uri="{FF2B5EF4-FFF2-40B4-BE49-F238E27FC236}">
                <a16:creationId xmlns:a16="http://schemas.microsoft.com/office/drawing/2014/main" id="{9929081B-CDAF-4049-9A1A-939DAB174BB8}"/>
              </a:ext>
            </a:extLst>
          </p:cNvPr>
          <p:cNvGrpSpPr/>
          <p:nvPr/>
        </p:nvGrpSpPr>
        <p:grpSpPr>
          <a:xfrm>
            <a:off x="4188644" y="3766306"/>
            <a:ext cx="3773838" cy="2985432"/>
            <a:chOff x="-1463178" y="1001693"/>
            <a:chExt cx="5061491" cy="1750691"/>
          </a:xfrm>
        </p:grpSpPr>
        <p:sp>
          <p:nvSpPr>
            <p:cNvPr id="22" name="TextBox 21">
              <a:extLst>
                <a:ext uri="{FF2B5EF4-FFF2-40B4-BE49-F238E27FC236}">
                  <a16:creationId xmlns:a16="http://schemas.microsoft.com/office/drawing/2014/main" id="{80E4AB59-5AE2-904F-864A-4412A39C403E}"/>
                </a:ext>
              </a:extLst>
            </p:cNvPr>
            <p:cNvSpPr txBox="1"/>
            <p:nvPr/>
          </p:nvSpPr>
          <p:spPr>
            <a:xfrm>
              <a:off x="-1294335" y="1001693"/>
              <a:ext cx="4295872" cy="379016"/>
            </a:xfrm>
            <a:prstGeom prst="rect">
              <a:avLst/>
            </a:prstGeom>
            <a:noFill/>
          </p:spPr>
          <p:txBody>
            <a:bodyPr wrap="square" rtlCol="0" anchor="ctr">
              <a:spAutoFit/>
            </a:bodyPr>
            <a:lstStyle/>
            <a:p>
              <a:pPr algn="ctr"/>
              <a:r>
                <a:rPr lang="en-US" altLang="ko-KR" sz="1200" b="1" dirty="0">
                  <a:solidFill>
                    <a:schemeClr val="tx1">
                      <a:lumMod val="85000"/>
                    </a:schemeClr>
                  </a:solidFill>
                  <a:cs typeface="Arial" pitchFamily="34" charset="0"/>
                </a:rPr>
                <a:t>Yang </a:t>
              </a:r>
              <a:r>
                <a:rPr lang="en-US" altLang="ko-KR" sz="1200" b="1" dirty="0" err="1">
                  <a:solidFill>
                    <a:schemeClr val="tx1">
                      <a:lumMod val="85000"/>
                    </a:schemeClr>
                  </a:solidFill>
                  <a:cs typeface="Arial" pitchFamily="34" charset="0"/>
                </a:rPr>
                <a:t>Yuening</a:t>
              </a:r>
              <a:endParaRPr lang="en-US" altLang="ko-KR" sz="1200" b="1" dirty="0">
                <a:solidFill>
                  <a:schemeClr val="tx1">
                    <a:lumMod val="85000"/>
                  </a:schemeClr>
                </a:solidFill>
                <a:cs typeface="Arial" pitchFamily="34" charset="0"/>
              </a:endParaRPr>
            </a:p>
            <a:p>
              <a:pPr algn="ctr"/>
              <a:endParaRPr lang="en-US" altLang="ko-KR" sz="1200" b="1" dirty="0">
                <a:solidFill>
                  <a:schemeClr val="tx1">
                    <a:lumMod val="85000"/>
                  </a:schemeClr>
                </a:solidFill>
                <a:cs typeface="Arial" pitchFamily="34" charset="0"/>
              </a:endParaRPr>
            </a:p>
            <a:p>
              <a:pPr algn="ctr"/>
              <a:r>
                <a:rPr lang="en-US" altLang="ko-KR" sz="1200" b="1" dirty="0">
                  <a:solidFill>
                    <a:schemeClr val="tx1">
                      <a:lumMod val="85000"/>
                    </a:schemeClr>
                  </a:solidFill>
                  <a:cs typeface="Arial" pitchFamily="34" charset="0"/>
                </a:rPr>
                <a:t>Blockchain developer</a:t>
              </a:r>
            </a:p>
          </p:txBody>
        </p:sp>
        <p:sp>
          <p:nvSpPr>
            <p:cNvPr id="23" name="TextBox 22">
              <a:extLst>
                <a:ext uri="{FF2B5EF4-FFF2-40B4-BE49-F238E27FC236}">
                  <a16:creationId xmlns:a16="http://schemas.microsoft.com/office/drawing/2014/main" id="{6157E1DD-835A-7D43-A914-B80E395A3C11}"/>
                </a:ext>
              </a:extLst>
            </p:cNvPr>
            <p:cNvSpPr txBox="1"/>
            <p:nvPr/>
          </p:nvSpPr>
          <p:spPr>
            <a:xfrm>
              <a:off x="-1463178" y="1434853"/>
              <a:ext cx="5061491" cy="1317531"/>
            </a:xfrm>
            <a:prstGeom prst="rect">
              <a:avLst/>
            </a:prstGeom>
            <a:noFill/>
          </p:spPr>
          <p:txBody>
            <a:bodyPr wrap="square" rtlCol="0">
              <a:spAutoFit/>
            </a:bodyPr>
            <a:lstStyle/>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Undergraduate student at the University of Hong Kong with Computer Science major and Finance minor</a:t>
              </a:r>
            </a:p>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Good at software development</a:t>
              </a:r>
              <a:r>
                <a:rPr lang="zh-CN" altLang="en-US" sz="1000" b="0" i="0" dirty="0">
                  <a:solidFill>
                    <a:schemeClr val="tx1">
                      <a:lumMod val="85000"/>
                    </a:schemeClr>
                  </a:solidFill>
                  <a:effectLst/>
                  <a:latin typeface="Arial" panose="020B0604020202020204" pitchFamily="34" charset="0"/>
                </a:rPr>
                <a:t> </a:t>
              </a:r>
              <a:r>
                <a:rPr lang="en-US" altLang="zh-CN" sz="1000" b="0" i="0" dirty="0">
                  <a:solidFill>
                    <a:schemeClr val="tx1">
                      <a:lumMod val="85000"/>
                    </a:schemeClr>
                  </a:solidFill>
                  <a:effectLst/>
                  <a:latin typeface="Arial" panose="020B0604020202020204" pitchFamily="34" charset="0"/>
                </a:rPr>
                <a:t>of</a:t>
              </a:r>
              <a:r>
                <a:rPr lang="zh-CN" altLang="en-US" sz="1000" b="0" i="0" dirty="0">
                  <a:solidFill>
                    <a:schemeClr val="tx1">
                      <a:lumMod val="85000"/>
                    </a:schemeClr>
                  </a:solidFill>
                  <a:effectLst/>
                  <a:latin typeface="Arial" panose="020B0604020202020204" pitchFamily="34" charset="0"/>
                </a:rPr>
                <a:t> </a:t>
              </a:r>
              <a:r>
                <a:rPr lang="en-US" altLang="zh-CN" sz="1000" dirty="0">
                  <a:solidFill>
                    <a:schemeClr val="tx1">
                      <a:lumMod val="85000"/>
                    </a:schemeClr>
                  </a:solidFill>
                  <a:latin typeface="Arial" panose="020B0604020202020204" pitchFamily="34" charset="0"/>
                </a:rPr>
                <a:t>both</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front-</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and</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back-end</a:t>
              </a:r>
            </a:p>
            <a:p>
              <a:pPr marL="171450" indent="-171450">
                <a:buFont typeface="Arial" panose="020B0604020202020204" pitchFamily="34" charset="0"/>
                <a:buChar char="•"/>
              </a:pPr>
              <a:r>
                <a:rPr lang="en-HK" altLang="zh-CN" sz="1000" dirty="0">
                  <a:solidFill>
                    <a:schemeClr val="tx1">
                      <a:lumMod val="85000"/>
                    </a:schemeClr>
                  </a:solidFill>
                  <a:latin typeface="Arial" panose="020B0604020202020204" pitchFamily="34" charset="0"/>
                </a:rPr>
                <a:t>Familiar with the blockchain and blockchain-related implementation knowledge and skills</a:t>
              </a:r>
              <a:endParaRPr lang="en-HK" sz="1000" b="0" i="0" dirty="0">
                <a:solidFill>
                  <a:schemeClr val="tx1">
                    <a:lumMod val="85000"/>
                  </a:schemeClr>
                </a:solidFill>
                <a:effectLst/>
                <a:latin typeface="Arial" panose="020B0604020202020204" pitchFamily="34" charset="0"/>
              </a:endParaRPr>
            </a:p>
            <a:p>
              <a:pPr marL="171450" indent="-171450">
                <a:buFont typeface="Arial" panose="020B0604020202020204" pitchFamily="34" charset="0"/>
                <a:buChar char="•"/>
              </a:pPr>
              <a:r>
                <a:rPr lang="en-HK" sz="1000" dirty="0">
                  <a:solidFill>
                    <a:schemeClr val="tx1">
                      <a:lumMod val="85000"/>
                    </a:schemeClr>
                  </a:solidFill>
                  <a:latin typeface="Arial" panose="020B0604020202020204" pitchFamily="34" charset="0"/>
                </a:rPr>
                <a:t>Working experience:</a:t>
              </a:r>
              <a:br>
                <a:rPr lang="en-HK" sz="1000" dirty="0">
                  <a:solidFill>
                    <a:schemeClr val="tx1">
                      <a:lumMod val="85000"/>
                    </a:schemeClr>
                  </a:solidFill>
                </a:rPr>
              </a:br>
              <a:r>
                <a:rPr lang="en-HK" sz="1000" dirty="0">
                  <a:solidFill>
                    <a:schemeClr val="tx1">
                      <a:lumMod val="85000"/>
                    </a:schemeClr>
                  </a:solidFill>
                  <a:latin typeface="Arial" panose="020B0604020202020204" pitchFamily="34" charset="0"/>
                </a:rPr>
                <a:t>Tencent</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Video,</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iOS</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developer</a:t>
              </a:r>
              <a:r>
                <a:rPr lang="zh-CN" altLang="en-US" sz="1000" dirty="0">
                  <a:solidFill>
                    <a:schemeClr val="tx1">
                      <a:lumMod val="85000"/>
                    </a:schemeClr>
                  </a:solidFill>
                  <a:latin typeface="Arial" panose="020B0604020202020204" pitchFamily="34" charset="0"/>
                </a:rPr>
                <a:t> </a:t>
              </a:r>
              <a:r>
                <a:rPr lang="en-HK" sz="1000" dirty="0">
                  <a:solidFill>
                    <a:schemeClr val="tx1">
                      <a:lumMod val="85000"/>
                    </a:schemeClr>
                  </a:solidFill>
                  <a:latin typeface="Arial" panose="020B0604020202020204" pitchFamily="34" charset="0"/>
                </a:rPr>
                <a:t>(2020)</a:t>
              </a:r>
              <a:br>
                <a:rPr lang="en-HK" sz="1000" dirty="0">
                  <a:solidFill>
                    <a:schemeClr val="tx1">
                      <a:lumMod val="85000"/>
                    </a:schemeClr>
                  </a:solidFill>
                </a:rPr>
              </a:br>
              <a:r>
                <a:rPr lang="en-HK" sz="1000" dirty="0">
                  <a:solidFill>
                    <a:schemeClr val="tx1">
                      <a:lumMod val="85000"/>
                    </a:schemeClr>
                  </a:solidFill>
                  <a:latin typeface="Arial" panose="020B0604020202020204" pitchFamily="34" charset="0"/>
                </a:rPr>
                <a:t>Tencent Cloud</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Tencent Blockchain as a Service</a:t>
              </a:r>
              <a:r>
                <a:rPr lang="zh-CN" altLang="en-US" sz="1000" dirty="0">
                  <a:solidFill>
                    <a:schemeClr val="tx1">
                      <a:lumMod val="85000"/>
                    </a:schemeClr>
                  </a:solidFill>
                  <a:latin typeface="Arial" panose="020B0604020202020204" pitchFamily="34" charset="0"/>
                </a:rPr>
                <a:t> </a:t>
              </a:r>
              <a:r>
                <a:rPr lang="en-US" altLang="zh-CN" sz="1000" dirty="0" err="1">
                  <a:solidFill>
                    <a:schemeClr val="tx1">
                      <a:lumMod val="85000"/>
                    </a:schemeClr>
                  </a:solidFill>
                  <a:latin typeface="Arial" panose="020B0604020202020204" pitchFamily="34" charset="0"/>
                </a:rPr>
                <a:t>TBaaS</a:t>
              </a:r>
              <a:r>
                <a:rPr lang="en-US" altLang="zh-CN" sz="1000" dirty="0">
                  <a:solidFill>
                    <a:schemeClr val="tx1">
                      <a:lumMod val="85000"/>
                    </a:schemeClr>
                  </a:solidFill>
                  <a:latin typeface="Arial" panose="020B0604020202020204" pitchFamily="34" charset="0"/>
                </a:rPr>
                <a:t>,</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backend</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developer (</a:t>
              </a:r>
              <a:r>
                <a:rPr lang="en-HK" sz="1000" dirty="0">
                  <a:solidFill>
                    <a:schemeClr val="tx1">
                      <a:lumMod val="85000"/>
                    </a:schemeClr>
                  </a:solidFill>
                  <a:latin typeface="Arial" panose="020B0604020202020204" pitchFamily="34" charset="0"/>
                </a:rPr>
                <a:t>20</a:t>
              </a:r>
              <a:r>
                <a:rPr lang="en-US" altLang="zh-CN" sz="1000" dirty="0">
                  <a:solidFill>
                    <a:schemeClr val="tx1">
                      <a:lumMod val="85000"/>
                    </a:schemeClr>
                  </a:solidFill>
                  <a:latin typeface="Arial" panose="020B0604020202020204" pitchFamily="34" charset="0"/>
                </a:rPr>
                <a:t>19</a:t>
              </a:r>
              <a:r>
                <a:rPr lang="en-HK" sz="1000" dirty="0">
                  <a:solidFill>
                    <a:schemeClr val="tx1">
                      <a:lumMod val="85000"/>
                    </a:schemeClr>
                  </a:solidFill>
                  <a:latin typeface="Arial" panose="020B0604020202020204" pitchFamily="34" charset="0"/>
                </a:rPr>
                <a:t>))</a:t>
              </a:r>
              <a:br>
                <a:rPr lang="en-HK" sz="1000" dirty="0">
                  <a:solidFill>
                    <a:schemeClr val="tx1">
                      <a:lumMod val="85000"/>
                    </a:schemeClr>
                  </a:solidFill>
                </a:rPr>
              </a:br>
              <a:r>
                <a:rPr lang="en-US" altLang="zh-CN" sz="1000" dirty="0" err="1">
                  <a:solidFill>
                    <a:schemeClr val="tx1">
                      <a:lumMod val="85000"/>
                    </a:schemeClr>
                  </a:solidFill>
                  <a:latin typeface="Arial" panose="020B0604020202020204" pitchFamily="34" charset="0"/>
                </a:rPr>
                <a:t>Weizhi</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take-over,</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web</a:t>
              </a:r>
              <a:r>
                <a:rPr lang="zh-CN" altLang="en-US" sz="1000" dirty="0">
                  <a:solidFill>
                    <a:schemeClr val="tx1">
                      <a:lumMod val="85000"/>
                    </a:schemeClr>
                  </a:solidFill>
                  <a:latin typeface="Arial" panose="020B0604020202020204" pitchFamily="34" charset="0"/>
                </a:rPr>
                <a:t> </a:t>
              </a:r>
              <a:r>
                <a:rPr lang="en-US" altLang="zh-CN" sz="1000" dirty="0">
                  <a:solidFill>
                    <a:schemeClr val="tx1">
                      <a:lumMod val="85000"/>
                    </a:schemeClr>
                  </a:solidFill>
                  <a:latin typeface="Arial" panose="020B0604020202020204" pitchFamily="34" charset="0"/>
                </a:rPr>
                <a:t>developer</a:t>
              </a:r>
              <a:r>
                <a:rPr lang="zh-CN" altLang="en-US" sz="1000" dirty="0">
                  <a:solidFill>
                    <a:schemeClr val="tx1">
                      <a:lumMod val="85000"/>
                    </a:schemeClr>
                  </a:solidFill>
                  <a:latin typeface="Arial" panose="020B0604020202020204" pitchFamily="34" charset="0"/>
                </a:rPr>
                <a:t> </a:t>
              </a:r>
              <a:r>
                <a:rPr lang="en-HK" sz="1000" dirty="0">
                  <a:solidFill>
                    <a:schemeClr val="tx1">
                      <a:lumMod val="85000"/>
                    </a:schemeClr>
                  </a:solidFill>
                  <a:latin typeface="Arial" panose="020B0604020202020204" pitchFamily="34" charset="0"/>
                </a:rPr>
                <a:t>(</a:t>
              </a:r>
              <a:r>
                <a:rPr lang="en-US" altLang="zh-CN" sz="1000" dirty="0">
                  <a:solidFill>
                    <a:schemeClr val="tx1">
                      <a:lumMod val="85000"/>
                    </a:schemeClr>
                  </a:solidFill>
                  <a:latin typeface="Arial" panose="020B0604020202020204" pitchFamily="34" charset="0"/>
                </a:rPr>
                <a:t>2019</a:t>
              </a:r>
              <a:r>
                <a:rPr lang="en-HK" sz="1000" dirty="0">
                  <a:solidFill>
                    <a:schemeClr val="tx1">
                      <a:lumMod val="85000"/>
                    </a:schemeClr>
                  </a:solidFill>
                  <a:latin typeface="Arial" panose="020B0604020202020204" pitchFamily="34" charset="0"/>
                </a:rPr>
                <a:t>)</a:t>
              </a:r>
            </a:p>
            <a:p>
              <a:pPr marL="171450" indent="-171450">
                <a:buFont typeface="Arial" panose="020B0604020202020204" pitchFamily="34" charset="0"/>
                <a:buChar char="•"/>
              </a:pPr>
              <a:endParaRPr lang="en-US" altLang="zh-CN" sz="1000" dirty="0">
                <a:solidFill>
                  <a:schemeClr val="tx1">
                    <a:lumMod val="85000"/>
                  </a:schemeClr>
                </a:solidFill>
                <a:latin typeface="Arial" panose="020B0604020202020204" pitchFamily="34" charset="0"/>
              </a:endParaRPr>
            </a:p>
            <a:p>
              <a:br>
                <a:rPr lang="en-HK" sz="1000" dirty="0">
                  <a:solidFill>
                    <a:schemeClr val="tx1">
                      <a:lumMod val="85000"/>
                    </a:schemeClr>
                  </a:solidFill>
                </a:rPr>
              </a:br>
              <a:br>
                <a:rPr lang="en-HK" sz="1000" dirty="0">
                  <a:solidFill>
                    <a:schemeClr val="tx1">
                      <a:lumMod val="85000"/>
                    </a:schemeClr>
                  </a:solidFill>
                </a:rPr>
              </a:br>
              <a:endParaRPr lang="en-HK" sz="1000" dirty="0">
                <a:solidFill>
                  <a:schemeClr val="tx1">
                    <a:lumMod val="85000"/>
                  </a:schemeClr>
                </a:solidFill>
                <a:latin typeface="Arial" panose="020B0604020202020204" pitchFamily="34" charset="0"/>
              </a:endParaRPr>
            </a:p>
          </p:txBody>
        </p:sp>
      </p:grpSp>
      <p:grpSp>
        <p:nvGrpSpPr>
          <p:cNvPr id="24" name="Group 27">
            <a:extLst>
              <a:ext uri="{FF2B5EF4-FFF2-40B4-BE49-F238E27FC236}">
                <a16:creationId xmlns:a16="http://schemas.microsoft.com/office/drawing/2014/main" id="{0632110B-11A1-D647-8599-31C085EC3AC3}"/>
              </a:ext>
            </a:extLst>
          </p:cNvPr>
          <p:cNvGrpSpPr/>
          <p:nvPr/>
        </p:nvGrpSpPr>
        <p:grpSpPr>
          <a:xfrm>
            <a:off x="7962482" y="3766305"/>
            <a:ext cx="3773838" cy="2369877"/>
            <a:chOff x="-1463178" y="1001693"/>
            <a:chExt cx="5061491" cy="1389723"/>
          </a:xfrm>
        </p:grpSpPr>
        <p:sp>
          <p:nvSpPr>
            <p:cNvPr id="25" name="TextBox 24">
              <a:extLst>
                <a:ext uri="{FF2B5EF4-FFF2-40B4-BE49-F238E27FC236}">
                  <a16:creationId xmlns:a16="http://schemas.microsoft.com/office/drawing/2014/main" id="{8B020417-2032-E34F-8E62-1B1A1E01C1BE}"/>
                </a:ext>
              </a:extLst>
            </p:cNvPr>
            <p:cNvSpPr txBox="1"/>
            <p:nvPr/>
          </p:nvSpPr>
          <p:spPr>
            <a:xfrm>
              <a:off x="-1463178" y="1001693"/>
              <a:ext cx="4295872" cy="379016"/>
            </a:xfrm>
            <a:prstGeom prst="rect">
              <a:avLst/>
            </a:prstGeom>
            <a:noFill/>
          </p:spPr>
          <p:txBody>
            <a:bodyPr wrap="square" rtlCol="0" anchor="ctr">
              <a:spAutoFit/>
            </a:bodyPr>
            <a:lstStyle/>
            <a:p>
              <a:pPr algn="ctr"/>
              <a:r>
                <a:rPr lang="en-US" altLang="ko-KR" sz="1200" b="1" dirty="0">
                  <a:solidFill>
                    <a:schemeClr val="tx1">
                      <a:lumMod val="85000"/>
                    </a:schemeClr>
                  </a:solidFill>
                  <a:cs typeface="Arial" pitchFamily="34" charset="0"/>
                </a:rPr>
                <a:t>He </a:t>
              </a:r>
              <a:r>
                <a:rPr lang="en-US" altLang="ko-KR" sz="1200" b="1" dirty="0" err="1">
                  <a:solidFill>
                    <a:schemeClr val="tx1">
                      <a:lumMod val="85000"/>
                    </a:schemeClr>
                  </a:solidFill>
                  <a:cs typeface="Arial" pitchFamily="34" charset="0"/>
                </a:rPr>
                <a:t>Huanchen</a:t>
              </a:r>
              <a:endParaRPr lang="ko-KR" altLang="en-US" sz="1200" b="1" dirty="0">
                <a:solidFill>
                  <a:schemeClr val="tx1">
                    <a:lumMod val="85000"/>
                  </a:schemeClr>
                </a:solidFill>
                <a:cs typeface="Arial" pitchFamily="34" charset="0"/>
              </a:endParaRPr>
            </a:p>
            <a:p>
              <a:pPr algn="ctr"/>
              <a:endParaRPr lang="en-US" altLang="ko-KR" sz="1200" b="1" dirty="0">
                <a:solidFill>
                  <a:schemeClr val="tx1">
                    <a:lumMod val="85000"/>
                  </a:schemeClr>
                </a:solidFill>
                <a:cs typeface="Arial" pitchFamily="34" charset="0"/>
              </a:endParaRPr>
            </a:p>
            <a:p>
              <a:pPr algn="ctr"/>
              <a:r>
                <a:rPr lang="en-US" altLang="ko-KR" sz="1200" b="1" dirty="0">
                  <a:solidFill>
                    <a:schemeClr val="tx1">
                      <a:lumMod val="85000"/>
                    </a:schemeClr>
                  </a:solidFill>
                  <a:cs typeface="Arial" pitchFamily="34" charset="0"/>
                </a:rPr>
                <a:t>Blockchain developer</a:t>
              </a:r>
            </a:p>
          </p:txBody>
        </p:sp>
        <p:sp>
          <p:nvSpPr>
            <p:cNvPr id="26" name="TextBox 25">
              <a:extLst>
                <a:ext uri="{FF2B5EF4-FFF2-40B4-BE49-F238E27FC236}">
                  <a16:creationId xmlns:a16="http://schemas.microsoft.com/office/drawing/2014/main" id="{3D2D6904-E1C0-764A-BE2A-8C11933E3F72}"/>
                </a:ext>
              </a:extLst>
            </p:cNvPr>
            <p:cNvSpPr txBox="1"/>
            <p:nvPr/>
          </p:nvSpPr>
          <p:spPr>
            <a:xfrm>
              <a:off x="-1463178" y="1434853"/>
              <a:ext cx="5061491" cy="956563"/>
            </a:xfrm>
            <a:prstGeom prst="rect">
              <a:avLst/>
            </a:prstGeom>
            <a:noFill/>
          </p:spPr>
          <p:txBody>
            <a:bodyPr wrap="square" rtlCol="0">
              <a:spAutoFit/>
            </a:bodyPr>
            <a:lstStyle/>
            <a:p>
              <a:pPr marL="171450" indent="-171450">
                <a:buFont typeface="Arial" panose="020B0604020202020204" pitchFamily="34" charset="0"/>
                <a:buChar char="•"/>
              </a:pPr>
              <a:r>
                <a:rPr lang="en-HK" sz="1000" b="0" i="0" dirty="0">
                  <a:solidFill>
                    <a:schemeClr val="tx1">
                      <a:lumMod val="85000"/>
                    </a:schemeClr>
                  </a:solidFill>
                  <a:effectLst/>
                  <a:latin typeface="Arial" panose="020B0604020202020204" pitchFamily="34" charset="0"/>
                </a:rPr>
                <a:t>Undergraduate student at the University of Hong Kong with </a:t>
              </a:r>
              <a:r>
                <a:rPr lang="en-HK" sz="1000" dirty="0">
                  <a:solidFill>
                    <a:schemeClr val="tx1">
                      <a:lumMod val="85000"/>
                    </a:schemeClr>
                  </a:solidFill>
                  <a:latin typeface="Arial" panose="020B0604020202020204" pitchFamily="34" charset="0"/>
                </a:rPr>
                <a:t>Computer Science major and Finance minor</a:t>
              </a:r>
            </a:p>
            <a:p>
              <a:pPr marL="171450" indent="-171450">
                <a:buFont typeface="Arial" panose="020B0604020202020204" pitchFamily="34" charset="0"/>
                <a:buChar char="•"/>
              </a:pPr>
              <a:r>
                <a:rPr lang="en-HK" altLang="zh-CN" sz="1000" dirty="0">
                  <a:solidFill>
                    <a:schemeClr val="tx1">
                      <a:lumMod val="85000"/>
                    </a:schemeClr>
                  </a:solidFill>
                  <a:latin typeface="Arial" panose="020B0604020202020204" pitchFamily="34" charset="0"/>
                </a:rPr>
                <a:t>Familiar with the blockchain and blockchain-related implementation knowledge and skills. </a:t>
              </a:r>
            </a:p>
            <a:p>
              <a:pPr marL="171450" indent="-171450">
                <a:buFont typeface="Arial" panose="020B0604020202020204" pitchFamily="34" charset="0"/>
                <a:buChar char="•"/>
              </a:pPr>
              <a:r>
                <a:rPr lang="en-HK" altLang="zh-CN" sz="1000" dirty="0">
                  <a:solidFill>
                    <a:schemeClr val="tx1">
                      <a:lumMod val="85000"/>
                    </a:schemeClr>
                  </a:solidFill>
                  <a:latin typeface="Arial" panose="020B0604020202020204" pitchFamily="34" charset="0"/>
                </a:rPr>
                <a:t>Working experience:</a:t>
              </a:r>
              <a:br>
                <a:rPr lang="en-HK" altLang="zh-CN" sz="1000" dirty="0">
                  <a:solidFill>
                    <a:schemeClr val="tx1">
                      <a:lumMod val="85000"/>
                    </a:schemeClr>
                  </a:solidFill>
                </a:rPr>
              </a:br>
              <a:r>
                <a:rPr lang="en-HK" altLang="zh-CN" sz="1000" dirty="0">
                  <a:solidFill>
                    <a:schemeClr val="tx1">
                      <a:lumMod val="85000"/>
                    </a:schemeClr>
                  </a:solidFill>
                  <a:latin typeface="Arial" panose="020B0604020202020204" pitchFamily="34" charset="0"/>
                </a:rPr>
                <a:t>China Construction Bank Fintech (2020)</a:t>
              </a:r>
              <a:br>
                <a:rPr lang="en-HK" altLang="zh-CN" sz="1000" dirty="0">
                  <a:solidFill>
                    <a:schemeClr val="tx1">
                      <a:lumMod val="85000"/>
                    </a:schemeClr>
                  </a:solidFill>
                </a:rPr>
              </a:br>
              <a:r>
                <a:rPr lang="en-HK" altLang="zh-CN" sz="1000" dirty="0">
                  <a:solidFill>
                    <a:schemeClr val="tx1">
                      <a:lumMod val="85000"/>
                    </a:schemeClr>
                  </a:solidFill>
                  <a:latin typeface="Arial" panose="020B0604020202020204" pitchFamily="34" charset="0"/>
                </a:rPr>
                <a:t>Zhong Zhao United (2019)</a:t>
              </a:r>
              <a:endParaRPr lang="en-HK" sz="1000" dirty="0">
                <a:solidFill>
                  <a:schemeClr val="tx1">
                    <a:lumMod val="85000"/>
                  </a:schemeClr>
                </a:solidFill>
                <a:latin typeface="Arial" panose="020B0604020202020204" pitchFamily="34" charset="0"/>
              </a:endParaRPr>
            </a:p>
            <a:p>
              <a:br>
                <a:rPr lang="en-HK" sz="1000" dirty="0">
                  <a:solidFill>
                    <a:schemeClr val="tx1">
                      <a:lumMod val="85000"/>
                    </a:schemeClr>
                  </a:solidFill>
                </a:rPr>
              </a:br>
              <a:br>
                <a:rPr lang="en-HK" sz="1000" dirty="0">
                  <a:solidFill>
                    <a:schemeClr val="tx1">
                      <a:lumMod val="85000"/>
                    </a:schemeClr>
                  </a:solidFill>
                </a:rPr>
              </a:br>
              <a:endParaRPr lang="en-HK" sz="1000" dirty="0">
                <a:solidFill>
                  <a:schemeClr val="tx1">
                    <a:lumMod val="85000"/>
                  </a:schemeClr>
                </a:solidFill>
                <a:latin typeface="Arial" panose="020B0604020202020204" pitchFamily="34" charset="0"/>
              </a:endParaRPr>
            </a:p>
          </p:txBody>
        </p:sp>
      </p:grpSp>
    </p:spTree>
    <p:extLst>
      <p:ext uri="{BB962C8B-B14F-4D97-AF65-F5344CB8AC3E}">
        <p14:creationId xmlns:p14="http://schemas.microsoft.com/office/powerpoint/2010/main" val="37089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12797" y="2861830"/>
            <a:ext cx="6238875" cy="715516"/>
          </a:xfrm>
        </p:spPr>
        <p:txBody>
          <a:bodyPr>
            <a:normAutofit fontScale="70000" lnSpcReduction="20000"/>
          </a:bodyPr>
          <a:lstStyle/>
          <a:p>
            <a:r>
              <a:rPr lang="en-US" dirty="0"/>
              <a:t>Idea and Concepts</a:t>
            </a:r>
          </a:p>
        </p:txBody>
      </p:sp>
    </p:spTree>
    <p:extLst>
      <p:ext uri="{BB962C8B-B14F-4D97-AF65-F5344CB8AC3E}">
        <p14:creationId xmlns:p14="http://schemas.microsoft.com/office/powerpoint/2010/main" val="3796033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7A8619-68FC-4C0F-AAFF-BAF5AD7CE407}"/>
              </a:ext>
            </a:extLst>
          </p:cNvPr>
          <p:cNvSpPr>
            <a:spLocks noGrp="1"/>
          </p:cNvSpPr>
          <p:nvPr>
            <p:ph type="body" sz="quarter" idx="10"/>
          </p:nvPr>
        </p:nvSpPr>
        <p:spPr/>
        <p:txBody>
          <a:bodyPr>
            <a:normAutofit/>
          </a:bodyPr>
          <a:lstStyle/>
          <a:p>
            <a:r>
              <a:rPr lang="en-HK" altLang="ko-KR" sz="2800" dirty="0"/>
              <a:t>Blockchain Gaming platform’s concept (1)</a:t>
            </a:r>
            <a:endParaRPr lang="ko-KR" altLang="en-US" sz="2800" dirty="0"/>
          </a:p>
        </p:txBody>
      </p:sp>
      <p:sp>
        <p:nvSpPr>
          <p:cNvPr id="72" name="TextBox 71">
            <a:extLst>
              <a:ext uri="{FF2B5EF4-FFF2-40B4-BE49-F238E27FC236}">
                <a16:creationId xmlns:a16="http://schemas.microsoft.com/office/drawing/2014/main" id="{DD74CC60-5DB4-4607-AFC0-77A77F35F2B9}"/>
              </a:ext>
            </a:extLst>
          </p:cNvPr>
          <p:cNvSpPr txBox="1"/>
          <p:nvPr/>
        </p:nvSpPr>
        <p:spPr>
          <a:xfrm>
            <a:off x="745987" y="1952781"/>
            <a:ext cx="3966223" cy="830997"/>
          </a:xfrm>
          <a:prstGeom prst="rect">
            <a:avLst/>
          </a:prstGeom>
          <a:noFill/>
        </p:spPr>
        <p:txBody>
          <a:bodyPr wrap="square" rtlCol="0">
            <a:spAutoFit/>
          </a:bodyPr>
          <a:lstStyle/>
          <a:p>
            <a:r>
              <a:rPr lang="en-HK" sz="1200" dirty="0"/>
              <a:t>The gaming companies are the members in our permissioned blockchain, these companies will commonly use our platform’s crypto token as  the virtual gaming currency in their games.</a:t>
            </a:r>
          </a:p>
        </p:txBody>
      </p:sp>
      <p:sp>
        <p:nvSpPr>
          <p:cNvPr id="42" name="Rectangle 41">
            <a:extLst>
              <a:ext uri="{FF2B5EF4-FFF2-40B4-BE49-F238E27FC236}">
                <a16:creationId xmlns:a16="http://schemas.microsoft.com/office/drawing/2014/main" id="{18DE3A8B-CA48-44B2-9222-B493D5129B05}"/>
              </a:ext>
            </a:extLst>
          </p:cNvPr>
          <p:cNvSpPr/>
          <p:nvPr/>
        </p:nvSpPr>
        <p:spPr>
          <a:xfrm>
            <a:off x="939002" y="3239278"/>
            <a:ext cx="3773208" cy="11826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sz="1200">
              <a:solidFill>
                <a:schemeClr val="bg1"/>
              </a:solidFill>
            </a:endParaRPr>
          </a:p>
        </p:txBody>
      </p:sp>
      <p:sp>
        <p:nvSpPr>
          <p:cNvPr id="43" name="Rectangle 42">
            <a:extLst>
              <a:ext uri="{FF2B5EF4-FFF2-40B4-BE49-F238E27FC236}">
                <a16:creationId xmlns:a16="http://schemas.microsoft.com/office/drawing/2014/main" id="{D53BD0CF-F1EE-4177-9EC9-5E1241E22158}"/>
              </a:ext>
            </a:extLst>
          </p:cNvPr>
          <p:cNvSpPr/>
          <p:nvPr/>
        </p:nvSpPr>
        <p:spPr>
          <a:xfrm>
            <a:off x="745987" y="5876315"/>
            <a:ext cx="4457314" cy="76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HK" sz="1200" dirty="0"/>
              <a:t>Our blockchain platform (ERC20 crypto token will be issued for gaming consumption purpose)</a:t>
            </a:r>
          </a:p>
        </p:txBody>
      </p:sp>
      <p:sp>
        <p:nvSpPr>
          <p:cNvPr id="61" name="Oval 60">
            <a:extLst>
              <a:ext uri="{FF2B5EF4-FFF2-40B4-BE49-F238E27FC236}">
                <a16:creationId xmlns:a16="http://schemas.microsoft.com/office/drawing/2014/main" id="{411DA13B-F906-489A-A82E-09ED3D54B953}"/>
              </a:ext>
            </a:extLst>
          </p:cNvPr>
          <p:cNvSpPr/>
          <p:nvPr/>
        </p:nvSpPr>
        <p:spPr>
          <a:xfrm>
            <a:off x="1099929" y="3371327"/>
            <a:ext cx="1422593" cy="440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dirty="0"/>
              <a:t>Game A</a:t>
            </a:r>
          </a:p>
        </p:txBody>
      </p:sp>
      <p:sp>
        <p:nvSpPr>
          <p:cNvPr id="62" name="Oval 61">
            <a:extLst>
              <a:ext uri="{FF2B5EF4-FFF2-40B4-BE49-F238E27FC236}">
                <a16:creationId xmlns:a16="http://schemas.microsoft.com/office/drawing/2014/main" id="{DAC940C2-4C74-43CF-9D05-03E91807F60C}"/>
              </a:ext>
            </a:extLst>
          </p:cNvPr>
          <p:cNvSpPr/>
          <p:nvPr/>
        </p:nvSpPr>
        <p:spPr>
          <a:xfrm>
            <a:off x="1099928" y="3870102"/>
            <a:ext cx="1422593" cy="440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dirty="0"/>
              <a:t>Game B</a:t>
            </a:r>
          </a:p>
        </p:txBody>
      </p:sp>
      <p:sp>
        <p:nvSpPr>
          <p:cNvPr id="104" name="Oval 103">
            <a:extLst>
              <a:ext uri="{FF2B5EF4-FFF2-40B4-BE49-F238E27FC236}">
                <a16:creationId xmlns:a16="http://schemas.microsoft.com/office/drawing/2014/main" id="{53E0FBD4-D10F-4C7B-AF10-A24577739B04}"/>
              </a:ext>
            </a:extLst>
          </p:cNvPr>
          <p:cNvSpPr/>
          <p:nvPr/>
        </p:nvSpPr>
        <p:spPr>
          <a:xfrm>
            <a:off x="2978527" y="3369331"/>
            <a:ext cx="1422593" cy="440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dirty="0"/>
              <a:t>Game C</a:t>
            </a:r>
          </a:p>
        </p:txBody>
      </p:sp>
      <p:sp>
        <p:nvSpPr>
          <p:cNvPr id="106" name="Oval 105">
            <a:extLst>
              <a:ext uri="{FF2B5EF4-FFF2-40B4-BE49-F238E27FC236}">
                <a16:creationId xmlns:a16="http://schemas.microsoft.com/office/drawing/2014/main" id="{CE676330-AE01-464C-9773-DC03942C0E7C}"/>
              </a:ext>
            </a:extLst>
          </p:cNvPr>
          <p:cNvSpPr/>
          <p:nvPr/>
        </p:nvSpPr>
        <p:spPr>
          <a:xfrm>
            <a:off x="2984814" y="3860043"/>
            <a:ext cx="1422593" cy="440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HK" sz="1200" dirty="0"/>
              <a:t>Game D</a:t>
            </a:r>
          </a:p>
        </p:txBody>
      </p:sp>
      <p:sp>
        <p:nvSpPr>
          <p:cNvPr id="108" name="TextBox 107">
            <a:extLst>
              <a:ext uri="{FF2B5EF4-FFF2-40B4-BE49-F238E27FC236}">
                <a16:creationId xmlns:a16="http://schemas.microsoft.com/office/drawing/2014/main" id="{C26A9E90-41D9-45C5-9B42-25E3B5217DC3}"/>
              </a:ext>
            </a:extLst>
          </p:cNvPr>
          <p:cNvSpPr txBox="1"/>
          <p:nvPr/>
        </p:nvSpPr>
        <p:spPr>
          <a:xfrm>
            <a:off x="3493506" y="4955625"/>
            <a:ext cx="1716003" cy="276999"/>
          </a:xfrm>
          <a:prstGeom prst="rect">
            <a:avLst/>
          </a:prstGeom>
          <a:noFill/>
        </p:spPr>
        <p:txBody>
          <a:bodyPr wrap="square" rtlCol="0">
            <a:spAutoFit/>
          </a:bodyPr>
          <a:lstStyle/>
          <a:p>
            <a:r>
              <a:rPr lang="en-HK" sz="1200" dirty="0"/>
              <a:t>Joining our platform</a:t>
            </a:r>
          </a:p>
        </p:txBody>
      </p:sp>
      <p:sp>
        <p:nvSpPr>
          <p:cNvPr id="110" name="Arrow: Down 109">
            <a:extLst>
              <a:ext uri="{FF2B5EF4-FFF2-40B4-BE49-F238E27FC236}">
                <a16:creationId xmlns:a16="http://schemas.microsoft.com/office/drawing/2014/main" id="{F25CBBE5-8AB3-46E5-83BF-9CCCDDDF6398}"/>
              </a:ext>
            </a:extLst>
          </p:cNvPr>
          <p:cNvSpPr/>
          <p:nvPr/>
        </p:nvSpPr>
        <p:spPr>
          <a:xfrm>
            <a:off x="2526612" y="4627209"/>
            <a:ext cx="896064" cy="1085993"/>
          </a:xfrm>
          <a:prstGeom prst="down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sz="1200"/>
          </a:p>
        </p:txBody>
      </p:sp>
      <p:sp>
        <p:nvSpPr>
          <p:cNvPr id="126" name="TextBox 125">
            <a:extLst>
              <a:ext uri="{FF2B5EF4-FFF2-40B4-BE49-F238E27FC236}">
                <a16:creationId xmlns:a16="http://schemas.microsoft.com/office/drawing/2014/main" id="{E7209008-743A-4FE9-ADA5-F6FE233A0FA2}"/>
              </a:ext>
            </a:extLst>
          </p:cNvPr>
          <p:cNvSpPr txBox="1"/>
          <p:nvPr/>
        </p:nvSpPr>
        <p:spPr>
          <a:xfrm>
            <a:off x="6326473" y="1841548"/>
            <a:ext cx="4930728" cy="646331"/>
          </a:xfrm>
          <a:prstGeom prst="rect">
            <a:avLst/>
          </a:prstGeom>
          <a:noFill/>
        </p:spPr>
        <p:txBody>
          <a:bodyPr wrap="square" rtlCol="0">
            <a:spAutoFit/>
          </a:bodyPr>
          <a:lstStyle/>
          <a:p>
            <a:r>
              <a:rPr lang="en-HK" altLang="ko-KR" sz="1200" dirty="0">
                <a:solidFill>
                  <a:schemeClr val="tx1">
                    <a:lumMod val="75000"/>
                    <a:lumOff val="25000"/>
                  </a:schemeClr>
                </a:solidFill>
                <a:cs typeface="Arial" pitchFamily="34" charset="0"/>
              </a:rPr>
              <a:t>We will have strict control on our platform games’ quality, the games with low-quality will be refused to join the permissioned blockchain and issue games on our platform.</a:t>
            </a:r>
            <a:endParaRPr lang="en-US" altLang="ko-KR" sz="1200" dirty="0">
              <a:solidFill>
                <a:schemeClr val="tx1">
                  <a:lumMod val="75000"/>
                  <a:lumOff val="25000"/>
                </a:schemeClr>
              </a:solidFill>
            </a:endParaRPr>
          </a:p>
        </p:txBody>
      </p:sp>
      <p:sp>
        <p:nvSpPr>
          <p:cNvPr id="128" name="TextBox 127">
            <a:extLst>
              <a:ext uri="{FF2B5EF4-FFF2-40B4-BE49-F238E27FC236}">
                <a16:creationId xmlns:a16="http://schemas.microsoft.com/office/drawing/2014/main" id="{6066C8CD-1F9A-4803-86FF-58BDC78B18F7}"/>
              </a:ext>
            </a:extLst>
          </p:cNvPr>
          <p:cNvSpPr txBox="1"/>
          <p:nvPr/>
        </p:nvSpPr>
        <p:spPr>
          <a:xfrm>
            <a:off x="6321188" y="1472798"/>
            <a:ext cx="4930728" cy="307777"/>
          </a:xfrm>
          <a:prstGeom prst="rect">
            <a:avLst/>
          </a:prstGeom>
          <a:noFill/>
        </p:spPr>
        <p:txBody>
          <a:bodyPr wrap="square" rtlCol="0">
            <a:spAutoFit/>
          </a:bodyPr>
          <a:lstStyle/>
          <a:p>
            <a:r>
              <a:rPr lang="en-US" altLang="ko-KR" sz="1400" b="1" dirty="0">
                <a:solidFill>
                  <a:srgbClr val="FFC000"/>
                </a:solidFill>
                <a:cs typeface="Arial" pitchFamily="34" charset="0"/>
              </a:rPr>
              <a:t>Qualification to join the platform</a:t>
            </a:r>
            <a:endParaRPr lang="ko-KR" altLang="en-US" sz="1400" b="1" dirty="0">
              <a:solidFill>
                <a:srgbClr val="FFC000"/>
              </a:solidFill>
              <a:cs typeface="Arial" pitchFamily="34" charset="0"/>
            </a:endParaRPr>
          </a:p>
        </p:txBody>
      </p:sp>
      <p:sp>
        <p:nvSpPr>
          <p:cNvPr id="134" name="TextBox 133">
            <a:extLst>
              <a:ext uri="{FF2B5EF4-FFF2-40B4-BE49-F238E27FC236}">
                <a16:creationId xmlns:a16="http://schemas.microsoft.com/office/drawing/2014/main" id="{AE5E4F1F-FFB6-4B50-827A-7C9D0E6BFB5A}"/>
              </a:ext>
            </a:extLst>
          </p:cNvPr>
          <p:cNvSpPr txBox="1"/>
          <p:nvPr/>
        </p:nvSpPr>
        <p:spPr>
          <a:xfrm>
            <a:off x="6321187" y="2515087"/>
            <a:ext cx="4930728" cy="646331"/>
          </a:xfrm>
          <a:prstGeom prst="rect">
            <a:avLst/>
          </a:prstGeom>
          <a:noFill/>
        </p:spPr>
        <p:txBody>
          <a:bodyPr wrap="square" rtlCol="0">
            <a:spAutoFit/>
          </a:bodyPr>
          <a:lstStyle/>
          <a:p>
            <a:r>
              <a:rPr lang="en-HK" altLang="ko-KR" sz="1200" dirty="0">
                <a:solidFill>
                  <a:schemeClr val="tx1">
                    <a:lumMod val="75000"/>
                    <a:lumOff val="25000"/>
                  </a:schemeClr>
                </a:solidFill>
                <a:cs typeface="Arial" pitchFamily="34" charset="0"/>
              </a:rPr>
              <a:t>The games in our platform should support the in-game player transaction function, so that players can freely transact their gaming properties in the game.</a:t>
            </a:r>
            <a:endParaRPr lang="en-US" altLang="ko-KR" sz="1200" dirty="0">
              <a:solidFill>
                <a:schemeClr val="tx1">
                  <a:lumMod val="75000"/>
                  <a:lumOff val="25000"/>
                </a:schemeClr>
              </a:solidFill>
            </a:endParaRPr>
          </a:p>
        </p:txBody>
      </p:sp>
      <p:sp>
        <p:nvSpPr>
          <p:cNvPr id="136" name="TextBox 135">
            <a:extLst>
              <a:ext uri="{FF2B5EF4-FFF2-40B4-BE49-F238E27FC236}">
                <a16:creationId xmlns:a16="http://schemas.microsoft.com/office/drawing/2014/main" id="{F04FDDCE-188F-453B-9D20-2D092480708D}"/>
              </a:ext>
            </a:extLst>
          </p:cNvPr>
          <p:cNvSpPr txBox="1"/>
          <p:nvPr/>
        </p:nvSpPr>
        <p:spPr>
          <a:xfrm>
            <a:off x="6326472" y="3239278"/>
            <a:ext cx="4930728" cy="1015663"/>
          </a:xfrm>
          <a:prstGeom prst="rect">
            <a:avLst/>
          </a:prstGeom>
          <a:noFill/>
        </p:spPr>
        <p:txBody>
          <a:bodyPr wrap="square" rtlCol="0">
            <a:spAutoFit/>
          </a:bodyPr>
          <a:lstStyle/>
          <a:p>
            <a:r>
              <a:rPr lang="en-HK" altLang="ko-KR" sz="1200" dirty="0">
                <a:solidFill>
                  <a:schemeClr val="tx1">
                    <a:lumMod val="75000"/>
                    <a:lumOff val="25000"/>
                  </a:schemeClr>
                </a:solidFill>
                <a:cs typeface="Arial" pitchFamily="34" charset="0"/>
              </a:rPr>
              <a:t>The games should call our platform’s crypto wallet’s interface to use the crypto tokens issued by our platform as the gaming currency. Players can use the crypto tokens in the crypto wallet to buy gaming products in the game stores and transact with other players in the game. </a:t>
            </a:r>
            <a:endParaRPr lang="en-US" altLang="ko-KR" sz="1200" dirty="0">
              <a:solidFill>
                <a:schemeClr val="tx1">
                  <a:lumMod val="75000"/>
                  <a:lumOff val="25000"/>
                </a:schemeClr>
              </a:solidFill>
            </a:endParaRPr>
          </a:p>
        </p:txBody>
      </p:sp>
      <p:grpSp>
        <p:nvGrpSpPr>
          <p:cNvPr id="139" name="Group 13">
            <a:extLst>
              <a:ext uri="{FF2B5EF4-FFF2-40B4-BE49-F238E27FC236}">
                <a16:creationId xmlns:a16="http://schemas.microsoft.com/office/drawing/2014/main" id="{37123E3E-7960-45C9-8514-783E0B34800E}"/>
              </a:ext>
            </a:extLst>
          </p:cNvPr>
          <p:cNvGrpSpPr/>
          <p:nvPr/>
        </p:nvGrpSpPr>
        <p:grpSpPr>
          <a:xfrm rot="2998793">
            <a:off x="7045884" y="4196155"/>
            <a:ext cx="2832174" cy="3560339"/>
            <a:chOff x="3126458" y="1456593"/>
            <a:chExt cx="3168352" cy="3960945"/>
          </a:xfrm>
          <a:solidFill>
            <a:schemeClr val="accent4"/>
          </a:solidFill>
        </p:grpSpPr>
        <p:sp>
          <p:nvSpPr>
            <p:cNvPr id="140" name="Freeform 12">
              <a:extLst>
                <a:ext uri="{FF2B5EF4-FFF2-40B4-BE49-F238E27FC236}">
                  <a16:creationId xmlns:a16="http://schemas.microsoft.com/office/drawing/2014/main" id="{E1ADA89C-0DF4-4892-A415-68040462CA81}"/>
                </a:ext>
              </a:extLst>
            </p:cNvPr>
            <p:cNvSpPr/>
            <p:nvPr/>
          </p:nvSpPr>
          <p:spPr>
            <a:xfrm rot="21351821">
              <a:off x="5019431" y="1456593"/>
              <a:ext cx="1178037" cy="844630"/>
            </a:xfrm>
            <a:custGeom>
              <a:avLst/>
              <a:gdLst>
                <a:gd name="connsiteX0" fmla="*/ 0 w 1514475"/>
                <a:gd name="connsiteY0" fmla="*/ 1085850 h 1085850"/>
                <a:gd name="connsiteX1" fmla="*/ 1514475 w 1514475"/>
                <a:gd name="connsiteY1" fmla="*/ 0 h 1085850"/>
                <a:gd name="connsiteX2" fmla="*/ 1514475 w 1514475"/>
                <a:gd name="connsiteY2" fmla="*/ 0 h 1085850"/>
              </a:gdLst>
              <a:ahLst/>
              <a:cxnLst>
                <a:cxn ang="0">
                  <a:pos x="connsiteX0" y="connsiteY0"/>
                </a:cxn>
                <a:cxn ang="0">
                  <a:pos x="connsiteX1" y="connsiteY1"/>
                </a:cxn>
                <a:cxn ang="0">
                  <a:pos x="connsiteX2" y="connsiteY2"/>
                </a:cxn>
              </a:cxnLst>
              <a:rect l="l" t="t" r="r" b="b"/>
              <a:pathLst>
                <a:path w="1514475" h="1085850">
                  <a:moveTo>
                    <a:pt x="0" y="1085850"/>
                  </a:moveTo>
                  <a:lnTo>
                    <a:pt x="1514475" y="0"/>
                  </a:lnTo>
                  <a:lnTo>
                    <a:pt x="1514475" y="0"/>
                  </a:lnTo>
                </a:path>
              </a:pathLst>
            </a:custGeom>
            <a:grpFill/>
            <a:ln w="762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1" name="Block Arc 11">
              <a:extLst>
                <a:ext uri="{FF2B5EF4-FFF2-40B4-BE49-F238E27FC236}">
                  <a16:creationId xmlns:a16="http://schemas.microsoft.com/office/drawing/2014/main" id="{FCB640F4-B0EF-45C9-910C-B2FE711ACDBB}"/>
                </a:ext>
              </a:extLst>
            </p:cNvPr>
            <p:cNvSpPr/>
            <p:nvPr/>
          </p:nvSpPr>
          <p:spPr>
            <a:xfrm rot="17100000">
              <a:off x="3126457" y="2249186"/>
              <a:ext cx="3168353" cy="3168352"/>
            </a:xfrm>
            <a:prstGeom prst="blockArc">
              <a:avLst>
                <a:gd name="adj1" fmla="val 12815785"/>
                <a:gd name="adj2" fmla="val 21547697"/>
                <a:gd name="adj3" fmla="val 25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47" name="Oval 20">
            <a:extLst>
              <a:ext uri="{FF2B5EF4-FFF2-40B4-BE49-F238E27FC236}">
                <a16:creationId xmlns:a16="http://schemas.microsoft.com/office/drawing/2014/main" id="{70205D77-BC81-4D3B-A5E1-8678FBB9AD71}"/>
              </a:ext>
            </a:extLst>
          </p:cNvPr>
          <p:cNvSpPr/>
          <p:nvPr/>
        </p:nvSpPr>
        <p:spPr>
          <a:xfrm rot="519656">
            <a:off x="9109090" y="5106208"/>
            <a:ext cx="720000" cy="72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8" name="Oval 22">
            <a:extLst>
              <a:ext uri="{FF2B5EF4-FFF2-40B4-BE49-F238E27FC236}">
                <a16:creationId xmlns:a16="http://schemas.microsoft.com/office/drawing/2014/main" id="{E67A4A93-7D70-4FFB-9DFE-804508C5DBFD}"/>
              </a:ext>
            </a:extLst>
          </p:cNvPr>
          <p:cNvSpPr/>
          <p:nvPr/>
        </p:nvSpPr>
        <p:spPr>
          <a:xfrm rot="519656">
            <a:off x="6426660" y="5504565"/>
            <a:ext cx="720000" cy="72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1" name="Oval 41">
            <a:extLst>
              <a:ext uri="{FF2B5EF4-FFF2-40B4-BE49-F238E27FC236}">
                <a16:creationId xmlns:a16="http://schemas.microsoft.com/office/drawing/2014/main" id="{89259BA2-CD70-4DCC-9FF9-68283397572B}"/>
              </a:ext>
            </a:extLst>
          </p:cNvPr>
          <p:cNvSpPr/>
          <p:nvPr/>
        </p:nvSpPr>
        <p:spPr>
          <a:xfrm rot="519656">
            <a:off x="7586590" y="4491015"/>
            <a:ext cx="720000" cy="72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5" name="L-Shape 16">
            <a:extLst>
              <a:ext uri="{FF2B5EF4-FFF2-40B4-BE49-F238E27FC236}">
                <a16:creationId xmlns:a16="http://schemas.microsoft.com/office/drawing/2014/main" id="{63575654-439D-49EB-9F1C-021FD94528BA}"/>
              </a:ext>
            </a:extLst>
          </p:cNvPr>
          <p:cNvSpPr/>
          <p:nvPr/>
        </p:nvSpPr>
        <p:spPr>
          <a:xfrm rot="13994991">
            <a:off x="10415408" y="5620582"/>
            <a:ext cx="324344" cy="324797"/>
          </a:xfrm>
          <a:prstGeom prst="corner">
            <a:avLst>
              <a:gd name="adj1" fmla="val 17993"/>
              <a:gd name="adj2" fmla="val 200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96000" rIns="360000" bIns="288000" numCol="1" spcCol="0" rtlCol="0" fromWordArt="0" anchor="ctr" anchorCtr="0" forceAA="0" compatLnSpc="1">
            <a:prstTxWarp prst="textNoShape">
              <a:avLst/>
            </a:prstTxWarp>
            <a:noAutofit/>
          </a:bodyPr>
          <a:lstStyle/>
          <a:p>
            <a:pPr algn="ctr"/>
            <a:endParaRPr lang="ko-KR" altLang="en-US"/>
          </a:p>
        </p:txBody>
      </p:sp>
      <p:pic>
        <p:nvPicPr>
          <p:cNvPr id="160" name="Graphic 159" descr="Rating 3 Star">
            <a:extLst>
              <a:ext uri="{FF2B5EF4-FFF2-40B4-BE49-F238E27FC236}">
                <a16:creationId xmlns:a16="http://schemas.microsoft.com/office/drawing/2014/main" id="{C6B2915F-FDD8-42C6-8261-BB2B01EAA5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08078" y="5575871"/>
            <a:ext cx="577388" cy="577388"/>
          </a:xfrm>
          <a:prstGeom prst="rect">
            <a:avLst/>
          </a:prstGeom>
        </p:spPr>
      </p:pic>
      <p:pic>
        <p:nvPicPr>
          <p:cNvPr id="162" name="Graphic 161" descr="Transfer">
            <a:extLst>
              <a:ext uri="{FF2B5EF4-FFF2-40B4-BE49-F238E27FC236}">
                <a16:creationId xmlns:a16="http://schemas.microsoft.com/office/drawing/2014/main" id="{E64B7255-BBF8-4249-BD0C-570A2CE0D8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4304" y="4627210"/>
            <a:ext cx="464571" cy="464571"/>
          </a:xfrm>
          <a:prstGeom prst="rect">
            <a:avLst/>
          </a:prstGeom>
        </p:spPr>
      </p:pic>
      <p:pic>
        <p:nvPicPr>
          <p:cNvPr id="164" name="Graphic 163" descr="Wallet">
            <a:extLst>
              <a:ext uri="{FF2B5EF4-FFF2-40B4-BE49-F238E27FC236}">
                <a16:creationId xmlns:a16="http://schemas.microsoft.com/office/drawing/2014/main" id="{7C127F81-3481-4A8C-8E2B-66E87084CA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14472" y="5216507"/>
            <a:ext cx="499401" cy="499401"/>
          </a:xfrm>
          <a:prstGeom prst="rect">
            <a:avLst/>
          </a:prstGeom>
        </p:spPr>
      </p:pic>
      <p:sp>
        <p:nvSpPr>
          <p:cNvPr id="3" name="TextBox 2">
            <a:extLst>
              <a:ext uri="{FF2B5EF4-FFF2-40B4-BE49-F238E27FC236}">
                <a16:creationId xmlns:a16="http://schemas.microsoft.com/office/drawing/2014/main" id="{75B339B3-EE4C-4DB9-9B92-324B17DC46A3}"/>
              </a:ext>
            </a:extLst>
          </p:cNvPr>
          <p:cNvSpPr txBox="1"/>
          <p:nvPr/>
        </p:nvSpPr>
        <p:spPr>
          <a:xfrm>
            <a:off x="745987" y="1530031"/>
            <a:ext cx="4930728" cy="307777"/>
          </a:xfrm>
          <a:prstGeom prst="rect">
            <a:avLst/>
          </a:prstGeom>
          <a:noFill/>
        </p:spPr>
        <p:txBody>
          <a:bodyPr wrap="square" rtlCol="0">
            <a:spAutoFit/>
          </a:bodyPr>
          <a:lstStyle/>
          <a:p>
            <a:r>
              <a:rPr lang="en-US" altLang="ko-KR" sz="1400" b="1" dirty="0">
                <a:solidFill>
                  <a:schemeClr val="bg2">
                    <a:lumMod val="60000"/>
                    <a:lumOff val="40000"/>
                  </a:schemeClr>
                </a:solidFill>
                <a:cs typeface="Arial" pitchFamily="34" charset="0"/>
              </a:rPr>
              <a:t>Blockchain’s membership</a:t>
            </a:r>
            <a:endParaRPr lang="ko-KR" altLang="en-US" sz="1400" b="1" dirty="0">
              <a:solidFill>
                <a:schemeClr val="bg2">
                  <a:lumMod val="60000"/>
                  <a:lumOff val="40000"/>
                </a:schemeClr>
              </a:solidFill>
              <a:cs typeface="Arial" pitchFamily="34" charset="0"/>
            </a:endParaRPr>
          </a:p>
        </p:txBody>
      </p:sp>
    </p:spTree>
    <p:extLst>
      <p:ext uri="{BB962C8B-B14F-4D97-AF65-F5344CB8AC3E}">
        <p14:creationId xmlns:p14="http://schemas.microsoft.com/office/powerpoint/2010/main" val="415269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27A8619-68FC-4C0F-AAFF-BAF5AD7CE407}"/>
              </a:ext>
            </a:extLst>
          </p:cNvPr>
          <p:cNvSpPr>
            <a:spLocks noGrp="1"/>
          </p:cNvSpPr>
          <p:nvPr>
            <p:ph type="body" sz="quarter" idx="10"/>
          </p:nvPr>
        </p:nvSpPr>
        <p:spPr/>
        <p:txBody>
          <a:bodyPr>
            <a:noAutofit/>
          </a:bodyPr>
          <a:lstStyle/>
          <a:p>
            <a:r>
              <a:rPr lang="en-HK" altLang="ko-KR" sz="2800" dirty="0"/>
              <a:t>Blockchain Gaming </a:t>
            </a:r>
            <a:r>
              <a:rPr lang="en-US" altLang="zh-CN" sz="2800" dirty="0"/>
              <a:t>P</a:t>
            </a:r>
            <a:r>
              <a:rPr lang="en-HK" altLang="ko-KR" sz="2800" dirty="0" err="1"/>
              <a:t>latform’s</a:t>
            </a:r>
            <a:r>
              <a:rPr lang="en-HK" altLang="ko-KR" sz="2800" dirty="0"/>
              <a:t> </a:t>
            </a:r>
            <a:r>
              <a:rPr lang="en-US" altLang="zh-CN" sz="2800" dirty="0"/>
              <a:t>C</a:t>
            </a:r>
            <a:r>
              <a:rPr lang="en-HK" altLang="ko-KR" sz="2800" dirty="0" err="1"/>
              <a:t>oncept</a:t>
            </a:r>
            <a:r>
              <a:rPr lang="en-HK" altLang="ko-KR" sz="2800" dirty="0"/>
              <a:t> (2)</a:t>
            </a:r>
            <a:endParaRPr lang="ko-KR" altLang="en-US" sz="2800" dirty="0"/>
          </a:p>
        </p:txBody>
      </p:sp>
      <p:grpSp>
        <p:nvGrpSpPr>
          <p:cNvPr id="28" name="Group 87">
            <a:extLst>
              <a:ext uri="{FF2B5EF4-FFF2-40B4-BE49-F238E27FC236}">
                <a16:creationId xmlns:a16="http://schemas.microsoft.com/office/drawing/2014/main" id="{1B325C46-4A93-4171-9B8B-7BFA272B0724}"/>
              </a:ext>
            </a:extLst>
          </p:cNvPr>
          <p:cNvGrpSpPr/>
          <p:nvPr/>
        </p:nvGrpSpPr>
        <p:grpSpPr>
          <a:xfrm>
            <a:off x="421105" y="3429000"/>
            <a:ext cx="3928953" cy="2355437"/>
            <a:chOff x="3017859" y="4283314"/>
            <a:chExt cx="1249476" cy="2347419"/>
          </a:xfrm>
        </p:grpSpPr>
        <p:sp>
          <p:nvSpPr>
            <p:cNvPr id="29" name="TextBox 28">
              <a:extLst>
                <a:ext uri="{FF2B5EF4-FFF2-40B4-BE49-F238E27FC236}">
                  <a16:creationId xmlns:a16="http://schemas.microsoft.com/office/drawing/2014/main" id="{306ADDEE-4019-4FCD-AB0D-38141E386D0C}"/>
                </a:ext>
              </a:extLst>
            </p:cNvPr>
            <p:cNvSpPr txBox="1"/>
            <p:nvPr/>
          </p:nvSpPr>
          <p:spPr>
            <a:xfrm>
              <a:off x="3017859" y="4560313"/>
              <a:ext cx="1249476" cy="2070420"/>
            </a:xfrm>
            <a:prstGeom prst="rect">
              <a:avLst/>
            </a:prstGeom>
            <a:noFill/>
          </p:spPr>
          <p:txBody>
            <a:bodyPr wrap="square" rtlCol="0">
              <a:spAutoFit/>
            </a:bodyPr>
            <a:lstStyle/>
            <a:p>
              <a:pPr marL="171450" indent="-171450">
                <a:buFont typeface="Arial" panose="020B0604020202020204" pitchFamily="34" charset="0"/>
                <a:buChar char="•"/>
              </a:pPr>
              <a:r>
                <a:rPr lang="en-HK" sz="1300" dirty="0">
                  <a:solidFill>
                    <a:schemeClr val="bg2">
                      <a:lumMod val="60000"/>
                      <a:lumOff val="40000"/>
                    </a:schemeClr>
                  </a:solidFill>
                  <a:effectLst/>
                  <a:latin typeface="Arial" panose="020B0604020202020204" pitchFamily="34" charset="0"/>
                  <a:ea typeface="等线" panose="02010600030101010101" pitchFamily="2" charset="-122"/>
                </a:rPr>
                <a:t>Users’ crypto wallets will be the gaming wallets. </a:t>
              </a:r>
            </a:p>
            <a:p>
              <a:pPr marL="171450" indent="-171450">
                <a:buFont typeface="Arial" panose="020B0604020202020204" pitchFamily="34" charset="0"/>
                <a:buChar char="•"/>
              </a:pPr>
              <a:r>
                <a:rPr lang="en-HK" sz="1300" dirty="0">
                  <a:solidFill>
                    <a:schemeClr val="bg2">
                      <a:lumMod val="60000"/>
                      <a:lumOff val="40000"/>
                    </a:schemeClr>
                  </a:solidFill>
                  <a:effectLst/>
                  <a:latin typeface="Arial" panose="020B0604020202020204" pitchFamily="34" charset="0"/>
                  <a:ea typeface="等线" panose="02010600030101010101" pitchFamily="2" charset="-122"/>
                </a:rPr>
                <a:t>Players</a:t>
              </a:r>
              <a:r>
                <a:rPr lang="en-HK" sz="1300" dirty="0">
                  <a:solidFill>
                    <a:schemeClr val="bg2">
                      <a:lumMod val="60000"/>
                      <a:lumOff val="40000"/>
                    </a:schemeClr>
                  </a:solidFill>
                  <a:latin typeface="Arial" panose="020B0604020202020204" pitchFamily="34" charset="0"/>
                  <a:ea typeface="等线" panose="02010600030101010101" pitchFamily="2" charset="-122"/>
                </a:rPr>
                <a:t> spend bitcoin </a:t>
              </a:r>
              <a:r>
                <a:rPr lang="en-HK" sz="1300" dirty="0">
                  <a:solidFill>
                    <a:schemeClr val="bg2">
                      <a:lumMod val="60000"/>
                      <a:lumOff val="40000"/>
                    </a:schemeClr>
                  </a:solidFill>
                  <a:effectLst/>
                  <a:latin typeface="Arial" panose="020B0604020202020204" pitchFamily="34" charset="0"/>
                  <a:ea typeface="等线" panose="02010600030101010101" pitchFamily="2" charset="-122"/>
                </a:rPr>
                <a:t>to purchase our platform’s crypto tokens for game stores’ consumption. </a:t>
              </a:r>
            </a:p>
            <a:p>
              <a:pPr marL="171450" indent="-171450">
                <a:buFont typeface="Arial" panose="020B0604020202020204" pitchFamily="34" charset="0"/>
                <a:buChar char="•"/>
              </a:pPr>
              <a:r>
                <a:rPr lang="en-HK" altLang="ko-KR" sz="1300" dirty="0">
                  <a:solidFill>
                    <a:schemeClr val="bg2">
                      <a:lumMod val="60000"/>
                      <a:lumOff val="40000"/>
                    </a:schemeClr>
                  </a:solidFill>
                  <a:latin typeface="Arial" panose="020B0604020202020204" pitchFamily="34" charset="0"/>
                  <a:ea typeface="等线" panose="02010600030101010101" pitchFamily="2" charset="-122"/>
                  <a:cs typeface="Arial" pitchFamily="34" charset="0"/>
                </a:rPr>
                <a:t>Player can resell their gaming properties to other players </a:t>
              </a:r>
              <a:r>
                <a:rPr lang="en-HK" sz="1300" dirty="0">
                  <a:solidFill>
                    <a:schemeClr val="bg2">
                      <a:lumMod val="60000"/>
                      <a:lumOff val="40000"/>
                    </a:schemeClr>
                  </a:solidFill>
                  <a:effectLst/>
                  <a:latin typeface="Arial" panose="020B0604020202020204" pitchFamily="34" charset="0"/>
                  <a:ea typeface="等线" panose="02010600030101010101" pitchFamily="2" charset="-122"/>
                </a:rPr>
                <a:t>for crypto tokens which can be used in all of the games on the platform</a:t>
              </a:r>
            </a:p>
            <a:p>
              <a:pPr marL="171450" indent="-171450">
                <a:buFont typeface="Arial" panose="020B0604020202020204" pitchFamily="34" charset="0"/>
                <a:buChar char="•"/>
              </a:pPr>
              <a:r>
                <a:rPr lang="en-HK" sz="1300" dirty="0">
                  <a:solidFill>
                    <a:schemeClr val="bg2">
                      <a:lumMod val="60000"/>
                      <a:lumOff val="40000"/>
                    </a:schemeClr>
                  </a:solidFill>
                  <a:latin typeface="Arial" panose="020B0604020202020204" pitchFamily="34" charset="0"/>
                  <a:ea typeface="等线" panose="02010600030101010101" pitchFamily="2" charset="-122"/>
                </a:rPr>
                <a:t>Transaction tax is imposed on the transactions between players, the transaction tax will be 35% of the token amount.</a:t>
              </a:r>
              <a:endParaRPr lang="en-HK" sz="1300" dirty="0">
                <a:solidFill>
                  <a:schemeClr val="bg2">
                    <a:lumMod val="60000"/>
                    <a:lumOff val="40000"/>
                  </a:schemeClr>
                </a:solidFill>
                <a:effectLst/>
                <a:latin typeface="Arial" panose="020B0604020202020204" pitchFamily="34" charset="0"/>
                <a:ea typeface="等线" panose="02010600030101010101" pitchFamily="2" charset="-122"/>
              </a:endParaRPr>
            </a:p>
            <a:p>
              <a:pPr marL="171450" indent="-171450">
                <a:buFont typeface="Arial" panose="020B0604020202020204" pitchFamily="34" charset="0"/>
                <a:buChar char="•"/>
              </a:pPr>
              <a:endParaRPr lang="ko-KR" altLang="en-US" sz="1200" dirty="0">
                <a:cs typeface="Arial" pitchFamily="34" charset="0"/>
              </a:endParaRPr>
            </a:p>
          </p:txBody>
        </p:sp>
        <p:sp>
          <p:nvSpPr>
            <p:cNvPr id="30" name="TextBox 29">
              <a:extLst>
                <a:ext uri="{FF2B5EF4-FFF2-40B4-BE49-F238E27FC236}">
                  <a16:creationId xmlns:a16="http://schemas.microsoft.com/office/drawing/2014/main" id="{7E48ADB1-3F64-47A3-86B2-AA750A116A39}"/>
                </a:ext>
              </a:extLst>
            </p:cNvPr>
            <p:cNvSpPr txBox="1"/>
            <p:nvPr/>
          </p:nvSpPr>
          <p:spPr>
            <a:xfrm>
              <a:off x="3017859" y="4283314"/>
              <a:ext cx="1249476" cy="307777"/>
            </a:xfrm>
            <a:prstGeom prst="rect">
              <a:avLst/>
            </a:prstGeom>
            <a:noFill/>
          </p:spPr>
          <p:txBody>
            <a:bodyPr wrap="square" rtlCol="0">
              <a:spAutoFit/>
            </a:bodyPr>
            <a:lstStyle/>
            <a:p>
              <a:r>
                <a:rPr lang="en-US" altLang="ko-KR" sz="1400" b="1" dirty="0">
                  <a:solidFill>
                    <a:schemeClr val="bg2">
                      <a:lumMod val="60000"/>
                      <a:lumOff val="40000"/>
                    </a:schemeClr>
                  </a:solidFill>
                  <a:cs typeface="Arial" pitchFamily="34" charset="0"/>
                </a:rPr>
                <a:t>Platform’s token transaction mechanism</a:t>
              </a:r>
              <a:r>
                <a:rPr lang="en-US" altLang="ko-KR" sz="1400" b="1" dirty="0">
                  <a:cs typeface="Arial" pitchFamily="34" charset="0"/>
                </a:rPr>
                <a:t>:</a:t>
              </a:r>
              <a:endParaRPr lang="ko-KR" altLang="en-US" sz="1400" b="1" dirty="0">
                <a:cs typeface="Arial" pitchFamily="34" charset="0"/>
              </a:endParaRPr>
            </a:p>
          </p:txBody>
        </p:sp>
      </p:grpSp>
      <p:sp>
        <p:nvSpPr>
          <p:cNvPr id="31" name="Text Placeholder 13">
            <a:extLst>
              <a:ext uri="{FF2B5EF4-FFF2-40B4-BE49-F238E27FC236}">
                <a16:creationId xmlns:a16="http://schemas.microsoft.com/office/drawing/2014/main" id="{9A559771-240C-459A-B3BE-250271599EAB}"/>
              </a:ext>
            </a:extLst>
          </p:cNvPr>
          <p:cNvSpPr txBox="1">
            <a:spLocks/>
          </p:cNvSpPr>
          <p:nvPr/>
        </p:nvSpPr>
        <p:spPr>
          <a:xfrm>
            <a:off x="421105" y="1938311"/>
            <a:ext cx="4554829" cy="4170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1400" b="1" dirty="0">
                <a:latin typeface="+mj-lt"/>
                <a:cs typeface="Arial" pitchFamily="34" charset="0"/>
              </a:rPr>
              <a:t>In-game transaction</a:t>
            </a:r>
          </a:p>
        </p:txBody>
      </p:sp>
      <p:pic>
        <p:nvPicPr>
          <p:cNvPr id="33" name="Picture 32">
            <a:extLst>
              <a:ext uri="{FF2B5EF4-FFF2-40B4-BE49-F238E27FC236}">
                <a16:creationId xmlns:a16="http://schemas.microsoft.com/office/drawing/2014/main" id="{FE814966-5BEE-4F6F-ABA1-1AFC607B3F7B}"/>
              </a:ext>
            </a:extLst>
          </p:cNvPr>
          <p:cNvPicPr>
            <a:picLocks noChangeAspect="1"/>
          </p:cNvPicPr>
          <p:nvPr/>
        </p:nvPicPr>
        <p:blipFill>
          <a:blip r:embed="rId2"/>
          <a:stretch>
            <a:fillRect/>
          </a:stretch>
        </p:blipFill>
        <p:spPr>
          <a:xfrm>
            <a:off x="5406501" y="1452374"/>
            <a:ext cx="6364393" cy="4980208"/>
          </a:xfrm>
          <a:prstGeom prst="rect">
            <a:avLst/>
          </a:prstGeom>
        </p:spPr>
      </p:pic>
      <p:sp>
        <p:nvSpPr>
          <p:cNvPr id="3" name="TextBox 2">
            <a:extLst>
              <a:ext uri="{FF2B5EF4-FFF2-40B4-BE49-F238E27FC236}">
                <a16:creationId xmlns:a16="http://schemas.microsoft.com/office/drawing/2014/main" id="{A3523D63-34A1-4A9F-835F-0E18BE4D7E26}"/>
              </a:ext>
            </a:extLst>
          </p:cNvPr>
          <p:cNvSpPr txBox="1"/>
          <p:nvPr/>
        </p:nvSpPr>
        <p:spPr>
          <a:xfrm>
            <a:off x="421105" y="2285791"/>
            <a:ext cx="3966223" cy="1015663"/>
          </a:xfrm>
          <a:prstGeom prst="rect">
            <a:avLst/>
          </a:prstGeom>
          <a:noFill/>
        </p:spPr>
        <p:txBody>
          <a:bodyPr wrap="square" rtlCol="0">
            <a:spAutoFit/>
          </a:bodyPr>
          <a:lstStyle/>
          <a:p>
            <a:r>
              <a:rPr lang="en-HK" sz="1200" dirty="0"/>
              <a:t>Our platform’s nature is to provide payment and transaction services. Just like other application platform like App Store and Google Play, however our payment and transaction services are based on the blockchain technology.</a:t>
            </a:r>
          </a:p>
        </p:txBody>
      </p:sp>
    </p:spTree>
    <p:extLst>
      <p:ext uri="{BB962C8B-B14F-4D97-AF65-F5344CB8AC3E}">
        <p14:creationId xmlns:p14="http://schemas.microsoft.com/office/powerpoint/2010/main" val="2860324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2871</TotalTime>
  <Words>2806</Words>
  <Application>Microsoft Macintosh PowerPoint</Application>
  <PresentationFormat>Widescreen</PresentationFormat>
  <Paragraphs>197</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Century Gothic (Body)</vt:lpstr>
      <vt:lpstr>等线</vt:lpstr>
      <vt:lpstr>맑은 고딕</vt:lpstr>
      <vt:lpstr>PMingLiU</vt:lpstr>
      <vt:lpstr>Rockwell (Body)</vt:lpstr>
      <vt:lpstr>宋体</vt:lpstr>
      <vt:lpstr>STFangsong</vt:lpstr>
      <vt:lpstr>Aharoni</vt:lpstr>
      <vt:lpstr>Arial</vt:lpstr>
      <vt:lpstr>Bookman Old Style</vt:lpstr>
      <vt:lpstr>Calibri</vt:lpstr>
      <vt:lpstr>Courier New</vt:lpstr>
      <vt:lpstr>Rockwell</vt:lpstr>
      <vt:lpstr>Times New Roman</vt:lpstr>
      <vt:lpstr>Damask</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 fung tsang</dc:creator>
  <cp:lastModifiedBy>杨 悦宁</cp:lastModifiedBy>
  <cp:revision>91</cp:revision>
  <dcterms:created xsi:type="dcterms:W3CDTF">2020-08-09T13:44:23Z</dcterms:created>
  <dcterms:modified xsi:type="dcterms:W3CDTF">2020-08-15T11:01:11Z</dcterms:modified>
</cp:coreProperties>
</file>