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4" r:id="rId2"/>
  </p:sldIdLst>
  <p:sldSz cx="43891200" cy="32918400"/>
  <p:notesSz cx="7010400" cy="92964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56E"/>
    <a:srgbClr val="F5EADF"/>
    <a:srgbClr val="EDE8DF"/>
    <a:srgbClr val="DC162F"/>
    <a:srgbClr val="E5E9EF"/>
    <a:srgbClr val="E6C9AC"/>
    <a:srgbClr val="F8F0E8"/>
    <a:srgbClr val="FFE6D9"/>
    <a:srgbClr val="FCEBE0"/>
    <a:srgbClr val="E7E7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4" autoAdjust="0"/>
    <p:restoredTop sz="95624" autoAdjust="0"/>
  </p:normalViewPr>
  <p:slideViewPr>
    <p:cSldViewPr snapToGrid="0" snapToObjects="1" showGuides="1">
      <p:cViewPr>
        <p:scale>
          <a:sx n="20" d="100"/>
          <a:sy n="20" d="100"/>
        </p:scale>
        <p:origin x="1354" y="24"/>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59" tIns="46579" rIns="93159" bIns="4657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59" tIns="46579" rIns="93159" bIns="46579" rtlCol="0"/>
          <a:lstStyle>
            <a:lvl1pPr algn="r">
              <a:defRPr sz="1200"/>
            </a:lvl1pPr>
          </a:lstStyle>
          <a:p>
            <a:fld id="{E6CC2317-6751-4CD4-9995-8782DD78E936}" type="datetimeFigureOut">
              <a:rPr lang="en-US" smtClean="0"/>
              <a:pPr/>
              <a:t>4/15/2017</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59" tIns="46579" rIns="93159" bIns="4657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59" tIns="46579" rIns="93159" bIns="4657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59" tIns="46579" rIns="93159" bIns="4657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59" tIns="46579" rIns="93159" bIns="46579"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ndard 4 columns">
    <p:bg>
      <p:bgPr>
        <a:gradFill flip="none" rotWithShape="1">
          <a:gsLst>
            <a:gs pos="0">
              <a:schemeClr val="accent3">
                <a:lumMod val="40000"/>
                <a:lumOff val="60000"/>
              </a:schemeClr>
            </a:gs>
            <a:gs pos="100000">
              <a:schemeClr val="accent3">
                <a:lumMod val="40000"/>
                <a:lumOff val="60000"/>
              </a:schemeClr>
            </a:gs>
          </a:gsLst>
          <a:lin ang="5400000" scaled="0"/>
          <a:tileRect/>
        </a:gra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954085"/>
          </a:xfrm>
          <a:prstGeom prst="rect">
            <a:avLst/>
          </a:prstGeom>
        </p:spPr>
        <p:txBody>
          <a:bodyPr wrap="square" lIns="228589" tIns="228589" rIns="228589" bIns="228589">
            <a:spAutoFit/>
          </a:bodyPr>
          <a:lstStyle>
            <a:lvl1pPr marL="0" indent="0">
              <a:buNone/>
              <a:defRPr sz="3200">
                <a:solidFill>
                  <a:schemeClr val="accent5">
                    <a:lumMod val="50000"/>
                  </a:schemeClr>
                </a:solidFill>
                <a:latin typeface="+mn-lt"/>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27049" y="4813356"/>
            <a:ext cx="10196513" cy="1661985"/>
          </a:xfrm>
          <a:prstGeom prst="rect">
            <a:avLst/>
          </a:prstGeom>
          <a:solidFill>
            <a:schemeClr val="accent5">
              <a:lumMod val="50000"/>
            </a:schemeClr>
          </a:solidFill>
        </p:spPr>
        <p:txBody>
          <a:bodyPr wrap="square" lIns="91436" tIns="91436" rIns="91436" bIns="91436" anchor="ctr" anchorCtr="0">
            <a:spAutoFit/>
          </a:bodyPr>
          <a:lstStyle>
            <a:lvl1pPr marL="0" indent="0" algn="ctr">
              <a:buNone/>
              <a:defRPr sz="4800" b="1" u="sng" baseline="0">
                <a:solidFill>
                  <a:schemeClr val="bg1"/>
                </a:solidFill>
                <a:latin typeface="+mj-lt"/>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17525" y="14112869"/>
            <a:ext cx="10210799" cy="923322"/>
          </a:xfrm>
          <a:prstGeom prst="rect">
            <a:avLst/>
          </a:prstGeom>
          <a:solidFill>
            <a:schemeClr val="accent5">
              <a:lumMod val="50000"/>
            </a:schemeClr>
          </a:solidFill>
        </p:spPr>
        <p:txBody>
          <a:bodyPr wrap="square" lIns="91436" tIns="91436" rIns="91436" bIns="91436" anchor="ctr" anchorCtr="0">
            <a:spAutoFit/>
          </a:bodyPr>
          <a:lstStyle>
            <a:lvl1pPr marL="0" indent="0" algn="ctr">
              <a:buNone/>
              <a:defRPr sz="4800" b="1" u="sng" baseline="0">
                <a:solidFill>
                  <a:schemeClr val="bg1"/>
                </a:solidFill>
                <a:latin typeface="+mj-lt"/>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252201" y="6021371"/>
            <a:ext cx="21421724" cy="954085"/>
          </a:xfrm>
          <a:prstGeom prst="rect">
            <a:avLst/>
          </a:prstGeom>
        </p:spPr>
        <p:txBody>
          <a:bodyPr wrap="square" lIns="228589" tIns="228589" rIns="228589" bIns="228589">
            <a:spAutoFit/>
          </a:bodyPr>
          <a:lstStyle>
            <a:lvl1pPr marL="0" indent="0">
              <a:buNone/>
              <a:defRPr sz="3200">
                <a:solidFill>
                  <a:schemeClr val="accent5">
                    <a:lumMod val="50000"/>
                  </a:schemeClr>
                </a:solidFill>
                <a:latin typeface="+mn-lt"/>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242675" y="5182688"/>
            <a:ext cx="21431250" cy="923322"/>
          </a:xfrm>
          <a:prstGeom prst="rect">
            <a:avLst/>
          </a:prstGeom>
          <a:solidFill>
            <a:schemeClr val="accent5">
              <a:lumMod val="50000"/>
            </a:schemeClr>
          </a:solidFill>
        </p:spPr>
        <p:txBody>
          <a:bodyPr wrap="square" lIns="91436" tIns="91436" rIns="91436" bIns="91436" anchor="ctr" anchorCtr="0">
            <a:spAutoFit/>
          </a:bodyPr>
          <a:lstStyle>
            <a:lvl1pPr marL="0" indent="0" algn="ctr">
              <a:buNone/>
              <a:defRPr sz="4800" b="1" u="sng" baseline="0">
                <a:solidFill>
                  <a:schemeClr val="bg1"/>
                </a:solidFill>
                <a:latin typeface="+mj-lt"/>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1252201" y="20505756"/>
            <a:ext cx="21421724" cy="954085"/>
          </a:xfrm>
          <a:prstGeom prst="rect">
            <a:avLst/>
          </a:prstGeom>
        </p:spPr>
        <p:txBody>
          <a:bodyPr wrap="square" lIns="228589" tIns="228589" rIns="228589" bIns="228589">
            <a:spAutoFit/>
          </a:bodyPr>
          <a:lstStyle>
            <a:lvl1pPr marL="0" indent="0">
              <a:buNone/>
              <a:defRPr sz="3200">
                <a:solidFill>
                  <a:schemeClr val="accent5">
                    <a:lumMod val="50000"/>
                  </a:schemeClr>
                </a:solidFill>
                <a:latin typeface="+mn-lt"/>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252201" y="19667073"/>
            <a:ext cx="21421724" cy="923322"/>
          </a:xfrm>
          <a:prstGeom prst="rect">
            <a:avLst/>
          </a:prstGeom>
          <a:solidFill>
            <a:schemeClr val="accent5">
              <a:lumMod val="50000"/>
            </a:schemeClr>
          </a:solidFill>
        </p:spPr>
        <p:txBody>
          <a:bodyPr wrap="square" lIns="91436" tIns="91436" rIns="91436" bIns="91436" anchor="ctr" anchorCtr="0">
            <a:spAutoFit/>
          </a:bodyPr>
          <a:lstStyle>
            <a:lvl1pPr marL="0" indent="0" algn="ctr">
              <a:buNone/>
              <a:defRPr sz="4800" b="1" u="sng" baseline="0">
                <a:solidFill>
                  <a:schemeClr val="bg1"/>
                </a:solidFill>
                <a:latin typeface="+mj-lt"/>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185100" y="5182687"/>
            <a:ext cx="10201275" cy="923322"/>
          </a:xfrm>
          <a:prstGeom prst="rect">
            <a:avLst/>
          </a:prstGeom>
          <a:solidFill>
            <a:schemeClr val="accent5">
              <a:lumMod val="50000"/>
            </a:schemeClr>
          </a:solidFill>
        </p:spPr>
        <p:txBody>
          <a:bodyPr wrap="square" lIns="91436" tIns="91436" rIns="91436" bIns="91436" anchor="ctr" anchorCtr="0">
            <a:spAutoFit/>
          </a:bodyPr>
          <a:lstStyle>
            <a:lvl1pPr marL="0" indent="0" algn="ctr">
              <a:buNone/>
              <a:defRPr sz="4800" b="1" u="sng" baseline="0">
                <a:solidFill>
                  <a:schemeClr val="bg1"/>
                </a:solidFill>
                <a:latin typeface="+mj-lt"/>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185099" y="6021370"/>
            <a:ext cx="10201275" cy="954085"/>
          </a:xfrm>
          <a:prstGeom prst="rect">
            <a:avLst/>
          </a:prstGeom>
        </p:spPr>
        <p:txBody>
          <a:bodyPr wrap="square" lIns="228589" tIns="228589" rIns="228589" bIns="228589">
            <a:spAutoFit/>
          </a:bodyPr>
          <a:lstStyle>
            <a:lvl1pPr marL="0" indent="0">
              <a:buNone/>
              <a:defRPr sz="3200">
                <a:solidFill>
                  <a:schemeClr val="accent5">
                    <a:lumMod val="50000"/>
                  </a:schemeClr>
                </a:solidFill>
                <a:latin typeface="+mn-lt"/>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185098" y="14172719"/>
            <a:ext cx="10201275" cy="923322"/>
          </a:xfrm>
          <a:prstGeom prst="rect">
            <a:avLst/>
          </a:prstGeom>
          <a:solidFill>
            <a:schemeClr val="accent5">
              <a:lumMod val="50000"/>
            </a:schemeClr>
          </a:solidFill>
        </p:spPr>
        <p:txBody>
          <a:bodyPr wrap="square" lIns="91436" tIns="91436" rIns="91436" bIns="91436" anchor="ctr" anchorCtr="0">
            <a:spAutoFit/>
          </a:bodyPr>
          <a:lstStyle>
            <a:lvl1pPr marL="0" indent="0" algn="ctr">
              <a:buNone/>
              <a:defRPr sz="4800" b="1" u="sng" baseline="0">
                <a:solidFill>
                  <a:schemeClr val="bg1"/>
                </a:solidFill>
                <a:latin typeface="+mj-lt"/>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185097" y="15011402"/>
            <a:ext cx="10201275" cy="954085"/>
          </a:xfrm>
          <a:prstGeom prst="rect">
            <a:avLst/>
          </a:prstGeom>
        </p:spPr>
        <p:txBody>
          <a:bodyPr wrap="square" lIns="228589" tIns="228589" rIns="228589" bIns="228589">
            <a:spAutoFit/>
          </a:bodyPr>
          <a:lstStyle>
            <a:lvl1pPr marL="0" indent="0">
              <a:buNone/>
              <a:defRPr sz="3200">
                <a:solidFill>
                  <a:schemeClr val="accent5">
                    <a:lumMod val="50000"/>
                  </a:schemeClr>
                </a:solidFill>
                <a:latin typeface="+mn-lt"/>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185095" y="24856100"/>
            <a:ext cx="10201275" cy="2400649"/>
          </a:xfrm>
          <a:prstGeom prst="rect">
            <a:avLst/>
          </a:prstGeom>
          <a:solidFill>
            <a:schemeClr val="accent5">
              <a:lumMod val="50000"/>
            </a:schemeClr>
          </a:solidFill>
        </p:spPr>
        <p:txBody>
          <a:bodyPr wrap="square" lIns="91436" tIns="91436" rIns="91436" bIns="91436" anchor="ctr" anchorCtr="0">
            <a:spAutoFit/>
          </a:bodyPr>
          <a:lstStyle>
            <a:lvl1pPr marL="0" indent="0" algn="ctr">
              <a:buNone/>
              <a:defRPr sz="4800" b="1" u="sng" baseline="0">
                <a:solidFill>
                  <a:schemeClr val="bg1"/>
                </a:solidFill>
                <a:latin typeface="+mj-lt"/>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185096" y="26433446"/>
            <a:ext cx="10201275" cy="954085"/>
          </a:xfrm>
          <a:prstGeom prst="rect">
            <a:avLst/>
          </a:prstGeom>
        </p:spPr>
        <p:txBody>
          <a:bodyPr wrap="square" lIns="228589" tIns="228589" rIns="228589" bIns="228589">
            <a:spAutoFit/>
          </a:bodyPr>
          <a:lstStyle>
            <a:lvl1pPr marL="0" indent="0">
              <a:buNone/>
              <a:defRPr sz="3200">
                <a:solidFill>
                  <a:schemeClr val="accent5">
                    <a:lumMod val="50000"/>
                  </a:schemeClr>
                </a:solidFill>
                <a:latin typeface="+mn-lt"/>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27049" y="14951552"/>
            <a:ext cx="10201275" cy="954085"/>
          </a:xfrm>
          <a:prstGeom prst="rect">
            <a:avLst/>
          </a:prstGeom>
        </p:spPr>
        <p:txBody>
          <a:bodyPr wrap="square" lIns="228589" tIns="228589" rIns="228589" bIns="228589">
            <a:spAutoFit/>
          </a:bodyPr>
          <a:lstStyle>
            <a:lvl1pPr marL="0" indent="0">
              <a:buNone/>
              <a:defRPr sz="3200">
                <a:solidFill>
                  <a:schemeClr val="accent5">
                    <a:lumMod val="50000"/>
                  </a:schemeClr>
                </a:solidFill>
                <a:latin typeface="+mn-lt"/>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pic>
        <p:nvPicPr>
          <p:cNvPr id="31" name="Picture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08811" y="491550"/>
            <a:ext cx="6285378" cy="3840480"/>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918544" y="31992840"/>
            <a:ext cx="2514600" cy="37452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smtClean="0">
                <a:solidFill>
                  <a:schemeClr val="bg1">
                    <a:lumMod val="75000"/>
                  </a:schemeClr>
                </a:solidFill>
                <a:latin typeface="Arial" charset="0"/>
              </a:rPr>
              <a:t>RESEARCH POSTER PRESENTATION </a:t>
            </a:r>
            <a:r>
              <a:rPr lang="en-US" sz="700" b="1" dirty="0">
                <a:solidFill>
                  <a:schemeClr val="bg1">
                    <a:lumMod val="75000"/>
                  </a:schemeClr>
                </a:solidFill>
                <a:latin typeface="Arial" charset="0"/>
              </a:rPr>
              <a:t>DESIGN © </a:t>
            </a:r>
            <a:r>
              <a:rPr lang="en-US" sz="700" b="1" dirty="0" smtClean="0">
                <a:solidFill>
                  <a:schemeClr val="bg1">
                    <a:lumMod val="75000"/>
                  </a:schemeClr>
                </a:solidFill>
                <a:latin typeface="Arial" charset="0"/>
              </a:rPr>
              <a:t>2015</a:t>
            </a:r>
            <a:endParaRPr lang="en-US" sz="700" b="1" dirty="0">
              <a:solidFill>
                <a:schemeClr val="bg1">
                  <a:lumMod val="75000"/>
                </a:schemeClr>
              </a:solidFill>
              <a:latin typeface="Arial" charset="0"/>
            </a:endParaRP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grpSp>
        <p:nvGrpSpPr>
          <p:cNvPr id="37" name="Group 36"/>
          <p:cNvGrpSpPr/>
          <p:nvPr userDrawn="1"/>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trifold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7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7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66" name="Group 65"/>
          <p:cNvGrpSpPr/>
          <p:nvPr userDrawn="1"/>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7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7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cxnSp>
        <p:nvCxnSpPr>
          <p:cNvPr id="38" name="Straight Connector 37"/>
          <p:cNvCxnSpPr/>
          <p:nvPr userDrawn="1"/>
        </p:nvCxnSpPr>
        <p:spPr>
          <a:xfrm>
            <a:off x="0" y="4800600"/>
            <a:ext cx="438912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39" name="Rounded Rectangle 38"/>
          <p:cNvSpPr/>
          <p:nvPr userDrawn="1"/>
        </p:nvSpPr>
        <p:spPr>
          <a:xfrm>
            <a:off x="0" y="-55065"/>
            <a:ext cx="438912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506697" y="5256165"/>
            <a:ext cx="1022293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33164748" y="5256165"/>
            <a:ext cx="1022293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1253744" y="5256165"/>
            <a:ext cx="21470919" cy="26736675"/>
          </a:xfrm>
          <a:prstGeom prst="roundRect">
            <a:avLst>
              <a:gd name="adj" fmla="val 1127"/>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userDrawn="1"/>
        </p:nvSpPr>
        <p:spPr>
          <a:xfrm>
            <a:off x="44487207" y="31099467"/>
            <a:ext cx="7629577" cy="1399638"/>
          </a:xfrm>
          <a:prstGeom prst="rect">
            <a:avLst/>
          </a:prstGeom>
          <a:noFill/>
        </p:spPr>
        <p:txBody>
          <a:bodyPr wrap="square" lIns="65304" tIns="32651" rIns="65304" bIns="32651" rtlCol="0">
            <a:spAutoFit/>
          </a:bodyPr>
          <a:lstStyle/>
          <a:p>
            <a:pPr marL="401638" indent="-401638">
              <a:lnSpc>
                <a:spcPts val="2600"/>
              </a:lnSpc>
            </a:pPr>
            <a:r>
              <a:rPr lang="en-US" sz="2800" dirty="0" smtClean="0">
                <a:solidFill>
                  <a:schemeClr val="bg1"/>
                </a:solidFill>
              </a:rPr>
              <a:t>©2015</a:t>
            </a:r>
            <a:r>
              <a:rPr lang="en-US" sz="2800" baseline="0" dirty="0" smtClean="0">
                <a:solidFill>
                  <a:schemeClr val="bg1"/>
                </a:solidFill>
              </a:rPr>
              <a:t> </a:t>
            </a:r>
            <a:r>
              <a:rPr lang="en-US" sz="2800" dirty="0" smtClean="0">
                <a:solidFill>
                  <a:schemeClr val="bg1"/>
                </a:solidFill>
              </a:rPr>
              <a:t>PosterPresentations.com</a:t>
            </a:r>
          </a:p>
          <a:p>
            <a:pPr marL="288925" indent="0">
              <a:lnSpc>
                <a:spcPts val="2600"/>
              </a:lnSpc>
            </a:pPr>
            <a:r>
              <a:rPr lang="en-US" sz="2400" dirty="0" smtClean="0">
                <a:solidFill>
                  <a:schemeClr val="bg1"/>
                </a:solidFill>
              </a:rPr>
              <a:t>2117 Fourth Street ,</a:t>
            </a:r>
            <a:r>
              <a:rPr lang="en-US" sz="2400" baseline="0" dirty="0" smtClean="0">
                <a:solidFill>
                  <a:schemeClr val="bg1"/>
                </a:solidFill>
              </a:rPr>
              <a:t> Unit C</a:t>
            </a:r>
          </a:p>
          <a:p>
            <a:pPr marL="288925" indent="0">
              <a:lnSpc>
                <a:spcPts val="2600"/>
              </a:lnSpc>
            </a:pPr>
            <a:r>
              <a:rPr lang="en-US" sz="2400" baseline="0" dirty="0" smtClean="0">
                <a:solidFill>
                  <a:schemeClr val="bg1"/>
                </a:solidFill>
              </a:rPr>
              <a:t>Berkeley CA </a:t>
            </a:r>
            <a:r>
              <a:rPr lang="en-US" sz="2000" baseline="0" dirty="0" smtClean="0">
                <a:solidFill>
                  <a:schemeClr val="bg1"/>
                </a:solidFill>
              </a:rPr>
              <a:t>94710</a:t>
            </a:r>
            <a:endParaRPr lang="en-US" sz="2400" baseline="0" dirty="0" smtClean="0">
              <a:solidFill>
                <a:schemeClr val="bg1"/>
              </a:solidFill>
            </a:endParaRPr>
          </a:p>
          <a:p>
            <a:pPr marL="288925" indent="0">
              <a:lnSpc>
                <a:spcPts val="2600"/>
              </a:lnSpc>
            </a:pPr>
            <a:r>
              <a:rPr lang="en-US" sz="2400" b="1" baseline="0" dirty="0" smtClean="0">
                <a:solidFill>
                  <a:srgbClr val="FFFF00"/>
                </a:solidFill>
              </a:rPr>
              <a:t>posterpresenter@gmail.com</a:t>
            </a:r>
            <a:endParaRPr lang="en-US" sz="2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gif"/><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image" Target="../media/image12.png"/><Relationship Id="rId21" Type="http://schemas.openxmlformats.org/officeDocument/2006/relationships/image" Target="../media/image30.PNG"/><Relationship Id="rId7" Type="http://schemas.openxmlformats.org/officeDocument/2006/relationships/image" Target="../media/image16.png"/><Relationship Id="rId12" Type="http://schemas.openxmlformats.org/officeDocument/2006/relationships/image" Target="../media/image21.jpeg"/><Relationship Id="rId17" Type="http://schemas.openxmlformats.org/officeDocument/2006/relationships/image" Target="../media/image26.png"/><Relationship Id="rId25" Type="http://schemas.openxmlformats.org/officeDocument/2006/relationships/image" Target="../media/image34.PNG"/><Relationship Id="rId2" Type="http://schemas.openxmlformats.org/officeDocument/2006/relationships/notesSlide" Target="../notesSlides/notesSlide1.xml"/><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3.PNG"/><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image" Target="../media/image32.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tx2">
                <a:lumMod val="20000"/>
                <a:lumOff val="80000"/>
              </a:schemeClr>
            </a:gs>
          </a:gsLst>
          <a:lin ang="5400000" scaled="0"/>
        </a:gradFill>
        <a:effectLst/>
      </p:bgPr>
    </p:bg>
    <p:spTree>
      <p:nvGrpSpPr>
        <p:cNvPr id="1" name=""/>
        <p:cNvGrpSpPr/>
        <p:nvPr/>
      </p:nvGrpSpPr>
      <p:grpSpPr>
        <a:xfrm>
          <a:off x="0" y="0"/>
          <a:ext cx="0" cy="0"/>
          <a:chOff x="0" y="0"/>
          <a:chExt cx="0" cy="0"/>
        </a:xfrm>
      </p:grpSpPr>
      <p:sp>
        <p:nvSpPr>
          <p:cNvPr id="52" name="Text Placeholder 15"/>
          <p:cNvSpPr>
            <a:spLocks noGrp="1"/>
          </p:cNvSpPr>
          <p:nvPr>
            <p:ph type="body" sz="quarter" idx="30"/>
          </p:nvPr>
        </p:nvSpPr>
        <p:spPr>
          <a:xfrm>
            <a:off x="33185100" y="18900526"/>
            <a:ext cx="10201272" cy="8949362"/>
          </a:xfrm>
          <a:ln>
            <a:solidFill>
              <a:srgbClr val="2C556E"/>
            </a:solidFill>
          </a:ln>
        </p:spPr>
        <p:txBody>
          <a:bodyPr/>
          <a:lstStyle/>
          <a:p>
            <a:endParaRPr lang="en-US" sz="2400" dirty="0" smtClean="0"/>
          </a:p>
        </p:txBody>
      </p:sp>
      <p:sp>
        <p:nvSpPr>
          <p:cNvPr id="12" name="Text Placeholder 11"/>
          <p:cNvSpPr>
            <a:spLocks noGrp="1"/>
          </p:cNvSpPr>
          <p:nvPr>
            <p:ph type="body" sz="quarter" idx="26"/>
          </p:nvPr>
        </p:nvSpPr>
        <p:spPr>
          <a:xfrm>
            <a:off x="33185099" y="6021370"/>
            <a:ext cx="10201275" cy="11590843"/>
          </a:xfrm>
          <a:ln>
            <a:solidFill>
              <a:srgbClr val="2C556E"/>
            </a:solidFill>
          </a:ln>
        </p:spPr>
        <p:txBody>
          <a:bodyPr/>
          <a:lstStyle/>
          <a:p>
            <a:r>
              <a:rPr lang="en-US" dirty="0" smtClean="0">
                <a:solidFill>
                  <a:schemeClr val="accent5">
                    <a:lumMod val="50000"/>
                  </a:schemeClr>
                </a:solidFill>
                <a:cs typeface="Times New Roman" panose="02020603050405020304" pitchFamily="18" charset="0"/>
              </a:rPr>
              <a:t>An example that does not work:</a:t>
            </a:r>
          </a:p>
          <a:p>
            <a:endParaRPr lang="en-US" dirty="0"/>
          </a:p>
          <a:p>
            <a:endParaRPr lang="en-US" dirty="0" smtClean="0">
              <a:solidFill>
                <a:schemeClr val="accent5">
                  <a:lumMod val="50000"/>
                </a:schemeClr>
              </a:solidFill>
              <a:cs typeface="Times New Roman" panose="02020603050405020304" pitchFamily="18" charset="0"/>
            </a:endParaRPr>
          </a:p>
          <a:p>
            <a:endParaRPr lang="en-US" dirty="0"/>
          </a:p>
          <a:p>
            <a:endParaRPr lang="en-US" dirty="0" smtClean="0">
              <a:solidFill>
                <a:schemeClr val="accent5">
                  <a:lumMod val="50000"/>
                </a:schemeClr>
              </a:solidFill>
              <a:cs typeface="Times New Roman" panose="02020603050405020304" pitchFamily="18" charset="0"/>
            </a:endParaRPr>
          </a:p>
          <a:p>
            <a:endParaRPr lang="en-US" dirty="0"/>
          </a:p>
          <a:p>
            <a:endParaRPr lang="en-US" dirty="0" smtClean="0">
              <a:solidFill>
                <a:schemeClr val="accent5">
                  <a:lumMod val="50000"/>
                </a:schemeClr>
              </a:solidFill>
              <a:cs typeface="Times New Roman" panose="02020603050405020304" pitchFamily="18" charset="0"/>
            </a:endParaRPr>
          </a:p>
          <a:p>
            <a:endParaRPr lang="en-US" dirty="0"/>
          </a:p>
          <a:p>
            <a:r>
              <a:rPr lang="en-US" dirty="0" smtClean="0">
                <a:solidFill>
                  <a:schemeClr val="accent5">
                    <a:lumMod val="50000"/>
                  </a:schemeClr>
                </a:solidFill>
                <a:cs typeface="Times New Roman" panose="02020603050405020304" pitchFamily="18" charset="0"/>
              </a:rPr>
              <a:t>An </a:t>
            </a:r>
            <a:r>
              <a:rPr lang="en-US" dirty="0" smtClean="0">
                <a:solidFill>
                  <a:schemeClr val="accent5">
                    <a:lumMod val="50000"/>
                  </a:schemeClr>
                </a:solidFill>
                <a:cs typeface="Times New Roman" panose="02020603050405020304" pitchFamily="18" charset="0"/>
              </a:rPr>
              <a:t>example that works (</a:t>
            </a:r>
            <a:r>
              <a:rPr lang="en-US" dirty="0" err="1" smtClean="0">
                <a:solidFill>
                  <a:schemeClr val="accent5">
                    <a:lumMod val="50000"/>
                  </a:schemeClr>
                </a:solidFill>
                <a:cs typeface="Times New Roman" panose="02020603050405020304" pitchFamily="18" charset="0"/>
              </a:rPr>
              <a:t>Arlinghaus</a:t>
            </a:r>
            <a:r>
              <a:rPr lang="en-US" dirty="0" smtClean="0">
                <a:solidFill>
                  <a:schemeClr val="accent5">
                    <a:lumMod val="50000"/>
                  </a:schemeClr>
                </a:solidFill>
                <a:cs typeface="Times New Roman" panose="02020603050405020304" pitchFamily="18" charset="0"/>
              </a:rPr>
              <a:t>, 1991):</a:t>
            </a:r>
          </a:p>
          <a:p>
            <a:endParaRPr lang="en-US" dirty="0"/>
          </a:p>
          <a:p>
            <a:endParaRPr lang="en-US" dirty="0" smtClean="0">
              <a:solidFill>
                <a:schemeClr val="accent5">
                  <a:lumMod val="50000"/>
                </a:schemeClr>
              </a:solidFill>
              <a:cs typeface="Times New Roman" panose="02020603050405020304" pitchFamily="18" charset="0"/>
            </a:endParaRPr>
          </a:p>
          <a:p>
            <a:endParaRPr lang="en-US" dirty="0"/>
          </a:p>
          <a:p>
            <a:endParaRPr lang="en-US" dirty="0" smtClean="0">
              <a:solidFill>
                <a:schemeClr val="accent5">
                  <a:lumMod val="50000"/>
                </a:schemeClr>
              </a:solidFill>
              <a:cs typeface="Times New Roman" panose="02020603050405020304" pitchFamily="18" charset="0"/>
            </a:endParaRPr>
          </a:p>
          <a:p>
            <a:endParaRPr lang="en-US" dirty="0"/>
          </a:p>
          <a:p>
            <a:endParaRPr lang="en-US" dirty="0" smtClean="0">
              <a:solidFill>
                <a:schemeClr val="accent5">
                  <a:lumMod val="50000"/>
                </a:schemeClr>
              </a:solidFill>
              <a:cs typeface="Times New Roman" panose="02020603050405020304" pitchFamily="18" charset="0"/>
            </a:endParaRPr>
          </a:p>
          <a:p>
            <a:endParaRPr lang="en-US" dirty="0"/>
          </a:p>
          <a:p>
            <a:endParaRPr lang="en-US" dirty="0" smtClean="0">
              <a:solidFill>
                <a:schemeClr val="accent5">
                  <a:lumMod val="50000"/>
                </a:schemeClr>
              </a:solidFill>
              <a:cs typeface="Times New Roman" panose="02020603050405020304" pitchFamily="18" charset="0"/>
            </a:endParaRPr>
          </a:p>
          <a:p>
            <a:endParaRPr lang="en-US" dirty="0"/>
          </a:p>
          <a:p>
            <a:endParaRPr lang="en-US" dirty="0" smtClean="0">
              <a:solidFill>
                <a:schemeClr val="accent5">
                  <a:lumMod val="50000"/>
                </a:schemeClr>
              </a:solidFill>
              <a:cs typeface="Times New Roman" panose="02020603050405020304" pitchFamily="18" charset="0"/>
            </a:endParaRPr>
          </a:p>
        </p:txBody>
      </p:sp>
      <p:sp>
        <p:nvSpPr>
          <p:cNvPr id="17" name="Text Placeholder 16"/>
          <p:cNvSpPr>
            <a:spLocks noGrp="1"/>
          </p:cNvSpPr>
          <p:nvPr>
            <p:ph type="body" sz="quarter" idx="96"/>
          </p:nvPr>
        </p:nvSpPr>
        <p:spPr>
          <a:xfrm>
            <a:off x="506800" y="14987457"/>
            <a:ext cx="10201275" cy="12866336"/>
          </a:xfrm>
          <a:ln>
            <a:solidFill>
              <a:srgbClr val="2C556E"/>
            </a:solidFill>
          </a:ln>
        </p:spPr>
        <p:txBody>
          <a:bodyPr/>
          <a:lstStyle/>
          <a:p>
            <a:r>
              <a:rPr lang="en-US" b="1" dirty="0" smtClean="0"/>
              <a:t>Graphs</a:t>
            </a:r>
            <a:r>
              <a:rPr lang="en-US" dirty="0" smtClean="0"/>
              <a:t> help </a:t>
            </a:r>
            <a:r>
              <a:rPr lang="en-US" b="1" dirty="0" smtClean="0"/>
              <a:t>represent </a:t>
            </a:r>
            <a:r>
              <a:rPr lang="en-US" dirty="0"/>
              <a:t>a set of </a:t>
            </a:r>
            <a:r>
              <a:rPr lang="en-US" b="1" dirty="0"/>
              <a:t>data</a:t>
            </a:r>
            <a:r>
              <a:rPr lang="en-US" dirty="0"/>
              <a:t>, and any </a:t>
            </a:r>
            <a:r>
              <a:rPr lang="en-US" b="1" dirty="0"/>
              <a:t>relationships</a:t>
            </a:r>
            <a:r>
              <a:rPr lang="en-US" dirty="0"/>
              <a:t> inherent within that set, in a </a:t>
            </a:r>
            <a:r>
              <a:rPr lang="en-US" b="1" dirty="0"/>
              <a:t>more intuitive</a:t>
            </a:r>
            <a:r>
              <a:rPr lang="en-US" dirty="0"/>
              <a:t> way. </a:t>
            </a:r>
            <a:endParaRPr lang="en-US" dirty="0" smtClean="0">
              <a:solidFill>
                <a:schemeClr val="accent5">
                  <a:lumMod val="50000"/>
                </a:schemeClr>
              </a:solidFill>
              <a:cs typeface="Times New Roman" panose="02020603050405020304" pitchFamily="18" charset="0"/>
            </a:endParaRPr>
          </a:p>
        </p:txBody>
      </p:sp>
      <p:sp>
        <p:nvSpPr>
          <p:cNvPr id="2" name="Text Placeholder 1"/>
          <p:cNvSpPr>
            <a:spLocks noGrp="1"/>
          </p:cNvSpPr>
          <p:nvPr>
            <p:ph type="body" sz="quarter" idx="10"/>
          </p:nvPr>
        </p:nvSpPr>
        <p:spPr>
          <a:xfrm>
            <a:off x="527049" y="6021370"/>
            <a:ext cx="10179051" cy="7552815"/>
          </a:xfrm>
          <a:ln w="9525">
            <a:solidFill>
              <a:srgbClr val="2C556E"/>
            </a:solidFill>
          </a:ln>
        </p:spPr>
        <p:txBody>
          <a:bodyPr/>
          <a:lstStyle/>
          <a:p>
            <a:r>
              <a:rPr lang="en-US" dirty="0" smtClean="0">
                <a:solidFill>
                  <a:schemeClr val="accent5">
                    <a:lumMod val="50000"/>
                  </a:schemeClr>
                </a:solidFill>
                <a:cs typeface="Times New Roman" panose="02020603050405020304" pitchFamily="18" charset="0"/>
              </a:rPr>
              <a:t>We start </a:t>
            </a:r>
            <a:r>
              <a:rPr lang="en-US" dirty="0" smtClean="0"/>
              <a:t>with 4 cubes, and each face on a given cube is shaded one of the 4 colors (R, W, B, G). The goal is to arrange the cubes into a rectangular log so that each long side of the log has one and only one occurrence of each color.  </a:t>
            </a:r>
          </a:p>
          <a:p>
            <a:endParaRPr lang="en-US" dirty="0"/>
          </a:p>
          <a:p>
            <a:endParaRPr lang="en-US" dirty="0" smtClean="0"/>
          </a:p>
          <a:p>
            <a:endParaRPr lang="en-US" dirty="0"/>
          </a:p>
          <a:p>
            <a:endParaRPr lang="en-US" dirty="0" smtClean="0"/>
          </a:p>
          <a:p>
            <a:endParaRPr lang="en-US" dirty="0"/>
          </a:p>
          <a:p>
            <a:endParaRPr lang="en-US" dirty="0" smtClean="0"/>
          </a:p>
          <a:p>
            <a:r>
              <a:rPr lang="en-US" b="1" dirty="0" smtClean="0"/>
              <a:t>41,472</a:t>
            </a:r>
            <a:r>
              <a:rPr lang="en-US" dirty="0" smtClean="0"/>
              <a:t> possible arrangements if done by hand! Is there a more efficient way?</a:t>
            </a:r>
          </a:p>
        </p:txBody>
      </p:sp>
      <p:sp>
        <p:nvSpPr>
          <p:cNvPr id="3" name="Text Placeholder 2"/>
          <p:cNvSpPr>
            <a:spLocks noGrp="1"/>
          </p:cNvSpPr>
          <p:nvPr>
            <p:ph type="body" sz="quarter" idx="11"/>
          </p:nvPr>
        </p:nvSpPr>
        <p:spPr>
          <a:xfrm>
            <a:off x="527049" y="5182687"/>
            <a:ext cx="10196513" cy="923322"/>
          </a:xfrm>
        </p:spPr>
        <p:txBody>
          <a:bodyPr/>
          <a:lstStyle/>
          <a:p>
            <a:r>
              <a:rPr lang="en-US" dirty="0" smtClean="0"/>
              <a:t>SUMMARY OF THE PUZZLE</a:t>
            </a:r>
            <a:endParaRPr lang="en-US" dirty="0"/>
          </a:p>
        </p:txBody>
      </p:sp>
      <p:sp>
        <p:nvSpPr>
          <p:cNvPr id="6" name="Text Placeholder 5"/>
          <p:cNvSpPr>
            <a:spLocks noGrp="1"/>
          </p:cNvSpPr>
          <p:nvPr>
            <p:ph type="body" sz="quarter" idx="20"/>
          </p:nvPr>
        </p:nvSpPr>
        <p:spPr/>
        <p:txBody>
          <a:bodyPr/>
          <a:lstStyle/>
          <a:p>
            <a:r>
              <a:rPr lang="en-US" dirty="0" smtClean="0"/>
              <a:t>OVERVIEW - GRAPH THEORY</a:t>
            </a:r>
            <a:endParaRPr lang="en-US" dirty="0"/>
          </a:p>
        </p:txBody>
      </p:sp>
      <p:sp>
        <p:nvSpPr>
          <p:cNvPr id="7" name="Text Placeholder 6"/>
          <p:cNvSpPr>
            <a:spLocks noGrp="1"/>
          </p:cNvSpPr>
          <p:nvPr>
            <p:ph type="body" sz="quarter" idx="21"/>
          </p:nvPr>
        </p:nvSpPr>
        <p:spPr>
          <a:xfrm>
            <a:off x="11242675" y="6021371"/>
            <a:ext cx="21409025" cy="25532992"/>
          </a:xfrm>
          <a:ln>
            <a:solidFill>
              <a:srgbClr val="2C556E"/>
            </a:solidFill>
          </a:ln>
          <a:effectLst/>
        </p:spPr>
        <p:txBody>
          <a:bodyPr/>
          <a:lstStyle/>
          <a:p>
            <a:pPr lvl="0"/>
            <a:r>
              <a:rPr lang="en-US" dirty="0">
                <a:solidFill>
                  <a:srgbClr val="4472C4">
                    <a:lumMod val="50000"/>
                  </a:srgbClr>
                </a:solidFill>
              </a:rPr>
              <a:t>The procedure here features the set of cubes in the commercially sold “Instant Insanity.”</a:t>
            </a:r>
          </a:p>
          <a:p>
            <a:endParaRPr lang="en-US" dirty="0" smtClean="0">
              <a:cs typeface="Times New Roman" panose="02020603050405020304" pitchFamily="18" charset="0"/>
            </a:endParaRPr>
          </a:p>
          <a:p>
            <a:endParaRPr lang="en-US" dirty="0"/>
          </a:p>
          <a:p>
            <a:endParaRPr lang="en-US" dirty="0" smtClean="0">
              <a:cs typeface="Times New Roman" panose="02020603050405020304" pitchFamily="18" charset="0"/>
            </a:endParaRPr>
          </a:p>
          <a:p>
            <a:endParaRPr lang="en-US" dirty="0"/>
          </a:p>
          <a:p>
            <a:endParaRPr lang="en-US" dirty="0" smtClean="0">
              <a:cs typeface="Times New Roman" panose="02020603050405020304" pitchFamily="18" charset="0"/>
            </a:endParaRPr>
          </a:p>
          <a:p>
            <a:endParaRPr lang="en-US" dirty="0"/>
          </a:p>
          <a:p>
            <a:endParaRPr lang="en-US" dirty="0" smtClean="0">
              <a:cs typeface="Times New Roman" panose="02020603050405020304" pitchFamily="18" charset="0"/>
            </a:endParaRPr>
          </a:p>
          <a:p>
            <a:endParaRPr lang="en-US" dirty="0"/>
          </a:p>
          <a:p>
            <a:endParaRPr lang="en-US" dirty="0" smtClean="0">
              <a:cs typeface="Times New Roman" panose="02020603050405020304" pitchFamily="18" charset="0"/>
            </a:endParaRPr>
          </a:p>
          <a:p>
            <a:endParaRPr lang="en-US" dirty="0"/>
          </a:p>
          <a:p>
            <a:endParaRPr lang="en-US" dirty="0" smtClean="0">
              <a:cs typeface="Times New Roman" panose="02020603050405020304" pitchFamily="18" charset="0"/>
            </a:endParaRPr>
          </a:p>
          <a:p>
            <a:endParaRPr lang="en-US" dirty="0"/>
          </a:p>
          <a:p>
            <a:endParaRPr lang="en-US" dirty="0" smtClean="0">
              <a:cs typeface="Times New Roman" panose="02020603050405020304" pitchFamily="18" charset="0"/>
            </a:endParaRPr>
          </a:p>
          <a:p>
            <a:endParaRPr lang="en-US" dirty="0"/>
          </a:p>
          <a:p>
            <a:endParaRPr lang="en-US" dirty="0" smtClean="0">
              <a:cs typeface="Times New Roman" panose="02020603050405020304" pitchFamily="18" charset="0"/>
            </a:endParaRPr>
          </a:p>
          <a:p>
            <a:endParaRPr lang="en-US" dirty="0"/>
          </a:p>
          <a:p>
            <a:endParaRPr lang="en-US" dirty="0" smtClean="0">
              <a:cs typeface="Times New Roman" panose="02020603050405020304" pitchFamily="18" charset="0"/>
            </a:endParaRPr>
          </a:p>
          <a:p>
            <a:endParaRPr lang="en-US" dirty="0"/>
          </a:p>
          <a:p>
            <a:endParaRPr lang="en-US" dirty="0" smtClean="0">
              <a:cs typeface="Times New Roman" panose="02020603050405020304" pitchFamily="18" charset="0"/>
            </a:endParaRPr>
          </a:p>
          <a:p>
            <a:endParaRPr lang="en-US" dirty="0"/>
          </a:p>
          <a:p>
            <a:endParaRPr lang="en-US" dirty="0" smtClean="0">
              <a:cs typeface="Times New Roman" panose="02020603050405020304" pitchFamily="18" charset="0"/>
            </a:endParaRPr>
          </a:p>
          <a:p>
            <a:endParaRPr lang="en-US" dirty="0"/>
          </a:p>
          <a:p>
            <a:endParaRPr lang="en-US" dirty="0" smtClean="0">
              <a:cs typeface="Times New Roman" panose="02020603050405020304" pitchFamily="18" charset="0"/>
            </a:endParaRPr>
          </a:p>
          <a:p>
            <a:endParaRPr lang="en-US" dirty="0"/>
          </a:p>
          <a:p>
            <a:endParaRPr lang="en-US" dirty="0" smtClean="0">
              <a:cs typeface="Times New Roman" panose="02020603050405020304" pitchFamily="18" charset="0"/>
            </a:endParaRPr>
          </a:p>
          <a:p>
            <a:endParaRPr lang="en-US" dirty="0"/>
          </a:p>
          <a:p>
            <a:endParaRPr lang="en-US" dirty="0" smtClean="0">
              <a:cs typeface="Times New Roman" panose="02020603050405020304" pitchFamily="18" charset="0"/>
            </a:endParaRPr>
          </a:p>
          <a:p>
            <a:endParaRPr lang="en-US" dirty="0"/>
          </a:p>
          <a:p>
            <a:endParaRPr lang="en-US" dirty="0" smtClean="0">
              <a:cs typeface="Times New Roman" panose="02020603050405020304" pitchFamily="18" charset="0"/>
            </a:endParaRPr>
          </a:p>
          <a:p>
            <a:endParaRPr lang="en-US" dirty="0" smtClean="0">
              <a:cs typeface="Times New Roman" panose="02020603050405020304" pitchFamily="18" charset="0"/>
            </a:endParaRPr>
          </a:p>
          <a:p>
            <a:endParaRPr lang="en-US" dirty="0"/>
          </a:p>
          <a:p>
            <a:endParaRPr lang="en-US" dirty="0" smtClean="0">
              <a:cs typeface="Times New Roman" panose="02020603050405020304" pitchFamily="18" charset="0"/>
            </a:endParaRPr>
          </a:p>
          <a:p>
            <a:endParaRPr lang="en-US" dirty="0"/>
          </a:p>
          <a:p>
            <a:endParaRPr lang="en-US" dirty="0" smtClean="0">
              <a:cs typeface="Times New Roman" panose="02020603050405020304" pitchFamily="18" charset="0"/>
            </a:endParaRPr>
          </a:p>
          <a:p>
            <a:endParaRPr lang="en-US" dirty="0"/>
          </a:p>
          <a:p>
            <a:endParaRPr lang="en-US" dirty="0" smtClean="0">
              <a:cs typeface="Times New Roman" panose="02020603050405020304" pitchFamily="18" charset="0"/>
            </a:endParaRPr>
          </a:p>
          <a:p>
            <a:endParaRPr lang="en-US" dirty="0"/>
          </a:p>
          <a:p>
            <a:endParaRPr lang="en-US" dirty="0" smtClean="0">
              <a:cs typeface="Times New Roman" panose="02020603050405020304" pitchFamily="18" charset="0"/>
            </a:endParaRPr>
          </a:p>
          <a:p>
            <a:endParaRPr lang="en-US" dirty="0"/>
          </a:p>
          <a:p>
            <a:endParaRPr lang="en-US" dirty="0" smtClean="0">
              <a:cs typeface="Times New Roman" panose="02020603050405020304" pitchFamily="18" charset="0"/>
            </a:endParaRPr>
          </a:p>
          <a:p>
            <a:endParaRPr lang="en-US" dirty="0"/>
          </a:p>
        </p:txBody>
      </p:sp>
      <p:sp>
        <p:nvSpPr>
          <p:cNvPr id="8" name="Text Placeholder 7"/>
          <p:cNvSpPr>
            <a:spLocks noGrp="1"/>
          </p:cNvSpPr>
          <p:nvPr>
            <p:ph type="body" sz="quarter" idx="22"/>
          </p:nvPr>
        </p:nvSpPr>
        <p:spPr/>
        <p:txBody>
          <a:bodyPr/>
          <a:lstStyle/>
          <a:p>
            <a:r>
              <a:rPr lang="en-US" dirty="0" smtClean="0"/>
              <a:t>PROCEDURE </a:t>
            </a:r>
            <a:endParaRPr lang="en-US" dirty="0"/>
          </a:p>
        </p:txBody>
      </p:sp>
      <p:sp>
        <p:nvSpPr>
          <p:cNvPr id="11" name="Text Placeholder 10"/>
          <p:cNvSpPr>
            <a:spLocks noGrp="1"/>
          </p:cNvSpPr>
          <p:nvPr>
            <p:ph type="body" sz="quarter" idx="25"/>
          </p:nvPr>
        </p:nvSpPr>
        <p:spPr/>
        <p:txBody>
          <a:bodyPr/>
          <a:lstStyle/>
          <a:p>
            <a:r>
              <a:rPr lang="en-US" dirty="0" smtClean="0"/>
              <a:t>MORE EXAMPLES</a:t>
            </a:r>
            <a:endParaRPr lang="en-US" dirty="0"/>
          </a:p>
        </p:txBody>
      </p:sp>
      <p:sp>
        <p:nvSpPr>
          <p:cNvPr id="13" name="Text Placeholder 12"/>
          <p:cNvSpPr>
            <a:spLocks noGrp="1"/>
          </p:cNvSpPr>
          <p:nvPr>
            <p:ph type="body" sz="quarter" idx="27"/>
          </p:nvPr>
        </p:nvSpPr>
        <p:spPr>
          <a:xfrm>
            <a:off x="33185098" y="18032951"/>
            <a:ext cx="10201275" cy="923322"/>
          </a:xfrm>
        </p:spPr>
        <p:txBody>
          <a:bodyPr/>
          <a:lstStyle/>
          <a:p>
            <a:r>
              <a:rPr lang="en-US" dirty="0" smtClean="0"/>
              <a:t>APPLICATIONS - GRAPH THEORY</a:t>
            </a:r>
            <a:endParaRPr lang="en-US" dirty="0"/>
          </a:p>
        </p:txBody>
      </p:sp>
      <p:sp>
        <p:nvSpPr>
          <p:cNvPr id="14" name="Text Placeholder 13"/>
          <p:cNvSpPr>
            <a:spLocks noGrp="1"/>
          </p:cNvSpPr>
          <p:nvPr>
            <p:ph type="body" sz="quarter" idx="28"/>
          </p:nvPr>
        </p:nvSpPr>
        <p:spPr>
          <a:xfrm>
            <a:off x="33185097" y="15011402"/>
            <a:ext cx="10201275" cy="9818050"/>
          </a:xfrm>
        </p:spPr>
        <p:txBody>
          <a:bodyPr/>
          <a:lstStyle/>
          <a:p>
            <a:endParaRPr lang="en-US" dirty="0" smtClean="0">
              <a:solidFill>
                <a:schemeClr val="accent5">
                  <a:lumMod val="50000"/>
                </a:schemeClr>
              </a:solidFill>
              <a:cs typeface="Times New Roman" panose="02020603050405020304" pitchFamily="18" charset="0"/>
            </a:endParaRPr>
          </a:p>
          <a:p>
            <a:endParaRPr lang="en-US" dirty="0"/>
          </a:p>
          <a:p>
            <a:endParaRPr lang="en-US" dirty="0" smtClean="0">
              <a:solidFill>
                <a:schemeClr val="accent5">
                  <a:lumMod val="50000"/>
                </a:schemeClr>
              </a:solidFill>
              <a:cs typeface="Times New Roman" panose="02020603050405020304" pitchFamily="18" charset="0"/>
            </a:endParaRPr>
          </a:p>
          <a:p>
            <a:endParaRPr lang="en-US" dirty="0"/>
          </a:p>
          <a:p>
            <a:endParaRPr lang="en-US" dirty="0" smtClean="0">
              <a:solidFill>
                <a:schemeClr val="accent5">
                  <a:lumMod val="50000"/>
                </a:schemeClr>
              </a:solidFill>
              <a:cs typeface="Times New Roman" panose="02020603050405020304" pitchFamily="18" charset="0"/>
            </a:endParaRPr>
          </a:p>
          <a:p>
            <a:endParaRPr lang="en-US" dirty="0"/>
          </a:p>
          <a:p>
            <a:endParaRPr lang="en-US" dirty="0" smtClean="0">
              <a:solidFill>
                <a:schemeClr val="accent5">
                  <a:lumMod val="50000"/>
                </a:schemeClr>
              </a:solidFill>
              <a:cs typeface="Times New Roman" panose="02020603050405020304" pitchFamily="18" charset="0"/>
            </a:endParaRPr>
          </a:p>
          <a:p>
            <a:endParaRPr lang="en-US" dirty="0"/>
          </a:p>
          <a:p>
            <a:endParaRPr lang="en-US" dirty="0" smtClean="0">
              <a:solidFill>
                <a:schemeClr val="accent5">
                  <a:lumMod val="50000"/>
                </a:schemeClr>
              </a:solidFill>
              <a:cs typeface="Times New Roman" panose="02020603050405020304" pitchFamily="18" charset="0"/>
            </a:endParaRPr>
          </a:p>
          <a:p>
            <a:endParaRPr lang="en-US" dirty="0"/>
          </a:p>
          <a:p>
            <a:endParaRPr lang="en-US" dirty="0" smtClean="0">
              <a:solidFill>
                <a:schemeClr val="accent5">
                  <a:lumMod val="50000"/>
                </a:schemeClr>
              </a:solidFill>
              <a:cs typeface="Times New Roman" panose="02020603050405020304" pitchFamily="18" charset="0"/>
            </a:endParaRPr>
          </a:p>
          <a:p>
            <a:endParaRPr lang="en-US" dirty="0"/>
          </a:p>
          <a:p>
            <a:endParaRPr lang="en-US" dirty="0" smtClean="0">
              <a:solidFill>
                <a:schemeClr val="accent5">
                  <a:lumMod val="50000"/>
                </a:schemeClr>
              </a:solidFill>
              <a:cs typeface="Times New Roman" panose="02020603050405020304" pitchFamily="18" charset="0"/>
            </a:endParaRPr>
          </a:p>
          <a:p>
            <a:endParaRPr lang="en-US" dirty="0"/>
          </a:p>
          <a:p>
            <a:endParaRPr lang="en-US" dirty="0" smtClean="0">
              <a:solidFill>
                <a:schemeClr val="accent5">
                  <a:lumMod val="50000"/>
                </a:schemeClr>
              </a:solidFill>
              <a:cs typeface="Times New Roman" panose="02020603050405020304" pitchFamily="18" charset="0"/>
            </a:endParaRPr>
          </a:p>
          <a:p>
            <a:endParaRPr lang="en-US" dirty="0" smtClean="0"/>
          </a:p>
        </p:txBody>
      </p:sp>
      <p:sp>
        <p:nvSpPr>
          <p:cNvPr id="15" name="Text Placeholder 14"/>
          <p:cNvSpPr>
            <a:spLocks noGrp="1"/>
          </p:cNvSpPr>
          <p:nvPr>
            <p:ph type="body" sz="quarter" idx="29"/>
          </p:nvPr>
        </p:nvSpPr>
        <p:spPr>
          <a:xfrm>
            <a:off x="33185232" y="28223681"/>
            <a:ext cx="10201275" cy="923322"/>
          </a:xfrm>
        </p:spPr>
        <p:txBody>
          <a:bodyPr/>
          <a:lstStyle/>
          <a:p>
            <a:r>
              <a:rPr lang="en-US" dirty="0" smtClean="0"/>
              <a:t>REFERENCES</a:t>
            </a:r>
            <a:endParaRPr lang="en-US" dirty="0"/>
          </a:p>
        </p:txBody>
      </p:sp>
      <p:sp>
        <p:nvSpPr>
          <p:cNvPr id="16" name="Text Placeholder 15"/>
          <p:cNvSpPr>
            <a:spLocks noGrp="1"/>
          </p:cNvSpPr>
          <p:nvPr>
            <p:ph type="body" sz="quarter" idx="30"/>
          </p:nvPr>
        </p:nvSpPr>
        <p:spPr>
          <a:xfrm>
            <a:off x="33185234" y="29147003"/>
            <a:ext cx="10201274" cy="2431413"/>
          </a:xfrm>
          <a:ln>
            <a:solidFill>
              <a:srgbClr val="2C556E"/>
            </a:solidFill>
          </a:ln>
        </p:spPr>
        <p:txBody>
          <a:bodyPr/>
          <a:lstStyle/>
          <a:p>
            <a:r>
              <a:rPr lang="en-US" dirty="0" err="1" smtClean="0"/>
              <a:t>Arlinghaus</a:t>
            </a:r>
            <a:r>
              <a:rPr lang="en-US" dirty="0"/>
              <a:t>, W. C. 1991. “The Tantalizing Four Cubes.” In John G. Michaels and Kenneth H. </a:t>
            </a:r>
            <a:r>
              <a:rPr lang="en-US" dirty="0" smtClean="0"/>
              <a:t>Rosen, </a:t>
            </a:r>
            <a:r>
              <a:rPr lang="en-US" dirty="0"/>
              <a:t>editors, </a:t>
            </a:r>
            <a:r>
              <a:rPr lang="en-US" i="1" dirty="0"/>
              <a:t>Applications of Discrete Mathematics</a:t>
            </a:r>
            <a:r>
              <a:rPr lang="en-US" dirty="0"/>
              <a:t>, chapter 16. McGraw-Hill Higher Education. </a:t>
            </a:r>
            <a:endParaRPr lang="en-US" dirty="0" smtClean="0"/>
          </a:p>
        </p:txBody>
      </p:sp>
      <p:sp>
        <p:nvSpPr>
          <p:cNvPr id="19" name="Text Placeholder 18"/>
          <p:cNvSpPr>
            <a:spLocks noGrp="1"/>
          </p:cNvSpPr>
          <p:nvPr>
            <p:ph type="body" sz="quarter" idx="150"/>
          </p:nvPr>
        </p:nvSpPr>
        <p:spPr>
          <a:xfrm>
            <a:off x="11224245" y="1945039"/>
            <a:ext cx="21421724" cy="1144972"/>
          </a:xfrm>
        </p:spPr>
        <p:txBody>
          <a:bodyPr>
            <a:normAutofit/>
          </a:bodyPr>
          <a:lstStyle/>
          <a:p>
            <a:r>
              <a:rPr lang="en-US" sz="6000" dirty="0" smtClean="0"/>
              <a:t>Nicholas Brandt – </a:t>
            </a:r>
            <a:r>
              <a:rPr lang="en-US" sz="6000" dirty="0"/>
              <a:t>Thoa </a:t>
            </a:r>
            <a:r>
              <a:rPr lang="en-US" sz="6000" dirty="0" smtClean="0"/>
              <a:t>Ta – </a:t>
            </a:r>
            <a:r>
              <a:rPr lang="en-US" sz="6000" dirty="0"/>
              <a:t>Yi </a:t>
            </a:r>
            <a:r>
              <a:rPr lang="en-US" sz="6000" dirty="0" err="1"/>
              <a:t>Yi</a:t>
            </a:r>
            <a:r>
              <a:rPr lang="en-US" sz="6000" dirty="0"/>
              <a:t> (Lily) </a:t>
            </a:r>
            <a:r>
              <a:rPr lang="en-US" sz="6000" dirty="0" smtClean="0"/>
              <a:t>Zhang</a:t>
            </a:r>
            <a:endParaRPr lang="en-US" sz="6000" dirty="0"/>
          </a:p>
          <a:p>
            <a:endParaRPr lang="en-US" sz="6000" dirty="0">
              <a:solidFill>
                <a:schemeClr val="accent5">
                  <a:lumMod val="50000"/>
                </a:schemeClr>
              </a:solidFill>
            </a:endParaRPr>
          </a:p>
        </p:txBody>
      </p:sp>
      <p:sp>
        <p:nvSpPr>
          <p:cNvPr id="43" name="Text Placeholder 42"/>
          <p:cNvSpPr>
            <a:spLocks noGrp="1"/>
          </p:cNvSpPr>
          <p:nvPr>
            <p:ph type="body" sz="quarter" idx="184"/>
          </p:nvPr>
        </p:nvSpPr>
        <p:spPr>
          <a:xfrm>
            <a:off x="11224245" y="3055826"/>
            <a:ext cx="21421724" cy="1796681"/>
          </a:xfrm>
        </p:spPr>
        <p:txBody>
          <a:bodyPr>
            <a:noAutofit/>
          </a:bodyPr>
          <a:lstStyle/>
          <a:p>
            <a:r>
              <a:rPr lang="en-US" sz="4800" b="1" i="1" dirty="0"/>
              <a:t>Faculty Mentor: </a:t>
            </a:r>
            <a:r>
              <a:rPr lang="en-US" sz="4800" b="1" dirty="0" err="1"/>
              <a:t>Satyanand</a:t>
            </a:r>
            <a:r>
              <a:rPr lang="en-US" sz="4800" b="1" dirty="0"/>
              <a:t> Singh, </a:t>
            </a:r>
            <a:r>
              <a:rPr lang="en-US" sz="4800" b="1" dirty="0" smtClean="0"/>
              <a:t>Ph.D.</a:t>
            </a:r>
          </a:p>
          <a:p>
            <a:r>
              <a:rPr lang="en-US" sz="4800" i="1" dirty="0" smtClean="0">
                <a:solidFill>
                  <a:schemeClr val="accent5">
                    <a:lumMod val="50000"/>
                  </a:schemeClr>
                </a:solidFill>
              </a:rPr>
              <a:t>Division of Computer Science – College of Professional Studies</a:t>
            </a:r>
          </a:p>
          <a:p>
            <a:r>
              <a:rPr lang="en-US" sz="4800" i="1" dirty="0" smtClean="0">
                <a:solidFill>
                  <a:schemeClr val="accent5">
                    <a:lumMod val="50000"/>
                  </a:schemeClr>
                </a:solidFill>
              </a:rPr>
              <a:t> </a:t>
            </a:r>
            <a:endParaRPr lang="en-US" sz="4800" i="1" dirty="0">
              <a:solidFill>
                <a:schemeClr val="accent5">
                  <a:lumMod val="50000"/>
                </a:schemeClr>
              </a:solidFill>
            </a:endParaRPr>
          </a:p>
        </p:txBody>
      </p:sp>
      <p:sp>
        <p:nvSpPr>
          <p:cNvPr id="44" name="Text Placeholder 43"/>
          <p:cNvSpPr>
            <a:spLocks noGrp="1"/>
          </p:cNvSpPr>
          <p:nvPr>
            <p:ph type="body" sz="quarter" idx="185"/>
          </p:nvPr>
        </p:nvSpPr>
        <p:spPr/>
        <p:txBody>
          <a:bodyPr>
            <a:noAutofit/>
          </a:bodyPr>
          <a:lstStyle/>
          <a:p>
            <a:r>
              <a:rPr lang="en-US" b="1" dirty="0" smtClean="0">
                <a:solidFill>
                  <a:schemeClr val="accent5">
                    <a:lumMod val="50000"/>
                  </a:schemeClr>
                </a:solidFill>
              </a:rPr>
              <a:t>A Tantalizing Twist with Cubes</a:t>
            </a:r>
            <a:endParaRPr lang="en-US" b="1" dirty="0">
              <a:solidFill>
                <a:schemeClr val="accent5">
                  <a:lumMod val="50000"/>
                </a:schemeClr>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22924" y="8797499"/>
            <a:ext cx="4023360" cy="3017520"/>
          </a:xfrm>
          <a:prstGeom prst="rect">
            <a:avLst/>
          </a:prstGeom>
          <a:ln>
            <a:solidFill>
              <a:srgbClr val="2C556E"/>
            </a:solidFill>
          </a:ln>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1928" y="8797499"/>
            <a:ext cx="4023360" cy="3017520"/>
          </a:xfrm>
          <a:prstGeom prst="rect">
            <a:avLst/>
          </a:prstGeom>
          <a:ln>
            <a:solidFill>
              <a:srgbClr val="2C556E"/>
            </a:solidFill>
          </a:ln>
        </p:spPr>
      </p:pic>
      <p:sp>
        <p:nvSpPr>
          <p:cNvPr id="18" name="TextBox 17"/>
          <p:cNvSpPr txBox="1"/>
          <p:nvPr/>
        </p:nvSpPr>
        <p:spPr>
          <a:xfrm>
            <a:off x="6434805" y="11664377"/>
            <a:ext cx="2597186" cy="584775"/>
          </a:xfrm>
          <a:prstGeom prst="rect">
            <a:avLst/>
          </a:prstGeom>
          <a:noFill/>
        </p:spPr>
        <p:txBody>
          <a:bodyPr wrap="none" rtlCol="0">
            <a:spAutoFit/>
          </a:bodyPr>
          <a:lstStyle/>
          <a:p>
            <a:r>
              <a:rPr lang="en-US" sz="3200" b="1" dirty="0" smtClean="0">
                <a:solidFill>
                  <a:schemeClr val="accent5">
                    <a:lumMod val="50000"/>
                  </a:schemeClr>
                </a:solidFill>
                <a:cs typeface="Times New Roman" panose="02020603050405020304" pitchFamily="18" charset="0"/>
              </a:rPr>
              <a:t>Solved state</a:t>
            </a:r>
            <a:endParaRPr lang="en-US" sz="3200" b="1" dirty="0">
              <a:solidFill>
                <a:schemeClr val="accent5">
                  <a:lumMod val="50000"/>
                </a:schemeClr>
              </a:solidFill>
              <a:cs typeface="Times New Roman" panose="02020603050405020304" pitchFamily="18" charset="0"/>
            </a:endParaRPr>
          </a:p>
        </p:txBody>
      </p:sp>
      <p:sp>
        <p:nvSpPr>
          <p:cNvPr id="22" name="TextBox 21"/>
          <p:cNvSpPr txBox="1"/>
          <p:nvPr/>
        </p:nvSpPr>
        <p:spPr>
          <a:xfrm>
            <a:off x="1650302" y="11659791"/>
            <a:ext cx="3097323" cy="584775"/>
          </a:xfrm>
          <a:prstGeom prst="rect">
            <a:avLst/>
          </a:prstGeom>
          <a:noFill/>
        </p:spPr>
        <p:txBody>
          <a:bodyPr wrap="none" rtlCol="0">
            <a:spAutoFit/>
          </a:bodyPr>
          <a:lstStyle/>
          <a:p>
            <a:r>
              <a:rPr lang="en-US" sz="3200" b="1" dirty="0" smtClean="0">
                <a:solidFill>
                  <a:schemeClr val="accent5">
                    <a:lumMod val="50000"/>
                  </a:schemeClr>
                </a:solidFill>
                <a:cs typeface="Times New Roman" panose="02020603050405020304" pitchFamily="18" charset="0"/>
              </a:rPr>
              <a:t>Unsolved state</a:t>
            </a:r>
            <a:endParaRPr lang="en-US" sz="3200" b="1" dirty="0">
              <a:solidFill>
                <a:schemeClr val="accent5">
                  <a:lumMod val="50000"/>
                </a:schemeClr>
              </a:solidFill>
              <a:cs typeface="Times New Roman" panose="02020603050405020304" pitchFamily="18" charset="0"/>
            </a:endParaRPr>
          </a:p>
        </p:txBody>
      </p:sp>
      <p:sp>
        <p:nvSpPr>
          <p:cNvPr id="24" name="Text Placeholder 1"/>
          <p:cNvSpPr txBox="1">
            <a:spLocks/>
          </p:cNvSpPr>
          <p:nvPr/>
        </p:nvSpPr>
        <p:spPr>
          <a:xfrm>
            <a:off x="531811" y="29024461"/>
            <a:ext cx="10174289" cy="2529901"/>
          </a:xfrm>
          <a:prstGeom prst="rect">
            <a:avLst/>
          </a:prstGeom>
          <a:ln>
            <a:solidFill>
              <a:srgbClr val="2C556E"/>
            </a:solidFill>
          </a:ln>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3200" kern="1200">
                <a:solidFill>
                  <a:schemeClr val="accent5">
                    <a:lumMod val="50000"/>
                  </a:schemeClr>
                </a:solidFill>
                <a:latin typeface="+mn-lt"/>
                <a:ea typeface="+mn-ea"/>
                <a:cs typeface="Times New Roman" panose="02020603050405020304"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457200" indent="-457200">
              <a:buFont typeface="Arial" panose="020B0604020202020204" pitchFamily="34" charset="0"/>
              <a:buChar char="•"/>
            </a:pPr>
            <a:r>
              <a:rPr lang="en-US" dirty="0" smtClean="0"/>
              <a:t>A graph with 4 vertices labelled R, B, W, G.</a:t>
            </a:r>
          </a:p>
          <a:p>
            <a:pPr marL="457200" indent="-457200">
              <a:buFont typeface="Arial" panose="020B0604020202020204" pitchFamily="34" charset="0"/>
              <a:buChar char="•"/>
            </a:pPr>
            <a:r>
              <a:rPr lang="en-US" dirty="0" smtClean="0"/>
              <a:t>To describe the relationship between two opposite faces, an edge is drawn between the vertex(</a:t>
            </a:r>
            <a:r>
              <a:rPr lang="en-US" dirty="0" err="1" smtClean="0"/>
              <a:t>es</a:t>
            </a:r>
            <a:r>
              <a:rPr lang="en-US" dirty="0" smtClean="0"/>
              <a:t>) corresponding to their color(s).</a:t>
            </a:r>
          </a:p>
        </p:txBody>
      </p:sp>
      <p:sp>
        <p:nvSpPr>
          <p:cNvPr id="25" name="Text Placeholder 2"/>
          <p:cNvSpPr txBox="1">
            <a:spLocks/>
          </p:cNvSpPr>
          <p:nvPr/>
        </p:nvSpPr>
        <p:spPr>
          <a:xfrm>
            <a:off x="531811" y="28185778"/>
            <a:ext cx="10196513" cy="923322"/>
          </a:xfrm>
          <a:prstGeom prst="rect">
            <a:avLst/>
          </a:prstGeom>
          <a:solidFill>
            <a:schemeClr val="accent5">
              <a:lumMod val="50000"/>
            </a:schemeClr>
          </a:solid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4800" b="1" u="sng" kern="1200" baseline="0">
                <a:solidFill>
                  <a:schemeClr val="bg1"/>
                </a:solidFill>
                <a:latin typeface="+mj-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METHOD</a:t>
            </a:r>
            <a:endParaRPr lang="en-US" dirty="0"/>
          </a:p>
        </p:txBody>
      </p:sp>
      <p:pic>
        <p:nvPicPr>
          <p:cNvPr id="21" name="Picture 20"/>
          <p:cNvPicPr>
            <a:picLocks noChangeAspect="1"/>
          </p:cNvPicPr>
          <p:nvPr/>
        </p:nvPicPr>
        <p:blipFill>
          <a:blip r:embed="rId5">
            <a:biLevel thresh="75000"/>
            <a:extLst>
              <a:ext uri="{28A0092B-C50C-407E-A947-70E740481C1C}">
                <a14:useLocalDpi xmlns:a14="http://schemas.microsoft.com/office/drawing/2010/main" val="0"/>
              </a:ext>
            </a:extLst>
          </a:blip>
          <a:stretch>
            <a:fillRect/>
          </a:stretch>
        </p:blipFill>
        <p:spPr>
          <a:xfrm>
            <a:off x="712324" y="16774245"/>
            <a:ext cx="4771299" cy="4114800"/>
          </a:xfrm>
          <a:prstGeom prst="rect">
            <a:avLst/>
          </a:prstGeom>
          <a:ln>
            <a:solidFill>
              <a:srgbClr val="2C556E"/>
            </a:solidFill>
          </a:ln>
        </p:spPr>
      </p:pic>
      <p:pic>
        <p:nvPicPr>
          <p:cNvPr id="23" name="Picture 22"/>
          <p:cNvPicPr>
            <a:picLocks noChangeAspect="1"/>
          </p:cNvPicPr>
          <p:nvPr/>
        </p:nvPicPr>
        <p:blipFill>
          <a:blip r:embed="rId6">
            <a:biLevel thresh="75000"/>
            <a:extLst>
              <a:ext uri="{28A0092B-C50C-407E-A947-70E740481C1C}">
                <a14:useLocalDpi xmlns:a14="http://schemas.microsoft.com/office/drawing/2010/main" val="0"/>
              </a:ext>
            </a:extLst>
          </a:blip>
          <a:stretch>
            <a:fillRect/>
          </a:stretch>
        </p:blipFill>
        <p:spPr>
          <a:xfrm>
            <a:off x="712323" y="23912570"/>
            <a:ext cx="4773168" cy="3905318"/>
          </a:xfrm>
          <a:prstGeom prst="rect">
            <a:avLst/>
          </a:prstGeom>
          <a:ln>
            <a:solidFill>
              <a:srgbClr val="2C556E"/>
            </a:solidFill>
          </a:ln>
        </p:spPr>
      </p:pic>
      <p:pic>
        <p:nvPicPr>
          <p:cNvPr id="26" name="Picture 25"/>
          <p:cNvPicPr>
            <a:picLocks noChangeAspect="1"/>
          </p:cNvPicPr>
          <p:nvPr/>
        </p:nvPicPr>
        <p:blipFill>
          <a:blip r:embed="rId7">
            <a:biLevel thresh="75000"/>
            <a:extLst>
              <a:ext uri="{28A0092B-C50C-407E-A947-70E740481C1C}">
                <a14:useLocalDpi xmlns:a14="http://schemas.microsoft.com/office/drawing/2010/main" val="0"/>
              </a:ext>
            </a:extLst>
          </a:blip>
          <a:stretch>
            <a:fillRect/>
          </a:stretch>
        </p:blipFill>
        <p:spPr>
          <a:xfrm>
            <a:off x="712324" y="20937768"/>
            <a:ext cx="5329633" cy="2926080"/>
          </a:xfrm>
          <a:prstGeom prst="rect">
            <a:avLst/>
          </a:prstGeom>
          <a:ln>
            <a:solidFill>
              <a:srgbClr val="2C556E"/>
            </a:solidFill>
          </a:ln>
        </p:spPr>
      </p:pic>
      <p:sp>
        <p:nvSpPr>
          <p:cNvPr id="29" name="TextBox 28"/>
          <p:cNvSpPr txBox="1"/>
          <p:nvPr/>
        </p:nvSpPr>
        <p:spPr>
          <a:xfrm>
            <a:off x="5630067" y="16774245"/>
            <a:ext cx="4748731" cy="11418510"/>
          </a:xfrm>
          <a:prstGeom prst="rect">
            <a:avLst/>
          </a:prstGeom>
          <a:noFill/>
        </p:spPr>
        <p:txBody>
          <a:bodyPr wrap="square" rtlCol="0">
            <a:spAutoFit/>
          </a:bodyPr>
          <a:lstStyle/>
          <a:p>
            <a:pPr marL="457200" indent="-457200">
              <a:buFont typeface="Arial" panose="020B0604020202020204" pitchFamily="34" charset="0"/>
              <a:buChar char="•"/>
            </a:pPr>
            <a:r>
              <a:rPr lang="en-US" sz="3200" b="1" dirty="0" smtClean="0">
                <a:solidFill>
                  <a:schemeClr val="accent5">
                    <a:lumMod val="50000"/>
                  </a:schemeClr>
                </a:solidFill>
                <a:cs typeface="Times New Roman" panose="02020603050405020304" pitchFamily="18" charset="0"/>
              </a:rPr>
              <a:t>Vertices</a:t>
            </a:r>
            <a:r>
              <a:rPr lang="en-US" sz="3200" dirty="0" smtClean="0">
                <a:solidFill>
                  <a:schemeClr val="accent5">
                    <a:lumMod val="50000"/>
                  </a:schemeClr>
                </a:solidFill>
                <a:cs typeface="Times New Roman" panose="02020603050405020304" pitchFamily="18" charset="0"/>
              </a:rPr>
              <a:t>: A, B</a:t>
            </a:r>
            <a:endParaRPr lang="en-US" sz="3200" b="1" dirty="0" smtClean="0">
              <a:solidFill>
                <a:schemeClr val="accent5">
                  <a:lumMod val="50000"/>
                </a:schemeClr>
              </a:solidFill>
              <a:cs typeface="Times New Roman" panose="02020603050405020304" pitchFamily="18" charset="0"/>
            </a:endParaRPr>
          </a:p>
          <a:p>
            <a:pPr marL="457200" indent="-457200">
              <a:buFont typeface="Arial" panose="020B0604020202020204" pitchFamily="34" charset="0"/>
              <a:buChar char="•"/>
            </a:pPr>
            <a:r>
              <a:rPr lang="en-US" sz="3200" b="1" dirty="0" smtClean="0">
                <a:solidFill>
                  <a:schemeClr val="accent5">
                    <a:lumMod val="50000"/>
                  </a:schemeClr>
                </a:solidFill>
                <a:cs typeface="Times New Roman" panose="02020603050405020304" pitchFamily="18" charset="0"/>
              </a:rPr>
              <a:t>Edge</a:t>
            </a:r>
            <a:r>
              <a:rPr lang="en-US" sz="3200" dirty="0" smtClean="0">
                <a:solidFill>
                  <a:schemeClr val="accent5">
                    <a:lumMod val="50000"/>
                  </a:schemeClr>
                </a:solidFill>
                <a:cs typeface="Times New Roman" panose="02020603050405020304" pitchFamily="18" charset="0"/>
              </a:rPr>
              <a:t>: the line connecting A and B</a:t>
            </a:r>
          </a:p>
          <a:p>
            <a:pPr marL="457200" indent="-457200">
              <a:buFont typeface="Arial" panose="020B0604020202020204" pitchFamily="34" charset="0"/>
              <a:buChar char="•"/>
            </a:pPr>
            <a:r>
              <a:rPr lang="en-US" sz="3200" b="1" dirty="0" smtClean="0">
                <a:solidFill>
                  <a:schemeClr val="accent5">
                    <a:lumMod val="50000"/>
                  </a:schemeClr>
                </a:solidFill>
                <a:cs typeface="Times New Roman" panose="02020603050405020304" pitchFamily="18" charset="0"/>
              </a:rPr>
              <a:t>Degree of a vertex: </a:t>
            </a:r>
            <a:r>
              <a:rPr lang="en-US" sz="3200" dirty="0" smtClean="0">
                <a:solidFill>
                  <a:schemeClr val="accent5">
                    <a:lumMod val="50000"/>
                  </a:schemeClr>
                </a:solidFill>
                <a:cs typeface="Times New Roman" panose="02020603050405020304" pitchFamily="18" charset="0"/>
              </a:rPr>
              <a:t>number of edges that touch that vertex</a:t>
            </a:r>
            <a:endParaRPr lang="en-US" sz="3200" b="1" dirty="0" smtClean="0">
              <a:solidFill>
                <a:schemeClr val="accent5">
                  <a:lumMod val="50000"/>
                </a:schemeClr>
              </a:solidFill>
              <a:cs typeface="Times New Roman" panose="02020603050405020304" pitchFamily="18" charset="0"/>
            </a:endParaRPr>
          </a:p>
          <a:p>
            <a:pPr marL="457200" indent="-457200">
              <a:buFont typeface="Arial" panose="020B0604020202020204" pitchFamily="34" charset="0"/>
              <a:buChar char="•"/>
            </a:pPr>
            <a:r>
              <a:rPr lang="en-US" sz="3200" b="1" dirty="0" smtClean="0">
                <a:solidFill>
                  <a:schemeClr val="accent5">
                    <a:lumMod val="50000"/>
                  </a:schemeClr>
                </a:solidFill>
                <a:cs typeface="Times New Roman" panose="02020603050405020304" pitchFamily="18" charset="0"/>
              </a:rPr>
              <a:t>Simple graph</a:t>
            </a:r>
            <a:r>
              <a:rPr lang="en-US" sz="3200" dirty="0" smtClean="0">
                <a:solidFill>
                  <a:schemeClr val="accent5">
                    <a:lumMod val="50000"/>
                  </a:schemeClr>
                </a:solidFill>
                <a:cs typeface="Times New Roman" panose="02020603050405020304" pitchFamily="18" charset="0"/>
              </a:rPr>
              <a:t>: unweighted, undirected, no loops or multiple edges</a:t>
            </a:r>
          </a:p>
          <a:p>
            <a:pPr marL="457200" indent="-457200">
              <a:buFont typeface="Arial" panose="020B0604020202020204" pitchFamily="34" charset="0"/>
              <a:buChar char="•"/>
            </a:pPr>
            <a:r>
              <a:rPr lang="en-US" sz="3200" b="1" dirty="0">
                <a:solidFill>
                  <a:schemeClr val="accent5">
                    <a:lumMod val="50000"/>
                  </a:schemeClr>
                </a:solidFill>
                <a:cs typeface="Times New Roman" panose="02020603050405020304" pitchFamily="18" charset="0"/>
              </a:rPr>
              <a:t>Loop: </a:t>
            </a:r>
            <a:r>
              <a:rPr lang="en-US" sz="3200" dirty="0">
                <a:solidFill>
                  <a:schemeClr val="accent5">
                    <a:lumMod val="50000"/>
                  </a:schemeClr>
                </a:solidFill>
                <a:cs typeface="Times New Roman" panose="02020603050405020304" pitchFamily="18" charset="0"/>
              </a:rPr>
              <a:t>an “edge” which joins a vertex to itself</a:t>
            </a:r>
          </a:p>
          <a:p>
            <a:pPr marL="457200" indent="-457200">
              <a:buFont typeface="Arial" panose="020B0604020202020204" pitchFamily="34" charset="0"/>
              <a:buChar char="•"/>
            </a:pPr>
            <a:r>
              <a:rPr lang="en-US" sz="3200" b="1" dirty="0">
                <a:solidFill>
                  <a:schemeClr val="accent5">
                    <a:lumMod val="50000"/>
                  </a:schemeClr>
                </a:solidFill>
                <a:cs typeface="Times New Roman" panose="02020603050405020304" pitchFamily="18" charset="0"/>
              </a:rPr>
              <a:t>Complex graph</a:t>
            </a:r>
            <a:r>
              <a:rPr lang="en-US" sz="3200" dirty="0">
                <a:solidFill>
                  <a:schemeClr val="accent5">
                    <a:lumMod val="50000"/>
                  </a:schemeClr>
                </a:solidFill>
                <a:cs typeface="Times New Roman" panose="02020603050405020304" pitchFamily="18" charset="0"/>
              </a:rPr>
              <a:t>: with loops and multiple </a:t>
            </a:r>
            <a:r>
              <a:rPr lang="en-US" sz="3200" dirty="0" smtClean="0">
                <a:solidFill>
                  <a:schemeClr val="accent5">
                    <a:lumMod val="50000"/>
                  </a:schemeClr>
                </a:solidFill>
                <a:cs typeface="Times New Roman" panose="02020603050405020304" pitchFamily="18" charset="0"/>
              </a:rPr>
              <a:t>edges</a:t>
            </a:r>
          </a:p>
          <a:p>
            <a:pPr marL="457200" indent="-457200">
              <a:buFont typeface="Arial" panose="020B0604020202020204" pitchFamily="34" charset="0"/>
              <a:buChar char="•"/>
            </a:pPr>
            <a:r>
              <a:rPr lang="en-US" sz="3200" b="1" dirty="0">
                <a:solidFill>
                  <a:schemeClr val="accent5">
                    <a:lumMod val="50000"/>
                  </a:schemeClr>
                </a:solidFill>
                <a:cs typeface="Times New Roman" panose="02020603050405020304" pitchFamily="18" charset="0"/>
              </a:rPr>
              <a:t>Directed graph: </a:t>
            </a:r>
            <a:r>
              <a:rPr lang="en-US" sz="3200" dirty="0">
                <a:solidFill>
                  <a:schemeClr val="accent5">
                    <a:lumMod val="50000"/>
                  </a:schemeClr>
                </a:solidFill>
                <a:cs typeface="Times New Roman" panose="02020603050405020304" pitchFamily="18" charset="0"/>
              </a:rPr>
              <a:t>edges have </a:t>
            </a:r>
            <a:r>
              <a:rPr lang="en-US" sz="3200" dirty="0" smtClean="0">
                <a:solidFill>
                  <a:schemeClr val="accent5">
                    <a:lumMod val="50000"/>
                  </a:schemeClr>
                </a:solidFill>
                <a:cs typeface="Times New Roman" panose="02020603050405020304" pitchFamily="18" charset="0"/>
              </a:rPr>
              <a:t>directions</a:t>
            </a:r>
          </a:p>
          <a:p>
            <a:r>
              <a:rPr lang="en-US" sz="3200" dirty="0" smtClean="0">
                <a:solidFill>
                  <a:schemeClr val="accent5">
                    <a:lumMod val="50000"/>
                  </a:schemeClr>
                </a:solidFill>
                <a:cs typeface="Times New Roman" panose="02020603050405020304" pitchFamily="18" charset="0"/>
              </a:rPr>
              <a:t> </a:t>
            </a:r>
            <a:endParaRPr lang="en-US" sz="3200" dirty="0">
              <a:solidFill>
                <a:schemeClr val="accent5">
                  <a:lumMod val="50000"/>
                </a:schemeClr>
              </a:solidFill>
              <a:cs typeface="Times New Roman" panose="02020603050405020304" pitchFamily="18" charset="0"/>
            </a:endParaRPr>
          </a:p>
          <a:p>
            <a:r>
              <a:rPr lang="en-US" sz="3200" i="1" dirty="0" smtClean="0">
                <a:solidFill>
                  <a:schemeClr val="accent5">
                    <a:lumMod val="50000"/>
                  </a:schemeClr>
                </a:solidFill>
                <a:cs typeface="Times New Roman" panose="02020603050405020304" pitchFamily="18" charset="0"/>
                <a:sym typeface="Wingdings" panose="05000000000000000000" pitchFamily="2" charset="2"/>
              </a:rPr>
              <a:t> </a:t>
            </a:r>
            <a:r>
              <a:rPr lang="en-US" sz="3200" i="1" dirty="0" smtClean="0">
                <a:solidFill>
                  <a:schemeClr val="accent5">
                    <a:lumMod val="50000"/>
                  </a:schemeClr>
                </a:solidFill>
                <a:cs typeface="Times New Roman" panose="02020603050405020304" pitchFamily="18" charset="0"/>
              </a:rPr>
              <a:t>This </a:t>
            </a:r>
            <a:r>
              <a:rPr lang="en-US" sz="3200" i="1" dirty="0">
                <a:solidFill>
                  <a:schemeClr val="accent5">
                    <a:lumMod val="50000"/>
                  </a:schemeClr>
                </a:solidFill>
                <a:cs typeface="Times New Roman" panose="02020603050405020304" pitchFamily="18" charset="0"/>
              </a:rPr>
              <a:t>is an example of an Euler </a:t>
            </a:r>
            <a:r>
              <a:rPr lang="en-US" sz="3200" i="1" dirty="0" smtClean="0">
                <a:solidFill>
                  <a:schemeClr val="accent5">
                    <a:lumMod val="50000"/>
                  </a:schemeClr>
                </a:solidFill>
                <a:cs typeface="Times New Roman" panose="02020603050405020304" pitchFamily="18" charset="0"/>
              </a:rPr>
              <a:t>cycle (visits every edge exactly once)</a:t>
            </a:r>
            <a:endParaRPr lang="en-US" sz="3200" b="1" i="1" dirty="0">
              <a:solidFill>
                <a:schemeClr val="accent5">
                  <a:lumMod val="50000"/>
                </a:schemeClr>
              </a:solidFill>
              <a:cs typeface="Times New Roman" panose="02020603050405020304" pitchFamily="18" charset="0"/>
            </a:endParaRPr>
          </a:p>
          <a:p>
            <a:pPr marL="457200" indent="-457200">
              <a:buFont typeface="Arial" panose="020B0604020202020204" pitchFamily="34" charset="0"/>
              <a:buChar char="•"/>
            </a:pPr>
            <a:endParaRPr lang="en-US" sz="3200" b="1" dirty="0">
              <a:solidFill>
                <a:schemeClr val="accent5">
                  <a:lumMod val="50000"/>
                </a:schemeClr>
              </a:solidFill>
              <a:cs typeface="Times New Roman" panose="02020603050405020304" pitchFamily="18" charset="0"/>
            </a:endParaRPr>
          </a:p>
        </p:txBody>
      </p:sp>
      <p:grpSp>
        <p:nvGrpSpPr>
          <p:cNvPr id="9" name="Group 8"/>
          <p:cNvGrpSpPr/>
          <p:nvPr/>
        </p:nvGrpSpPr>
        <p:grpSpPr>
          <a:xfrm>
            <a:off x="11810984" y="8168802"/>
            <a:ext cx="20294632" cy="2926080"/>
            <a:chOff x="11736349" y="8309343"/>
            <a:chExt cx="20294632" cy="2973587"/>
          </a:xfrm>
        </p:grpSpPr>
        <p:pic>
          <p:nvPicPr>
            <p:cNvPr id="28" name="Picture 27"/>
            <p:cNvPicPr>
              <a:picLocks noChangeAspect="1"/>
            </p:cNvPicPr>
            <p:nvPr/>
          </p:nvPicPr>
          <p:blipFill rotWithShape="1">
            <a:blip r:embed="rId8">
              <a:extLst>
                <a:ext uri="{28A0092B-C50C-407E-A947-70E740481C1C}">
                  <a14:useLocalDpi xmlns:a14="http://schemas.microsoft.com/office/drawing/2010/main" val="0"/>
                </a:ext>
              </a:extLst>
            </a:blip>
            <a:srcRect b="8598"/>
            <a:stretch/>
          </p:blipFill>
          <p:spPr>
            <a:xfrm>
              <a:off x="21972581" y="8309343"/>
              <a:ext cx="10058400" cy="2973587"/>
            </a:xfrm>
            <a:prstGeom prst="rect">
              <a:avLst/>
            </a:prstGeom>
            <a:ln w="9525" cap="sq" cmpd="thickThin">
              <a:solidFill>
                <a:schemeClr val="tx2"/>
              </a:solidFill>
              <a:prstDash val="solid"/>
              <a:miter lim="800000"/>
            </a:ln>
            <a:effectLst/>
          </p:spPr>
        </p:pic>
        <p:pic>
          <p:nvPicPr>
            <p:cNvPr id="35" name="Picture 3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736349" y="8317192"/>
              <a:ext cx="10058400" cy="2965738"/>
            </a:xfrm>
            <a:prstGeom prst="rect">
              <a:avLst/>
            </a:prstGeom>
            <a:ln>
              <a:solidFill>
                <a:schemeClr val="tx2"/>
              </a:solidFill>
            </a:ln>
          </p:spPr>
        </p:pic>
      </p:grpSp>
      <p:sp>
        <p:nvSpPr>
          <p:cNvPr id="36" name="Down Arrow 35"/>
          <p:cNvSpPr/>
          <p:nvPr/>
        </p:nvSpPr>
        <p:spPr>
          <a:xfrm>
            <a:off x="15730214" y="11659791"/>
            <a:ext cx="1292150" cy="2583631"/>
          </a:xfrm>
          <a:prstGeom prst="downArrow">
            <a:avLst/>
          </a:prstGeom>
          <a:gradFill flip="none" rotWithShape="1">
            <a:gsLst>
              <a:gs pos="0">
                <a:srgbClr val="DC162F">
                  <a:shade val="30000"/>
                  <a:satMod val="115000"/>
                </a:srgbClr>
              </a:gs>
              <a:gs pos="50000">
                <a:srgbClr val="DC162F">
                  <a:shade val="67500"/>
                  <a:satMod val="115000"/>
                </a:srgbClr>
              </a:gs>
              <a:gs pos="100000">
                <a:srgbClr val="DC162F">
                  <a:shade val="100000"/>
                  <a:satMod val="115000"/>
                </a:srgbClr>
              </a:gs>
            </a:gsLst>
            <a:lin ang="0" scaled="1"/>
            <a:tileRect/>
          </a:gradFill>
          <a:ln>
            <a:noFill/>
          </a:ln>
          <a:effectLst>
            <a:outerShdw blurRad="44450" dist="27940" dir="5400000" algn="ctr">
              <a:srgbClr val="000000">
                <a:alpha val="32000"/>
              </a:srgbClr>
            </a:outerShdw>
            <a:softEdge rad="1270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5830711" y="23885467"/>
            <a:ext cx="12208791" cy="707886"/>
          </a:xfrm>
          <a:prstGeom prst="rect">
            <a:avLst/>
          </a:prstGeom>
          <a:noFill/>
        </p:spPr>
        <p:txBody>
          <a:bodyPr wrap="none" rtlCol="0">
            <a:spAutoFit/>
          </a:bodyPr>
          <a:lstStyle/>
          <a:p>
            <a:r>
              <a:rPr lang="en-US" sz="4000" b="1" dirty="0" smtClean="0">
                <a:solidFill>
                  <a:schemeClr val="accent5">
                    <a:lumMod val="50000"/>
                  </a:schemeClr>
                </a:solidFill>
                <a:cs typeface="Times New Roman" panose="02020603050405020304" pitchFamily="18" charset="0"/>
              </a:rPr>
              <a:t>Acceptable </a:t>
            </a:r>
            <a:r>
              <a:rPr lang="en-US" sz="4000" b="1" dirty="0" err="1" smtClean="0">
                <a:solidFill>
                  <a:schemeClr val="accent5">
                    <a:lumMod val="50000"/>
                  </a:schemeClr>
                </a:solidFill>
                <a:cs typeface="Times New Roman" panose="02020603050405020304" pitchFamily="18" charset="0"/>
              </a:rPr>
              <a:t>subgraphs</a:t>
            </a:r>
            <a:r>
              <a:rPr lang="en-US" sz="4000" b="1" dirty="0" smtClean="0">
                <a:solidFill>
                  <a:schemeClr val="accent5">
                    <a:lumMod val="50000"/>
                  </a:schemeClr>
                </a:solidFill>
                <a:cs typeface="Times New Roman" panose="02020603050405020304" pitchFamily="18" charset="0"/>
              </a:rPr>
              <a:t>: </a:t>
            </a:r>
            <a:r>
              <a:rPr lang="en-US" sz="4000" b="1" dirty="0" err="1" smtClean="0">
                <a:solidFill>
                  <a:schemeClr val="accent5">
                    <a:lumMod val="50000"/>
                  </a:schemeClr>
                </a:solidFill>
                <a:cs typeface="Times New Roman" panose="02020603050405020304" pitchFamily="18" charset="0"/>
              </a:rPr>
              <a:t>subgraphs</a:t>
            </a:r>
            <a:r>
              <a:rPr lang="en-US" sz="4000" b="1" dirty="0" smtClean="0">
                <a:solidFill>
                  <a:schemeClr val="accent5">
                    <a:lumMod val="50000"/>
                  </a:schemeClr>
                </a:solidFill>
                <a:cs typeface="Times New Roman" panose="02020603050405020304" pitchFamily="18" charset="0"/>
              </a:rPr>
              <a:t> with degree-2</a:t>
            </a:r>
            <a:endParaRPr lang="en-US" sz="4000" b="1" dirty="0">
              <a:solidFill>
                <a:schemeClr val="accent5">
                  <a:lumMod val="50000"/>
                </a:schemeClr>
              </a:solidFill>
              <a:cs typeface="Times New Roman" panose="02020603050405020304" pitchFamily="18" charset="0"/>
            </a:endParaRPr>
          </a:p>
        </p:txBody>
      </p:sp>
      <p:sp>
        <p:nvSpPr>
          <p:cNvPr id="41" name="TextBox 40"/>
          <p:cNvSpPr txBox="1"/>
          <p:nvPr/>
        </p:nvSpPr>
        <p:spPr>
          <a:xfrm>
            <a:off x="14942675" y="29984723"/>
            <a:ext cx="403819" cy="707886"/>
          </a:xfrm>
          <a:prstGeom prst="rect">
            <a:avLst/>
          </a:prstGeom>
          <a:noFill/>
        </p:spPr>
        <p:txBody>
          <a:bodyPr wrap="square" rtlCol="0">
            <a:spAutoFit/>
          </a:bodyPr>
          <a:lstStyle/>
          <a:p>
            <a:r>
              <a:rPr lang="en-US" sz="4000" b="1" dirty="0" smtClean="0">
                <a:solidFill>
                  <a:schemeClr val="accent5">
                    <a:lumMod val="50000"/>
                  </a:schemeClr>
                </a:solidFill>
                <a:cs typeface="Times New Roman" panose="02020603050405020304" pitchFamily="18" charset="0"/>
              </a:rPr>
              <a:t>A</a:t>
            </a:r>
            <a:endParaRPr lang="en-US" sz="4000" b="1" dirty="0">
              <a:solidFill>
                <a:schemeClr val="accent5">
                  <a:lumMod val="50000"/>
                </a:schemeClr>
              </a:solidFill>
              <a:cs typeface="Times New Roman" panose="02020603050405020304" pitchFamily="18" charset="0"/>
            </a:endParaRPr>
          </a:p>
        </p:txBody>
      </p:sp>
      <p:sp>
        <p:nvSpPr>
          <p:cNvPr id="42" name="TextBox 41"/>
          <p:cNvSpPr txBox="1"/>
          <p:nvPr/>
        </p:nvSpPr>
        <p:spPr>
          <a:xfrm>
            <a:off x="22213382" y="29877360"/>
            <a:ext cx="554960" cy="707886"/>
          </a:xfrm>
          <a:prstGeom prst="rect">
            <a:avLst/>
          </a:prstGeom>
          <a:noFill/>
        </p:spPr>
        <p:txBody>
          <a:bodyPr wrap="none" rtlCol="0">
            <a:spAutoFit/>
          </a:bodyPr>
          <a:lstStyle/>
          <a:p>
            <a:r>
              <a:rPr lang="en-US" sz="4000" b="1" dirty="0" smtClean="0">
                <a:solidFill>
                  <a:schemeClr val="accent5">
                    <a:lumMod val="50000"/>
                  </a:schemeClr>
                </a:solidFill>
                <a:cs typeface="Times New Roman" panose="02020603050405020304" pitchFamily="18" charset="0"/>
              </a:rPr>
              <a:t>B</a:t>
            </a:r>
            <a:endParaRPr lang="en-US" sz="4000" b="1" dirty="0">
              <a:solidFill>
                <a:schemeClr val="accent5">
                  <a:lumMod val="50000"/>
                </a:schemeClr>
              </a:solidFill>
              <a:cs typeface="Times New Roman" panose="02020603050405020304" pitchFamily="18" charset="0"/>
            </a:endParaRPr>
          </a:p>
        </p:txBody>
      </p:sp>
      <p:sp>
        <p:nvSpPr>
          <p:cNvPr id="45" name="TextBox 44"/>
          <p:cNvSpPr txBox="1"/>
          <p:nvPr/>
        </p:nvSpPr>
        <p:spPr>
          <a:xfrm>
            <a:off x="29014292" y="29856354"/>
            <a:ext cx="554960" cy="707886"/>
          </a:xfrm>
          <a:prstGeom prst="rect">
            <a:avLst/>
          </a:prstGeom>
          <a:noFill/>
        </p:spPr>
        <p:txBody>
          <a:bodyPr wrap="none" rtlCol="0">
            <a:spAutoFit/>
          </a:bodyPr>
          <a:lstStyle/>
          <a:p>
            <a:r>
              <a:rPr lang="en-US" sz="4000" b="1" dirty="0" smtClean="0">
                <a:solidFill>
                  <a:schemeClr val="accent5">
                    <a:lumMod val="50000"/>
                  </a:schemeClr>
                </a:solidFill>
                <a:cs typeface="Times New Roman" panose="02020603050405020304" pitchFamily="18" charset="0"/>
              </a:rPr>
              <a:t>C</a:t>
            </a:r>
            <a:endParaRPr lang="en-US" sz="4000" b="1" dirty="0">
              <a:solidFill>
                <a:schemeClr val="accent5">
                  <a:lumMod val="50000"/>
                </a:schemeClr>
              </a:solidFill>
              <a:cs typeface="Times New Roman" panose="02020603050405020304" pitchFamily="18" charset="0"/>
            </a:endParaRPr>
          </a:p>
        </p:txBody>
      </p:sp>
      <p:sp>
        <p:nvSpPr>
          <p:cNvPr id="46" name="TextBox 45"/>
          <p:cNvSpPr txBox="1"/>
          <p:nvPr/>
        </p:nvSpPr>
        <p:spPr>
          <a:xfrm>
            <a:off x="14195984" y="14808331"/>
            <a:ext cx="3493264" cy="707886"/>
          </a:xfrm>
          <a:prstGeom prst="rect">
            <a:avLst/>
          </a:prstGeom>
          <a:noFill/>
        </p:spPr>
        <p:txBody>
          <a:bodyPr wrap="none" rtlCol="0">
            <a:spAutoFit/>
          </a:bodyPr>
          <a:lstStyle/>
          <a:p>
            <a:r>
              <a:rPr lang="en-US" sz="4000" b="1" dirty="0" smtClean="0">
                <a:solidFill>
                  <a:schemeClr val="accent5">
                    <a:lumMod val="50000"/>
                  </a:schemeClr>
                </a:solidFill>
                <a:cs typeface="Times New Roman" panose="02020603050405020304" pitchFamily="18" charset="0"/>
              </a:rPr>
              <a:t>Master Graph</a:t>
            </a:r>
            <a:endParaRPr lang="en-US" sz="4000" b="1" dirty="0">
              <a:solidFill>
                <a:schemeClr val="accent5">
                  <a:lumMod val="50000"/>
                </a:schemeClr>
              </a:solidFill>
              <a:cs typeface="Times New Roman" panose="02020603050405020304" pitchFamily="18" charset="0"/>
            </a:endParaRPr>
          </a:p>
        </p:txBody>
      </p:sp>
      <p:sp>
        <p:nvSpPr>
          <p:cNvPr id="47" name="TextBox 46"/>
          <p:cNvSpPr txBox="1"/>
          <p:nvPr/>
        </p:nvSpPr>
        <p:spPr>
          <a:xfrm>
            <a:off x="14879533" y="7431005"/>
            <a:ext cx="2993512" cy="707886"/>
          </a:xfrm>
          <a:prstGeom prst="rect">
            <a:avLst/>
          </a:prstGeom>
          <a:noFill/>
        </p:spPr>
        <p:txBody>
          <a:bodyPr wrap="none" rtlCol="0">
            <a:spAutoFit/>
          </a:bodyPr>
          <a:lstStyle/>
          <a:p>
            <a:r>
              <a:rPr lang="en-US" sz="4000" b="1" dirty="0" smtClean="0">
                <a:solidFill>
                  <a:schemeClr val="accent5">
                    <a:lumMod val="50000"/>
                  </a:schemeClr>
                </a:solidFill>
                <a:cs typeface="Times New Roman" panose="02020603050405020304" pitchFamily="18" charset="0"/>
              </a:rPr>
              <a:t>UNSOLVED</a:t>
            </a:r>
            <a:endParaRPr lang="en-US" sz="4000" b="1" dirty="0">
              <a:solidFill>
                <a:schemeClr val="accent5">
                  <a:lumMod val="50000"/>
                </a:schemeClr>
              </a:solidFill>
              <a:cs typeface="Times New Roman" panose="02020603050405020304" pitchFamily="18" charset="0"/>
            </a:endParaRPr>
          </a:p>
        </p:txBody>
      </p:sp>
      <p:sp>
        <p:nvSpPr>
          <p:cNvPr id="48" name="TextBox 47"/>
          <p:cNvSpPr txBox="1"/>
          <p:nvPr/>
        </p:nvSpPr>
        <p:spPr>
          <a:xfrm>
            <a:off x="25429702" y="7383385"/>
            <a:ext cx="2252924" cy="707886"/>
          </a:xfrm>
          <a:prstGeom prst="rect">
            <a:avLst/>
          </a:prstGeom>
          <a:noFill/>
        </p:spPr>
        <p:txBody>
          <a:bodyPr wrap="none" rtlCol="0">
            <a:spAutoFit/>
          </a:bodyPr>
          <a:lstStyle/>
          <a:p>
            <a:r>
              <a:rPr lang="en-US" sz="4000" b="1" dirty="0" smtClean="0">
                <a:solidFill>
                  <a:schemeClr val="accent5">
                    <a:lumMod val="50000"/>
                  </a:schemeClr>
                </a:solidFill>
                <a:cs typeface="Times New Roman" panose="02020603050405020304" pitchFamily="18" charset="0"/>
              </a:rPr>
              <a:t>SOLVED</a:t>
            </a:r>
            <a:endParaRPr lang="en-US" sz="4000" b="1" dirty="0">
              <a:solidFill>
                <a:schemeClr val="accent5">
                  <a:lumMod val="50000"/>
                </a:schemeClr>
              </a:solidFill>
              <a:cs typeface="Times New Roman" panose="02020603050405020304" pitchFamily="18" charset="0"/>
            </a:endParaRPr>
          </a:p>
        </p:txBody>
      </p:sp>
      <p:pic>
        <p:nvPicPr>
          <p:cNvPr id="37" name="Picture 3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577344" y="22702024"/>
            <a:ext cx="2300984" cy="4846320"/>
          </a:xfrm>
          <a:prstGeom prst="rect">
            <a:avLst/>
          </a:prstGeom>
        </p:spPr>
      </p:pic>
      <p:pic>
        <p:nvPicPr>
          <p:cNvPr id="38" name="Picture 3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4692115" y="22417258"/>
            <a:ext cx="5120640" cy="5402275"/>
          </a:xfrm>
          <a:prstGeom prst="rect">
            <a:avLst/>
          </a:prstGeom>
        </p:spPr>
      </p:pic>
      <p:pic>
        <p:nvPicPr>
          <p:cNvPr id="50" name="Picture 4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8429500" y="19244178"/>
            <a:ext cx="4663440" cy="3110517"/>
          </a:xfrm>
          <a:prstGeom prst="rect">
            <a:avLst/>
          </a:prstGeom>
        </p:spPr>
      </p:pic>
      <p:pic>
        <p:nvPicPr>
          <p:cNvPr id="51" name="Picture 5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484976" y="525608"/>
            <a:ext cx="3840480" cy="384048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49" name="Picture 4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3347974" y="19321304"/>
            <a:ext cx="4937760" cy="2505344"/>
          </a:xfrm>
          <a:prstGeom prst="rect">
            <a:avLst/>
          </a:prstGeom>
        </p:spPr>
      </p:pic>
      <p:sp>
        <p:nvSpPr>
          <p:cNvPr id="53" name="Down Arrow 52"/>
          <p:cNvSpPr/>
          <p:nvPr/>
        </p:nvSpPr>
        <p:spPr>
          <a:xfrm rot="19385849">
            <a:off x="15730215" y="21199895"/>
            <a:ext cx="1292150" cy="2583631"/>
          </a:xfrm>
          <a:prstGeom prst="downArrow">
            <a:avLst/>
          </a:prstGeom>
          <a:gradFill flip="none" rotWithShape="1">
            <a:gsLst>
              <a:gs pos="0">
                <a:srgbClr val="DC162F">
                  <a:shade val="30000"/>
                  <a:satMod val="115000"/>
                </a:srgbClr>
              </a:gs>
              <a:gs pos="50000">
                <a:srgbClr val="DC162F">
                  <a:shade val="67500"/>
                  <a:satMod val="115000"/>
                </a:srgbClr>
              </a:gs>
              <a:gs pos="100000">
                <a:srgbClr val="DC162F">
                  <a:shade val="100000"/>
                  <a:satMod val="115000"/>
                </a:srgbClr>
              </a:gs>
            </a:gsLst>
            <a:lin ang="0" scaled="1"/>
            <a:tileRect/>
          </a:gradFill>
          <a:ln>
            <a:noFill/>
          </a:ln>
          <a:effectLst>
            <a:outerShdw blurRad="44450" dist="27940" dir="5400000" algn="ctr">
              <a:srgbClr val="000000">
                <a:alpha val="32000"/>
              </a:srgbClr>
            </a:outerShdw>
            <a:softEdge rad="1270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3103146" y="15625431"/>
            <a:ext cx="6190148" cy="5486400"/>
          </a:xfrm>
          <a:prstGeom prst="rect">
            <a:avLst/>
          </a:prstGeom>
          <a:ln>
            <a:solidFill>
              <a:schemeClr val="tx2"/>
            </a:solidFill>
          </a:ln>
        </p:spPr>
      </p:pic>
      <p:grpSp>
        <p:nvGrpSpPr>
          <p:cNvPr id="57" name="Group 56"/>
          <p:cNvGrpSpPr/>
          <p:nvPr/>
        </p:nvGrpSpPr>
        <p:grpSpPr>
          <a:xfrm>
            <a:off x="38003893" y="11838542"/>
            <a:ext cx="1733032" cy="5535928"/>
            <a:chOff x="37594715" y="11451354"/>
            <a:chExt cx="1733032" cy="5535928"/>
          </a:xfrm>
        </p:grpSpPr>
        <p:pic>
          <p:nvPicPr>
            <p:cNvPr id="39" name="Picture 3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7618084" y="11451354"/>
              <a:ext cx="1706101" cy="1828800"/>
            </a:xfrm>
            <a:prstGeom prst="rect">
              <a:avLst/>
            </a:prstGeom>
            <a:ln>
              <a:solidFill>
                <a:srgbClr val="2C556E"/>
              </a:solidFill>
            </a:ln>
          </p:spPr>
        </p:pic>
        <p:pic>
          <p:nvPicPr>
            <p:cNvPr id="54" name="Picture 5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7609959" y="13314237"/>
              <a:ext cx="1717788" cy="1828800"/>
            </a:xfrm>
            <a:prstGeom prst="rect">
              <a:avLst/>
            </a:prstGeom>
            <a:ln>
              <a:solidFill>
                <a:srgbClr val="2C556E"/>
              </a:solidFill>
            </a:ln>
          </p:spPr>
        </p:pic>
        <p:pic>
          <p:nvPicPr>
            <p:cNvPr id="55" name="Picture 5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7594715" y="15158482"/>
              <a:ext cx="1729470" cy="1828800"/>
            </a:xfrm>
            <a:prstGeom prst="rect">
              <a:avLst/>
            </a:prstGeom>
            <a:ln>
              <a:solidFill>
                <a:srgbClr val="2C556E"/>
              </a:solidFill>
            </a:ln>
          </p:spPr>
        </p:pic>
      </p:grpSp>
      <p:pic>
        <p:nvPicPr>
          <p:cNvPr id="56" name="Picture 5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0300430" y="13543604"/>
            <a:ext cx="2522439" cy="2293819"/>
          </a:xfrm>
          <a:prstGeom prst="rect">
            <a:avLst/>
          </a:prstGeom>
          <a:ln>
            <a:solidFill>
              <a:srgbClr val="2C556E"/>
            </a:solidFill>
          </a:ln>
        </p:spPr>
      </p:pic>
      <p:pic>
        <p:nvPicPr>
          <p:cNvPr id="58" name="Picture 5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7823612" y="7916121"/>
            <a:ext cx="2118452" cy="1828800"/>
          </a:xfrm>
          <a:prstGeom prst="rect">
            <a:avLst/>
          </a:prstGeom>
          <a:ln>
            <a:solidFill>
              <a:srgbClr val="2C556E"/>
            </a:solidFill>
          </a:ln>
        </p:spPr>
      </p:pic>
      <p:sp>
        <p:nvSpPr>
          <p:cNvPr id="61" name="TextBox 60"/>
          <p:cNvSpPr txBox="1"/>
          <p:nvPr/>
        </p:nvSpPr>
        <p:spPr>
          <a:xfrm>
            <a:off x="40145235" y="12164547"/>
            <a:ext cx="2832827" cy="1323439"/>
          </a:xfrm>
          <a:prstGeom prst="rect">
            <a:avLst/>
          </a:prstGeom>
          <a:noFill/>
        </p:spPr>
        <p:txBody>
          <a:bodyPr wrap="none" rtlCol="0">
            <a:spAutoFit/>
          </a:bodyPr>
          <a:lstStyle/>
          <a:p>
            <a:pPr algn="ctr"/>
            <a:r>
              <a:rPr lang="en-US" sz="4000" b="1" dirty="0" smtClean="0">
                <a:solidFill>
                  <a:schemeClr val="accent5">
                    <a:lumMod val="50000"/>
                  </a:schemeClr>
                </a:solidFill>
                <a:cs typeface="Times New Roman" panose="02020603050405020304" pitchFamily="18" charset="0"/>
              </a:rPr>
              <a:t> ONE</a:t>
            </a:r>
          </a:p>
          <a:p>
            <a:pPr algn="ctr"/>
            <a:r>
              <a:rPr lang="en-US" sz="4000" b="1" dirty="0" smtClean="0">
                <a:solidFill>
                  <a:schemeClr val="accent5">
                    <a:lumMod val="50000"/>
                  </a:schemeClr>
                </a:solidFill>
                <a:cs typeface="Times New Roman" panose="02020603050405020304" pitchFamily="18" charset="0"/>
              </a:rPr>
              <a:t>SOLUTION</a:t>
            </a:r>
            <a:endParaRPr lang="en-US" sz="4000" b="1" dirty="0">
              <a:solidFill>
                <a:schemeClr val="accent5">
                  <a:lumMod val="50000"/>
                </a:schemeClr>
              </a:solidFill>
              <a:cs typeface="Times New Roman" panose="02020603050405020304" pitchFamily="18" charset="0"/>
            </a:endParaRPr>
          </a:p>
        </p:txBody>
      </p:sp>
      <p:sp>
        <p:nvSpPr>
          <p:cNvPr id="62" name="TextBox 61"/>
          <p:cNvSpPr txBox="1"/>
          <p:nvPr/>
        </p:nvSpPr>
        <p:spPr>
          <a:xfrm>
            <a:off x="40247805" y="8168802"/>
            <a:ext cx="2832827" cy="1323439"/>
          </a:xfrm>
          <a:prstGeom prst="rect">
            <a:avLst/>
          </a:prstGeom>
          <a:noFill/>
        </p:spPr>
        <p:txBody>
          <a:bodyPr wrap="none" rtlCol="0">
            <a:spAutoFit/>
          </a:bodyPr>
          <a:lstStyle/>
          <a:p>
            <a:pPr algn="ctr"/>
            <a:r>
              <a:rPr lang="en-US" sz="4000" b="1" dirty="0" smtClean="0">
                <a:solidFill>
                  <a:srgbClr val="DC162F"/>
                </a:solidFill>
                <a:cs typeface="Times New Roman" panose="02020603050405020304" pitchFamily="18" charset="0"/>
              </a:rPr>
              <a:t>NO</a:t>
            </a:r>
          </a:p>
          <a:p>
            <a:pPr algn="ctr"/>
            <a:r>
              <a:rPr lang="en-US" sz="4000" b="1" dirty="0" smtClean="0">
                <a:solidFill>
                  <a:srgbClr val="DC162F"/>
                </a:solidFill>
                <a:cs typeface="Times New Roman" panose="02020603050405020304" pitchFamily="18" charset="0"/>
              </a:rPr>
              <a:t>SOLUTION</a:t>
            </a:r>
          </a:p>
        </p:txBody>
      </p:sp>
      <p:pic>
        <p:nvPicPr>
          <p:cNvPr id="63" name="Picture 62"/>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3765696" y="12937474"/>
            <a:ext cx="3657600" cy="3324314"/>
          </a:xfrm>
          <a:prstGeom prst="rect">
            <a:avLst/>
          </a:prstGeom>
          <a:ln>
            <a:solidFill>
              <a:srgbClr val="2C556E"/>
            </a:solidFill>
          </a:ln>
        </p:spPr>
      </p:pic>
      <p:pic>
        <p:nvPicPr>
          <p:cNvPr id="64" name="Picture 63"/>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3765993" y="7238906"/>
            <a:ext cx="3657600" cy="3117185"/>
          </a:xfrm>
          <a:prstGeom prst="rect">
            <a:avLst/>
          </a:prstGeom>
          <a:ln>
            <a:solidFill>
              <a:srgbClr val="2C556E"/>
            </a:solidFill>
          </a:ln>
        </p:spPr>
      </p:pic>
      <p:pic>
        <p:nvPicPr>
          <p:cNvPr id="65" name="Picture 64"/>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2567096" y="24942795"/>
            <a:ext cx="5154978" cy="4663440"/>
          </a:xfrm>
          <a:prstGeom prst="rect">
            <a:avLst/>
          </a:prstGeom>
          <a:ln>
            <a:solidFill>
              <a:srgbClr val="2C556E"/>
            </a:solidFill>
          </a:ln>
        </p:spPr>
      </p:pic>
      <p:pic>
        <p:nvPicPr>
          <p:cNvPr id="66" name="Picture 6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9841973" y="24942795"/>
            <a:ext cx="5297778" cy="4663440"/>
          </a:xfrm>
          <a:prstGeom prst="rect">
            <a:avLst/>
          </a:prstGeom>
          <a:ln>
            <a:solidFill>
              <a:srgbClr val="2C556E"/>
            </a:solidFill>
          </a:ln>
        </p:spPr>
      </p:pic>
      <p:pic>
        <p:nvPicPr>
          <p:cNvPr id="67" name="Picture 6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7098568" y="25004167"/>
            <a:ext cx="4386408" cy="4663440"/>
          </a:xfrm>
          <a:prstGeom prst="rect">
            <a:avLst/>
          </a:prstGeom>
          <a:ln>
            <a:solidFill>
              <a:srgbClr val="2C556E"/>
            </a:solidFill>
          </a:ln>
        </p:spPr>
      </p:pic>
      <p:pic>
        <p:nvPicPr>
          <p:cNvPr id="68" name="Picture 67"/>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4210869" y="15513902"/>
            <a:ext cx="5731094" cy="5486400"/>
          </a:xfrm>
          <a:prstGeom prst="rect">
            <a:avLst/>
          </a:prstGeom>
          <a:ln>
            <a:solidFill>
              <a:srgbClr val="2C556E"/>
            </a:solidFill>
          </a:ln>
        </p:spPr>
      </p:pic>
      <p:sp>
        <p:nvSpPr>
          <p:cNvPr id="60" name="Down Arrow 59"/>
          <p:cNvSpPr/>
          <p:nvPr/>
        </p:nvSpPr>
        <p:spPr>
          <a:xfrm rot="13131497">
            <a:off x="25865768" y="21265186"/>
            <a:ext cx="1292150" cy="2583631"/>
          </a:xfrm>
          <a:prstGeom prst="downArrow">
            <a:avLst/>
          </a:prstGeom>
          <a:gradFill flip="none" rotWithShape="1">
            <a:gsLst>
              <a:gs pos="0">
                <a:srgbClr val="DC162F">
                  <a:shade val="30000"/>
                  <a:satMod val="115000"/>
                </a:srgbClr>
              </a:gs>
              <a:gs pos="50000">
                <a:srgbClr val="DC162F">
                  <a:shade val="67500"/>
                  <a:satMod val="115000"/>
                </a:srgbClr>
              </a:gs>
              <a:gs pos="100000">
                <a:srgbClr val="DC162F">
                  <a:shade val="100000"/>
                  <a:satMod val="115000"/>
                </a:srgbClr>
              </a:gs>
            </a:gsLst>
            <a:lin ang="0" scaled="1"/>
            <a:tileRect/>
          </a:gradFill>
          <a:ln>
            <a:noFill/>
          </a:ln>
          <a:effectLst>
            <a:outerShdw blurRad="44450" dist="27940" dir="5400000" algn="ctr">
              <a:srgbClr val="000000">
                <a:alpha val="32000"/>
              </a:srgbClr>
            </a:outerShdw>
            <a:softEdge rad="1270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22978082" y="14808331"/>
            <a:ext cx="8196667" cy="707886"/>
          </a:xfrm>
          <a:prstGeom prst="rect">
            <a:avLst/>
          </a:prstGeom>
          <a:noFill/>
        </p:spPr>
        <p:txBody>
          <a:bodyPr wrap="none" rtlCol="0">
            <a:spAutoFit/>
          </a:bodyPr>
          <a:lstStyle/>
          <a:p>
            <a:r>
              <a:rPr lang="en-US" sz="4000" b="1" dirty="0" smtClean="0">
                <a:solidFill>
                  <a:schemeClr val="accent5">
                    <a:lumMod val="50000"/>
                  </a:schemeClr>
                </a:solidFill>
                <a:cs typeface="Times New Roman" panose="02020603050405020304" pitchFamily="18" charset="0"/>
              </a:rPr>
              <a:t>The only solution: A-C combined</a:t>
            </a:r>
            <a:endParaRPr lang="en-US" sz="4000" b="1" dirty="0">
              <a:solidFill>
                <a:schemeClr val="accent5">
                  <a:lumMod val="50000"/>
                </a:schemeClr>
              </a:solidFill>
              <a:cs typeface="Times New Roman" panose="02020603050405020304" pitchFamily="18" charset="0"/>
            </a:endParaRPr>
          </a:p>
        </p:txBody>
      </p:sp>
      <p:sp>
        <p:nvSpPr>
          <p:cNvPr id="70" name="Down Arrow 69"/>
          <p:cNvSpPr/>
          <p:nvPr/>
        </p:nvSpPr>
        <p:spPr>
          <a:xfrm rot="10800000">
            <a:off x="25910089" y="11659790"/>
            <a:ext cx="1292150" cy="2583631"/>
          </a:xfrm>
          <a:prstGeom prst="downArrow">
            <a:avLst/>
          </a:prstGeom>
          <a:gradFill flip="none" rotWithShape="1">
            <a:gsLst>
              <a:gs pos="0">
                <a:srgbClr val="DC162F">
                  <a:shade val="30000"/>
                  <a:satMod val="115000"/>
                </a:srgbClr>
              </a:gs>
              <a:gs pos="50000">
                <a:srgbClr val="DC162F">
                  <a:shade val="67500"/>
                  <a:satMod val="115000"/>
                </a:srgbClr>
              </a:gs>
              <a:gs pos="100000">
                <a:srgbClr val="DC162F">
                  <a:shade val="100000"/>
                  <a:satMod val="115000"/>
                </a:srgbClr>
              </a:gs>
            </a:gsLst>
            <a:lin ang="0" scaled="1"/>
            <a:tileRect/>
          </a:gradFill>
          <a:ln>
            <a:noFill/>
          </a:ln>
          <a:effectLst>
            <a:outerShdw blurRad="44450" dist="27940" dir="5400000" algn="ctr">
              <a:srgbClr val="000000">
                <a:alpha val="32000"/>
              </a:srgbClr>
            </a:outerShdw>
            <a:softEdge rad="1270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2536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36x48_Trifold_Template-V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JU-typeface">
      <a:majorFont>
        <a:latin typeface="Frutiger LT 55 Roman"/>
        <a:ea typeface=""/>
        <a:cs typeface=""/>
      </a:majorFont>
      <a:minorFont>
        <a:latin typeface="Sabon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1282</TotalTime>
  <Words>363</Words>
  <Application>Microsoft Office PowerPoint</Application>
  <PresentationFormat>Custom</PresentationFormat>
  <Paragraphs>119</Paragraphs>
  <Slides>1</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0" baseType="lpstr">
      <vt:lpstr>Arial</vt:lpstr>
      <vt:lpstr>Calibri</vt:lpstr>
      <vt:lpstr>Frutiger LT 55 Roman</vt:lpstr>
      <vt:lpstr>Sabon Roman</vt:lpstr>
      <vt:lpstr>Times New Roman</vt:lpstr>
      <vt:lpstr>Trebuchet MS</vt:lpstr>
      <vt:lpstr>Wingdings</vt: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TNVThoa</cp:lastModifiedBy>
  <cp:revision>68</cp:revision>
  <cp:lastPrinted>2017-04-15T20:29:28Z</cp:lastPrinted>
  <dcterms:created xsi:type="dcterms:W3CDTF">2012-02-03T23:30:52Z</dcterms:created>
  <dcterms:modified xsi:type="dcterms:W3CDTF">2017-04-15T21:16:48Z</dcterms:modified>
</cp:coreProperties>
</file>