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26" r:id="rId2"/>
  </p:sldMasterIdLst>
  <p:sldIdLst>
    <p:sldId id="256" r:id="rId3"/>
    <p:sldId id="257" r:id="rId4"/>
    <p:sldId id="266" r:id="rId5"/>
    <p:sldId id="259" r:id="rId6"/>
    <p:sldId id="265"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74" autoAdjust="0"/>
    <p:restoredTop sz="94660"/>
  </p:normalViewPr>
  <p:slideViewPr>
    <p:cSldViewPr snapToGrid="0" showGuides="1">
      <p:cViewPr varScale="1">
        <p:scale>
          <a:sx n="114" d="100"/>
          <a:sy n="114" d="100"/>
        </p:scale>
        <p:origin x="16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284773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96420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996611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60074054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149915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Date Placeholder 6"/>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423294056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241633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2239" y="3143250"/>
            <a:ext cx="3288024"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99181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446396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125791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39932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088701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039213-2B00-41AD-86A5-A95EE005B14A}" type="datetimeFigureOut">
              <a:rPr lang="zh-CN" altLang="en-US" smtClean="0"/>
              <a:t>17/10/18</a:t>
            </a:fld>
            <a:endParaRPr lang="zh-CN"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2059963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119633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71293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89459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53733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3682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E69995-0350-46A1-858B-6A93652B0958}"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4123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3718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24198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21039213-2B00-41AD-86A5-A95EE005B14A}" type="datetimeFigureOut">
              <a:rPr lang="zh-CN" altLang="en-US" smtClean="0"/>
              <a:t>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4311180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039213-2B00-41AD-86A5-A95EE005B14A}" type="datetimeFigureOut">
              <a:rPr lang="zh-CN" altLang="en-US" smtClean="0"/>
              <a:t>17/10/18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83025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21039213-2B00-41AD-86A5-A95EE005B14A}" type="datetimeFigureOut">
              <a:rPr lang="zh-CN" altLang="en-US" smtClean="0"/>
              <a:t>17/10/18</a:t>
            </a:fld>
            <a:endParaRPr lang="zh-CN"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64880846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EEE1A6-CA8D-4863-B1E8-64A2E3B0626A}"/>
              </a:ext>
            </a:extLst>
          </p:cNvPr>
          <p:cNvSpPr>
            <a:spLocks noGrp="1"/>
          </p:cNvSpPr>
          <p:nvPr>
            <p:ph type="ctrTitle"/>
          </p:nvPr>
        </p:nvSpPr>
        <p:spPr>
          <a:xfrm>
            <a:off x="804473" y="2391507"/>
            <a:ext cx="7535054" cy="1645920"/>
          </a:xfrm>
          <a:ln>
            <a:noFill/>
          </a:ln>
        </p:spPr>
        <p:txBody>
          <a:bodyPr>
            <a:normAutofit fontScale="90000"/>
          </a:bodyPr>
          <a:lstStyle/>
          <a:p>
            <a:r>
              <a:rPr lang="en-US" altLang="zh-CN" b="1" dirty="0">
                <a:latin typeface="Times New Roman" charset="0"/>
                <a:ea typeface="Times New Roman" charset="0"/>
                <a:cs typeface="Times New Roman" charset="0"/>
              </a:rPr>
              <a:t/>
            </a:r>
            <a:br>
              <a:rPr lang="en-US" altLang="zh-CN" b="1" dirty="0">
                <a:latin typeface="Times New Roman" charset="0"/>
                <a:ea typeface="Times New Roman" charset="0"/>
                <a:cs typeface="Times New Roman" charset="0"/>
              </a:rPr>
            </a:br>
            <a:r>
              <a:rPr lang="en-US" altLang="zh-CN" b="1" dirty="0">
                <a:latin typeface="Times New Roman" charset="0"/>
                <a:ea typeface="Times New Roman" charset="0"/>
                <a:cs typeface="Times New Roman" charset="0"/>
              </a:rPr>
              <a:t/>
            </a:r>
            <a:br>
              <a:rPr lang="en-US" altLang="zh-CN" b="1" dirty="0">
                <a:latin typeface="Times New Roman" charset="0"/>
                <a:ea typeface="Times New Roman" charset="0"/>
                <a:cs typeface="Times New Roman" charset="0"/>
              </a:rPr>
            </a:br>
            <a:r>
              <a:rPr lang="en-US" altLang="zh-CN" b="1" dirty="0" smtClean="0">
                <a:latin typeface="Times New Roman" charset="0"/>
                <a:ea typeface="Times New Roman" charset="0"/>
                <a:cs typeface="Times New Roman" charset="0"/>
              </a:rPr>
              <a:t>Digital </a:t>
            </a:r>
            <a:r>
              <a:rPr lang="en-US" altLang="zh-CN" b="1" dirty="0">
                <a:latin typeface="Times New Roman" charset="0"/>
                <a:ea typeface="Times New Roman" charset="0"/>
                <a:cs typeface="Times New Roman" charset="0"/>
              </a:rPr>
              <a:t>Signature </a:t>
            </a:r>
            <a:r>
              <a:rPr lang="en-US" altLang="zh-CN" b="1" dirty="0" smtClean="0">
                <a:latin typeface="Times New Roman" charset="0"/>
                <a:ea typeface="Times New Roman" charset="0"/>
                <a:cs typeface="Times New Roman" charset="0"/>
              </a:rPr>
              <a:t>Algorithm</a:t>
            </a:r>
            <a:r>
              <a:rPr lang="en-US" altLang="zh-CN" b="1" dirty="0">
                <a:latin typeface="Times New Roman" charset="0"/>
                <a:ea typeface="Times New Roman" charset="0"/>
                <a:cs typeface="Times New Roman" charset="0"/>
              </a:rPr>
              <a:t/>
            </a:r>
            <a:br>
              <a:rPr lang="en-US" altLang="zh-CN" b="1" dirty="0">
                <a:latin typeface="Times New Roman" charset="0"/>
                <a:ea typeface="Times New Roman" charset="0"/>
                <a:cs typeface="Times New Roman" charset="0"/>
              </a:rPr>
            </a:br>
            <a:endParaRPr lang="zh-CN" altLang="en-US" b="1" dirty="0">
              <a:latin typeface="Times New Roman" charset="0"/>
              <a:ea typeface="Times New Roman" charset="0"/>
              <a:cs typeface="Times New Roman" charset="0"/>
            </a:endParaRPr>
          </a:p>
        </p:txBody>
      </p:sp>
      <p:sp>
        <p:nvSpPr>
          <p:cNvPr id="3" name="副标题 2">
            <a:extLst>
              <a:ext uri="{FF2B5EF4-FFF2-40B4-BE49-F238E27FC236}">
                <a16:creationId xmlns:a16="http://schemas.microsoft.com/office/drawing/2014/main" xmlns="" id="{034D81EE-5831-479A-AAF9-8DC4DC042048}"/>
              </a:ext>
            </a:extLst>
          </p:cNvPr>
          <p:cNvSpPr>
            <a:spLocks noGrp="1"/>
          </p:cNvSpPr>
          <p:nvPr>
            <p:ph type="subTitle" idx="1"/>
          </p:nvPr>
        </p:nvSpPr>
        <p:spPr>
          <a:xfrm>
            <a:off x="1874574" y="4476834"/>
            <a:ext cx="5101209" cy="596971"/>
          </a:xfrm>
        </p:spPr>
        <p:txBody>
          <a:bodyPr>
            <a:normAutofit/>
          </a:bodyPr>
          <a:lstStyle/>
          <a:p>
            <a:r>
              <a:rPr lang="en-US" altLang="zh-CN" sz="2800" b="1" dirty="0" smtClean="0">
                <a:solidFill>
                  <a:schemeClr val="bg1"/>
                </a:solidFill>
              </a:rPr>
              <a:t>Li Zhang</a:t>
            </a:r>
            <a:endParaRPr lang="en-US" altLang="zh-CN" sz="2800" b="1" dirty="0">
              <a:solidFill>
                <a:schemeClr val="bg1"/>
              </a:solidFill>
            </a:endParaRPr>
          </a:p>
        </p:txBody>
      </p:sp>
    </p:spTree>
    <p:extLst>
      <p:ext uri="{BB962C8B-B14F-4D97-AF65-F5344CB8AC3E}">
        <p14:creationId xmlns:p14="http://schemas.microsoft.com/office/powerpoint/2010/main" val="391362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F722E4E-397E-4933-9F85-9E6D5D6445A6}"/>
              </a:ext>
            </a:extLst>
          </p:cNvPr>
          <p:cNvSpPr>
            <a:spLocks noGrp="1"/>
          </p:cNvSpPr>
          <p:nvPr>
            <p:ph idx="1"/>
          </p:nvPr>
        </p:nvSpPr>
        <p:spPr>
          <a:xfrm>
            <a:off x="535527" y="1567237"/>
            <a:ext cx="8039760" cy="4538661"/>
          </a:xfrm>
        </p:spPr>
        <p:txBody>
          <a:bodyPr>
            <a:noAutofit/>
          </a:bodyPr>
          <a:lstStyle/>
          <a:p>
            <a:pPr algn="just"/>
            <a:r>
              <a:rPr lang="en-US" altLang="zh-CN" sz="2000" dirty="0">
                <a:latin typeface="Times" charset="0"/>
                <a:ea typeface="Times" charset="0"/>
                <a:cs typeface="Times" charset="0"/>
              </a:rPr>
              <a:t>Digital signatures are essential to verify the sender of a document’s identity.  The signature is computer using a set of rules and algorithm such that the identity of the person can be verified.  </a:t>
            </a:r>
          </a:p>
          <a:p>
            <a:pPr algn="just"/>
            <a:r>
              <a:rPr lang="en-US" altLang="zh-CN" sz="2000" dirty="0">
                <a:latin typeface="Times" charset="0"/>
                <a:ea typeface="Times" charset="0"/>
                <a:cs typeface="Times" charset="0"/>
              </a:rPr>
              <a:t>The signature is generated by the use of a private key that known only to the user. The signature is verified when a public key is corresponds to the private key.  With every user having a public/private key pair, this is an example of public-key cryptography.  </a:t>
            </a:r>
          </a:p>
          <a:p>
            <a:pPr algn="just"/>
            <a:r>
              <a:rPr lang="en-US" altLang="zh-CN" sz="2000" dirty="0">
                <a:latin typeface="Times" charset="0"/>
                <a:ea typeface="Times" charset="0"/>
                <a:cs typeface="Times" charset="0"/>
              </a:rPr>
              <a:t>Public keys, which are known by everyone, can be used to verify the signature of a user.  The private key, which is never shared, is used in signature generation, which can only be done by the user.</a:t>
            </a:r>
            <a:endParaRPr lang="zh-CN" altLang="en-US" sz="2000" dirty="0">
              <a:latin typeface="Times" charset="0"/>
              <a:ea typeface="Times" charset="0"/>
              <a:cs typeface="Times" charset="0"/>
            </a:endParaRPr>
          </a:p>
        </p:txBody>
      </p:sp>
      <p:sp>
        <p:nvSpPr>
          <p:cNvPr id="5" name="文本框 4"/>
          <p:cNvSpPr txBox="1"/>
          <p:nvPr/>
        </p:nvSpPr>
        <p:spPr>
          <a:xfrm>
            <a:off x="156118" y="278781"/>
            <a:ext cx="3211551" cy="646331"/>
          </a:xfrm>
          <a:prstGeom prst="rect">
            <a:avLst/>
          </a:prstGeom>
          <a:noFill/>
        </p:spPr>
        <p:txBody>
          <a:bodyPr wrap="square" rtlCol="0">
            <a:spAutoFit/>
          </a:bodyPr>
          <a:lstStyle/>
          <a:p>
            <a:r>
              <a:rPr lang="en-US" sz="3600" b="1" dirty="0" smtClean="0">
                <a:latin typeface="Times" charset="0"/>
                <a:ea typeface="Times" charset="0"/>
                <a:cs typeface="Times" charset="0"/>
              </a:rPr>
              <a:t>What is DSA</a:t>
            </a:r>
            <a:endParaRPr lang="en-US" sz="3600" b="1" dirty="0">
              <a:latin typeface="Times" charset="0"/>
              <a:ea typeface="Times" charset="0"/>
              <a:cs typeface="Times" charset="0"/>
            </a:endParaRPr>
          </a:p>
        </p:txBody>
      </p:sp>
    </p:spTree>
    <p:extLst>
      <p:ext uri="{BB962C8B-B14F-4D97-AF65-F5344CB8AC3E}">
        <p14:creationId xmlns:p14="http://schemas.microsoft.com/office/powerpoint/2010/main" val="415190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F722E4E-397E-4933-9F85-9E6D5D6445A6}"/>
              </a:ext>
            </a:extLst>
          </p:cNvPr>
          <p:cNvSpPr>
            <a:spLocks noGrp="1"/>
          </p:cNvSpPr>
          <p:nvPr>
            <p:ph idx="1"/>
          </p:nvPr>
        </p:nvSpPr>
        <p:spPr>
          <a:xfrm>
            <a:off x="546411" y="1561056"/>
            <a:ext cx="7961969" cy="3420690"/>
          </a:xfrm>
        </p:spPr>
        <p:txBody>
          <a:bodyPr>
            <a:noAutofit/>
          </a:bodyPr>
          <a:lstStyle/>
          <a:p>
            <a:pPr algn="just"/>
            <a:r>
              <a:rPr lang="en-US" altLang="zh-CN" sz="2000" dirty="0">
                <a:latin typeface="Times" charset="0"/>
                <a:ea typeface="Times" charset="0"/>
                <a:cs typeface="Times" charset="0"/>
              </a:rPr>
              <a:t>Digital signatures are used to detect unauthorized modifications to data.  Also, the recipient of a digitally signed document in proving to a third party that the document was indeed signed by the person who it is claimed to be signed by.  This is known as nonrepudiation, because the person who signed the document cannot repudiate the signature at a later time.  </a:t>
            </a:r>
          </a:p>
          <a:p>
            <a:pPr algn="just"/>
            <a:r>
              <a:rPr lang="en-US" altLang="zh-CN" sz="2000" dirty="0">
                <a:latin typeface="Times" charset="0"/>
                <a:ea typeface="Times" charset="0"/>
                <a:cs typeface="Times" charset="0"/>
              </a:rPr>
              <a:t>Digital signature algorithms can be used in e-mails, electronic funds transfer, electronic data interchange, software distribution, data storage, and just about any application that would need to assure the integrity and originality of data.</a:t>
            </a:r>
            <a:endParaRPr lang="zh-CN" altLang="en-US" sz="2000" dirty="0">
              <a:latin typeface="Times" charset="0"/>
              <a:ea typeface="Times" charset="0"/>
              <a:cs typeface="Times" charset="0"/>
            </a:endParaRPr>
          </a:p>
        </p:txBody>
      </p:sp>
      <p:sp>
        <p:nvSpPr>
          <p:cNvPr id="5" name="文本框 4"/>
          <p:cNvSpPr txBox="1"/>
          <p:nvPr/>
        </p:nvSpPr>
        <p:spPr>
          <a:xfrm>
            <a:off x="156118" y="278781"/>
            <a:ext cx="3992136" cy="646331"/>
          </a:xfrm>
          <a:prstGeom prst="rect">
            <a:avLst/>
          </a:prstGeom>
          <a:noFill/>
        </p:spPr>
        <p:txBody>
          <a:bodyPr wrap="square" rtlCol="0">
            <a:spAutoFit/>
          </a:bodyPr>
          <a:lstStyle/>
          <a:p>
            <a:r>
              <a:rPr lang="en-US" sz="3600" b="1" smtClean="0">
                <a:latin typeface="Times" charset="0"/>
                <a:ea typeface="Times" charset="0"/>
                <a:cs typeface="Times" charset="0"/>
              </a:rPr>
              <a:t>Function of DSA</a:t>
            </a:r>
            <a:endParaRPr lang="en-US" sz="3600" b="1" dirty="0">
              <a:latin typeface="Times" charset="0"/>
              <a:ea typeface="Times" charset="0"/>
              <a:cs typeface="Times" charset="0"/>
            </a:endParaRPr>
          </a:p>
        </p:txBody>
      </p:sp>
    </p:spTree>
    <p:extLst>
      <p:ext uri="{BB962C8B-B14F-4D97-AF65-F5344CB8AC3E}">
        <p14:creationId xmlns:p14="http://schemas.microsoft.com/office/powerpoint/2010/main" val="168118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6A196353-DDCC-4060-A550-601E3B561E61}"/>
              </a:ext>
            </a:extLst>
          </p:cNvPr>
          <p:cNvSpPr>
            <a:spLocks noGrp="1"/>
          </p:cNvSpPr>
          <p:nvPr>
            <p:ph idx="1"/>
          </p:nvPr>
        </p:nvSpPr>
        <p:spPr>
          <a:xfrm>
            <a:off x="156118" y="1555382"/>
            <a:ext cx="8445094" cy="3852959"/>
          </a:xfrm>
        </p:spPr>
        <p:txBody>
          <a:bodyPr>
            <a:noAutofit/>
          </a:bodyPr>
          <a:lstStyle/>
          <a:p>
            <a:pPr lvl="1" algn="just"/>
            <a:r>
              <a:rPr lang="en-US" altLang="zh-CN" sz="2000" dirty="0">
                <a:latin typeface="Times" charset="0"/>
                <a:ea typeface="Times" charset="0"/>
                <a:cs typeface="Times" charset="0"/>
              </a:rPr>
              <a:t>Choose a prime number q, which is called the prime divisor. </a:t>
            </a:r>
          </a:p>
          <a:p>
            <a:pPr lvl="1" algn="just"/>
            <a:r>
              <a:rPr lang="en-US" altLang="zh-CN" sz="2000" dirty="0">
                <a:latin typeface="Times" charset="0"/>
                <a:ea typeface="Times" charset="0"/>
                <a:cs typeface="Times" charset="0"/>
              </a:rPr>
              <a:t>Choose another primer number p, such that p-1 mod q = 0. p is called the prime modulus. </a:t>
            </a:r>
          </a:p>
          <a:p>
            <a:pPr lvl="1" algn="just"/>
            <a:r>
              <a:rPr lang="en-US" altLang="zh-CN" sz="2000" dirty="0">
                <a:latin typeface="Times" charset="0"/>
                <a:ea typeface="Times" charset="0"/>
                <a:cs typeface="Times" charset="0"/>
              </a:rPr>
              <a:t>Choose an integer g, such that 1 &lt; g &lt; p, g**q mod p = 1 and g = h**((p–1)/q) mod p. q is also called g's multiplicative order modulo p. </a:t>
            </a:r>
          </a:p>
          <a:p>
            <a:pPr lvl="1" algn="just"/>
            <a:r>
              <a:rPr lang="en-US" altLang="zh-CN" sz="2000" dirty="0">
                <a:latin typeface="Times" charset="0"/>
                <a:ea typeface="Times" charset="0"/>
                <a:cs typeface="Times" charset="0"/>
              </a:rPr>
              <a:t>Choose an integer, such that 0 &lt; x &lt; q. </a:t>
            </a:r>
          </a:p>
          <a:p>
            <a:pPr lvl="1" algn="just"/>
            <a:r>
              <a:rPr lang="en-US" altLang="zh-CN" sz="2000" dirty="0">
                <a:latin typeface="Times" charset="0"/>
                <a:ea typeface="Times" charset="0"/>
                <a:cs typeface="Times" charset="0"/>
              </a:rPr>
              <a:t>Compute y as g**x mod p. </a:t>
            </a:r>
          </a:p>
          <a:p>
            <a:pPr lvl="1" algn="just"/>
            <a:r>
              <a:rPr lang="en-US" altLang="zh-CN" sz="2000" dirty="0">
                <a:latin typeface="Times" charset="0"/>
                <a:ea typeface="Times" charset="0"/>
                <a:cs typeface="Times" charset="0"/>
              </a:rPr>
              <a:t>Package the public key as {</a:t>
            </a:r>
            <a:r>
              <a:rPr lang="en-US" altLang="zh-CN" sz="2000" dirty="0" err="1">
                <a:latin typeface="Times" charset="0"/>
                <a:ea typeface="Times" charset="0"/>
                <a:cs typeface="Times" charset="0"/>
              </a:rPr>
              <a:t>p,q,g,y</a:t>
            </a:r>
            <a:r>
              <a:rPr lang="en-US" altLang="zh-CN" sz="2000" dirty="0">
                <a:latin typeface="Times" charset="0"/>
                <a:ea typeface="Times" charset="0"/>
                <a:cs typeface="Times" charset="0"/>
              </a:rPr>
              <a:t>}. </a:t>
            </a:r>
          </a:p>
          <a:p>
            <a:pPr lvl="1" algn="just"/>
            <a:r>
              <a:rPr lang="en-US" altLang="zh-CN" sz="2000" dirty="0">
                <a:latin typeface="Times" charset="0"/>
                <a:ea typeface="Times" charset="0"/>
                <a:cs typeface="Times" charset="0"/>
              </a:rPr>
              <a:t>Package the private key as {</a:t>
            </a:r>
            <a:r>
              <a:rPr lang="en-US" altLang="zh-CN" sz="2000" dirty="0" err="1">
                <a:latin typeface="Times" charset="0"/>
                <a:ea typeface="Times" charset="0"/>
                <a:cs typeface="Times" charset="0"/>
              </a:rPr>
              <a:t>p,q,g,x</a:t>
            </a:r>
            <a:r>
              <a:rPr lang="en-US" altLang="zh-CN" sz="2000" dirty="0">
                <a:latin typeface="Times" charset="0"/>
                <a:ea typeface="Times" charset="0"/>
                <a:cs typeface="Times" charset="0"/>
              </a:rPr>
              <a:t>}. </a:t>
            </a:r>
          </a:p>
          <a:p>
            <a:pPr algn="just"/>
            <a:endParaRPr lang="zh-CN" altLang="en-US" sz="2000" dirty="0">
              <a:latin typeface="Times" charset="0"/>
              <a:ea typeface="Times" charset="0"/>
              <a:cs typeface="Times" charset="0"/>
            </a:endParaRPr>
          </a:p>
        </p:txBody>
      </p:sp>
      <p:sp>
        <p:nvSpPr>
          <p:cNvPr id="4" name="文本框 3"/>
          <p:cNvSpPr txBox="1"/>
          <p:nvPr/>
        </p:nvSpPr>
        <p:spPr>
          <a:xfrm>
            <a:off x="156118" y="278781"/>
            <a:ext cx="4984594" cy="646331"/>
          </a:xfrm>
          <a:prstGeom prst="rect">
            <a:avLst/>
          </a:prstGeom>
          <a:noFill/>
        </p:spPr>
        <p:txBody>
          <a:bodyPr wrap="square" rtlCol="0">
            <a:spAutoFit/>
          </a:bodyPr>
          <a:lstStyle/>
          <a:p>
            <a:r>
              <a:rPr lang="en-US" sz="3600" b="1" dirty="0" smtClean="0">
                <a:latin typeface="Times" charset="0"/>
                <a:ea typeface="Times" charset="0"/>
                <a:cs typeface="Times" charset="0"/>
              </a:rPr>
              <a:t>The First part of DSA</a:t>
            </a:r>
            <a:endParaRPr lang="en-US" sz="3600" b="1" dirty="0">
              <a:latin typeface="Times" charset="0"/>
              <a:ea typeface="Times" charset="0"/>
              <a:cs typeface="Times" charset="0"/>
            </a:endParaRPr>
          </a:p>
        </p:txBody>
      </p:sp>
    </p:spTree>
    <p:extLst>
      <p:ext uri="{BB962C8B-B14F-4D97-AF65-F5344CB8AC3E}">
        <p14:creationId xmlns:p14="http://schemas.microsoft.com/office/powerpoint/2010/main" val="97248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6A196353-DDCC-4060-A550-601E3B561E61}"/>
              </a:ext>
            </a:extLst>
          </p:cNvPr>
          <p:cNvSpPr>
            <a:spLocks noGrp="1"/>
          </p:cNvSpPr>
          <p:nvPr>
            <p:ph idx="1"/>
          </p:nvPr>
        </p:nvSpPr>
        <p:spPr>
          <a:xfrm>
            <a:off x="261024" y="1410416"/>
            <a:ext cx="8445094" cy="3574179"/>
          </a:xfrm>
        </p:spPr>
        <p:txBody>
          <a:bodyPr>
            <a:noAutofit/>
          </a:bodyPr>
          <a:lstStyle/>
          <a:p>
            <a:pPr lvl="1" algn="just"/>
            <a:r>
              <a:rPr lang="en-US" altLang="zh-CN" sz="2000" dirty="0">
                <a:latin typeface="Times" charset="0"/>
                <a:ea typeface="Times" charset="0"/>
                <a:cs typeface="Times" charset="0"/>
              </a:rPr>
              <a:t>To generate a message signature, the sender can follow these steps: </a:t>
            </a:r>
          </a:p>
          <a:p>
            <a:pPr lvl="1" algn="just"/>
            <a:r>
              <a:rPr lang="en-US" altLang="zh-CN" sz="2000" dirty="0">
                <a:latin typeface="Times" charset="0"/>
                <a:ea typeface="Times" charset="0"/>
                <a:cs typeface="Times" charset="0"/>
              </a:rPr>
              <a:t>Generate the message digest h, using a hash algorithm like SHA1. </a:t>
            </a:r>
          </a:p>
          <a:p>
            <a:pPr lvl="1" algn="just"/>
            <a:r>
              <a:rPr lang="en-US" altLang="zh-CN" sz="2000" dirty="0">
                <a:latin typeface="Times" charset="0"/>
                <a:ea typeface="Times" charset="0"/>
                <a:cs typeface="Times" charset="0"/>
              </a:rPr>
              <a:t>Generate a random number k, such that 0 &lt; k &lt; q. </a:t>
            </a:r>
          </a:p>
          <a:p>
            <a:pPr lvl="1" algn="just"/>
            <a:r>
              <a:rPr lang="en-US" altLang="zh-CN" sz="2000" dirty="0">
                <a:latin typeface="Times" charset="0"/>
                <a:ea typeface="Times" charset="0"/>
                <a:cs typeface="Times" charset="0"/>
              </a:rPr>
              <a:t>Compute r as (g**k mod p) mod q. If r = 0, select a different k. </a:t>
            </a:r>
          </a:p>
          <a:p>
            <a:pPr lvl="1" algn="just"/>
            <a:r>
              <a:rPr lang="en-US" altLang="zh-CN" sz="2000" dirty="0">
                <a:latin typeface="Times" charset="0"/>
                <a:ea typeface="Times" charset="0"/>
                <a:cs typeface="Times" charset="0"/>
              </a:rPr>
              <a:t>Compute </a:t>
            </a:r>
            <a:r>
              <a:rPr lang="en-US" altLang="zh-CN" sz="2000" dirty="0" err="1">
                <a:latin typeface="Times" charset="0"/>
                <a:ea typeface="Times" charset="0"/>
                <a:cs typeface="Times" charset="0"/>
              </a:rPr>
              <a:t>i</a:t>
            </a:r>
            <a:r>
              <a:rPr lang="en-US" altLang="zh-CN" sz="2000" dirty="0">
                <a:latin typeface="Times" charset="0"/>
                <a:ea typeface="Times" charset="0"/>
                <a:cs typeface="Times" charset="0"/>
              </a:rPr>
              <a:t>, such that k*</a:t>
            </a:r>
            <a:r>
              <a:rPr lang="en-US" altLang="zh-CN" sz="2000" dirty="0" err="1">
                <a:latin typeface="Times" charset="0"/>
                <a:ea typeface="Times" charset="0"/>
                <a:cs typeface="Times" charset="0"/>
              </a:rPr>
              <a:t>i</a:t>
            </a:r>
            <a:r>
              <a:rPr lang="en-US" altLang="zh-CN" sz="2000" dirty="0">
                <a:latin typeface="Times" charset="0"/>
                <a:ea typeface="Times" charset="0"/>
                <a:cs typeface="Times" charset="0"/>
              </a:rPr>
              <a:t> mod q = 1. </a:t>
            </a:r>
            <a:r>
              <a:rPr lang="en-US" altLang="zh-CN" sz="2000" dirty="0" err="1">
                <a:latin typeface="Times" charset="0"/>
                <a:ea typeface="Times" charset="0"/>
                <a:cs typeface="Times" charset="0"/>
              </a:rPr>
              <a:t>i</a:t>
            </a:r>
            <a:r>
              <a:rPr lang="en-US" altLang="zh-CN" sz="2000" dirty="0">
                <a:latin typeface="Times" charset="0"/>
                <a:ea typeface="Times" charset="0"/>
                <a:cs typeface="Times" charset="0"/>
              </a:rPr>
              <a:t> is called the modular multiplicative inverse of k modulo q. </a:t>
            </a:r>
          </a:p>
          <a:p>
            <a:pPr lvl="1" algn="just"/>
            <a:r>
              <a:rPr lang="en-US" altLang="zh-CN" sz="2000" dirty="0">
                <a:latin typeface="Times" charset="0"/>
                <a:ea typeface="Times" charset="0"/>
                <a:cs typeface="Times" charset="0"/>
              </a:rPr>
              <a:t>Compute s = </a:t>
            </a:r>
            <a:r>
              <a:rPr lang="en-US" altLang="zh-CN" sz="2000" dirty="0" err="1">
                <a:latin typeface="Times" charset="0"/>
                <a:ea typeface="Times" charset="0"/>
                <a:cs typeface="Times" charset="0"/>
              </a:rPr>
              <a:t>i</a:t>
            </a:r>
            <a:r>
              <a:rPr lang="en-US" altLang="zh-CN" sz="2000" dirty="0">
                <a:latin typeface="Times" charset="0"/>
                <a:ea typeface="Times" charset="0"/>
                <a:cs typeface="Times" charset="0"/>
              </a:rPr>
              <a:t>*(</a:t>
            </a:r>
            <a:r>
              <a:rPr lang="en-US" altLang="zh-CN" sz="2000" dirty="0" err="1">
                <a:latin typeface="Times" charset="0"/>
                <a:ea typeface="Times" charset="0"/>
                <a:cs typeface="Times" charset="0"/>
              </a:rPr>
              <a:t>h+r</a:t>
            </a:r>
            <a:r>
              <a:rPr lang="en-US" altLang="zh-CN" sz="2000" dirty="0">
                <a:latin typeface="Times" charset="0"/>
                <a:ea typeface="Times" charset="0"/>
                <a:cs typeface="Times" charset="0"/>
              </a:rPr>
              <a:t>*x) mod q. If s = 0, select a different k. </a:t>
            </a:r>
          </a:p>
          <a:p>
            <a:pPr lvl="1" algn="just"/>
            <a:r>
              <a:rPr lang="en-US" altLang="zh-CN" sz="2000" dirty="0">
                <a:latin typeface="Times" charset="0"/>
                <a:ea typeface="Times" charset="0"/>
                <a:cs typeface="Times" charset="0"/>
              </a:rPr>
              <a:t>Package the digital signature as {</a:t>
            </a:r>
            <a:r>
              <a:rPr lang="en-US" altLang="zh-CN" sz="2000" dirty="0" err="1">
                <a:latin typeface="Times" charset="0"/>
                <a:ea typeface="Times" charset="0"/>
                <a:cs typeface="Times" charset="0"/>
              </a:rPr>
              <a:t>r,s</a:t>
            </a:r>
            <a:r>
              <a:rPr lang="en-US" altLang="zh-CN" sz="2000" dirty="0">
                <a:latin typeface="Times" charset="0"/>
                <a:ea typeface="Times" charset="0"/>
                <a:cs typeface="Times" charset="0"/>
              </a:rPr>
              <a:t>}. </a:t>
            </a:r>
          </a:p>
        </p:txBody>
      </p:sp>
      <p:sp>
        <p:nvSpPr>
          <p:cNvPr id="5" name="文本框 4"/>
          <p:cNvSpPr txBox="1"/>
          <p:nvPr/>
        </p:nvSpPr>
        <p:spPr>
          <a:xfrm>
            <a:off x="156118" y="278781"/>
            <a:ext cx="4984594" cy="646331"/>
          </a:xfrm>
          <a:prstGeom prst="rect">
            <a:avLst/>
          </a:prstGeom>
          <a:noFill/>
        </p:spPr>
        <p:txBody>
          <a:bodyPr wrap="square" rtlCol="0">
            <a:spAutoFit/>
          </a:bodyPr>
          <a:lstStyle/>
          <a:p>
            <a:r>
              <a:rPr lang="en-US" sz="3600" b="1" dirty="0" smtClean="0">
                <a:latin typeface="Times" charset="0"/>
                <a:ea typeface="Times" charset="0"/>
                <a:cs typeface="Times" charset="0"/>
              </a:rPr>
              <a:t>The Second part of DSA</a:t>
            </a:r>
            <a:endParaRPr lang="en-US" sz="3600" b="1" dirty="0">
              <a:latin typeface="Times" charset="0"/>
              <a:ea typeface="Times" charset="0"/>
              <a:cs typeface="Times" charset="0"/>
            </a:endParaRPr>
          </a:p>
        </p:txBody>
      </p:sp>
    </p:spTree>
    <p:extLst>
      <p:ext uri="{BB962C8B-B14F-4D97-AF65-F5344CB8AC3E}">
        <p14:creationId xmlns:p14="http://schemas.microsoft.com/office/powerpoint/2010/main" val="283932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4438827B-2647-4CA4-B058-259DC1D95A17}"/>
              </a:ext>
            </a:extLst>
          </p:cNvPr>
          <p:cNvSpPr>
            <a:spLocks noGrp="1"/>
          </p:cNvSpPr>
          <p:nvPr>
            <p:ph idx="1"/>
          </p:nvPr>
        </p:nvSpPr>
        <p:spPr>
          <a:xfrm>
            <a:off x="301721" y="1690191"/>
            <a:ext cx="8541195" cy="4077262"/>
          </a:xfrm>
        </p:spPr>
        <p:txBody>
          <a:bodyPr>
            <a:noAutofit/>
          </a:bodyPr>
          <a:lstStyle/>
          <a:p>
            <a:pPr lvl="1"/>
            <a:r>
              <a:rPr lang="en-US" altLang="zh-CN" sz="2000" dirty="0">
                <a:latin typeface="Times" charset="0"/>
                <a:ea typeface="Times" charset="0"/>
                <a:cs typeface="Times" charset="0"/>
              </a:rPr>
              <a:t>Generate the message digest h, using the same hash algorithm. </a:t>
            </a:r>
          </a:p>
          <a:p>
            <a:pPr lvl="1"/>
            <a:r>
              <a:rPr lang="en-US" altLang="zh-CN" sz="2000" dirty="0">
                <a:latin typeface="Times" charset="0"/>
                <a:ea typeface="Times" charset="0"/>
                <a:cs typeface="Times" charset="0"/>
              </a:rPr>
              <a:t>Compute w, such that s*w mod q = 1. w is called the modular multiplicative inverse of s modulo q. </a:t>
            </a:r>
          </a:p>
          <a:p>
            <a:pPr lvl="1"/>
            <a:r>
              <a:rPr lang="en-US" altLang="zh-CN" sz="2000" dirty="0">
                <a:latin typeface="Times" charset="0"/>
                <a:ea typeface="Times" charset="0"/>
                <a:cs typeface="Times" charset="0"/>
              </a:rPr>
              <a:t>Compute u1 = h*w mod q. </a:t>
            </a:r>
          </a:p>
          <a:p>
            <a:pPr lvl="1"/>
            <a:r>
              <a:rPr lang="en-US" altLang="zh-CN" sz="2000" dirty="0">
                <a:latin typeface="Times" charset="0"/>
                <a:ea typeface="Times" charset="0"/>
                <a:cs typeface="Times" charset="0"/>
              </a:rPr>
              <a:t>Compute u2 = r*w mod q. </a:t>
            </a:r>
          </a:p>
          <a:p>
            <a:pPr lvl="1"/>
            <a:r>
              <a:rPr lang="en-US" altLang="zh-CN" sz="2000" dirty="0">
                <a:latin typeface="Times" charset="0"/>
                <a:ea typeface="Times" charset="0"/>
                <a:cs typeface="Times" charset="0"/>
              </a:rPr>
              <a:t>Compute v = (((g**u1)*(y**u2)) mod p) mod q. </a:t>
            </a:r>
          </a:p>
          <a:p>
            <a:pPr lvl="1"/>
            <a:r>
              <a:rPr lang="en-US" altLang="zh-CN" sz="2000" dirty="0">
                <a:latin typeface="Times" charset="0"/>
                <a:ea typeface="Times" charset="0"/>
                <a:cs typeface="Times" charset="0"/>
              </a:rPr>
              <a:t>If v == r, the digital signature is valid. </a:t>
            </a:r>
          </a:p>
          <a:p>
            <a:endParaRPr lang="zh-CN" altLang="en-US" sz="2000" dirty="0">
              <a:latin typeface="Times" charset="0"/>
              <a:ea typeface="Times" charset="0"/>
              <a:cs typeface="Times" charset="0"/>
            </a:endParaRPr>
          </a:p>
        </p:txBody>
      </p:sp>
      <p:sp>
        <p:nvSpPr>
          <p:cNvPr id="5" name="文本框 4"/>
          <p:cNvSpPr txBox="1"/>
          <p:nvPr/>
        </p:nvSpPr>
        <p:spPr>
          <a:xfrm>
            <a:off x="156118" y="278781"/>
            <a:ext cx="4984594" cy="646331"/>
          </a:xfrm>
          <a:prstGeom prst="rect">
            <a:avLst/>
          </a:prstGeom>
          <a:noFill/>
        </p:spPr>
        <p:txBody>
          <a:bodyPr wrap="square" rtlCol="0">
            <a:spAutoFit/>
          </a:bodyPr>
          <a:lstStyle/>
          <a:p>
            <a:r>
              <a:rPr lang="en-US" sz="3600" b="1" dirty="0" smtClean="0">
                <a:latin typeface="Times" charset="0"/>
                <a:ea typeface="Times" charset="0"/>
                <a:cs typeface="Times" charset="0"/>
              </a:rPr>
              <a:t>Steps for Verification</a:t>
            </a:r>
            <a:endParaRPr lang="en-US" sz="3600" b="1" dirty="0">
              <a:latin typeface="Times" charset="0"/>
              <a:ea typeface="Times" charset="0"/>
              <a:cs typeface="Times" charset="0"/>
            </a:endParaRPr>
          </a:p>
        </p:txBody>
      </p:sp>
    </p:spTree>
    <p:extLst>
      <p:ext uri="{BB962C8B-B14F-4D97-AF65-F5344CB8AC3E}">
        <p14:creationId xmlns:p14="http://schemas.microsoft.com/office/powerpoint/2010/main" val="239365636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TM02900722[[fn=离子会议室]]</Template>
  <TotalTime>111</TotalTime>
  <Words>561</Words>
  <Application>Microsoft Macintosh PowerPoint</Application>
  <PresentationFormat>全屏显示(4:3)</PresentationFormat>
  <Paragraphs>32</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vt:i4>
      </vt:variant>
    </vt:vector>
  </HeadingPairs>
  <TitlesOfParts>
    <vt:vector size="17" baseType="lpstr">
      <vt:lpstr>Calibri</vt:lpstr>
      <vt:lpstr>Calibri Light</vt:lpstr>
      <vt:lpstr>Gill Sans MT</vt:lpstr>
      <vt:lpstr>Times</vt:lpstr>
      <vt:lpstr>Times New Roman</vt:lpstr>
      <vt:lpstr>Wingdings 2</vt:lpstr>
      <vt:lpstr>华文中宋</vt:lpstr>
      <vt:lpstr>宋体</vt:lpstr>
      <vt:lpstr>Arial</vt:lpstr>
      <vt:lpstr>HDOfficeLightV0</vt:lpstr>
      <vt:lpstr>包裹</vt:lpstr>
      <vt:lpstr>  Digital Signature Algorithm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(Digital Signature Algorithm)</dc:title>
  <dc:creator>xiumei wang</dc:creator>
  <cp:lastModifiedBy>张丽</cp:lastModifiedBy>
  <cp:revision>11</cp:revision>
  <dcterms:created xsi:type="dcterms:W3CDTF">2017-10-18T08:01:49Z</dcterms:created>
  <dcterms:modified xsi:type="dcterms:W3CDTF">2017-10-18T15:48:34Z</dcterms:modified>
</cp:coreProperties>
</file>