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8" r:id="rId9"/>
    <p:sldId id="265" r:id="rId10"/>
    <p:sldId id="263" r:id="rId11"/>
  </p:sldIdLst>
  <p:sldSz cx="12192000" cy="6858000"/>
  <p:notesSz cx="6800850" cy="9820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6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4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ECC9-564D-4107-BCD4-9DF12432A2F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F0D1-C29F-446F-89D2-116BD60F8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0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7200"/>
            <a:ext cx="12192000" cy="7493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4474" y="3187184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클래시스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CS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관리시스템 개발 흐름도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5360860"/>
            <a:ext cx="1352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재고현황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1910337" y="1277406"/>
            <a:ext cx="7753808" cy="759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72594" y="13296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장비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754709" y="136732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08730" y="1301419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33476" y="1353360"/>
            <a:ext cx="1110342" cy="2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910337" y="2345377"/>
            <a:ext cx="775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910337" y="2689761"/>
            <a:ext cx="775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79250" y="2356524"/>
            <a:ext cx="637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창고               장비                       품목                                                     수량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272594" y="16110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창고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2754709" y="1648764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529" y="3003848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입고는 </a:t>
            </a:r>
            <a:r>
              <a:rPr lang="en-US" altLang="ko-KR" sz="1200" dirty="0" smtClean="0"/>
              <a:t>E-Sales </a:t>
            </a:r>
            <a:r>
              <a:rPr lang="ko-KR" altLang="en-US" sz="1200" smtClean="0"/>
              <a:t>와 연동해서 더존으로 전송시 자동으로 입고 처리함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출고는 </a:t>
            </a:r>
            <a:r>
              <a:rPr lang="en-US" altLang="ko-KR" sz="1200" dirty="0" smtClean="0"/>
              <a:t>CS </a:t>
            </a:r>
            <a:r>
              <a:rPr lang="ko-KR" altLang="en-US" sz="1200" smtClean="0"/>
              <a:t>처리결과에서 재고출고시 자동 연동함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08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402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91390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기존 발주시스템과 </a:t>
            </a:r>
            <a:r>
              <a:rPr lang="en-US" altLang="ko-KR" sz="1300" b="1" dirty="0" smtClean="0"/>
              <a:t>DB</a:t>
            </a:r>
            <a:r>
              <a:rPr lang="ko-KR" altLang="en-US" sz="1300" b="1" smtClean="0"/>
              <a:t>를 연동하여 신규 </a:t>
            </a:r>
            <a:r>
              <a:rPr lang="en-US" altLang="ko-KR" sz="1300" b="1" dirty="0" smtClean="0"/>
              <a:t>URL ( cs.classys.com ) </a:t>
            </a:r>
            <a:r>
              <a:rPr lang="ko-KR" altLang="en-US" sz="1300" b="1" smtClean="0"/>
              <a:t>을 통한 </a:t>
            </a:r>
            <a:r>
              <a:rPr lang="en-US" altLang="ko-KR" sz="1300" b="1" dirty="0" smtClean="0"/>
              <a:t>UI </a:t>
            </a:r>
            <a:r>
              <a:rPr lang="ko-KR" altLang="en-US" sz="1300" b="1" smtClean="0"/>
              <a:t>를 제공하며 </a:t>
            </a:r>
            <a:r>
              <a:rPr lang="en-US" altLang="ko-KR" sz="1300" b="1" dirty="0" smtClean="0"/>
              <a:t>, APP</a:t>
            </a:r>
            <a:r>
              <a:rPr lang="ko-KR" altLang="en-US" sz="1300" b="1" smtClean="0"/>
              <a:t>을 사용할 수 있도록 한다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1457089" y="2716480"/>
            <a:ext cx="1650671" cy="659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e-sales.classys.com</a:t>
            </a:r>
            <a:endParaRPr lang="ko-KR" altLang="en-US" sz="1200"/>
          </a:p>
        </p:txBody>
      </p:sp>
      <p:sp>
        <p:nvSpPr>
          <p:cNvPr id="38" name="원통 37"/>
          <p:cNvSpPr/>
          <p:nvPr/>
        </p:nvSpPr>
        <p:spPr>
          <a:xfrm>
            <a:off x="1485596" y="3936670"/>
            <a:ext cx="1593656" cy="540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발주시스템</a:t>
            </a:r>
            <a:r>
              <a:rPr lang="en-US" altLang="ko-KR" sz="1300" dirty="0" smtClean="0"/>
              <a:t>DB</a:t>
            </a:r>
            <a:endParaRPr lang="ko-KR" altLang="en-US" sz="130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09595" y="2716479"/>
            <a:ext cx="1650671" cy="65908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cs.classys.com</a:t>
            </a:r>
            <a:endParaRPr lang="ko-KR" altLang="en-US" sz="1200"/>
          </a:p>
        </p:txBody>
      </p:sp>
      <p:sp>
        <p:nvSpPr>
          <p:cNvPr id="40" name="원통 39"/>
          <p:cNvSpPr/>
          <p:nvPr/>
        </p:nvSpPr>
        <p:spPr>
          <a:xfrm>
            <a:off x="5436920" y="3936670"/>
            <a:ext cx="1593656" cy="540328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cs</a:t>
            </a:r>
            <a:r>
              <a:rPr lang="en-US" altLang="ko-KR" sz="1300" dirty="0" smtClean="0"/>
              <a:t> DB</a:t>
            </a:r>
            <a:endParaRPr lang="ko-KR" altLang="en-US" sz="1300"/>
          </a:p>
        </p:txBody>
      </p:sp>
      <p:cxnSp>
        <p:nvCxnSpPr>
          <p:cNvPr id="42" name="직선 화살표 연결선 41"/>
          <p:cNvCxnSpPr>
            <a:stCxn id="38" idx="4"/>
            <a:endCxn id="40" idx="2"/>
          </p:cNvCxnSpPr>
          <p:nvPr/>
        </p:nvCxnSpPr>
        <p:spPr>
          <a:xfrm>
            <a:off x="3079252" y="4206834"/>
            <a:ext cx="23576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3220" y="38375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연동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03220" y="4292332"/>
            <a:ext cx="1316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제품정보</a:t>
            </a:r>
            <a:endParaRPr lang="en-US" altLang="ko-KR" sz="1200" dirty="0" smtClean="0"/>
          </a:p>
          <a:p>
            <a:r>
              <a:rPr lang="ko-KR" altLang="en-US" sz="1200" dirty="0" smtClean="0"/>
              <a:t>▶ 사용자정보</a:t>
            </a:r>
            <a:endParaRPr lang="en-US" altLang="ko-KR" sz="1200" dirty="0" smtClean="0"/>
          </a:p>
          <a:p>
            <a:r>
              <a:rPr lang="ko-KR" altLang="en-US" sz="1200" dirty="0" smtClean="0"/>
              <a:t>▶ </a:t>
            </a:r>
            <a:r>
              <a:rPr lang="ko-KR" altLang="en-US" sz="1200" dirty="0" err="1" smtClean="0"/>
              <a:t>더존연동정보</a:t>
            </a:r>
            <a:endParaRPr lang="en-US" altLang="ko-KR" sz="1200" dirty="0" smtClean="0"/>
          </a:p>
          <a:p>
            <a:r>
              <a:rPr lang="ko-KR" altLang="en-US" sz="1200" dirty="0" smtClean="0"/>
              <a:t>▶ 발주데이터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37" idx="2"/>
            <a:endCxn id="38" idx="1"/>
          </p:cNvCxnSpPr>
          <p:nvPr/>
        </p:nvCxnSpPr>
        <p:spPr>
          <a:xfrm flipH="1">
            <a:off x="2282424" y="3375561"/>
            <a:ext cx="1" cy="561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2"/>
            <a:endCxn id="40" idx="1"/>
          </p:cNvCxnSpPr>
          <p:nvPr/>
        </p:nvCxnSpPr>
        <p:spPr>
          <a:xfrm flipH="1">
            <a:off x="6233748" y="3375560"/>
            <a:ext cx="1183" cy="561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9" idx="3"/>
          </p:cNvCxnSpPr>
          <p:nvPr/>
        </p:nvCxnSpPr>
        <p:spPr>
          <a:xfrm flipH="1">
            <a:off x="7060266" y="3046019"/>
            <a:ext cx="153153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91797" y="286135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7060266" y="2214745"/>
            <a:ext cx="1531531" cy="554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91797" y="202117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en-US" altLang="ko-KR" dirty="0" smtClean="0"/>
              <a:t>WEB</a:t>
            </a:r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7059084" y="3230686"/>
            <a:ext cx="1532713" cy="606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74324" y="3692350"/>
            <a:ext cx="23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 ( iOS / Android)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71164" y="5123329"/>
            <a:ext cx="3595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개발기간 </a:t>
            </a:r>
            <a:r>
              <a:rPr lang="en-US" altLang="ko-KR" dirty="0" smtClean="0"/>
              <a:t>: 3</a:t>
            </a:r>
            <a:r>
              <a:rPr lang="ko-KR" altLang="en-US" smtClean="0"/>
              <a:t>개월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개발금액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25,000,000 </a:t>
            </a:r>
            <a:r>
              <a:rPr lang="en-US" altLang="ko-KR" dirty="0" smtClean="0"/>
              <a:t>(VAT</a:t>
            </a:r>
            <a:r>
              <a:rPr lang="ko-KR" altLang="en-US" smtClean="0"/>
              <a:t>포함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개발언어 </a:t>
            </a:r>
            <a:r>
              <a:rPr lang="en-US" altLang="ko-KR" dirty="0" smtClean="0"/>
              <a:t>: JSP + Tomcat ( WEB 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APP </a:t>
            </a:r>
            <a:r>
              <a:rPr lang="ko-KR" altLang="en-US" smtClean="0"/>
              <a:t>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90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959433" y="1404854"/>
            <a:ext cx="4101282" cy="3760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214942" y="1392979"/>
            <a:ext cx="3387356" cy="3760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업무흐름도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91390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기존 발주시스템과 </a:t>
            </a:r>
            <a:r>
              <a:rPr lang="en-US" altLang="ko-KR" sz="1300" b="1" dirty="0" smtClean="0"/>
              <a:t>DB</a:t>
            </a:r>
            <a:r>
              <a:rPr lang="ko-KR" altLang="en-US" sz="1300" b="1" smtClean="0"/>
              <a:t>를 연동하여 신규 </a:t>
            </a:r>
            <a:r>
              <a:rPr lang="en-US" altLang="ko-KR" sz="1300" b="1" dirty="0" smtClean="0"/>
              <a:t>URL ( cs.classys.com ) </a:t>
            </a:r>
            <a:r>
              <a:rPr lang="ko-KR" altLang="en-US" sz="1300" b="1" smtClean="0"/>
              <a:t>을 통한 </a:t>
            </a:r>
            <a:r>
              <a:rPr lang="en-US" altLang="ko-KR" sz="1300" b="1" dirty="0" smtClean="0"/>
              <a:t>UI </a:t>
            </a:r>
            <a:r>
              <a:rPr lang="ko-KR" altLang="en-US" sz="1300" b="1" smtClean="0"/>
              <a:t>를 제공하며 </a:t>
            </a:r>
            <a:r>
              <a:rPr lang="en-US" altLang="ko-KR" sz="1300" b="1" dirty="0" smtClean="0"/>
              <a:t>, APP</a:t>
            </a:r>
            <a:r>
              <a:rPr lang="ko-KR" altLang="en-US" sz="1300" b="1" smtClean="0"/>
              <a:t>을 사용할 수 있도록 한다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542691" y="1602966"/>
            <a:ext cx="837211" cy="807522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CS</a:t>
            </a:r>
          </a:p>
          <a:p>
            <a:pPr algn="ctr"/>
            <a:r>
              <a:rPr lang="ko-KR" altLang="en-US" sz="1300" smtClean="0"/>
              <a:t>접수</a:t>
            </a:r>
            <a:endParaRPr lang="ko-KR" altLang="en-US" sz="1300" dirty="0"/>
          </a:p>
        </p:txBody>
      </p:sp>
      <p:sp>
        <p:nvSpPr>
          <p:cNvPr id="23" name="타원 22"/>
          <p:cNvSpPr/>
          <p:nvPr/>
        </p:nvSpPr>
        <p:spPr>
          <a:xfrm>
            <a:off x="8204745" y="1888177"/>
            <a:ext cx="837211" cy="807522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자재</a:t>
            </a:r>
            <a:endParaRPr lang="en-US" altLang="ko-KR" sz="1300" dirty="0" smtClean="0"/>
          </a:p>
          <a:p>
            <a:pPr algn="ctr"/>
            <a:r>
              <a:rPr lang="ko-KR" altLang="en-US" sz="1300" smtClean="0"/>
              <a:t>입고</a:t>
            </a:r>
            <a:endParaRPr lang="en-US" altLang="ko-KR" sz="1300" dirty="0" smtClean="0"/>
          </a:p>
        </p:txBody>
      </p:sp>
      <p:sp>
        <p:nvSpPr>
          <p:cNvPr id="3" name="원통 2"/>
          <p:cNvSpPr/>
          <p:nvPr/>
        </p:nvSpPr>
        <p:spPr>
          <a:xfrm>
            <a:off x="7232077" y="3133004"/>
            <a:ext cx="795647" cy="332509"/>
          </a:xfrm>
          <a:prstGeom prst="ca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25528" y="3133003"/>
            <a:ext cx="795647" cy="332509"/>
          </a:xfrm>
          <a:prstGeom prst="ca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23" idx="4"/>
            <a:endCxn id="25" idx="1"/>
          </p:cNvCxnSpPr>
          <p:nvPr/>
        </p:nvCxnSpPr>
        <p:spPr>
          <a:xfrm>
            <a:off x="8623351" y="2695699"/>
            <a:ext cx="1" cy="4373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3" idx="3"/>
            <a:endCxn id="3" idx="1"/>
          </p:cNvCxnSpPr>
          <p:nvPr/>
        </p:nvCxnSpPr>
        <p:spPr>
          <a:xfrm flipH="1">
            <a:off x="7629901" y="2577440"/>
            <a:ext cx="697451" cy="5555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4830549" y="3133004"/>
            <a:ext cx="966969" cy="332509"/>
          </a:xfrm>
          <a:prstGeom prst="ca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CS</a:t>
            </a:r>
            <a:r>
              <a:rPr lang="ko-KR" altLang="en-US" sz="1200" smtClean="0">
                <a:solidFill>
                  <a:schemeClr val="tx1"/>
                </a:solidFill>
              </a:rPr>
              <a:t>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2" idx="5"/>
          </p:cNvCxnSpPr>
          <p:nvPr/>
        </p:nvCxnSpPr>
        <p:spPr>
          <a:xfrm>
            <a:off x="4257295" y="2292229"/>
            <a:ext cx="568781" cy="8549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890540" y="4265010"/>
            <a:ext cx="837211" cy="807522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처리결과</a:t>
            </a:r>
            <a:endParaRPr lang="ko-KR" altLang="en-US" sz="1300" dirty="0"/>
          </a:p>
        </p:txBody>
      </p:sp>
      <p:cxnSp>
        <p:nvCxnSpPr>
          <p:cNvPr id="45" name="직선 화살표 연결선 44"/>
          <p:cNvCxnSpPr>
            <a:stCxn id="32" idx="3"/>
            <a:endCxn id="41" idx="0"/>
          </p:cNvCxnSpPr>
          <p:nvPr/>
        </p:nvCxnSpPr>
        <p:spPr>
          <a:xfrm flipH="1">
            <a:off x="5309146" y="3465513"/>
            <a:ext cx="4888" cy="7994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7"/>
            <a:endCxn id="3" idx="2"/>
          </p:cNvCxnSpPr>
          <p:nvPr/>
        </p:nvCxnSpPr>
        <p:spPr>
          <a:xfrm flipV="1">
            <a:off x="5605144" y="3299259"/>
            <a:ext cx="1626933" cy="10840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1" idx="1"/>
          </p:cNvCxnSpPr>
          <p:nvPr/>
        </p:nvCxnSpPr>
        <p:spPr>
          <a:xfrm flipV="1">
            <a:off x="5013147" y="3465513"/>
            <a:ext cx="0" cy="9177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6"/>
          </p:cNvCxnSpPr>
          <p:nvPr/>
        </p:nvCxnSpPr>
        <p:spPr>
          <a:xfrm>
            <a:off x="5727751" y="4668771"/>
            <a:ext cx="97438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6702134" y="4502516"/>
            <a:ext cx="795647" cy="332509"/>
          </a:xfrm>
          <a:prstGeom prst="ca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786628" y="4272223"/>
            <a:ext cx="837211" cy="8075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발주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시스템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연동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>
            <a:stCxn id="41" idx="2"/>
            <a:endCxn id="60" idx="6"/>
          </p:cNvCxnSpPr>
          <p:nvPr/>
        </p:nvCxnSpPr>
        <p:spPr>
          <a:xfrm flipH="1">
            <a:off x="3623839" y="4668771"/>
            <a:ext cx="1266701" cy="72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26786" y="11159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자재관리</a:t>
            </a:r>
            <a:endParaRPr lang="ko-KR" altLang="en-US" sz="1200" b="1"/>
          </a:p>
        </p:txBody>
      </p:sp>
      <p:sp>
        <p:nvSpPr>
          <p:cNvPr id="69" name="TextBox 68"/>
          <p:cNvSpPr txBox="1"/>
          <p:nvPr/>
        </p:nvSpPr>
        <p:spPr>
          <a:xfrm>
            <a:off x="4613037" y="113654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CS</a:t>
            </a:r>
            <a:r>
              <a:rPr lang="ko-KR" altLang="en-US" sz="1200" b="1" smtClean="0"/>
              <a:t>관리</a:t>
            </a:r>
            <a:endParaRPr lang="ko-KR" altLang="en-US" sz="1200" b="1" dirty="0"/>
          </a:p>
        </p:txBody>
      </p:sp>
      <p:sp>
        <p:nvSpPr>
          <p:cNvPr id="70" name="모서리가 접힌 도형 69"/>
          <p:cNvSpPr/>
          <p:nvPr/>
        </p:nvSpPr>
        <p:spPr>
          <a:xfrm>
            <a:off x="2568092" y="2796991"/>
            <a:ext cx="742208" cy="1044273"/>
          </a:xfrm>
          <a:prstGeom prst="foldedCorner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현황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인쇄</a:t>
            </a:r>
            <a:endParaRPr lang="ko-KR" altLang="en-US" sz="1300" dirty="0"/>
          </a:p>
        </p:txBody>
      </p:sp>
      <p:cxnSp>
        <p:nvCxnSpPr>
          <p:cNvPr id="71" name="직선 화살표 연결선 70"/>
          <p:cNvCxnSpPr>
            <a:stCxn id="32" idx="2"/>
          </p:cNvCxnSpPr>
          <p:nvPr/>
        </p:nvCxnSpPr>
        <p:spPr>
          <a:xfrm flipH="1">
            <a:off x="3314773" y="3299259"/>
            <a:ext cx="1515776" cy="72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1886" y="5545777"/>
            <a:ext cx="605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smtClean="0"/>
              <a:t>동영상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이미지 저장시 시스템 용량 확인 필요</a:t>
            </a:r>
            <a:endParaRPr lang="en-US" altLang="ko-KR" sz="1200" dirty="0" smtClean="0"/>
          </a:p>
          <a:p>
            <a:r>
              <a:rPr lang="en-US" altLang="ko-KR" sz="1200" dirty="0" smtClean="0"/>
              <a:t>2. E-SALES </a:t>
            </a:r>
            <a:r>
              <a:rPr lang="ko-KR" altLang="en-US" sz="1200" smtClean="0"/>
              <a:t>와 연동하고 연동한 데이터는 </a:t>
            </a:r>
            <a:r>
              <a:rPr lang="en-US" altLang="ko-KR" sz="1200" dirty="0" smtClean="0"/>
              <a:t>CS</a:t>
            </a:r>
            <a:r>
              <a:rPr lang="ko-KR" altLang="en-US" sz="1200" smtClean="0"/>
              <a:t>시스템에서 따로 보관하여 이력관리 필요</a:t>
            </a:r>
            <a:endParaRPr lang="en-US" altLang="ko-KR" sz="1200" dirty="0" smtClean="0"/>
          </a:p>
        </p:txBody>
      </p:sp>
      <p:sp>
        <p:nvSpPr>
          <p:cNvPr id="33" name="타원 32"/>
          <p:cNvSpPr/>
          <p:nvPr/>
        </p:nvSpPr>
        <p:spPr>
          <a:xfrm>
            <a:off x="5090309" y="1608701"/>
            <a:ext cx="837211" cy="807522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CS</a:t>
            </a:r>
          </a:p>
          <a:p>
            <a:pPr algn="ctr"/>
            <a:r>
              <a:rPr lang="ko-KR" altLang="en-US" sz="1300" dirty="0" smtClean="0"/>
              <a:t>접수승인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4"/>
          </p:cNvCxnSpPr>
          <p:nvPr/>
        </p:nvCxnSpPr>
        <p:spPr>
          <a:xfrm flipV="1">
            <a:off x="5400920" y="2416223"/>
            <a:ext cx="107995" cy="6692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2113163" y="1771787"/>
            <a:ext cx="966969" cy="516260"/>
          </a:xfrm>
          <a:prstGeom prst="ca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동영상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092507" y="1999956"/>
            <a:ext cx="443079" cy="67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20297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개발 범위는 다음과 같다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2508" y="1282535"/>
            <a:ext cx="10463692" cy="55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 CS </a:t>
            </a:r>
            <a:r>
              <a:rPr lang="ko-KR" altLang="en-US" sz="1200" smtClean="0">
                <a:solidFill>
                  <a:schemeClr val="tx1"/>
                </a:solidFill>
              </a:rPr>
              <a:t>접수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smtClean="0">
                <a:solidFill>
                  <a:schemeClr val="tx1"/>
                </a:solidFill>
              </a:rPr>
              <a:t>조회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smtClean="0">
                <a:solidFill>
                  <a:schemeClr val="tx1"/>
                </a:solidFill>
              </a:rPr>
              <a:t>수정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smtClean="0">
                <a:solidFill>
                  <a:schemeClr val="tx1"/>
                </a:solidFill>
              </a:rPr>
              <a:t>승인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508" y="1840675"/>
            <a:ext cx="10463692" cy="5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. CS </a:t>
            </a:r>
            <a:r>
              <a:rPr lang="ko-KR" altLang="en-US" sz="1200" smtClean="0">
                <a:solidFill>
                  <a:schemeClr val="tx1"/>
                </a:solidFill>
              </a:rPr>
              <a:t>처리 결과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2508" y="2398815"/>
            <a:ext cx="10463692" cy="55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ko-KR" altLang="en-US" sz="1200" smtClean="0">
                <a:solidFill>
                  <a:schemeClr val="tx1"/>
                </a:solidFill>
              </a:rPr>
              <a:t>통계 구축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2508" y="3515095"/>
            <a:ext cx="10463692" cy="55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5. APP </a:t>
            </a:r>
            <a:r>
              <a:rPr lang="ko-KR" altLang="en-US" sz="1200" smtClean="0">
                <a:solidFill>
                  <a:schemeClr val="tx1"/>
                </a:solidFill>
              </a:rPr>
              <a:t>기능 </a:t>
            </a:r>
            <a:r>
              <a:rPr lang="en-US" altLang="ko-KR" sz="1200" dirty="0" smtClean="0">
                <a:solidFill>
                  <a:schemeClr val="tx1"/>
                </a:solidFill>
              </a:rPr>
              <a:t>( CS</a:t>
            </a:r>
            <a:r>
              <a:rPr lang="ko-KR" altLang="en-US" sz="1200" smtClean="0">
                <a:solidFill>
                  <a:schemeClr val="tx1"/>
                </a:solidFill>
              </a:rPr>
              <a:t>접수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smtClean="0">
                <a:solidFill>
                  <a:schemeClr val="tx1"/>
                </a:solidFill>
              </a:rPr>
              <a:t>조회 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2508" y="2956955"/>
            <a:ext cx="10463692" cy="5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. CS </a:t>
            </a:r>
            <a:r>
              <a:rPr lang="ko-KR" altLang="en-US" sz="1200" smtClean="0">
                <a:solidFill>
                  <a:schemeClr val="tx1"/>
                </a:solidFill>
              </a:rPr>
              <a:t>자재 재고 관리 </a:t>
            </a:r>
            <a:r>
              <a:rPr lang="en-US" altLang="ko-KR" sz="1200" dirty="0" smtClean="0">
                <a:solidFill>
                  <a:schemeClr val="tx1"/>
                </a:solidFill>
              </a:rPr>
              <a:t>( </a:t>
            </a:r>
            <a:r>
              <a:rPr lang="ko-KR" altLang="en-US" sz="1200" smtClean="0">
                <a:solidFill>
                  <a:schemeClr val="tx1"/>
                </a:solidFill>
              </a:rPr>
              <a:t>입고 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출고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smtClean="0">
                <a:solidFill>
                  <a:schemeClr val="tx1"/>
                </a:solidFill>
              </a:rPr>
              <a:t>재고현황 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910337" y="1277406"/>
            <a:ext cx="7753808" cy="759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1170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CS </a:t>
            </a:r>
            <a:r>
              <a:rPr lang="ko-KR" altLang="en-US" sz="1300" b="1" smtClean="0"/>
              <a:t>접수 목록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72594" y="13296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장비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754709" y="136732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0916" y="132411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시리얼번호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552051" y="136732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2884" y="1605825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접수일                      </a:t>
            </a:r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08730" y="1301419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21600" y="1649358"/>
            <a:ext cx="1110342" cy="2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910337" y="2036618"/>
            <a:ext cx="775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910337" y="2381002"/>
            <a:ext cx="775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79250" y="2047765"/>
            <a:ext cx="626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관리번호     접수일      대리점      국가        장비      장비시리얼번호          처리여부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629191" y="2283208"/>
            <a:ext cx="1033036" cy="5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97197" y="2629786"/>
            <a:ext cx="1933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접수대기</a:t>
            </a:r>
            <a:endParaRPr lang="en-US" altLang="ko-KR" sz="1000" dirty="0" smtClean="0"/>
          </a:p>
          <a:p>
            <a:r>
              <a:rPr lang="ko-KR" altLang="en-US" sz="1000" dirty="0" smtClean="0"/>
              <a:t>접수완료</a:t>
            </a:r>
            <a:endParaRPr lang="en-US" altLang="ko-KR" sz="1000" dirty="0" smtClean="0"/>
          </a:p>
          <a:p>
            <a:r>
              <a:rPr lang="ko-KR" altLang="en-US" sz="1000" dirty="0" smtClean="0"/>
              <a:t>유상교체</a:t>
            </a:r>
            <a:endParaRPr lang="en-US" altLang="ko-KR" sz="1000" dirty="0" smtClean="0"/>
          </a:p>
          <a:p>
            <a:r>
              <a:rPr lang="ko-KR" altLang="en-US" sz="1000" dirty="0" smtClean="0"/>
              <a:t>무상교체</a:t>
            </a:r>
            <a:endParaRPr lang="en-US" altLang="ko-KR" sz="1000" dirty="0" smtClean="0"/>
          </a:p>
          <a:p>
            <a:r>
              <a:rPr lang="ko-KR" altLang="en-US" sz="1000" dirty="0" smtClean="0"/>
              <a:t>반송</a:t>
            </a:r>
            <a:endParaRPr lang="en-US" altLang="ko-KR" sz="10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754709" y="1657012"/>
            <a:ext cx="647572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26510" y="1649358"/>
            <a:ext cx="647572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90916" y="15865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대리점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5552051" y="162971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03534" y="13171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처리여부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7964669" y="1360357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219096" y="3682160"/>
            <a:ext cx="7753808" cy="1034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27406" y="1583420"/>
            <a:ext cx="7753808" cy="951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1170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CS </a:t>
            </a:r>
            <a:r>
              <a:rPr lang="ko-KR" altLang="en-US" sz="1300" b="1" smtClean="0"/>
              <a:t>접수 화면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6445" y="17931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관리번호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3202" y="17900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접수날짜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02392" y="223105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국가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1442" y="218644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대리점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81957" y="260902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장비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88481" y="2608680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장비시리얼번호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86331" y="17557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064072" y="183612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4262" y="183296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2021-10-25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5718" y="1798720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홍길동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64072" y="2272346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1414" y="2236334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64072" y="2646692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1414" y="2646692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81353" y="373440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부품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063468" y="377207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8462" y="3734403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부품시리얼번호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860810" y="377207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0165" y="370617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증상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8455114" y="3760928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293" y="404056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기타설명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063467" y="4054112"/>
            <a:ext cx="6786763" cy="2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8093" y="259215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12623" y="220277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17489" y="3706173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25476" y="289545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접수내용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053939" y="2934010"/>
            <a:ext cx="6786762" cy="53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40829" y="4833041"/>
            <a:ext cx="1110342" cy="2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5" idx="1"/>
          </p:cNvCxnSpPr>
          <p:nvPr/>
        </p:nvCxnSpPr>
        <p:spPr>
          <a:xfrm flipH="1">
            <a:off x="1709414" y="2354166"/>
            <a:ext cx="792978" cy="3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4835" y="2202775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국내는 병원</a:t>
            </a:r>
            <a:endParaRPr lang="en-US" altLang="ko-KR" sz="1200" dirty="0" smtClean="0"/>
          </a:p>
          <a:p>
            <a:r>
              <a:rPr lang="en-US" altLang="ko-KR" sz="1200" dirty="0" smtClean="0"/>
              <a:t>(e-</a:t>
            </a:r>
            <a:r>
              <a:rPr lang="en-US" altLang="ko-KR" sz="1200" dirty="0" err="1" smtClean="0"/>
              <a:t>slales</a:t>
            </a:r>
            <a:r>
              <a:rPr lang="ko-KR" altLang="en-US" sz="1200" smtClean="0"/>
              <a:t>참조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국가는 </a:t>
            </a:r>
            <a:r>
              <a:rPr lang="en-US" altLang="ko-KR" sz="1200" dirty="0" smtClean="0"/>
              <a:t>e-sales</a:t>
            </a:r>
            <a:r>
              <a:rPr lang="ko-KR" altLang="en-US" sz="1200" smtClean="0"/>
              <a:t>연동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593106" y="369283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286294" y="438626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253815" y="1454822"/>
            <a:ext cx="189641" cy="3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15258" y="11666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자동입력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122504" y="12421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자동입력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59" idx="2"/>
          </p:cNvCxnSpPr>
          <p:nvPr/>
        </p:nvCxnSpPr>
        <p:spPr>
          <a:xfrm>
            <a:off x="6522614" y="1519121"/>
            <a:ext cx="27862" cy="29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638115" y="12290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자동입력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1" idx="2"/>
          </p:cNvCxnSpPr>
          <p:nvPr/>
        </p:nvCxnSpPr>
        <p:spPr>
          <a:xfrm>
            <a:off x="9038225" y="1506094"/>
            <a:ext cx="27862" cy="29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3610" y="3018563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울트라포머</a:t>
            </a:r>
            <a:endParaRPr lang="en-US" altLang="ko-KR" sz="1200" dirty="0" smtClean="0"/>
          </a:p>
          <a:p>
            <a:r>
              <a:rPr lang="ko-KR" altLang="en-US" sz="1200" smtClean="0"/>
              <a:t>슈링크</a:t>
            </a:r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(e-sales</a:t>
            </a:r>
            <a:r>
              <a:rPr lang="ko-KR" altLang="en-US" sz="1200" smtClean="0"/>
              <a:t>연동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64" name="직선 화살표 연결선 63"/>
          <p:cNvCxnSpPr>
            <a:endCxn id="17" idx="1"/>
          </p:cNvCxnSpPr>
          <p:nvPr/>
        </p:nvCxnSpPr>
        <p:spPr>
          <a:xfrm flipV="1">
            <a:off x="1445601" y="2732131"/>
            <a:ext cx="1136356" cy="37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57487" y="43693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처리결과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8380611" y="43805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신규입력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53939" y="4406826"/>
            <a:ext cx="1110342" cy="210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3115367" y="4623703"/>
            <a:ext cx="254737" cy="4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50762" y="5047887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동영상첨부 파일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개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smtClean="0"/>
              <a:t>크기제한없음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71" name="직선 화살표 연결선 70"/>
          <p:cNvCxnSpPr>
            <a:stCxn id="72" idx="2"/>
            <a:endCxn id="35" idx="3"/>
          </p:cNvCxnSpPr>
          <p:nvPr/>
        </p:nvCxnSpPr>
        <p:spPr>
          <a:xfrm flipH="1">
            <a:off x="9850230" y="3418673"/>
            <a:ext cx="710077" cy="42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083253" y="31416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코드화필요</a:t>
            </a:r>
            <a:endParaRPr lang="en-US" altLang="ko-KR" sz="120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7259378" y="2325885"/>
            <a:ext cx="2954365" cy="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05268" y="2245255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판매점 </a:t>
            </a:r>
            <a:r>
              <a:rPr lang="en-US" altLang="ko-KR" sz="1200" dirty="0" smtClean="0"/>
              <a:t>e-</a:t>
            </a:r>
            <a:r>
              <a:rPr lang="en-US" altLang="ko-KR" sz="1200" dirty="0" err="1" smtClean="0"/>
              <a:t>slales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연동</a:t>
            </a:r>
            <a:endParaRPr lang="ko-KR" altLang="en-US" sz="1200" dirty="0"/>
          </a:p>
        </p:txBody>
      </p:sp>
      <p:cxnSp>
        <p:nvCxnSpPr>
          <p:cNvPr id="76" name="직선 화살표 연결선 75"/>
          <p:cNvCxnSpPr>
            <a:endCxn id="47" idx="3"/>
          </p:cNvCxnSpPr>
          <p:nvPr/>
        </p:nvCxnSpPr>
        <p:spPr>
          <a:xfrm flipH="1" flipV="1">
            <a:off x="6651171" y="4970823"/>
            <a:ext cx="836221" cy="39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423171" y="5180222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 </a:t>
            </a:r>
            <a:r>
              <a:rPr lang="ko-KR" altLang="en-US" sz="1200" dirty="0" err="1" smtClean="0"/>
              <a:t>부품입력칸</a:t>
            </a:r>
            <a:r>
              <a:rPr lang="ko-KR" altLang="en-US" sz="1200" dirty="0" smtClean="0"/>
              <a:t> 추가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입력칸은 기본 </a:t>
            </a:r>
            <a:r>
              <a:rPr lang="en-US" altLang="ko-KR" sz="1200" dirty="0" smtClean="0"/>
              <a:t>5</a:t>
            </a:r>
            <a:r>
              <a:rPr lang="ko-KR" altLang="en-US" sz="1200" smtClean="0"/>
              <a:t>개 기본 표시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80" name="직선 화살표 연결선 79"/>
          <p:cNvCxnSpPr>
            <a:stCxn id="81" idx="3"/>
            <a:endCxn id="30" idx="1"/>
          </p:cNvCxnSpPr>
          <p:nvPr/>
        </p:nvCxnSpPr>
        <p:spPr>
          <a:xfrm flipV="1">
            <a:off x="1617568" y="3857514"/>
            <a:ext cx="963785" cy="39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3461" y="4118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코드화필요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4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219096" y="3682159"/>
            <a:ext cx="7753808" cy="1940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27406" y="1583420"/>
            <a:ext cx="7753808" cy="951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1170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CS </a:t>
            </a:r>
            <a:r>
              <a:rPr lang="ko-KR" altLang="en-US" sz="1300" b="1" smtClean="0"/>
              <a:t>접수 승인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3792" y="17931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관리번호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0896" y="17900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접수날짜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0273" y="22310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국가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09136" y="218644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대리점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98826" y="260902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장비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4729" y="2608680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장비시리얼번호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86331" y="17557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064072" y="183612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4262" y="183296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5718" y="1798720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64072" y="2272346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1414" y="2236334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64072" y="2646692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1414" y="2646692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6035" y="373440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063468" y="377207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8462" y="3734403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부품시리얼번호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860810" y="377207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0165" y="370617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증상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8455114" y="3760928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9555" y="404056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기타설명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063467" y="4054112"/>
            <a:ext cx="6786763" cy="2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8093" y="259215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12623" y="220277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17489" y="3706173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2346" y="289545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접수내용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053939" y="2934010"/>
            <a:ext cx="6786762" cy="53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93106" y="369283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259555" y="438626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57487" y="43693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처리결과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455114" y="4424627"/>
            <a:ext cx="1395116" cy="160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593106" y="4356534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015372" y="4385967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>
                <a:solidFill>
                  <a:schemeClr val="accent1">
                    <a:lumMod val="75000"/>
                  </a:schemeClr>
                </a:solidFill>
              </a:rPr>
              <a:t>동영상</a:t>
            </a:r>
            <a:r>
              <a:rPr lang="en-US" altLang="ko-KR" sz="1000" u="sng" dirty="0" smtClean="0">
                <a:solidFill>
                  <a:schemeClr val="accent1">
                    <a:lumMod val="75000"/>
                  </a:schemeClr>
                </a:solidFill>
              </a:rPr>
              <a:t>.mp4</a:t>
            </a:r>
            <a:endParaRPr lang="ko-KR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950165" y="1222565"/>
            <a:ext cx="2034232" cy="2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시리얼번호확인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66445" y="4791694"/>
            <a:ext cx="7467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115366" y="4843108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25476" y="47928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주문코드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8445585" y="4870747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55695" y="48204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주문일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5478371" y="4866784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88481" y="48164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출고일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033126" y="5383629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부품시리얼번호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3115474" y="5421301"/>
            <a:ext cx="1395116" cy="160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18403" y="5126540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8271" y="50687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국가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5471414" y="513779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79533" y="50896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납품처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8445585" y="5153493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553704" y="510539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외부협력자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4837581" y="537902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제품명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5478371" y="5406761"/>
            <a:ext cx="4355830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9" idx="1"/>
            <a:endCxn id="67" idx="3"/>
          </p:cNvCxnSpPr>
          <p:nvPr/>
        </p:nvCxnSpPr>
        <p:spPr>
          <a:xfrm flipH="1">
            <a:off x="9850230" y="3932392"/>
            <a:ext cx="824674" cy="57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4904" y="3516893"/>
            <a:ext cx="1173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신청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승인</a:t>
            </a:r>
            <a:r>
              <a:rPr lang="en-US" altLang="ko-KR" sz="1200" dirty="0" smtClean="0"/>
              <a:t>/</a:t>
            </a:r>
          </a:p>
          <a:p>
            <a:r>
              <a:rPr lang="ko-KR" altLang="en-US" sz="1200" dirty="0" smtClean="0"/>
              <a:t>반려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SN</a:t>
            </a:r>
            <a:r>
              <a:rPr lang="ko-KR" altLang="en-US" sz="1200" smtClean="0"/>
              <a:t>확인불가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…</a:t>
            </a:r>
          </a:p>
        </p:txBody>
      </p:sp>
      <p:cxnSp>
        <p:nvCxnSpPr>
          <p:cNvPr id="101" name="직선 화살표 연결선 100"/>
          <p:cNvCxnSpPr>
            <a:stCxn id="102" idx="3"/>
          </p:cNvCxnSpPr>
          <p:nvPr/>
        </p:nvCxnSpPr>
        <p:spPr>
          <a:xfrm flipV="1">
            <a:off x="3156149" y="5548638"/>
            <a:ext cx="348232" cy="39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86489" y="580942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시리얼번호수정가능</a:t>
            </a:r>
            <a:endParaRPr lang="en-US" altLang="ko-KR" sz="1200" dirty="0" smtClean="0"/>
          </a:p>
        </p:txBody>
      </p:sp>
      <p:cxnSp>
        <p:nvCxnSpPr>
          <p:cNvPr id="103" name="직선 화살표 연결선 102"/>
          <p:cNvCxnSpPr>
            <a:endCxn id="78" idx="3"/>
          </p:cNvCxnSpPr>
          <p:nvPr/>
        </p:nvCxnSpPr>
        <p:spPr>
          <a:xfrm flipH="1" flipV="1">
            <a:off x="9984397" y="1360347"/>
            <a:ext cx="908104" cy="9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107671" y="226277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E-SALES</a:t>
            </a:r>
            <a:r>
              <a:rPr lang="ko-KR" altLang="en-US" sz="1200" smtClean="0"/>
              <a:t>연동확인</a:t>
            </a:r>
            <a:endParaRPr lang="en-US" altLang="ko-KR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5122274" y="5784168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개 일 경우 목록화</a:t>
            </a:r>
            <a:endParaRPr lang="en-US" altLang="ko-KR" sz="1200" dirty="0" smtClean="0"/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6757060" y="4939592"/>
            <a:ext cx="1688525" cy="122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445585" y="5979148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2021/01/03 (9</a:t>
            </a:r>
            <a:r>
              <a:rPr lang="ko-KR" altLang="en-US" sz="1200" smtClean="0"/>
              <a:t>개월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표시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90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219096" y="3682159"/>
            <a:ext cx="7753808" cy="2767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27406" y="1583420"/>
            <a:ext cx="7753808" cy="951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15632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CS </a:t>
            </a:r>
            <a:r>
              <a:rPr lang="ko-KR" altLang="en-US" sz="1300" b="1" smtClean="0"/>
              <a:t>처리 결과 등록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3792" y="17931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관리번호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0896" y="17900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접수날짜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0273" y="22310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국가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09136" y="218644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대리점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98826" y="260902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장비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4729" y="2608680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장비시리얼번호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86331" y="17557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접수자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064072" y="183612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4262" y="183296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5718" y="1798720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64072" y="2272346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1414" y="2236334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64072" y="2646692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1414" y="2646692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6035" y="373440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063468" y="377207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8462" y="3734403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부품시리얼번호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860810" y="3772075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0165" y="370617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증상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8455114" y="3760928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9555" y="404056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기타설명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063467" y="4054112"/>
            <a:ext cx="6786763" cy="2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8093" y="259215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12623" y="220277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17489" y="3706173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2346" y="289545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접수내용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053939" y="2934010"/>
            <a:ext cx="6786762" cy="53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93106" y="3692835"/>
            <a:ext cx="241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▼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259555" y="438626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(*)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57487" y="43693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처리결과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015372" y="4385967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>
                <a:solidFill>
                  <a:schemeClr val="accent1">
                    <a:lumMod val="75000"/>
                  </a:schemeClr>
                </a:solidFill>
              </a:rPr>
              <a:t>동영상</a:t>
            </a:r>
            <a:r>
              <a:rPr lang="en-US" altLang="ko-KR" sz="1000" u="sng" dirty="0" smtClean="0">
                <a:solidFill>
                  <a:schemeClr val="accent1">
                    <a:lumMod val="75000"/>
                  </a:schemeClr>
                </a:solidFill>
              </a:rPr>
              <a:t>.mp4</a:t>
            </a:r>
            <a:endParaRPr lang="ko-KR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950165" y="1222565"/>
            <a:ext cx="2034232" cy="2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66445" y="4791694"/>
            <a:ext cx="7467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115366" y="4843108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25476" y="47928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주문코드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8445585" y="4870747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55695" y="48204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주문일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5478371" y="4866784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88481" y="48164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출고일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033126" y="5383629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부품시리얼번호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3115474" y="542130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18403" y="5126540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8271" y="50687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국가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5471414" y="5137791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79533" y="50896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납품처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8445585" y="5153493"/>
            <a:ext cx="1395116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553704" y="510539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외부협력자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4837581" y="537902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제품명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5478371" y="5406761"/>
            <a:ext cx="4355830" cy="16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수정불가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22274" y="6449186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개 일 경우 목록화</a:t>
            </a:r>
            <a:endParaRPr lang="en-US" altLang="ko-KR" sz="1200" dirty="0" smtClean="0"/>
          </a:p>
        </p:txBody>
      </p:sp>
      <p:cxnSp>
        <p:nvCxnSpPr>
          <p:cNvPr id="68" name="직선 연결선 67"/>
          <p:cNvCxnSpPr/>
          <p:nvPr/>
        </p:nvCxnSpPr>
        <p:spPr>
          <a:xfrm>
            <a:off x="2395749" y="5745678"/>
            <a:ext cx="7467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44499" y="57712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3126614" y="5808879"/>
            <a:ext cx="1395116" cy="160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41608" y="577120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부품시리얼번호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5923956" y="5808879"/>
            <a:ext cx="1395116" cy="160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61281" y="57634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7793866" y="5808879"/>
            <a:ext cx="1395116" cy="1603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94789" y="60473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기타설명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3126614" y="6090916"/>
            <a:ext cx="4667252" cy="2429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32645" y="60942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재고출고</a:t>
            </a:r>
            <a:endParaRPr lang="ko-KR" altLang="en-US" sz="1000" dirty="0"/>
          </a:p>
        </p:txBody>
      </p:sp>
      <p:sp>
        <p:nvSpPr>
          <p:cNvPr id="2" name="타원 1"/>
          <p:cNvSpPr/>
          <p:nvPr/>
        </p:nvSpPr>
        <p:spPr>
          <a:xfrm>
            <a:off x="7914903" y="6157356"/>
            <a:ext cx="118753" cy="118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858730" y="60942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신규발주</a:t>
            </a:r>
            <a:endParaRPr lang="ko-KR" altLang="en-US" sz="1000" dirty="0"/>
          </a:p>
        </p:txBody>
      </p:sp>
      <p:sp>
        <p:nvSpPr>
          <p:cNvPr id="100" name="타원 99"/>
          <p:cNvSpPr/>
          <p:nvPr/>
        </p:nvSpPr>
        <p:spPr>
          <a:xfrm>
            <a:off x="8740988" y="6157356"/>
            <a:ext cx="118753" cy="118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9153"/>
            <a:ext cx="12192000" cy="574642"/>
          </a:xfrm>
          <a:prstGeom prst="rect">
            <a:avLst/>
          </a:prstGeom>
          <a:solidFill>
            <a:srgbClr val="A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39153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41" y="54141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" y="559359"/>
            <a:ext cx="1303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각종 통계 검색</a:t>
            </a: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09" y="143619"/>
            <a:ext cx="896854" cy="2336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3" y="1852931"/>
            <a:ext cx="11432891" cy="40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488</Words>
  <Application>Microsoft Office PowerPoint</Application>
  <PresentationFormat>와이드스크린</PresentationFormat>
  <Paragraphs>233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swjeong</dc:creator>
  <cp:lastModifiedBy>swjeong</cp:lastModifiedBy>
  <cp:revision>32</cp:revision>
  <cp:lastPrinted>2021-10-26T18:22:18Z</cp:lastPrinted>
  <dcterms:created xsi:type="dcterms:W3CDTF">2021-10-24T11:55:02Z</dcterms:created>
  <dcterms:modified xsi:type="dcterms:W3CDTF">2022-01-03T12:10:56Z</dcterms:modified>
</cp:coreProperties>
</file>