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58" r:id="rId6"/>
    <p:sldId id="262" r:id="rId7"/>
    <p:sldId id="261" r:id="rId8"/>
    <p:sldId id="260" r:id="rId9"/>
    <p:sldId id="263" r:id="rId10"/>
    <p:sldId id="282" r:id="rId11"/>
    <p:sldId id="283" r:id="rId12"/>
    <p:sldId id="284" r:id="rId13"/>
    <p:sldId id="285" r:id="rId14"/>
    <p:sldId id="286" r:id="rId15"/>
    <p:sldId id="295" r:id="rId16"/>
    <p:sldId id="277" r:id="rId17"/>
    <p:sldId id="264" r:id="rId18"/>
    <p:sldId id="278" r:id="rId19"/>
    <p:sldId id="294" r:id="rId20"/>
    <p:sldId id="265" r:id="rId21"/>
    <p:sldId id="267" r:id="rId22"/>
    <p:sldId id="268" r:id="rId23"/>
    <p:sldId id="269" r:id="rId24"/>
    <p:sldId id="270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73" r:id="rId33"/>
    <p:sldId id="25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39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13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3B0B-6C2F-4D01-A262-8598595DC61A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894-A646-4597-A085-7351D3AD7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3B0B-6C2F-4D01-A262-8598595DC61A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894-A646-4597-A085-7351D3AD7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4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3B0B-6C2F-4D01-A262-8598595DC61A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894-A646-4597-A085-7351D3AD7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2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3B0B-6C2F-4D01-A262-8598595DC61A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894-A646-4597-A085-7351D3AD7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5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3B0B-6C2F-4D01-A262-8598595DC61A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894-A646-4597-A085-7351D3AD7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6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3B0B-6C2F-4D01-A262-8598595DC61A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894-A646-4597-A085-7351D3AD7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3B0B-6C2F-4D01-A262-8598595DC61A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894-A646-4597-A085-7351D3AD7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3B0B-6C2F-4D01-A262-8598595DC61A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894-A646-4597-A085-7351D3AD7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2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3B0B-6C2F-4D01-A262-8598595DC61A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894-A646-4597-A085-7351D3AD7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4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3B0B-6C2F-4D01-A262-8598595DC61A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894-A646-4597-A085-7351D3AD7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1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3B0B-6C2F-4D01-A262-8598595DC61A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4894-A646-4597-A085-7351D3AD7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3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3B0B-6C2F-4D01-A262-8598595DC61A}" type="datetimeFigureOut">
              <a:rPr lang="ko-KR" altLang="en-US" smtClean="0"/>
              <a:t>2022-02-05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4894-A646-4597-A085-7351D3AD7A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88647"/>
              </p:ext>
            </p:extLst>
          </p:nvPr>
        </p:nvGraphicFramePr>
        <p:xfrm>
          <a:off x="414869" y="770466"/>
          <a:ext cx="11311465" cy="5000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598"/>
                <a:gridCol w="2972424"/>
                <a:gridCol w="2728098"/>
                <a:gridCol w="1413115"/>
                <a:gridCol w="1413115"/>
                <a:gridCol w="1413115"/>
              </a:tblGrid>
              <a:tr h="1705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프로그램</a:t>
                      </a:r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프로그램명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페이지명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연동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비고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PG-API-CD001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국가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PG-</a:t>
                      </a:r>
                      <a:r>
                        <a:rPr lang="en-US" sz="900" u="none" strike="noStrike" dirty="0" smtClean="0">
                          <a:effectLst/>
                        </a:rPr>
                        <a:t>API-CD002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대리점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PG-</a:t>
                      </a:r>
                      <a:r>
                        <a:rPr lang="en-US" sz="900" u="none" strike="noStrike" dirty="0" smtClean="0">
                          <a:effectLst/>
                        </a:rPr>
                        <a:t>API-CD003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장비종류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PG-</a:t>
                      </a:r>
                      <a:r>
                        <a:rPr lang="en-US" sz="900" u="none" strike="noStrike" dirty="0" smtClean="0">
                          <a:effectLst/>
                        </a:rPr>
                        <a:t>API-CD004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부품종류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PG-</a:t>
                      </a:r>
                      <a:r>
                        <a:rPr lang="en-US" sz="900" u="none" strike="noStrike" dirty="0" smtClean="0">
                          <a:effectLst/>
                        </a:rPr>
                        <a:t>API-CD005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CS</a:t>
                      </a:r>
                      <a:r>
                        <a:rPr lang="ko-KR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증상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PG-API-CD006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PG-API-CD007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고장물품입고여부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PG-API-CD008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배송방법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PG-API-CD009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요청접수승인종류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PG-API-CD010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처리결과종류                       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PG-API-CD011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처리방법코드   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발주서신규등록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재고사용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PG-API-CD012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업무진행상태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프로그램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u="none" strike="noStrike" smtClean="0">
                          <a:effectLst/>
                        </a:rPr>
                        <a:t>세션필요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PG-</a:t>
                      </a:r>
                      <a:r>
                        <a:rPr lang="en-US" sz="900" u="none" strike="noStrike" dirty="0" smtClean="0">
                          <a:effectLst/>
                        </a:rPr>
                        <a:t>API-PL001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로그인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PG-</a:t>
                      </a:r>
                      <a:r>
                        <a:rPr lang="en-US" sz="900" u="none" strike="noStrike" dirty="0" smtClean="0">
                          <a:effectLst/>
                        </a:rPr>
                        <a:t>API-PL002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CS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요청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u="none" strike="noStrike" smtClean="0">
                          <a:effectLst/>
                        </a:rPr>
                        <a:t>상세보기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PG-</a:t>
                      </a:r>
                      <a:r>
                        <a:rPr lang="en-US" sz="900" u="none" strike="noStrike" dirty="0" smtClean="0">
                          <a:effectLst/>
                        </a:rPr>
                        <a:t>API-PL003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CS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요청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u="none" strike="noStrike" smtClean="0">
                          <a:effectLst/>
                        </a:rPr>
                        <a:t>목록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PG-</a:t>
                      </a:r>
                      <a:r>
                        <a:rPr lang="en-US" sz="900" u="none" strike="noStrike" dirty="0" smtClean="0">
                          <a:effectLst/>
                        </a:rPr>
                        <a:t>API-PL004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CS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요청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u="none" strike="noStrike" smtClean="0">
                          <a:effectLst/>
                        </a:rPr>
                        <a:t>저장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/ </a:t>
                      </a:r>
                      <a:r>
                        <a:rPr lang="ko-KR" altLang="en-US" sz="900" u="none" strike="noStrike" smtClean="0">
                          <a:effectLst/>
                        </a:rPr>
                        <a:t>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PG-</a:t>
                      </a:r>
                      <a:r>
                        <a:rPr lang="en-US" sz="900" u="none" strike="noStrike" dirty="0" smtClean="0">
                          <a:effectLst/>
                        </a:rPr>
                        <a:t>API-PL005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CS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PG-</a:t>
                      </a:r>
                      <a:r>
                        <a:rPr lang="en-US" sz="900" u="none" strike="noStrike" dirty="0" smtClean="0">
                          <a:effectLst/>
                        </a:rPr>
                        <a:t>API-PL006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시리얼번호확인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PG-</a:t>
                      </a:r>
                      <a:r>
                        <a:rPr lang="en-US" sz="900" u="none" strike="noStrike" dirty="0" smtClean="0">
                          <a:effectLst/>
                        </a:rPr>
                        <a:t>API-PL007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CS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요청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u="none" strike="noStrike" smtClean="0">
                          <a:effectLst/>
                        </a:rPr>
                        <a:t>접수승인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PG-</a:t>
                      </a:r>
                      <a:r>
                        <a:rPr lang="en-US" sz="900" u="none" strike="noStrike" dirty="0" smtClean="0">
                          <a:effectLst/>
                        </a:rPr>
                        <a:t>API-PL008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CS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요청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u="none" strike="noStrike" smtClean="0">
                          <a:effectLst/>
                        </a:rPr>
                        <a:t>처리결과저장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PG-</a:t>
                      </a:r>
                      <a:r>
                        <a:rPr lang="en-US" sz="900" u="none" strike="noStrike" dirty="0" smtClean="0">
                          <a:effectLst/>
                        </a:rPr>
                        <a:t>API-PL009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900" smtClean="0"/>
                        <a:t>제품도착처리</a:t>
                      </a:r>
                      <a:r>
                        <a:rPr lang="ko-KR" altLang="en-US" sz="900" u="none" strike="noStrike" smtClean="0">
                          <a:effectLst/>
                        </a:rPr>
                        <a:t> 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PG-</a:t>
                      </a:r>
                      <a:r>
                        <a:rPr lang="en-US" sz="900" u="none" strike="noStrike" dirty="0" smtClean="0">
                          <a:effectLst/>
                        </a:rPr>
                        <a:t>API-PL010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처리결과발주코드목록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처리결과에서 적용할 발주코드목록 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최근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r>
                        <a:rPr lang="ko-KR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개이내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PG-</a:t>
                      </a:r>
                      <a:r>
                        <a:rPr lang="en-US" sz="900" u="none" strike="noStrike" dirty="0" smtClean="0">
                          <a:effectLst/>
                        </a:rPr>
                        <a:t>API-PL011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 첨부파일등록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PG-API-PL012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strike="noStrike" dirty="0" smtClean="0">
                          <a:effectLst/>
                        </a:rPr>
                        <a:t> 첨부파일삭제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PG-API-PL013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처리결과 발주서 신규저장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발주시스템 연동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strike="noStrike" dirty="0" err="1" smtClean="0">
                          <a:effectLst/>
                        </a:rPr>
                        <a:t>발주시스템과연동하여신규저장함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PG-API-PL014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통계조회</a:t>
                      </a:r>
                      <a:r>
                        <a:rPr lang="en-US" altLang="ko-KR" sz="900" dirty="0" smtClean="0"/>
                        <a:t> 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050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PG-API-PL015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작업로그보기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1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669913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PG-API-CD007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+mj-lt"/>
                        </a:rPr>
                        <a:t>고장물품입고여부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+mj-lt"/>
                        </a:rPr>
                        <a:t>배송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/Code/Shipment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93061"/>
              </p:ext>
            </p:extLst>
          </p:nvPr>
        </p:nvGraphicFramePr>
        <p:xfrm>
          <a:off x="6130827" y="1427692"/>
          <a:ext cx="5707598" cy="1218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734577"/>
                <a:gridCol w="2228757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Numeric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11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순서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85375" y="2501178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</a:t>
            </a:r>
            <a:r>
              <a:rPr lang="ko-KR" altLang="en-US" sz="1200" smtClean="0"/>
              <a:t>없음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834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43932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PG-API-CD008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+mj-lt"/>
                        </a:rPr>
                        <a:t>배송방법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/Code/Shipping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93061"/>
              </p:ext>
            </p:extLst>
          </p:nvPr>
        </p:nvGraphicFramePr>
        <p:xfrm>
          <a:off x="6130827" y="1427692"/>
          <a:ext cx="5707598" cy="1218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734577"/>
                <a:gridCol w="2228757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Numeric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11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순서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85375" y="2501178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</a:t>
            </a:r>
            <a:r>
              <a:rPr lang="ko-KR" altLang="en-US" sz="1200" smtClean="0"/>
              <a:t>없음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68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14004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PG-API-CD009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CS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+mj-lt"/>
                        </a:rPr>
                        <a:t>요청접수승인종류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/Code/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CSAccept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93061"/>
              </p:ext>
            </p:extLst>
          </p:nvPr>
        </p:nvGraphicFramePr>
        <p:xfrm>
          <a:off x="6130827" y="1427692"/>
          <a:ext cx="5707598" cy="1218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734577"/>
                <a:gridCol w="2228757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Numeric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11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순서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85375" y="2501178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</a:t>
            </a:r>
            <a:r>
              <a:rPr lang="ko-KR" altLang="en-US" sz="1200" smtClean="0"/>
              <a:t>없음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991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36932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PG-API-CD010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+mj-lt"/>
                        </a:rPr>
                        <a:t>처리결과종류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/Code/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CSResult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93061"/>
              </p:ext>
            </p:extLst>
          </p:nvPr>
        </p:nvGraphicFramePr>
        <p:xfrm>
          <a:off x="6130827" y="1427692"/>
          <a:ext cx="5707598" cy="1218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734577"/>
                <a:gridCol w="2228757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Numeric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11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순서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85375" y="2501178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</a:t>
            </a:r>
            <a:r>
              <a:rPr lang="ko-KR" altLang="en-US" sz="1200" smtClean="0"/>
              <a:t>없음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827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5268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PG-API-CD011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+mj-lt"/>
                        </a:rPr>
                        <a:t>처리방법코드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/Code/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CSResultESALES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93061"/>
              </p:ext>
            </p:extLst>
          </p:nvPr>
        </p:nvGraphicFramePr>
        <p:xfrm>
          <a:off x="6130827" y="1427692"/>
          <a:ext cx="5707598" cy="1218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734577"/>
                <a:gridCol w="2228757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Numeric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11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순서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85375" y="2501178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</a:t>
            </a:r>
            <a:r>
              <a:rPr lang="ko-KR" altLang="en-US" sz="1200" smtClean="0"/>
              <a:t>없음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630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407184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PG-API-CD012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업무진행상태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/Code/Status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130827" y="1427692"/>
          <a:ext cx="5707598" cy="1218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734577"/>
                <a:gridCol w="2228757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Numeric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11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순서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85375" y="2501178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</a:t>
            </a:r>
            <a:r>
              <a:rPr lang="ko-KR" altLang="en-US" sz="1200" smtClean="0"/>
              <a:t>없음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8569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8001" y="3244334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 </a:t>
            </a:r>
            <a:r>
              <a:rPr lang="en-US" altLang="ko-KR" dirty="0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4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2415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PG-API-PL001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baseline="0" smtClean="0">
                          <a:solidFill>
                            <a:schemeClr val="tx1"/>
                          </a:solidFill>
                          <a:latin typeface="+mj-lt"/>
                        </a:rPr>
                        <a:t>로그인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api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/User/Login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98686"/>
              </p:ext>
            </p:extLst>
          </p:nvPr>
        </p:nvGraphicFramePr>
        <p:xfrm>
          <a:off x="265721" y="1427692"/>
          <a:ext cx="5707598" cy="913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622215"/>
                <a:gridCol w="2341119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로그인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11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0" y="1354667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OUTPUT </a:t>
            </a:r>
            <a:r>
              <a:rPr lang="ko-KR" altLang="en-US" sz="1400" b="1" smtClean="0"/>
              <a:t>공통사항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6096000" y="1884680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{“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AllowNew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”:false, </a:t>
            </a:r>
            <a:r>
              <a:rPr lang="en-US" altLang="ko-KR" sz="1000" dirty="0"/>
              <a:t>“</a:t>
            </a:r>
            <a:r>
              <a:rPr lang="en-US" altLang="ko-KR" sz="1000" dirty="0">
                <a:solidFill>
                  <a:schemeClr val="dk1"/>
                </a:solidFill>
              </a:rPr>
              <a:t>Result</a:t>
            </a:r>
            <a:r>
              <a:rPr lang="en-US" altLang="ko-KR" sz="1000" dirty="0"/>
              <a:t>":true,"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Code</a:t>
            </a:r>
            <a:r>
              <a:rPr lang="en-US" altLang="ko-KR" sz="1000" dirty="0" smtClean="0"/>
              <a:t>":0,"</a:t>
            </a:r>
            <a:r>
              <a:rPr lang="en-US" altLang="ko-KR" sz="1000" dirty="0">
                <a:solidFill>
                  <a:schemeClr val="dk1"/>
                </a:solidFill>
              </a:rPr>
              <a:t>Message</a:t>
            </a:r>
            <a:r>
              <a:rPr lang="en-US" altLang="ko-KR" sz="1000" dirty="0"/>
              <a:t>":"",”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 IdentityNo</a:t>
            </a:r>
            <a:r>
              <a:rPr lang="en-US" altLang="ko-KR" sz="1000" dirty="0"/>
              <a:t>”:0,”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IdentityCode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”:””,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List</a:t>
            </a:r>
            <a:r>
              <a:rPr lang="en-US" altLang="ko-KR" sz="1000" dirty="0" err="1" smtClean="0"/>
              <a:t>":null</a:t>
            </a:r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6096000" y="224541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10660" y="2592847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{“id":”hong”,“pw":”hong123”}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096000" y="206504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{“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AllowNew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”:false, </a:t>
            </a:r>
            <a:r>
              <a:rPr lang="en-US" altLang="ko-KR" sz="1000" dirty="0"/>
              <a:t>“</a:t>
            </a:r>
            <a:r>
              <a:rPr lang="en-US" altLang="ko-KR" sz="1000" dirty="0">
                <a:solidFill>
                  <a:schemeClr val="dk1"/>
                </a:solidFill>
              </a:rPr>
              <a:t>Result</a:t>
            </a:r>
            <a:r>
              <a:rPr lang="en-US" altLang="ko-KR" sz="1000" dirty="0" smtClean="0"/>
              <a:t>":false,"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Code</a:t>
            </a:r>
            <a:r>
              <a:rPr lang="en-US" altLang="ko-KR" sz="1000" dirty="0" smtClean="0"/>
              <a:t>":0,"</a:t>
            </a:r>
            <a:r>
              <a:rPr lang="en-US" altLang="ko-KR" sz="1000" dirty="0">
                <a:solidFill>
                  <a:schemeClr val="dk1"/>
                </a:solidFill>
              </a:rPr>
              <a:t>Message</a:t>
            </a:r>
            <a:r>
              <a:rPr lang="en-US" altLang="ko-KR" sz="1000" dirty="0" smtClean="0"/>
              <a:t>":"</a:t>
            </a:r>
            <a:r>
              <a:rPr lang="ko-KR" altLang="en-US" sz="1000" smtClean="0"/>
              <a:t>로그인정보를 찾을 수 없습니다</a:t>
            </a:r>
            <a:r>
              <a:rPr lang="en-US" altLang="ko-KR" sz="1000" dirty="0" smtClean="0"/>
              <a:t>.",”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IdentityNo</a:t>
            </a:r>
            <a:r>
              <a:rPr lang="en-US" altLang="ko-KR" sz="1000" dirty="0"/>
              <a:t>”:0,”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IdentityCode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</a:rPr>
              <a:t>”:””,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List</a:t>
            </a:r>
            <a:r>
              <a:rPr lang="en-US" altLang="ko-KR" sz="1000" dirty="0" err="1" smtClean="0"/>
              <a:t>":null</a:t>
            </a:r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858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41317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PG-API-PL002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CS</a:t>
                      </a:r>
                      <a:r>
                        <a:rPr lang="ko-KR" altLang="en-US" sz="1200" b="1" baseline="0" smtClean="0">
                          <a:solidFill>
                            <a:schemeClr val="tx1"/>
                          </a:solidFill>
                          <a:latin typeface="+mj-lt"/>
                        </a:rPr>
                        <a:t>요청상세보기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api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/CS/get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95884"/>
              </p:ext>
            </p:extLst>
          </p:nvPr>
        </p:nvGraphicFramePr>
        <p:xfrm>
          <a:off x="185375" y="1038014"/>
          <a:ext cx="11768224" cy="53458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89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6230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62239"/>
              </p:ext>
            </p:extLst>
          </p:nvPr>
        </p:nvGraphicFramePr>
        <p:xfrm>
          <a:off x="265721" y="1427692"/>
          <a:ext cx="5707598" cy="470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622215"/>
                <a:gridCol w="2341119"/>
              </a:tblGrid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요청관리코드</a:t>
                      </a:r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5600" y="2139377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{“</a:t>
            </a:r>
            <a:r>
              <a:rPr lang="en-US" altLang="ko-KR" sz="1200" dirty="0" err="1" smtClean="0"/>
              <a:t>m":”get”,“cd</a:t>
            </a:r>
            <a:r>
              <a:rPr lang="en-US" altLang="ko-KR" sz="1200" dirty="0" smtClean="0"/>
              <a:t>":””}</a:t>
            </a:r>
            <a:endParaRPr lang="ko-KR" altLang="en-US" sz="1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14506"/>
              </p:ext>
            </p:extLst>
          </p:nvPr>
        </p:nvGraphicFramePr>
        <p:xfrm>
          <a:off x="6143544" y="1427692"/>
          <a:ext cx="5707598" cy="4461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734577"/>
                <a:gridCol w="2228757"/>
              </a:tblGrid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AllowNew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사용안함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요청관리코드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 smtClean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AgencyID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대리점코드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PG-API-CD002 </a:t>
                      </a:r>
                      <a:r>
                        <a:rPr lang="ko-KR" altLang="en-US" sz="900" b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  <a:endParaRPr lang="ko-KR" altLang="en-US" sz="900" smtClean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AgencyVal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대리점명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NatVal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실사용고객명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PG-API-CD003 </a:t>
                      </a:r>
                      <a:r>
                        <a:rPr lang="ko-KR" altLang="en-US" sz="900" b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ProductVal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장비시리얼번호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Rmemo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접수내용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PG-API-CD012 </a:t>
                      </a:r>
                      <a:r>
                        <a:rPr lang="ko-KR" altLang="en-US" sz="900" b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  <a:endParaRPr lang="ko-KR" altLang="en-US" sz="900" smtClean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StatusVal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DateRequest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DateAccept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DateFinish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DateEnter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물품도착일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발주주문코드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ORAgencyID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발주거래처코드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직원이상만보임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ORCAgencyVal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발주거래처명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ORCNatID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발주국가코드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ORCNatVal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발주국가명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OROutdate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발주출고일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ORProductID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발주제품코드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ORProductVal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발주제품명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ORCustomer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발주고객사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ORCTel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발주고객사전화번호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ORCAddr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발주고객사주소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02007"/>
              </p:ext>
            </p:extLst>
          </p:nvPr>
        </p:nvGraphicFramePr>
        <p:xfrm>
          <a:off x="884227" y="7762690"/>
          <a:ext cx="5259317" cy="29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0373"/>
                <a:gridCol w="1638354"/>
                <a:gridCol w="676883"/>
                <a:gridCol w="2053707"/>
              </a:tblGrid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16745"/>
              </p:ext>
            </p:extLst>
          </p:nvPr>
        </p:nvGraphicFramePr>
        <p:xfrm>
          <a:off x="645826" y="7756885"/>
          <a:ext cx="228599" cy="304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599"/>
              </a:tblGrid>
              <a:tr h="304093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12050" y="5905501"/>
            <a:ext cx="2132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Details </a:t>
            </a:r>
            <a:r>
              <a:rPr lang="ko-KR" altLang="en-US" sz="1000" smtClean="0"/>
              <a:t>는 </a:t>
            </a:r>
            <a:r>
              <a:rPr lang="en-US" altLang="ko-KR" sz="1000" dirty="0" smtClean="0"/>
              <a:t>Array </a:t>
            </a:r>
            <a:r>
              <a:rPr lang="ko-KR" altLang="en-US" sz="1000" smtClean="0"/>
              <a:t>로 다음장에 계속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18785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13128"/>
              </p:ext>
            </p:extLst>
          </p:nvPr>
        </p:nvGraphicFramePr>
        <p:xfrm>
          <a:off x="467120" y="334520"/>
          <a:ext cx="5473224" cy="5170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586"/>
                <a:gridCol w="1704989"/>
                <a:gridCol w="704413"/>
                <a:gridCol w="2137236"/>
              </a:tblGrid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AllowNew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사용안함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요청세부코드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요청제품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부품시리얼번호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ReasonID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증상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PG-API-CD005 </a:t>
                      </a:r>
                      <a:r>
                        <a:rPr lang="ko-KR" altLang="en-US" sz="900" b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  <a:endParaRPr lang="ko-KR" altLang="en-US" sz="900" smtClean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ReasonVal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증상명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ShipmentID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PG-API-CD007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  <a:endParaRPr lang="ko-KR" altLang="en-US" sz="900" smtClean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Shipment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ShippingID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배송방법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PG-API-CD008 </a:t>
                      </a:r>
                      <a:r>
                        <a:rPr lang="ko-KR" altLang="en-US" sz="900" b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  <a:endParaRPr lang="ko-KR" altLang="en-US" sz="900" smtClean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Shipping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배송방법명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운송장번호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Rmemo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DateRequest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접수승인일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DateShip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제품수령일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AcceptID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접수승인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PG-API-CD009 </a:t>
                      </a:r>
                      <a:r>
                        <a:rPr lang="ko-KR" altLang="en-US" sz="900" b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  <a:endParaRPr lang="ko-KR" altLang="en-US" sz="900" smtClean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AcceptVal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접수승인명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처리결과코드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PG-API-CD010 </a:t>
                      </a:r>
                      <a:r>
                        <a:rPr lang="ko-KR" altLang="en-US" sz="900" b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  <a:endParaRPr lang="ko-KR" altLang="en-US" sz="900" smtClean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ResultVal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처리결과명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ResultHID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처리방법코드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PG-API-CD011 </a:t>
                      </a:r>
                      <a:r>
                        <a:rPr lang="ko-KR" altLang="en-US" sz="900" b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  <a:endParaRPr lang="ko-KR" altLang="en-US" sz="900" smtClean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ResultHVal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처리방법명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ResultMemo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처리결과메모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고객에게 표시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ResultMemo2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처리결과특이사항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관리자만 </a:t>
                      </a:r>
                      <a:r>
                        <a:rPr lang="ko-KR" altLang="en-US" sz="900" dirty="0" err="1" smtClean="0"/>
                        <a:t>보는거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발주주문코드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ORAgencyID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발주거래처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ORCAgencyVal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발주거래처명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ORCNatID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발주국가코드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ORCNatVal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발주국가명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OROutdate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발주출고일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Date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ORProductID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발주제품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ORProductVal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발주제품명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ORCustomer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발주고객사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ORCTel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발주고객사전화번호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ORCAddr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발주고객사주소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직원이상만보임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파일목록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Array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15086"/>
              </p:ext>
            </p:extLst>
          </p:nvPr>
        </p:nvGraphicFramePr>
        <p:xfrm>
          <a:off x="238521" y="334520"/>
          <a:ext cx="228599" cy="4579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599"/>
              </a:tblGrid>
              <a:tr h="4579506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882300"/>
              </p:ext>
            </p:extLst>
          </p:nvPr>
        </p:nvGraphicFramePr>
        <p:xfrm>
          <a:off x="773651" y="5513397"/>
          <a:ext cx="5166693" cy="12112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692"/>
                <a:gridCol w="1609500"/>
                <a:gridCol w="664962"/>
                <a:gridCol w="2017539"/>
              </a:tblGrid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파일식별코드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파일이름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서버에저장되어있는</a:t>
                      </a:r>
                      <a:r>
                        <a:rPr lang="en-US" altLang="ko-KR" sz="900" dirty="0" smtClean="0"/>
                        <a:t>ID</a:t>
                      </a:r>
                      <a:r>
                        <a:rPr lang="ko-KR" altLang="en-US" sz="900" smtClean="0"/>
                        <a:t>파일명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파일실제이름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파일크기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파일타입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gif,jpg,pdf,mp4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파일종류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I:</a:t>
                      </a:r>
                      <a:r>
                        <a:rPr lang="ko-KR" altLang="en-US" sz="800" smtClean="0"/>
                        <a:t>이미지</a:t>
                      </a:r>
                      <a:r>
                        <a:rPr lang="en-US" altLang="ko-KR" sz="800" dirty="0" smtClean="0"/>
                        <a:t>, M:</a:t>
                      </a:r>
                      <a:r>
                        <a:rPr lang="ko-KR" altLang="en-US" sz="800" smtClean="0"/>
                        <a:t>동영상</a:t>
                      </a:r>
                      <a:r>
                        <a:rPr lang="en-US" altLang="ko-KR" sz="800" dirty="0" smtClean="0"/>
                        <a:t>, D:</a:t>
                      </a:r>
                      <a:r>
                        <a:rPr lang="ko-KR" altLang="en-US" sz="800" smtClean="0"/>
                        <a:t>문서</a:t>
                      </a:r>
                      <a:r>
                        <a:rPr lang="en-US" altLang="ko-KR" sz="800" dirty="0" smtClean="0"/>
                        <a:t>, T:</a:t>
                      </a:r>
                      <a:r>
                        <a:rPr lang="ko-KR" altLang="en-US" sz="800" smtClean="0"/>
                        <a:t>텍스트</a:t>
                      </a:r>
                      <a:r>
                        <a:rPr lang="en-US" altLang="ko-KR" sz="800" dirty="0" smtClean="0"/>
                        <a:t>, E:</a:t>
                      </a:r>
                      <a:r>
                        <a:rPr lang="ko-KR" altLang="en-US" sz="800" smtClean="0"/>
                        <a:t>기타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업무구분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R:</a:t>
                      </a:r>
                      <a:r>
                        <a:rPr lang="ko-KR" altLang="en-US" sz="800" smtClean="0"/>
                        <a:t>발주요청</a:t>
                      </a:r>
                      <a:r>
                        <a:rPr lang="en-US" altLang="ko-KR" sz="800" dirty="0" smtClean="0"/>
                        <a:t>, F:</a:t>
                      </a:r>
                      <a:r>
                        <a:rPr lang="ko-KR" altLang="en-US" sz="800" smtClean="0"/>
                        <a:t>발주종료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14668"/>
              </p:ext>
            </p:extLst>
          </p:nvPr>
        </p:nvGraphicFramePr>
        <p:xfrm>
          <a:off x="467120" y="5504930"/>
          <a:ext cx="228599" cy="1071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599"/>
              </a:tblGrid>
              <a:tr h="1071988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096000" y="334520"/>
            <a:ext cx="6096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/>
              <a:t>{"AllowNew":false,"IdentityNo":0,"IdentityCode":null,"List":{"AllowNew":false,"Code":"CS2202060053","AgencyID":14458,"AgencyVal":"MEDSYSTEMS COMERCIO IMP E EXP LTDA","NatID":76,"Nat":"브라질","CustomerName":"</a:t>
            </a:r>
            <a:r>
              <a:rPr lang="ko-KR" altLang="en-US" sz="800" dirty="0" err="1"/>
              <a:t>백악관코스메틱</a:t>
            </a:r>
            <a:r>
              <a:rPr lang="ko-KR" altLang="en-US" sz="800" dirty="0"/>
              <a:t>","ProductID":1,"ProductVal":"UF3","SerialNo":"U3E117701802","RMemo":"3333","Status":1,"StatusVal":"작성","DateRequest":"2022-02-06T00:00:00","DateAccept":"0001-01-01T00:00:00","DateFinish":"0001-01-01T00:00:00","DateEnter":"0001-01-01T00:00:00","ORCode":null,"ORAgencyID":0,"ORCAgencyVal":null,"ORCNatID":0,"ORCNatVal":null,"OROutdate":"0001-01-01T00:00:00","ORProductID":0,"ORProductVal":null,"ORCustomer":null,"ORCTel":null,"ORCAddr":null,"Details":[{"Files":[{"AllowNew":false,"ID":"21_fdsjklfdsjklfsjklfjskld","SubCode":"09b97779-dddd-49cc-a4d4-0cacf1dd9223","MasterCode":"CS2202060053","Name":"TEST0004.MP4","Name2":"TEST0004.MP4","Size":400000000,"Ext":"MP4","FIndex":"M","BIndex":"R"},{"AllowNew":false,"ID":"22_fdsjklfdsjklfsjklfjskld","SubCode":"09b97779-dddd-49cc-a4d4-0cacf1dd9223","MasterCode":"CS2202060053","Name":"TEST0005.HWP","Name2":"TEST0005.HWP","Size":500000000,"Ext":"HWP","FIndex":"D","BIndex":"R"},{"AllowNew":false,"ID":"23_fdsjklfdsjklfsjklfjskld","SubCode":"09b97779-dddd-49cc-a4d4-0cacf1dd9223","MasterCode":"CS2202060053","Name":"TEST0006.jpg","Name2":"TEST0006.jpg","Size":600000000,"Ext":"JPG","FIndex":"I","BIndex":"R"}],"AllowNew":false,"Code":"09b97779-dddd-49cc-a4d4-0cacf1dd9223","MasterCode":"CS2202060053","Product":"Product","SerialNo":"U3EB18700348","ReasonID":1,"ReasonVal":"무상수리요청","ShipmentID":1,"ShipmentVal":"</a:t>
            </a:r>
            <a:r>
              <a:rPr lang="ko-KR" altLang="en-US" sz="800" dirty="0" err="1"/>
              <a:t>고장품폐기</a:t>
            </a:r>
            <a:r>
              <a:rPr lang="ko-KR" altLang="en-US" sz="800" dirty="0"/>
              <a:t>","ShippingID":1,"ShippingVal":"</a:t>
            </a:r>
            <a:r>
              <a:rPr lang="ko-KR" altLang="en-US" sz="800" dirty="0" err="1"/>
              <a:t>페덱스</a:t>
            </a:r>
            <a:r>
              <a:rPr lang="ko-KR" altLang="en-US" sz="800" dirty="0"/>
              <a:t>","ShipCode":"ShipCode","RMemo":"RMemo","DateRequest":"0001-01-01T00:00:00","DateShip":"0001-01-01T00:00:00","AcceptID":0,"AcceptVal":null,"ResultID":0,"ResultVal":null,"ResultHID":0,"ResultHVal":null,"ResultMemo":null,"ResultMemo2":null,"ORCode":null,"ORAgencyID":0,"ORCAgencyVal":null,"ORCNatID":0,"ORCNatVal":null,"OROutdate":"0001-01-01T00:00:00","ORProductID":0,"ORProductVal":null,"ORCustomer":null,"ORCTel":null,"ORCAddr":null},{"Files":[{"AllowNew":false,"ID":"31_fdsjklfdsjklfsjklfjskld","SubCode":"3d4d5c6c-4902-4e45-9265-92516a835d46","MasterCode":"CS2202060053","Name":"TEST0007.jpg","Name2":"TEST0007.jpg","Size":700000000,"Ext":"JPG","FIndex":"I","BIndex":"R"},{"AllowNew":false,"ID":"32_fdsjklfdsjklfsjklfjskld","SubCode":"3d4d5c6c-4902-4e45-9265-92516a835d46","MasterCode":"CS2202060053","Name":"TEST0008.MP4","Name2":"TEST0008.MP4","Size":800000000,"Ext":"MP4","FIndex":"M","BIndex":"R"},{"AllowNew":false,"ID":"33_fdsjklfdsjklfsjklfjskld","SubCode":"3d4d5c6c-4902-4e45-9265-92516a835d46","MasterCode":"CS2202060053","Name":"TEST0009.HWP","Name2":"TEST0009.HWP","Size":900000000,"Ext":"HWP","FIndex":"D","BIndex":"R"}],"AllowNew":false,"Code":"3d4d5c6c-4902-4e45-9265-92516a835d46","MasterCode":"CS2202060053","Product":"Product","SerialNo":"CUL17G036HPAC001","ReasonID":1,"ReasonVal":"무상수리요청","ShipmentID":1,"ShipmentVal":"</a:t>
            </a:r>
            <a:r>
              <a:rPr lang="ko-KR" altLang="en-US" sz="800" dirty="0" err="1"/>
              <a:t>고장품폐기</a:t>
            </a:r>
            <a:r>
              <a:rPr lang="ko-KR" altLang="en-US" sz="800" dirty="0"/>
              <a:t>","ShippingID":1,"ShippingVal":"</a:t>
            </a:r>
            <a:r>
              <a:rPr lang="ko-KR" altLang="en-US" sz="800" dirty="0" err="1"/>
              <a:t>페덱스</a:t>
            </a:r>
            <a:r>
              <a:rPr lang="ko-KR" altLang="en-US" sz="800" dirty="0"/>
              <a:t>","ShipCode":"ShipCode","RMemo":"RMemo","DateRequest":"0001-01-01T00:00:00","DateShip":"0001-01-01T00:00:00","AcceptID":0,"AcceptVal":null,"ResultID":0,"ResultVal":null,"ResultHID":0,"ResultHVal":null,"ResultMemo":null,"ResultMemo2":null,"ORCode":null,"ORAgencyID":0,"ORCAgencyVal":null,"ORCNatID":0,"ORCNatVal":null,"OROutdate":"0001-01-01T00:00:00","ORProductID":0,"ORProductVal":null,"ORCustomer":null,"ORCTel":null,"ORCAddr":null},{"Files":[{"AllowNew":false,"ID":"11_fdsjklfdsjklfsjklfjskld","SubCode":"d807e907-ec74-4ec0-9cb4-64d24e2bdc39","MasterCode":"CS2202060053","Name":"TEST0001.jpg","Name2":"TEST0001.jpg","Size":100000000,"Ext":"JPG","FIndex":"I","BIndex":"R"},{"AllowNew":false,"ID":"12_fdsjklfdsjklfsjklfjskld","SubCode":"d807e907-ec74-4ec0-9cb4-64d24e2bdc39","MasterCode":"CS2202060053","Name":"TEST0002.MP4","Name2":"TEST0002.MP4","Size":200000000,"Ext":"MP4","FIndex":"M","BIndex":"R"},{"AllowNew":false,"ID":"13_fdsjklfdsjklfsjklfjskld","SubCode":"d807e907-ec74-4ec0-9cb4-64d24e2bdc39","MasterCode":"CS2202060053","Name":"TEST0003.HWP","Name2":"TEST0003.HWP","Size":300000000,"Ext":"HWP","FIndex":"D","BIndex":"R"}],"AllowNew":false,"Code":"d807e907-ec74-4ec0-9cb4-64d24e2bdc39","MasterCode":"CS2202060053","Product":"Product","SerialNo":"CAQ17I016HPC","ReasonID":1,"ReasonVal":"무상수리요청","ShipmentID":1,"ShipmentVal":"</a:t>
            </a:r>
            <a:r>
              <a:rPr lang="ko-KR" altLang="en-US" sz="800" dirty="0" err="1"/>
              <a:t>고장품폐기</a:t>
            </a:r>
            <a:r>
              <a:rPr lang="ko-KR" altLang="en-US" sz="800" dirty="0"/>
              <a:t>","ShippingID":1,"ShippingVal":"</a:t>
            </a:r>
            <a:r>
              <a:rPr lang="ko-KR" altLang="en-US" sz="800" dirty="0" err="1"/>
              <a:t>페덱스</a:t>
            </a:r>
            <a:r>
              <a:rPr lang="ko-KR" altLang="en-US" sz="800" dirty="0"/>
              <a:t>","ShipCode":"ShipCode","RMemo":"RMemo","DateRequest":"0001-01-01T00:00:00","DateShip":"0001-01-01T00:00:00","AcceptID":0,"AcceptVal":null,"ResultID":0,"ResultVal":null,"ResultHID":0,"ResultHVal":null,"ResultMemo":null,"ResultMemo2":null,"ORCode":null,"ORAgencyID":0,"ORCAgencyVal":null,"ORCNatID":0,"ORCNatVal":null,"OROutdate":"0001-01-01T00:00:00","ORProductID":0,"ORProductVal":null,"ORCustomer":null,"ORCTel":null,"ORCAddr":null}]},"Result":true,"Code":0,"Message":null}</a:t>
            </a:r>
          </a:p>
        </p:txBody>
      </p:sp>
    </p:spTree>
    <p:extLst>
      <p:ext uri="{BB962C8B-B14F-4D97-AF65-F5344CB8AC3E}">
        <p14:creationId xmlns:p14="http://schemas.microsoft.com/office/powerpoint/2010/main" val="379045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933" y="3979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공통사항 정의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7933" y="1126066"/>
            <a:ext cx="10608733" cy="47984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7933" y="767265"/>
            <a:ext cx="10608733" cy="3588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/>
              <a:t>Output Parameter</a:t>
            </a:r>
            <a:endParaRPr lang="ko-KR" altLang="en-US" sz="1300" b="1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71925"/>
              </p:ext>
            </p:extLst>
          </p:nvPr>
        </p:nvGraphicFramePr>
        <p:xfrm>
          <a:off x="574669" y="1829646"/>
          <a:ext cx="10254197" cy="2437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982134"/>
                <a:gridCol w="1981200"/>
                <a:gridCol w="4546599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ETC</a:t>
                      </a:r>
                      <a:endParaRPr lang="ko-KR" altLang="en-US" sz="11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AllowNew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true/false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Result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결과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u="none" strike="noStrike" dirty="0" smtClean="0">
                          <a:effectLst/>
                        </a:rPr>
                        <a:t>true/false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 :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-1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~ -9999 :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Message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에러코드내용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 smtClean="0">
                          <a:effectLst/>
                        </a:rPr>
                        <a:t>text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 smtClean="0">
                          <a:effectLst/>
                        </a:rPr>
                        <a:t>“</a:t>
                      </a:r>
                      <a:r>
                        <a:rPr lang="ko-KR" altLang="en-US" sz="1100" b="0" u="none" strike="noStrike" smtClean="0">
                          <a:effectLst/>
                        </a:rPr>
                        <a:t>형식이일치하지않습니다</a:t>
                      </a:r>
                      <a:r>
                        <a:rPr lang="en-US" altLang="ko-KR" sz="1100" b="0" u="none" strike="noStrike" dirty="0" smtClean="0">
                          <a:effectLst/>
                        </a:rPr>
                        <a:t>.”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 smtClean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IdentityNo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반환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Identity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 err="1" smtClean="0">
                          <a:effectLst/>
                        </a:rPr>
                        <a:t>int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 smtClean="0">
                          <a:effectLst/>
                        </a:rPr>
                        <a:t>21000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0 : </a:t>
                      </a:r>
                      <a:r>
                        <a:rPr lang="ko-KR" altLang="en-US" sz="11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반환내용없음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, -1 : </a:t>
                      </a:r>
                      <a:r>
                        <a:rPr lang="ko-KR" altLang="en-US" sz="11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오류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, 1 </a:t>
                      </a:r>
                      <a:r>
                        <a:rPr lang="ko-KR" altLang="en-US" sz="11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이상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1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반환내용있음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IdentityCode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반환</a:t>
                      </a:r>
                      <a:r>
                        <a:rPr lang="en-US" altLang="ko-KR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Identity</a:t>
                      </a: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ko-KR" altLang="en-US" sz="11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201101-0001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코드로 반환할때 사용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반환목록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(Array)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 smtClean="0">
                          <a:effectLst/>
                        </a:rPr>
                        <a:t>array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 smtClean="0">
                          <a:effectLst/>
                        </a:rPr>
                        <a:t>{[ID:001,N:’002’]</a:t>
                      </a:r>
                      <a:r>
                        <a:rPr lang="en-US" sz="1100" b="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b="0" u="none" strike="noStrike" dirty="0" smtClean="0">
                          <a:effectLst/>
                        </a:rPr>
                        <a:t>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recode 1</a:t>
                      </a:r>
                      <a:r>
                        <a:rPr lang="ko-KR" altLang="en-US" sz="11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개도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array </a:t>
                      </a:r>
                      <a:r>
                        <a:rPr lang="ko-KR" altLang="en-US" sz="11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로 반환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6413" y="43897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예제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4669" y="4651045"/>
            <a:ext cx="1109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{“</a:t>
            </a:r>
            <a:r>
              <a:rPr lang="en-US" altLang="ko-KR" sz="12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AllowNew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”:false, </a:t>
            </a:r>
            <a:r>
              <a:rPr lang="en-US" altLang="ko-KR" sz="1200" dirty="0" smtClean="0"/>
              <a:t>“</a:t>
            </a:r>
            <a:r>
              <a:rPr lang="en-US" altLang="ko-KR" sz="1200" dirty="0" smtClean="0">
                <a:solidFill>
                  <a:schemeClr val="dk1"/>
                </a:solidFill>
              </a:rPr>
              <a:t>Result</a:t>
            </a:r>
            <a:r>
              <a:rPr lang="en-US" altLang="ko-KR" sz="1200" dirty="0" smtClean="0"/>
              <a:t>":true,"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Code</a:t>
            </a:r>
            <a:r>
              <a:rPr lang="en-US" altLang="ko-KR" sz="1200" dirty="0" smtClean="0"/>
              <a:t>":1,"</a:t>
            </a:r>
            <a:r>
              <a:rPr lang="en-US" altLang="ko-KR" sz="1200" dirty="0" smtClean="0">
                <a:solidFill>
                  <a:schemeClr val="dk1"/>
                </a:solidFill>
              </a:rPr>
              <a:t>Message</a:t>
            </a:r>
            <a:r>
              <a:rPr lang="en-US" altLang="ko-KR" sz="1200" dirty="0" smtClean="0"/>
              <a:t>":"",”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IdentityNo</a:t>
            </a:r>
            <a:r>
              <a:rPr lang="en-US" altLang="ko-KR" sz="1200" dirty="0" smtClean="0"/>
              <a:t>”:0,”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IdentityCode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”:””, </a:t>
            </a:r>
            <a:r>
              <a:rPr lang="en-US" altLang="ko-KR" sz="1200" dirty="0" smtClean="0"/>
              <a:t>“List":[{“ID”:1,”NAME”:”HONG”,”AGE”:32}, {“ID”:2,”NAME”:”KIM”,”AGE”:40}]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199" y="1245167"/>
            <a:ext cx="945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모든 </a:t>
            </a:r>
            <a:r>
              <a:rPr lang="en-US" altLang="ko-KR" sz="1200" b="1" dirty="0" smtClean="0"/>
              <a:t>API</a:t>
            </a:r>
            <a:r>
              <a:rPr lang="ko-KR" altLang="en-US" sz="1200" b="1" smtClean="0"/>
              <a:t> 의 </a:t>
            </a:r>
            <a:r>
              <a:rPr lang="en-US" altLang="ko-KR" sz="1200" b="1" dirty="0" smtClean="0"/>
              <a:t>Output </a:t>
            </a:r>
            <a:r>
              <a:rPr lang="ko-KR" altLang="en-US" sz="1200" b="1" smtClean="0"/>
              <a:t>은 아래 내용을 공통으로 사용하고</a:t>
            </a:r>
            <a:r>
              <a:rPr lang="en-US" altLang="ko-KR" sz="1200" b="1" dirty="0" smtClean="0"/>
              <a:t>, </a:t>
            </a:r>
            <a:r>
              <a:rPr lang="ko-KR" altLang="en-US" sz="1200" b="1" smtClean="0"/>
              <a:t>각 정의서에 정의된 내용은 </a:t>
            </a:r>
            <a:r>
              <a:rPr lang="en-US" altLang="ko-KR" sz="1200" b="1" dirty="0" smtClean="0"/>
              <a:t>list</a:t>
            </a:r>
            <a:r>
              <a:rPr lang="ko-KR" altLang="en-US" sz="1200" b="1" smtClean="0"/>
              <a:t>만 해당한다</a:t>
            </a:r>
            <a:r>
              <a:rPr lang="en-US" altLang="ko-KR" sz="1200" b="1" dirty="0" smtClean="0"/>
              <a:t>. list </a:t>
            </a:r>
            <a:r>
              <a:rPr lang="ko-KR" altLang="en-US" sz="1200" b="1" smtClean="0"/>
              <a:t>는 무조건 </a:t>
            </a:r>
            <a:r>
              <a:rPr lang="en-US" altLang="ko-KR" sz="1200" b="1" dirty="0" smtClean="0"/>
              <a:t>Array </a:t>
            </a:r>
            <a:r>
              <a:rPr lang="ko-KR" altLang="en-US" sz="1200" b="1" smtClean="0"/>
              <a:t>로</a:t>
            </a:r>
            <a:r>
              <a:rPr lang="en-US" altLang="ko-KR" sz="1200" b="1" dirty="0" smtClean="0"/>
              <a:t> </a:t>
            </a:r>
            <a:r>
              <a:rPr lang="ko-KR" altLang="en-US" sz="1200" b="1" smtClean="0"/>
              <a:t>출력한다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err="1" smtClean="0"/>
              <a:t>파라미터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id </a:t>
            </a:r>
            <a:r>
              <a:rPr lang="ko-KR" altLang="en-US" sz="1200" b="1" smtClean="0"/>
              <a:t>는 데이터를 추가할 경우 </a:t>
            </a:r>
            <a:r>
              <a:rPr lang="en-US" altLang="ko-KR" sz="1200" b="1" dirty="0" smtClean="0"/>
              <a:t>identity field </a:t>
            </a:r>
            <a:r>
              <a:rPr lang="ko-KR" altLang="en-US" sz="1200" b="1" smtClean="0"/>
              <a:t>의 </a:t>
            </a:r>
            <a:r>
              <a:rPr lang="en-US" altLang="ko-KR" sz="1200" b="1" dirty="0" smtClean="0"/>
              <a:t>primary value </a:t>
            </a:r>
            <a:r>
              <a:rPr lang="ko-KR" altLang="en-US" sz="1200" b="1" smtClean="0"/>
              <a:t>를 반환한다</a:t>
            </a:r>
            <a:r>
              <a:rPr lang="en-US" altLang="ko-KR" sz="1200" b="1" dirty="0" smtClean="0"/>
              <a:t>. </a:t>
            </a:r>
            <a:r>
              <a:rPr lang="ko-KR" altLang="en-US" sz="1200" b="1" smtClean="0"/>
              <a:t>그외는 사용하지 않고 </a:t>
            </a:r>
            <a:r>
              <a:rPr lang="en-US" altLang="ko-KR" sz="1200" b="1" dirty="0" smtClean="0"/>
              <a:t>0 </a:t>
            </a:r>
            <a:r>
              <a:rPr lang="ko-KR" altLang="en-US" sz="1200" b="1" smtClean="0"/>
              <a:t>만 반환한다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137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85825"/>
              </p:ext>
            </p:extLst>
          </p:nvPr>
        </p:nvGraphicFramePr>
        <p:xfrm>
          <a:off x="185375" y="1038014"/>
          <a:ext cx="11768224" cy="53458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89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6230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68316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PG-API-PL003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CS</a:t>
                      </a:r>
                      <a:r>
                        <a:rPr lang="ko-KR" altLang="en-US" sz="1200" b="1" baseline="0" smtClean="0">
                          <a:solidFill>
                            <a:schemeClr val="tx1"/>
                          </a:solidFill>
                          <a:latin typeface="+mj-lt"/>
                        </a:rPr>
                        <a:t>요청목록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api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Gets.php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59469"/>
              </p:ext>
            </p:extLst>
          </p:nvPr>
        </p:nvGraphicFramePr>
        <p:xfrm>
          <a:off x="265721" y="1427692"/>
          <a:ext cx="5707598" cy="1350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622215"/>
                <a:gridCol w="2341119"/>
              </a:tblGrid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검색시작일</a:t>
                      </a:r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2022-01-01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검색종료일</a:t>
                      </a:r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2022-01-03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장비코드</a:t>
                      </a:r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PG-API-CD003 </a:t>
                      </a:r>
                      <a:r>
                        <a:rPr lang="ko-KR" altLang="en-US" sz="9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시리얼번호</a:t>
                      </a:r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대리점명</a:t>
                      </a:r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처리여부</a:t>
                      </a:r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30200" y="30377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{“m":”list”,“date1":””,“date2":"",”device”:””,”serial”:””,”customer”:””,”status”:””}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43650" y="2397749"/>
            <a:ext cx="5393267" cy="7784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PG-API-PL002 </a:t>
            </a:r>
            <a:r>
              <a:rPr lang="ko-KR" altLang="en-US" smtClean="0">
                <a:solidFill>
                  <a:schemeClr val="tx1"/>
                </a:solidFill>
              </a:rPr>
              <a:t>의 리스트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배열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0700" y="4388798"/>
            <a:ext cx="5393267" cy="77845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그리드</a:t>
            </a:r>
            <a:r>
              <a:rPr lang="ko-KR" altLang="en-US" dirty="0" smtClean="0">
                <a:solidFill>
                  <a:schemeClr val="tx1"/>
                </a:solidFill>
              </a:rPr>
              <a:t> 컨트롤에 따라 다름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협의필요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56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421948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PG-API-PL004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ko-KR" altLang="en-US" sz="12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 저장 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/CS/Put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84561"/>
              </p:ext>
            </p:extLst>
          </p:nvPr>
        </p:nvGraphicFramePr>
        <p:xfrm>
          <a:off x="263427" y="1410758"/>
          <a:ext cx="5707598" cy="1495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734577"/>
                <a:gridCol w="2228757"/>
              </a:tblGrid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AllowNew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true</a:t>
                      </a:r>
                      <a:r>
                        <a:rPr lang="en-US" altLang="ko-KR" sz="900" baseline="0" dirty="0" smtClean="0"/>
                        <a:t> / false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요청관리코드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AllowNew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=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true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 공백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AllowNew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=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false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</a:t>
                      </a:r>
                      <a:r>
                        <a:rPr lang="ko-KR" altLang="en-US" sz="900" baseline="0" smtClean="0"/>
                        <a:t> 필수</a:t>
                      </a:r>
                      <a:endParaRPr lang="ko-KR" altLang="en-US" sz="900" smtClean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AgencyID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대리점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 (</a:t>
                      </a:r>
                      <a:r>
                        <a:rPr lang="ko-KR" altLang="en-US" sz="900" smtClean="0"/>
                        <a:t>관리자만 변경 가능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실사용고객명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PG-API-CD003 </a:t>
                      </a:r>
                      <a:r>
                        <a:rPr lang="ko-KR" altLang="en-US" sz="9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참조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장비시리얼번호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Rmemo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접수내용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57095"/>
              </p:ext>
            </p:extLst>
          </p:nvPr>
        </p:nvGraphicFramePr>
        <p:xfrm>
          <a:off x="492026" y="2956650"/>
          <a:ext cx="5473224" cy="1613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586"/>
                <a:gridCol w="1704989"/>
                <a:gridCol w="704413"/>
                <a:gridCol w="2137236"/>
              </a:tblGrid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AllowNew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true</a:t>
                      </a:r>
                      <a:r>
                        <a:rPr lang="en-US" altLang="ko-KR" sz="900" baseline="0" dirty="0" smtClean="0"/>
                        <a:t> / false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요청세부코드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AllowNew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=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true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 공백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AllowNew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=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false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</a:t>
                      </a:r>
                      <a:r>
                        <a:rPr lang="ko-KR" altLang="en-US" sz="900" baseline="0" smtClean="0"/>
                        <a:t> 필수</a:t>
                      </a:r>
                      <a:endParaRPr lang="ko-KR" altLang="en-US" sz="9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요청제품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부품시리얼번호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ReasonID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증상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ShipmentID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ShippingID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배송방법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운송장번호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RMemo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기타설명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업로드파일내역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0" y="1354667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OUTPUT </a:t>
            </a:r>
            <a:r>
              <a:rPr lang="ko-KR" altLang="en-US" sz="1400" b="1" smtClean="0"/>
              <a:t>공통사항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6096000" y="18846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{"AllowNew":true,"IdentityNo":0,"IdentityCode":"C2202060020","List":null,"Result":true,"Code":0,"Message":null}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185375" y="5039570"/>
            <a:ext cx="57041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{"AllowNew":true,"Code":"Code","AgencyID":1,"CustomerName":"Name","ProductID":"111","SerialNo":"222","RMemo":"3333","Details":[{"AllowNew":true,"Code":"Code1","MasterCode":"MasterCode1","Product":"Product","SerialNo":"SerialNo","Reason":1,"Shipment":2,"Shipping":3,"ShipCode":"ShipCode","RMemo":"RMemo"},{"AllowNew":true,"Code":"Code2","MasterCode":"MasterCode1","Product":"Product","SerialNo":"SerialNo","Reason":1,"Shipment":2,"Shipping":3,"ShipCode":"ShipCode","RMemo":"RMemo"},{"AllowNew":true,"Code":"Code3","MasterCode":"MasterCode3","Product":"Product","SerialNo":"SerialNo","Reason":13,"Shipment":23,"Shipping":33,"ShipCode":"ShipCode","RMemo":"RMemo"}]}</a:t>
            </a:r>
            <a:endParaRPr lang="ko-KR" altLang="en-US" sz="9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22359"/>
              </p:ext>
            </p:extLst>
          </p:nvPr>
        </p:nvGraphicFramePr>
        <p:xfrm>
          <a:off x="263427" y="2956650"/>
          <a:ext cx="228599" cy="147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599"/>
              </a:tblGrid>
              <a:tr h="1477260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66794"/>
              </p:ext>
            </p:extLst>
          </p:nvPr>
        </p:nvGraphicFramePr>
        <p:xfrm>
          <a:off x="705933" y="4631720"/>
          <a:ext cx="5259317" cy="29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0373"/>
                <a:gridCol w="1638354"/>
                <a:gridCol w="676883"/>
                <a:gridCol w="2053707"/>
              </a:tblGrid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업로드한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02208"/>
              </p:ext>
            </p:extLst>
          </p:nvPr>
        </p:nvGraphicFramePr>
        <p:xfrm>
          <a:off x="467532" y="4625915"/>
          <a:ext cx="228599" cy="295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599"/>
              </a:tblGrid>
              <a:tr h="295335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80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84896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PG-API-PL005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ko-KR" altLang="en-US" sz="12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 취소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api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CS/Cancel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0" y="1354667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OUTPUT </a:t>
            </a:r>
            <a:r>
              <a:rPr lang="ko-KR" altLang="en-US" sz="1400" b="1" smtClean="0"/>
              <a:t>공통사항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6096000" y="18846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{"AllowNew</a:t>
            </a:r>
            <a:r>
              <a:rPr lang="en-US" altLang="ko-KR" sz="900" dirty="0" smtClean="0"/>
              <a:t>":false,"</a:t>
            </a:r>
            <a:r>
              <a:rPr lang="en-US" altLang="ko-KR" sz="900" dirty="0"/>
              <a:t>IdentityNo":0,"IdentityCode</a:t>
            </a:r>
            <a:r>
              <a:rPr lang="en-US" altLang="ko-KR" sz="900" dirty="0" smtClean="0"/>
              <a:t>":"","</a:t>
            </a:r>
            <a:r>
              <a:rPr lang="en-US" altLang="ko-KR" sz="900" dirty="0"/>
              <a:t>List":null,"Result":true,"Code":0,"Message":null}</a:t>
            </a:r>
            <a:endParaRPr lang="ko-KR" altLang="en-US" sz="9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31807"/>
              </p:ext>
            </p:extLst>
          </p:nvPr>
        </p:nvGraphicFramePr>
        <p:xfrm>
          <a:off x="284771" y="1427176"/>
          <a:ext cx="5707598" cy="470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622215"/>
                <a:gridCol w="2341119"/>
              </a:tblGrid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요청관리코드</a:t>
                      </a:r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55600" y="2139377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{“Code":”F0000001””}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994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64450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PG-API-PL006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시리얼번호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변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경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/CS/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changeSN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48192"/>
              </p:ext>
            </p:extLst>
          </p:nvPr>
        </p:nvGraphicFramePr>
        <p:xfrm>
          <a:off x="265721" y="1427692"/>
          <a:ext cx="5707598" cy="617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622215"/>
                <a:gridCol w="2341119"/>
              </a:tblGrid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요청관리코드</a:t>
                      </a:r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필수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무조건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변경할 시리얼번호</a:t>
                      </a:r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변경시필수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상세내용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17045"/>
              </p:ext>
            </p:extLst>
          </p:nvPr>
        </p:nvGraphicFramePr>
        <p:xfrm>
          <a:off x="500095" y="2088727"/>
          <a:ext cx="5473224" cy="29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586"/>
                <a:gridCol w="1704989"/>
                <a:gridCol w="704413"/>
                <a:gridCol w="2137236"/>
              </a:tblGrid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요청세부코드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변경시필수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변경할 시리얼번호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변경시필수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47793"/>
              </p:ext>
            </p:extLst>
          </p:nvPr>
        </p:nvGraphicFramePr>
        <p:xfrm>
          <a:off x="271496" y="2088728"/>
          <a:ext cx="228599" cy="29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599"/>
              </a:tblGrid>
              <a:tr h="295452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10660" y="2989817"/>
            <a:ext cx="57041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</a:rPr>
              <a:t>{"</a:t>
            </a:r>
            <a:r>
              <a:rPr lang="en-US" altLang="ko-KR" sz="900" b="1" dirty="0">
                <a:solidFill>
                  <a:srgbClr val="FF0000"/>
                </a:solidFill>
              </a:rPr>
              <a:t>Code":"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Code","SerialNo":"222“</a:t>
            </a:r>
            <a:r>
              <a:rPr lang="en-US" altLang="ko-KR" sz="900" dirty="0" smtClean="0"/>
              <a:t>,"Details":null}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310660" y="2712818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제품만 변경 할 때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10660" y="3709137"/>
            <a:ext cx="5704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{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900" b="1" dirty="0">
                <a:solidFill>
                  <a:srgbClr val="FF0000"/>
                </a:solidFill>
              </a:rPr>
              <a:t>Code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":“Code"</a:t>
            </a:r>
            <a:r>
              <a:rPr lang="en-US" altLang="ko-KR" sz="900" dirty="0" smtClean="0"/>
              <a:t>,</a:t>
            </a:r>
            <a:r>
              <a:rPr lang="en-US" altLang="ko-KR" sz="900" b="1" dirty="0" smtClean="0"/>
              <a:t>"</a:t>
            </a:r>
            <a:r>
              <a:rPr lang="en-US" altLang="ko-KR" sz="900" dirty="0" err="1" smtClean="0"/>
              <a:t>SerialNo</a:t>
            </a:r>
            <a:r>
              <a:rPr lang="en-US" altLang="ko-KR" sz="900" dirty="0" smtClean="0"/>
              <a:t>":"“,"</a:t>
            </a:r>
            <a:r>
              <a:rPr lang="en-US" altLang="ko-KR" sz="900" dirty="0"/>
              <a:t>Details</a:t>
            </a:r>
            <a:r>
              <a:rPr lang="en-US" altLang="ko-KR" sz="900" dirty="0" smtClean="0"/>
              <a:t>":[</a:t>
            </a:r>
          </a:p>
          <a:p>
            <a:r>
              <a:rPr lang="en-US" altLang="ko-KR" sz="900" b="1" dirty="0" smtClean="0">
                <a:solidFill>
                  <a:srgbClr val="FF0000"/>
                </a:solidFill>
              </a:rPr>
              <a:t>{"</a:t>
            </a:r>
            <a:r>
              <a:rPr lang="en-US" altLang="ko-KR" sz="900" b="1" dirty="0">
                <a:solidFill>
                  <a:srgbClr val="FF0000"/>
                </a:solidFill>
              </a:rPr>
              <a:t>Code":"Code1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","SerialNo":"SerialNo"</a:t>
            </a:r>
            <a:r>
              <a:rPr lang="en-US" altLang="ko-KR" sz="900" dirty="0" smtClean="0"/>
              <a:t>}]}</a:t>
            </a:r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310660" y="3432138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부품</a:t>
            </a:r>
            <a:r>
              <a:rPr lang="ko-KR" altLang="en-US" sz="1200" dirty="0" smtClean="0"/>
              <a:t>만 변경 할 때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224262" y="4463098"/>
            <a:ext cx="5704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</a:rPr>
              <a:t>{"</a:t>
            </a:r>
            <a:r>
              <a:rPr lang="en-US" altLang="ko-KR" sz="900" b="1" dirty="0">
                <a:solidFill>
                  <a:srgbClr val="FF0000"/>
                </a:solidFill>
              </a:rPr>
              <a:t>Code":"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Code","SerialNo":"222“,"Details":[</a:t>
            </a:r>
          </a:p>
          <a:p>
            <a:r>
              <a:rPr lang="en-US" altLang="ko-KR" sz="900" b="1" dirty="0" smtClean="0">
                <a:solidFill>
                  <a:srgbClr val="FF0000"/>
                </a:solidFill>
              </a:rPr>
              <a:t>{"</a:t>
            </a:r>
            <a:r>
              <a:rPr lang="en-US" altLang="ko-KR" sz="900" b="1" dirty="0">
                <a:solidFill>
                  <a:srgbClr val="FF0000"/>
                </a:solidFill>
              </a:rPr>
              <a:t>Code":"Code1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","SerialNo":"SerialNo"},{"</a:t>
            </a:r>
            <a:r>
              <a:rPr lang="en-US" altLang="ko-KR" sz="900" b="1" dirty="0">
                <a:solidFill>
                  <a:srgbClr val="FF0000"/>
                </a:solidFill>
              </a:rPr>
              <a:t>Code":"Code2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","SerialNo":"SerialNo"}]}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3858" y="4132284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한번에 모두 변경 할 때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354667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OUTPUT </a:t>
            </a:r>
            <a:r>
              <a:rPr lang="ko-KR" altLang="en-US" sz="1400" b="1" smtClean="0"/>
              <a:t>공통사항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6096000" y="18846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{"AllowNew</a:t>
            </a:r>
            <a:r>
              <a:rPr lang="en-US" altLang="ko-KR" sz="900" dirty="0" smtClean="0"/>
              <a:t>":false,"</a:t>
            </a:r>
            <a:r>
              <a:rPr lang="en-US" altLang="ko-KR" sz="900" dirty="0"/>
              <a:t>IdentityNo":0,"IdentityCode</a:t>
            </a:r>
            <a:r>
              <a:rPr lang="en-US" altLang="ko-KR" sz="900" dirty="0" smtClean="0"/>
              <a:t>":"","</a:t>
            </a:r>
            <a:r>
              <a:rPr lang="en-US" altLang="ko-KR" sz="900" dirty="0"/>
              <a:t>List":null,"Result":true,"Code":0,"Message":null}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21239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95736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PG-API-PL007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ko-KR" altLang="en-US" sz="12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 </a:t>
                      </a:r>
                      <a:r>
                        <a:rPr lang="ko-KR" altLang="en-US" sz="12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접수승인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/CS/Accept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66020"/>
              </p:ext>
            </p:extLst>
          </p:nvPr>
        </p:nvGraphicFramePr>
        <p:xfrm>
          <a:off x="284771" y="1427176"/>
          <a:ext cx="5707598" cy="470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622215"/>
                <a:gridCol w="2341119"/>
              </a:tblGrid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요청관리코드</a:t>
                      </a:r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55600" y="2139377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{“Code":”F0000001””}</a:t>
            </a: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95905"/>
              </p:ext>
            </p:extLst>
          </p:nvPr>
        </p:nvGraphicFramePr>
        <p:xfrm>
          <a:off x="6162594" y="1427176"/>
          <a:ext cx="5707598" cy="12112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734577"/>
                <a:gridCol w="2228757"/>
              </a:tblGrid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AllowNew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사용안함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 smtClean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요청세부코드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MasterCode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요청코드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CRUD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CRUD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096000" y="2778124"/>
            <a:ext cx="57741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{"AllowNew":false,"IdentityNo":0,"IdentityCode":null,"List":[{"AllowNew":false,"ID":"1","SubCode":"","MasterCode":"CS2202060053","CRUD":"U","Grant":8},{"AllowNew":false,"ID":"2","SubCode":"","MasterCode":"CS2202060053","CRUD":"U","Grant":8}],"Result":true,"Code":0,"Message":null}</a:t>
            </a:r>
          </a:p>
        </p:txBody>
      </p:sp>
    </p:spTree>
    <p:extLst>
      <p:ext uri="{BB962C8B-B14F-4D97-AF65-F5344CB8AC3E}">
        <p14:creationId xmlns:p14="http://schemas.microsoft.com/office/powerpoint/2010/main" val="3773451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46191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PG-API-PL008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ko-KR" altLang="en-US" sz="12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 </a:t>
                      </a:r>
                      <a:r>
                        <a:rPr lang="ko-KR" altLang="en-US" sz="12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처리결과 저장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/CS/Finish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520700" y="4388798"/>
            <a:ext cx="5393267" cy="7784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미작업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98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79468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PG-API-PL009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ko-KR" altLang="en-US" sz="12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제품도착처리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/CS/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ProductArrive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48283"/>
              </p:ext>
            </p:extLst>
          </p:nvPr>
        </p:nvGraphicFramePr>
        <p:xfrm>
          <a:off x="284771" y="1427176"/>
          <a:ext cx="5707598" cy="470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622215"/>
                <a:gridCol w="2341119"/>
              </a:tblGrid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요청관리코드</a:t>
                      </a:r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55600" y="2139377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{“Code":”F0000001””}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354667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OUTPUT </a:t>
            </a:r>
            <a:r>
              <a:rPr lang="ko-KR" altLang="en-US" sz="1400" b="1" smtClean="0"/>
              <a:t>공통사항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6096000" y="18846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{"AllowNew</a:t>
            </a:r>
            <a:r>
              <a:rPr lang="en-US" altLang="ko-KR" sz="900" dirty="0" smtClean="0"/>
              <a:t>":false,"</a:t>
            </a:r>
            <a:r>
              <a:rPr lang="en-US" altLang="ko-KR" sz="900" dirty="0"/>
              <a:t>IdentityNo":0,"IdentityCode</a:t>
            </a:r>
            <a:r>
              <a:rPr lang="en-US" altLang="ko-KR" sz="900" dirty="0" smtClean="0"/>
              <a:t>":"","</a:t>
            </a:r>
            <a:r>
              <a:rPr lang="en-US" altLang="ko-KR" sz="900" dirty="0"/>
              <a:t>List":null,"Result":true,"Code":0,"Message":null}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73580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04112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PG-API-PL010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ko-KR" altLang="en-US" sz="12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작업로그보기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/CS/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CSLogs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85269"/>
              </p:ext>
            </p:extLst>
          </p:nvPr>
        </p:nvGraphicFramePr>
        <p:xfrm>
          <a:off x="284771" y="1427176"/>
          <a:ext cx="5707598" cy="470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622215"/>
                <a:gridCol w="2341119"/>
              </a:tblGrid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요청관리코드</a:t>
                      </a:r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471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5600" y="2139377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{“Code":”F0000001””}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04484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33273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PG-API-PL011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첨부파일등록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/File/Put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520700" y="4388798"/>
            <a:ext cx="5393267" cy="7784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미작업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0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26854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PG-API-PL012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첨부파일삭제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/File/Remove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520700" y="4388798"/>
            <a:ext cx="5393267" cy="7784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미작업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3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409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90347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PG-API-PL013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처리결과 발주서연동처리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/CS/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CreateESALES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520700" y="4388798"/>
            <a:ext cx="5393267" cy="7784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미작업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84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61161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PG-API-PL014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처리결과 발주코드목록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/CS/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getESALESList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520700" y="4388798"/>
            <a:ext cx="5393267" cy="7784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미작업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94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17470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PG-API-PL010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통계조회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api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/.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php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520700" y="4388798"/>
            <a:ext cx="5393267" cy="7784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미작업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23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28554"/>
              </p:ext>
            </p:extLst>
          </p:nvPr>
        </p:nvGraphicFramePr>
        <p:xfrm>
          <a:off x="265721" y="1427692"/>
          <a:ext cx="11663811" cy="3351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4617"/>
                <a:gridCol w="1112462"/>
                <a:gridCol w="5342467"/>
                <a:gridCol w="3234265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구분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에러코드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에러코드명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오류없음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실행 성공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해킹시도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(SQL Injection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없음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데이터검사 오류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파라미터가 존재 하지 않습니다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파라미터가의 조건이 충족하지 않습니다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세션이 존재하지 않습니다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권한이 없습니다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실행오류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-2000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Exception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5721" y="9162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에러코드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49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8833" y="324433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API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3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15074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PG-API-CD001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국가코드목록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/Code/National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26324"/>
              </p:ext>
            </p:extLst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598810"/>
              </p:ext>
            </p:extLst>
          </p:nvPr>
        </p:nvGraphicFramePr>
        <p:xfrm>
          <a:off x="6130827" y="1427692"/>
          <a:ext cx="5707598" cy="1218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734577"/>
                <a:gridCol w="2228757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Numeric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11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순서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34590"/>
              </p:ext>
            </p:extLst>
          </p:nvPr>
        </p:nvGraphicFramePr>
        <p:xfrm>
          <a:off x="265721" y="1427692"/>
          <a:ext cx="5707598" cy="6093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622215"/>
                <a:gridCol w="2341119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검색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국가코드명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85375" y="2501178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{“</a:t>
            </a:r>
            <a:r>
              <a:rPr lang="en-US" altLang="ko-KR" sz="1200" dirty="0" smtClean="0"/>
              <a:t>s":””}</a:t>
            </a:r>
            <a:endParaRPr lang="ko-KR" altLang="en-US" sz="12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96000" y="5603889"/>
            <a:ext cx="1559020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{"AllowNew":false,"IdentityNo":0,"IdentityCode":null,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"Result":false,"Code":-10,"Message":"Don`t have session“</a:t>
            </a:r>
            <a:r>
              <a:rPr lang="en-US" altLang="ko-KR" sz="10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,</a:t>
            </a:r>
            <a:r>
              <a:rPr lang="ko-KR" altLang="ko-KR" sz="1000">
                <a:solidFill>
                  <a:srgbClr val="000000"/>
                </a:solidFill>
                <a:latin typeface="Arial Unicode MS" panose="020B0604020202020204" pitchFamily="50" charset="-127"/>
              </a:rPr>
              <a:t> "List</a:t>
            </a:r>
            <a:r>
              <a:rPr lang="ko-KR" altLang="ko-KR" sz="1000">
                <a:solidFill>
                  <a:srgbClr val="000000"/>
                </a:solidFill>
                <a:latin typeface="Arial Unicode MS" panose="020B0604020202020204" pitchFamily="50" charset="-127"/>
              </a:rPr>
              <a:t>":</a:t>
            </a:r>
            <a:r>
              <a:rPr lang="ko-KR" altLang="ko-KR" sz="100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null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}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318250" y="2920529"/>
            <a:ext cx="389241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{"AllowNew":false,"IdentityNo":0,"IdentityCode":null,</a:t>
            </a:r>
            <a:r>
              <a:rPr lang="ko-KR" altLang="ko-KR" sz="10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0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"</a:t>
            </a:r>
            <a:r>
              <a:rPr lang="ko-KR" altLang="ko-KR" sz="1000" dirty="0">
                <a:solidFill>
                  <a:srgbClr val="000000"/>
                </a:solidFill>
                <a:latin typeface="Arial Unicode MS" panose="020B0604020202020204" pitchFamily="50" charset="-127"/>
              </a:rPr>
              <a:t>Result":</a:t>
            </a:r>
            <a:r>
              <a:rPr lang="en-US" altLang="ko-KR" sz="1000" dirty="0">
                <a:solidFill>
                  <a:srgbClr val="000000"/>
                </a:solidFill>
                <a:latin typeface="Arial Unicode MS" panose="020B0604020202020204" pitchFamily="50" charset="-127"/>
              </a:rPr>
              <a:t>true</a:t>
            </a:r>
            <a:r>
              <a:rPr lang="ko-KR" altLang="ko-KR" sz="1000">
                <a:solidFill>
                  <a:srgbClr val="000000"/>
                </a:solidFill>
                <a:latin typeface="Arial Unicode MS" panose="020B0604020202020204" pitchFamily="50" charset="-127"/>
              </a:rPr>
              <a:t>,"</a:t>
            </a:r>
            <a:r>
              <a:rPr lang="ko-KR" altLang="ko-KR" sz="1000">
                <a:solidFill>
                  <a:srgbClr val="000000"/>
                </a:solidFill>
                <a:latin typeface="Arial Unicode MS" panose="020B0604020202020204" pitchFamily="50" charset="-127"/>
              </a:rPr>
              <a:t>Code</a:t>
            </a:r>
            <a:r>
              <a:rPr lang="ko-KR" altLang="ko-KR" sz="100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":</a:t>
            </a:r>
            <a:r>
              <a:rPr lang="en-US" altLang="ko-KR" sz="1000" dirty="0">
                <a:solidFill>
                  <a:srgbClr val="000000"/>
                </a:solidFill>
                <a:latin typeface="Arial Unicode MS" panose="020B0604020202020204" pitchFamily="50" charset="-127"/>
              </a:rPr>
              <a:t>1</a:t>
            </a:r>
            <a:r>
              <a:rPr lang="ko-KR" altLang="ko-KR" sz="100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,"</a:t>
            </a:r>
            <a:r>
              <a:rPr lang="ko-KR" altLang="ko-KR" sz="1000">
                <a:solidFill>
                  <a:srgbClr val="000000"/>
                </a:solidFill>
                <a:latin typeface="Arial Unicode MS" panose="020B0604020202020204" pitchFamily="50" charset="-127"/>
              </a:rPr>
              <a:t>Message</a:t>
            </a:r>
            <a:r>
              <a:rPr lang="ko-KR" altLang="ko-KR" sz="100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":"“</a:t>
            </a:r>
            <a:r>
              <a:rPr lang="en-US" altLang="ko-KR" sz="1000" dirty="0">
                <a:solidFill>
                  <a:srgbClr val="000000"/>
                </a:solidFill>
                <a:latin typeface="Arial Unicode MS" panose="020B0604020202020204" pitchFamily="50" charset="-127"/>
              </a:rPr>
              <a:t>,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List":[{"Code":0,"CodeName":"없음","OrderIndex":0},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	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{"Code":288,"CodeName":"가나","OrderIndex":1}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}</a:t>
            </a:r>
            <a:r>
              <a:rPr lang="ko-KR" altLang="ko-KR" sz="1000" dirty="0" smtClean="0"/>
              <a:t> </a:t>
            </a:r>
            <a:endParaRPr lang="ko-KR" altLang="ko-KR" sz="1000" dirty="0"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65721" y="5757778"/>
            <a:ext cx="12939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Like 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검색 허용 안함</a:t>
            </a:r>
            <a:endParaRPr lang="ko-KR" altLang="ko-KR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4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17258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PG-API-CD002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대리점목록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/Code/Agency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03890"/>
              </p:ext>
            </p:extLst>
          </p:nvPr>
        </p:nvGraphicFramePr>
        <p:xfrm>
          <a:off x="265721" y="1427692"/>
          <a:ext cx="5707598" cy="6093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622215"/>
                <a:gridCol w="2341119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검색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대리점명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85375" y="2501178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{“s":””}</a:t>
            </a:r>
            <a:endParaRPr lang="ko-KR" altLang="en-US" sz="12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08093"/>
              </p:ext>
            </p:extLst>
          </p:nvPr>
        </p:nvGraphicFramePr>
        <p:xfrm>
          <a:off x="6130827" y="1427692"/>
          <a:ext cx="5707598" cy="1827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734577"/>
                <a:gridCol w="2228757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Numeric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11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순서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11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AllowGlobal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30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42625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PG-API-CD003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+mj-lt"/>
                        </a:rPr>
                        <a:t>장비종류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+mj-lt"/>
                        </a:rPr>
                        <a:t>대분류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/Code/Device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50973"/>
              </p:ext>
            </p:extLst>
          </p:nvPr>
        </p:nvGraphicFramePr>
        <p:xfrm>
          <a:off x="265721" y="1427692"/>
          <a:ext cx="5707598" cy="6093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622215"/>
                <a:gridCol w="2341119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검색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장비명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85375" y="2501178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{“s":””}</a:t>
            </a:r>
            <a:endParaRPr lang="ko-KR" altLang="en-US" sz="1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21057"/>
              </p:ext>
            </p:extLst>
          </p:nvPr>
        </p:nvGraphicFramePr>
        <p:xfrm>
          <a:off x="6130827" y="1427692"/>
          <a:ext cx="5707598" cy="1218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734577"/>
                <a:gridCol w="2228757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Numeric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11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순서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4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846463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PG-API-CD004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부품종류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/Code/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DevicePart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60859"/>
              </p:ext>
            </p:extLst>
          </p:nvPr>
        </p:nvGraphicFramePr>
        <p:xfrm>
          <a:off x="265721" y="1427692"/>
          <a:ext cx="5707598" cy="6093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622215"/>
                <a:gridCol w="2341119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검색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부품종류명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85375" y="2501178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{“s":””}</a:t>
            </a:r>
            <a:endParaRPr lang="ko-KR" altLang="en-US" sz="1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00574"/>
              </p:ext>
            </p:extLst>
          </p:nvPr>
        </p:nvGraphicFramePr>
        <p:xfrm>
          <a:off x="6130827" y="1427692"/>
          <a:ext cx="5707598" cy="1218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734577"/>
                <a:gridCol w="2228757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Numeric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11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순서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95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8039"/>
              </p:ext>
            </p:extLst>
          </p:nvPr>
        </p:nvGraphicFramePr>
        <p:xfrm>
          <a:off x="185377" y="156633"/>
          <a:ext cx="1176822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771"/>
                <a:gridCol w="2980267"/>
                <a:gridCol w="717973"/>
                <a:gridCol w="4763347"/>
                <a:gridCol w="982133"/>
                <a:gridCol w="15057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PG-API-CD005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명칭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CS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+mj-lt"/>
                        </a:rPr>
                        <a:t>증상코드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V1.0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/Code/</a:t>
                      </a:r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CSReason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정승우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85375" y="1038014"/>
          <a:ext cx="11768224" cy="5063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4493"/>
                <a:gridCol w="2479619"/>
                <a:gridCol w="4886381"/>
                <a:gridCol w="997731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Request (GET, POST )</a:t>
                      </a: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Text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/ </a:t>
                      </a:r>
                      <a:r>
                        <a:rPr lang="en-US" altLang="ko-KR" sz="1200" b="1" baseline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Json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89065"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85375" y="2501178"/>
            <a:ext cx="56177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{</a:t>
            </a:r>
            <a:r>
              <a:rPr lang="ko-KR" altLang="en-US" sz="1200" smtClean="0"/>
              <a:t>없음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00574"/>
              </p:ext>
            </p:extLst>
          </p:nvPr>
        </p:nvGraphicFramePr>
        <p:xfrm>
          <a:off x="6130827" y="1427692"/>
          <a:ext cx="5707598" cy="1218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264"/>
                <a:gridCol w="1778000"/>
                <a:gridCol w="734577"/>
                <a:gridCol w="2228757"/>
              </a:tblGrid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Data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Numeric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endParaRPr lang="ko-KR" altLang="en-US" sz="11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순서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93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19629</TotalTime>
  <Words>3361</Words>
  <Application>Microsoft Office PowerPoint</Application>
  <PresentationFormat>와이드스크린</PresentationFormat>
  <Paragraphs>1238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swjeong</dc:creator>
  <cp:lastModifiedBy>swjeong</cp:lastModifiedBy>
  <cp:revision>142</cp:revision>
  <dcterms:created xsi:type="dcterms:W3CDTF">2022-01-17T07:25:14Z</dcterms:created>
  <dcterms:modified xsi:type="dcterms:W3CDTF">2022-02-06T15:18:05Z</dcterms:modified>
</cp:coreProperties>
</file>