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68" r:id="rId3"/>
    <p:sldId id="388" r:id="rId4"/>
    <p:sldId id="381" r:id="rId5"/>
    <p:sldId id="382" r:id="rId6"/>
    <p:sldId id="385" r:id="rId7"/>
    <p:sldId id="387" r:id="rId8"/>
    <p:sldId id="390" r:id="rId9"/>
    <p:sldId id="391" r:id="rId10"/>
    <p:sldId id="392" r:id="rId11"/>
    <p:sldId id="393" r:id="rId12"/>
    <p:sldId id="394" r:id="rId13"/>
    <p:sldId id="396" r:id="rId14"/>
    <p:sldId id="397" r:id="rId15"/>
    <p:sldId id="399" r:id="rId16"/>
    <p:sldId id="432" r:id="rId17"/>
    <p:sldId id="447" r:id="rId18"/>
    <p:sldId id="401" r:id="rId19"/>
    <p:sldId id="402" r:id="rId20"/>
    <p:sldId id="350" r:id="rId21"/>
    <p:sldId id="403" r:id="rId22"/>
    <p:sldId id="448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5" r:id="rId31"/>
    <p:sldId id="416" r:id="rId32"/>
    <p:sldId id="418" r:id="rId33"/>
    <p:sldId id="414" r:id="rId34"/>
    <p:sldId id="419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9" r:id="rId46"/>
    <p:sldId id="431" r:id="rId47"/>
    <p:sldId id="446" r:id="rId48"/>
    <p:sldId id="440" r:id="rId49"/>
    <p:sldId id="441" r:id="rId50"/>
    <p:sldId id="443" r:id="rId5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1264" y="6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1815-FBF4-4FBE-8BEC-07EA1BDBBB0B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C4AE-BDA2-4AE8-B31F-7247532AE7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6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9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7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1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9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1C4AE-BDA2-4AE8-B31F-7247532AE7B9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6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47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7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97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2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A28-9F9C-4A9C-9B0F-279AB93A3F34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E244-8DDD-4DD6-BB00-742B089CE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6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zjkBwZtxp4&amp;t=36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궁서" panose="02030600000101010101" pitchFamily="18" charset="-127"/>
                <a:cs typeface="Arial" panose="020B0604020202020204" pitchFamily="34" charset="0"/>
              </a:rPr>
              <a:t>Deep Learning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궁서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Prof.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Hyon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400" u="sng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Hee</a:t>
            </a:r>
            <a:r>
              <a:rPr lang="en-US" altLang="ko-KR" sz="2400" u="sng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Kim</a:t>
            </a:r>
            <a:endParaRPr lang="en-US" altLang="ko-K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Department of Statistics and Information Science, 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Dongduk</a:t>
            </a:r>
            <a:r>
              <a:rPr lang="en-US" altLang="ko-K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Women’s University</a:t>
            </a:r>
            <a:endParaRPr lang="ko-KR" alt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9" y="1124744"/>
            <a:ext cx="8580381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" y="872716"/>
            <a:ext cx="882475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5" y="620688"/>
            <a:ext cx="8656102" cy="56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3" y="908720"/>
            <a:ext cx="842450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Machine</a:t>
            </a: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Learning Steps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07904" y="2060848"/>
            <a:ext cx="172819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Computer</a:t>
            </a:r>
          </a:p>
          <a:p>
            <a:pPr algn="ctr"/>
            <a:r>
              <a:rPr lang="en-US" altLang="ko-KR" dirty="0" smtClean="0"/>
              <a:t>Program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260090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619672" y="2348880"/>
            <a:ext cx="11521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3" idx="3"/>
          </p:cNvCxnSpPr>
          <p:nvPr/>
        </p:nvCxnSpPr>
        <p:spPr>
          <a:xfrm>
            <a:off x="5436096" y="26009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372200" y="2348880"/>
            <a:ext cx="11521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1319726"/>
            <a:ext cx="292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Traditional Program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3429000"/>
            <a:ext cx="397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Machine Learning Program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3712339" y="4223829"/>
            <a:ext cx="1728192" cy="1080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76235" y="4763889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624107" y="4511861"/>
            <a:ext cx="11521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5" idx="3"/>
          </p:cNvCxnSpPr>
          <p:nvPr/>
        </p:nvCxnSpPr>
        <p:spPr>
          <a:xfrm>
            <a:off x="5440531" y="4763889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376635" y="4511861"/>
            <a:ext cx="11521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635896" y="5949280"/>
            <a:ext cx="1944216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Learning Algorithm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0" idx="0"/>
            <a:endCxn id="15" idx="2"/>
          </p:cNvCxnSpPr>
          <p:nvPr/>
        </p:nvCxnSpPr>
        <p:spPr>
          <a:xfrm flipH="1" flipV="1">
            <a:off x="4576435" y="5303949"/>
            <a:ext cx="31569" cy="64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0" idx="2"/>
          </p:cNvCxnSpPr>
          <p:nvPr/>
        </p:nvCxnSpPr>
        <p:spPr>
          <a:xfrm>
            <a:off x="1788256" y="6318612"/>
            <a:ext cx="1847640" cy="26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3892" y="5949280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88854"/>
              </p:ext>
            </p:extLst>
          </p:nvPr>
        </p:nvGraphicFramePr>
        <p:xfrm>
          <a:off x="457200" y="1628799"/>
          <a:ext cx="8363271" cy="45365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기계학습 유형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대표 알고리즘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비지도 학습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(unsupervised learning)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서술형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(descriptive)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클러스터링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k-means</a:t>
                      </a:r>
                      <a:r>
                        <a:rPr lang="en-US" altLang="ko-KR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dirty="0" smtClean="0"/>
                        <a:t>k-</a:t>
                      </a:r>
                      <a:r>
                        <a:rPr lang="en-US" altLang="ko-KR" dirty="0" err="1" smtClean="0"/>
                        <a:t>medoids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DBSCAN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차원 축소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PCA,</a:t>
                      </a:r>
                      <a:r>
                        <a:rPr lang="en-US" altLang="ko-KR" baseline="0" dirty="0" smtClean="0"/>
                        <a:t> NMF, t-SNE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지도 학습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(supervised learning)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예측형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(prediction)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 예측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0" spc="0" dirty="0" smtClean="0">
                          <a:effectLst/>
                        </a:rPr>
                        <a:t>k-NN, Naïve</a:t>
                      </a:r>
                      <a:r>
                        <a:rPr lang="en-US" altLang="ko-KR" sz="1800" kern="0" spc="0" baseline="0" dirty="0" smtClean="0">
                          <a:effectLst/>
                        </a:rPr>
                        <a:t> Bayes</a:t>
                      </a:r>
                      <a:r>
                        <a:rPr lang="en-US" altLang="ko-KR" sz="1800" kern="0" spc="0" dirty="0" smtClean="0">
                          <a:effectLst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800" kern="0" spc="0" dirty="0" smtClean="0">
                          <a:solidFill>
                            <a:schemeClr val="accent2"/>
                          </a:solidFill>
                          <a:effectLst/>
                        </a:rPr>
                        <a:t>Decision</a:t>
                      </a:r>
                      <a:r>
                        <a:rPr lang="en-US" altLang="ko-KR" sz="1800" kern="0" spc="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tree</a:t>
                      </a:r>
                      <a:r>
                        <a:rPr lang="en-US" altLang="ko-KR" sz="1800" kern="0" spc="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800" kern="0" spc="0" dirty="0" smtClean="0">
                          <a:solidFill>
                            <a:schemeClr val="accent2"/>
                          </a:solidFill>
                          <a:effectLst/>
                        </a:rPr>
                        <a:t>random forest 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수치 예측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0" spc="0" dirty="0" smtClean="0">
                          <a:solidFill>
                            <a:schemeClr val="accent2"/>
                          </a:solidFill>
                          <a:effectLst/>
                        </a:rPr>
                        <a:t>선형 회귀 분석</a:t>
                      </a:r>
                      <a:r>
                        <a:rPr lang="en-US" altLang="ko-KR" sz="1800" kern="0" spc="0" dirty="0" smtClean="0">
                          <a:solidFill>
                            <a:schemeClr val="accent2"/>
                          </a:solidFill>
                          <a:effectLst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smtClean="0">
                          <a:effectLst/>
                        </a:rPr>
                        <a:t>회귀 트리</a:t>
                      </a:r>
                      <a:r>
                        <a:rPr lang="en-US" altLang="ko-KR" sz="1800" kern="0" spc="0" dirty="0" smtClean="0">
                          <a:effectLst/>
                        </a:rPr>
                        <a:t>, SVM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15</a:t>
            </a:fld>
            <a:r>
              <a:rPr lang="en-US" altLang="ko-KR" smtClean="0"/>
              <a:t>/32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Types of Machine Learning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5" y="81508"/>
            <a:ext cx="7808341" cy="58085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8702" y="589004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[Patient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, Hospital, and Neighborhood Factors Associated with Treatment of Early-Stage Breast Cancer among Asian American Women in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California,</a:t>
            </a:r>
          </a:p>
          <a:p>
            <a:pPr fontAlgn="base"/>
            <a:r>
              <a:rPr lang="en-US" altLang="ko-KR" b="1" dirty="0"/>
              <a:t>DOI:</a:t>
            </a:r>
            <a:r>
              <a:rPr lang="en-US" altLang="ko-KR" dirty="0"/>
              <a:t> 10.1158/1055-9965.EPI-11-1143 Published May </a:t>
            </a:r>
            <a:r>
              <a:rPr lang="en-US" altLang="ko-KR" dirty="0" smtClean="0"/>
              <a:t>2012]</a:t>
            </a:r>
            <a:endParaRPr lang="en-US" altLang="ko-KR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9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343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체" panose="02030609000101010101" pitchFamily="17" charset="-127"/>
                <a:cs typeface="Calibri" panose="020F0502020204030204" pitchFamily="34" charset="0"/>
              </a:rPr>
              <a:t>Explainable Model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궁서체" panose="02030609000101010101" pitchFamily="17" charset="-127"/>
              <a:cs typeface="Calibri" panose="020F0502020204030204" pitchFamily="34" charset="0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333947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영국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노팅햄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대학교의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Stephen </a:t>
            </a:r>
            <a:r>
              <a:rPr lang="en-US" altLang="ko-KR" sz="2800" dirty="0" err="1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Weng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박사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연구팀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37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만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8,256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명의 환자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EHRs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에 포함된 진료 기록 분석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심혈관 질환의 발병과 관련된 패턴을 파악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400" dirty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인공지능의 심혈관 질환 예측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인공지능 가이드라인이 질병 예측에 더 효과적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표준 가이드라인 정확도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0.728</a:t>
            </a:r>
          </a:p>
          <a:p>
            <a:pPr lvl="1"/>
            <a:r>
              <a:rPr lang="ko-KR" altLang="en-US" sz="24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로지스틱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회귀분석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0.745</a:t>
            </a:r>
          </a:p>
          <a:p>
            <a:pPr lvl="1"/>
            <a:r>
              <a:rPr lang="ko-KR" altLang="en-US" sz="24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인공신경망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0.764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인공신경망의 경우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10</a:t>
            </a:r>
            <a:r>
              <a:rPr lang="ko-KR" altLang="en-US" sz="24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년동안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355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명의 추가적인 환자에 대해 심혈관 질환의 발병을 정확히 예측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1600" dirty="0">
              <a:latin typeface="Calibri" pitchFamily="34" charset="0"/>
              <a:cs typeface="Calibri" pitchFamily="34" charset="0"/>
            </a:endParaRPr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6305383"/>
            <a:ext cx="517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[</a:t>
            </a:r>
            <a:r>
              <a:rPr lang="ko-KR" altLang="en-US" i="1" dirty="0" smtClean="0"/>
              <a:t>의료 인공지능</a:t>
            </a:r>
            <a:r>
              <a:rPr lang="en-US" altLang="ko-KR" i="1" dirty="0" smtClean="0"/>
              <a:t>, </a:t>
            </a:r>
            <a:r>
              <a:rPr lang="ko-KR" altLang="en-US" i="1" dirty="0" err="1" smtClean="0"/>
              <a:t>최윤섭</a:t>
            </a:r>
            <a:r>
              <a:rPr lang="ko-KR" altLang="en-US" i="1" dirty="0" smtClean="0"/>
              <a:t> 저</a:t>
            </a:r>
            <a:r>
              <a:rPr lang="en-US" altLang="ko-KR" i="1" dirty="0" smtClean="0"/>
              <a:t>, </a:t>
            </a:r>
            <a:r>
              <a:rPr lang="ko-KR" altLang="en-US" i="1" dirty="0" err="1" smtClean="0"/>
              <a:t>클라우드</a:t>
            </a:r>
            <a:r>
              <a:rPr lang="ko-KR" altLang="en-US" i="1" dirty="0" smtClean="0"/>
              <a:t> 나인</a:t>
            </a:r>
            <a:r>
              <a:rPr lang="en-US" altLang="ko-KR" i="1" dirty="0" smtClean="0"/>
              <a:t>, 2018]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1721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인공지능이 추출한 위험 요소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5496" y="1219736"/>
          <a:ext cx="9001001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544">
                  <a:extLst>
                    <a:ext uri="{9D8B030D-6E8A-4147-A177-3AD203B41FA5}">
                      <a16:colId xmlns:a16="http://schemas.microsoft.com/office/drawing/2014/main" val="4006016584"/>
                    </a:ext>
                  </a:extLst>
                </a:gridCol>
                <a:gridCol w="2488082">
                  <a:extLst>
                    <a:ext uri="{9D8B030D-6E8A-4147-A177-3AD203B41FA5}">
                      <a16:colId xmlns:a16="http://schemas.microsoft.com/office/drawing/2014/main" val="2226119073"/>
                    </a:ext>
                  </a:extLst>
                </a:gridCol>
                <a:gridCol w="1902651">
                  <a:extLst>
                    <a:ext uri="{9D8B030D-6E8A-4147-A177-3AD203B41FA5}">
                      <a16:colId xmlns:a16="http://schemas.microsoft.com/office/drawing/2014/main" val="1808921743"/>
                    </a:ext>
                  </a:extLst>
                </a:gridCol>
                <a:gridCol w="2341724">
                  <a:extLst>
                    <a:ext uri="{9D8B030D-6E8A-4147-A177-3AD203B41FA5}">
                      <a16:colId xmlns:a16="http://schemas.microsoft.com/office/drawing/2014/main" val="38588558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의료계 가이드라인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인공지능 가이드라인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남성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여성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로지스틱</a:t>
                      </a:r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 회귀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랜덤 </a:t>
                      </a:r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포레스트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연령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콜레스테롤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HDL </a:t>
                      </a:r>
                      <a:r>
                        <a:rPr lang="ko-KR" altLang="en-US" dirty="0" smtClean="0"/>
                        <a:t>콜레스테롤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HDL </a:t>
                      </a:r>
                      <a:r>
                        <a:rPr lang="ko-KR" altLang="en-US" dirty="0" smtClean="0"/>
                        <a:t>콜레스테롤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콜레스테롤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경제적 지표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인종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0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연령</a:t>
                      </a:r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총콜레스테롤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연령</a:t>
                      </a:r>
                      <a:r>
                        <a:rPr lang="en-US" altLang="ko-KR" dirty="0" smtClean="0"/>
                        <a:t>*HDL 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HDL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콜레스테롤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치료받은 </a:t>
                      </a:r>
                      <a:r>
                        <a:rPr lang="ko-KR" altLang="en-US" dirty="0" err="1" smtClean="0"/>
                        <a:t>수축기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</a:t>
                      </a:r>
                      <a:r>
                        <a:rPr lang="en-US" altLang="ko-KR" dirty="0" smtClean="0"/>
                        <a:t>*</a:t>
                      </a:r>
                      <a:r>
                        <a:rPr lang="ko-KR" altLang="en-US" dirty="0" smtClean="0"/>
                        <a:t>총콜레스테롤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심박세동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당화혈색소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 </a:t>
                      </a:r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치료받은 </a:t>
                      </a:r>
                      <a:r>
                        <a:rPr lang="ko-KR" altLang="en-US" dirty="0" err="1" smtClean="0"/>
                        <a:t>수축기</a:t>
                      </a:r>
                      <a:r>
                        <a:rPr lang="ko-KR" altLang="en-US" dirty="0" smtClean="0"/>
                        <a:t> 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만성 신장 질환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중성지방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5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 </a:t>
                      </a:r>
                      <a:r>
                        <a:rPr lang="en-US" altLang="ko-KR" dirty="0" smtClean="0"/>
                        <a:t>*</a:t>
                      </a:r>
                      <a:r>
                        <a:rPr lang="en-US" altLang="ko-KR" baseline="0" dirty="0" smtClean="0"/>
                        <a:t> HDL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치료받지 않은 </a:t>
                      </a:r>
                      <a:r>
                        <a:rPr lang="ko-KR" altLang="en-US" dirty="0" err="1" smtClean="0"/>
                        <a:t>수축기</a:t>
                      </a:r>
                      <a:r>
                        <a:rPr lang="ko-KR" altLang="en-US" dirty="0" smtClean="0"/>
                        <a:t> 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류마티스</a:t>
                      </a:r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관절염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사회경제적 지표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빈곤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4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치료받지 않은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수축기</a:t>
                      </a:r>
                      <a:r>
                        <a:rPr lang="ko-KR" altLang="en-US" dirty="0" smtClean="0"/>
                        <a:t> 혈압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연령 </a:t>
                      </a:r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흡연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관상동맥질환</a:t>
                      </a:r>
                      <a:endParaRPr lang="en-US" altLang="ko-KR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가족력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BMI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1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당뇨병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당뇨병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반성 폐쇄성 </a:t>
                      </a:r>
                      <a:endParaRPr lang="en-US" altLang="ko-KR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폐질환</a:t>
                      </a:r>
                      <a:endParaRPr lang="ko-KR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총콜레스테롤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Basics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Perceptron to Deep Learning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Google </a:t>
            </a:r>
            <a:r>
              <a:rPr lang="en-US" altLang="ko-KR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0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Course Overview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Deep Neural Network </a:t>
            </a:r>
            <a:endParaRPr lang="en-US" altLang="ko-KR" sz="2800" dirty="0" smtClean="0">
              <a:solidFill>
                <a:schemeClr val="tx2"/>
              </a:solidFill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DNN with Structured Data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실습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피마 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인디언 당뇨병 예측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Convolutional Neural Network </a:t>
            </a:r>
            <a:endParaRPr lang="en-US" altLang="ko-KR" sz="2800" dirty="0" smtClean="0">
              <a:solidFill>
                <a:schemeClr val="tx2"/>
              </a:solidFill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CNN with Image Classification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실습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치매환자 </a:t>
            </a:r>
            <a:r>
              <a:rPr lang="ko-KR" altLang="en-US" sz="2400" dirty="0" err="1" smtClean="0">
                <a:latin typeface="Calibri" pitchFamily="34" charset="0"/>
                <a:cs typeface="Calibri" pitchFamily="34" charset="0"/>
              </a:rPr>
              <a:t>뇌사진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 분류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Recurrent Neural Network </a:t>
            </a:r>
            <a:endParaRPr lang="en-US" altLang="ko-KR" sz="2800" dirty="0" smtClean="0">
              <a:solidFill>
                <a:schemeClr val="tx2"/>
              </a:solidFill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RNN with Time-series data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실습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국민 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건강 검진 데이터</a:t>
            </a:r>
            <a:r>
              <a:rPr lang="ko-KR" alt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활용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+mn-ea"/>
                <a:cs typeface="Calibri" pitchFamily="34" charset="0"/>
              </a:rPr>
              <a:t>Recent Trends</a:t>
            </a:r>
            <a:endParaRPr lang="en-US" altLang="ko-KR" sz="2800" dirty="0" smtClean="0">
              <a:solidFill>
                <a:schemeClr val="tx2"/>
              </a:solidFill>
              <a:latin typeface="+mn-ea"/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Explainable AI (</a:t>
            </a:r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AI) </a:t>
            </a:r>
          </a:p>
          <a:p>
            <a:pPr lvl="1"/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실습</a:t>
            </a: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ko-KR" altLang="en-US" sz="2400" dirty="0" smtClean="0">
                <a:latin typeface="Calibri" pitchFamily="34" charset="0"/>
                <a:cs typeface="Calibri" pitchFamily="34" charset="0"/>
              </a:rPr>
              <a:t>유방암 예측 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5900" y="26064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데이터 주도 학습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966574" cy="3969408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979712" y="3068960"/>
            <a:ext cx="2448272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3504452" y="5747840"/>
            <a:ext cx="850392" cy="731520"/>
          </a:xfrm>
          <a:prstGeom prst="bent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29709" y="6113600"/>
            <a:ext cx="251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Black Box Model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59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ceptr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1" t="9167" r="15128" b="6899"/>
          <a:stretch/>
        </p:blipFill>
        <p:spPr bwMode="auto">
          <a:xfrm>
            <a:off x="251520" y="476672"/>
            <a:ext cx="281383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 layer Perceptron (MLP) Models on Real World Banking Data | by Awhan  Mohanty | Becoming Human: Artificial Intelligence Magazin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r="6160" b="3609"/>
          <a:stretch/>
        </p:blipFill>
        <p:spPr bwMode="auto">
          <a:xfrm>
            <a:off x="5220072" y="207909"/>
            <a:ext cx="3859290" cy="293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059832" y="1772816"/>
            <a:ext cx="1584176" cy="5427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인공지능 : Multilayer Neural Network(다중 계층 신경망) 필요성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04" y="3645024"/>
            <a:ext cx="6347857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8172400" y="2636912"/>
            <a:ext cx="504056" cy="9366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400" dirty="0" smtClean="0"/>
              <a:t>구조</a:t>
            </a:r>
            <a:endParaRPr lang="en-US" altLang="ko-KR" sz="2400" dirty="0" smtClean="0"/>
          </a:p>
          <a:p>
            <a:r>
              <a:rPr lang="ko-KR" altLang="en-US" sz="2400" dirty="0" smtClean="0"/>
              <a:t>동작</a:t>
            </a:r>
            <a:endParaRPr lang="en-US" altLang="ko-KR" sz="2400" dirty="0" smtClean="0"/>
          </a:p>
          <a:p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85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퍼셉트론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328592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퍼셉트론이란</a:t>
            </a:r>
            <a:r>
              <a:rPr lang="en-US" altLang="ko-KR" sz="2800" dirty="0" smtClean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?</a:t>
            </a: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다수의 신호를 입력으로 받아 하나의 신호를 출력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전류가 전선을 타고 흐르는 전자를 보내듯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퍼셉트론</a:t>
            </a:r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신호도 흐름을 만들고 정보를 앞으로 전달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400" dirty="0" smtClean="0">
              <a:solidFill>
                <a:srgbClr val="C00000"/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914400" lvl="2" indent="0">
              <a:buNone/>
            </a:pPr>
            <a:endParaRPr lang="en-US" altLang="ko-KR" sz="18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1600" dirty="0">
              <a:latin typeface="Calibri" pitchFamily="34" charset="0"/>
              <a:cs typeface="Calibri" pitchFamily="34" charset="0"/>
            </a:endParaRPr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3740909" cy="18437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301209"/>
            <a:ext cx="4763149" cy="1080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9018"/>
            <a:ext cx="333593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err="1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퍼셉트론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80" y="1340768"/>
            <a:ext cx="7645039" cy="5328592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H="1">
            <a:off x="5220072" y="3140968"/>
            <a:ext cx="1152128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2200" y="29563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활성화함수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활성화 함수의 종류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2897" r="2655" b="1555"/>
          <a:stretch/>
        </p:blipFill>
        <p:spPr>
          <a:xfrm>
            <a:off x="69816" y="1118481"/>
            <a:ext cx="4176464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34947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계단함수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26" r="2961" b="1580"/>
          <a:stretch/>
        </p:blipFill>
        <p:spPr>
          <a:xfrm>
            <a:off x="4572000" y="1256926"/>
            <a:ext cx="4248472" cy="23808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4048" y="35955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74" y="3496558"/>
            <a:ext cx="1224136" cy="4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64704"/>
            <a:ext cx="2997354" cy="2730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4524210" cy="13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55576" y="1067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3" name="타원 2"/>
          <p:cNvSpPr/>
          <p:nvPr/>
        </p:nvSpPr>
        <p:spPr>
          <a:xfrm>
            <a:off x="755576" y="176291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4" name="타원 3"/>
          <p:cNvSpPr/>
          <p:nvPr/>
        </p:nvSpPr>
        <p:spPr>
          <a:xfrm>
            <a:off x="3419872" y="1021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baseline="-25000" dirty="0"/>
          </a:p>
        </p:txBody>
      </p:sp>
      <p:cxnSp>
        <p:nvCxnSpPr>
          <p:cNvPr id="6" name="직선 화살표 연결선 5"/>
          <p:cNvCxnSpPr>
            <a:stCxn id="2" idx="6"/>
          </p:cNvCxnSpPr>
          <p:nvPr/>
        </p:nvCxnSpPr>
        <p:spPr>
          <a:xfrm>
            <a:off x="1669976" y="563929"/>
            <a:ext cx="1749896" cy="55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6"/>
          </p:cNvCxnSpPr>
          <p:nvPr/>
        </p:nvCxnSpPr>
        <p:spPr>
          <a:xfrm flipV="1">
            <a:off x="1669976" y="1834921"/>
            <a:ext cx="1749896" cy="3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8" y="47005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60854" y="165025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1" name="타원 10"/>
          <p:cNvSpPr/>
          <p:nvPr/>
        </p:nvSpPr>
        <p:spPr>
          <a:xfrm>
            <a:off x="940945" y="46164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" name="타원 11"/>
          <p:cNvSpPr/>
          <p:nvPr/>
        </p:nvSpPr>
        <p:spPr>
          <a:xfrm>
            <a:off x="971600" y="5852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타원 12"/>
          <p:cNvSpPr/>
          <p:nvPr/>
        </p:nvSpPr>
        <p:spPr>
          <a:xfrm>
            <a:off x="3513584" y="47754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baseline="-25000" dirty="0"/>
          </a:p>
        </p:txBody>
      </p:sp>
      <p:cxnSp>
        <p:nvCxnSpPr>
          <p:cNvPr id="14" name="직선 화살표 연결선 13"/>
          <p:cNvCxnSpPr>
            <a:stCxn id="11" idx="6"/>
          </p:cNvCxnSpPr>
          <p:nvPr/>
        </p:nvCxnSpPr>
        <p:spPr>
          <a:xfrm flipV="1">
            <a:off x="1855345" y="5048064"/>
            <a:ext cx="1564527" cy="2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6"/>
          </p:cNvCxnSpPr>
          <p:nvPr/>
        </p:nvCxnSpPr>
        <p:spPr>
          <a:xfrm flipV="1">
            <a:off x="1886000" y="5576664"/>
            <a:ext cx="1627584" cy="7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0984" y="468953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370984" y="557666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타원 20"/>
          <p:cNvSpPr/>
          <p:nvPr/>
        </p:nvSpPr>
        <p:spPr>
          <a:xfrm>
            <a:off x="940945" y="3244846"/>
            <a:ext cx="914400" cy="914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6"/>
          </p:cNvCxnSpPr>
          <p:nvPr/>
        </p:nvCxnSpPr>
        <p:spPr>
          <a:xfrm>
            <a:off x="1855345" y="3702046"/>
            <a:ext cx="1708543" cy="914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50090" y="3861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56217" y="141277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 =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2120" y="1268760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(b +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+ 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&lt;= 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52120" y="166945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(b +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+ 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&gt; 0)</a:t>
            </a:r>
            <a:endParaRPr lang="ko-KR" altLang="en-US" dirty="0"/>
          </a:p>
        </p:txBody>
      </p:sp>
      <p:sp>
        <p:nvSpPr>
          <p:cNvPr id="30" name="왼쪽 중괄호 29"/>
          <p:cNvSpPr/>
          <p:nvPr/>
        </p:nvSpPr>
        <p:spPr>
          <a:xfrm>
            <a:off x="5652120" y="1412776"/>
            <a:ext cx="63855" cy="4572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6732240" y="1988840"/>
            <a:ext cx="26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596336" y="1988840"/>
            <a:ext cx="264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64383" y="19888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728479" y="19888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64383" y="22768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72200" y="22768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신호의 영향력 제어</a:t>
            </a:r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084168" y="1021129"/>
            <a:ext cx="216024" cy="24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35731" y="59107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뉴런이 얼마나 쉽게 </a:t>
            </a:r>
            <a:endParaRPr lang="en-US" altLang="ko-KR" dirty="0" smtClean="0"/>
          </a:p>
          <a:p>
            <a:r>
              <a:rPr lang="ko-KR" altLang="en-US" dirty="0" smtClean="0"/>
              <a:t>활성화되는지 제어</a:t>
            </a:r>
            <a:endParaRPr lang="ko-KR" altLang="en-US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1970683" y="2091595"/>
            <a:ext cx="4055147" cy="1312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51668" y="492298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h(x) = 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00192" y="4687400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(x &lt;= 0)</a:t>
            </a:r>
          </a:p>
          <a:p>
            <a:endParaRPr lang="en-US" altLang="ko-KR" dirty="0"/>
          </a:p>
          <a:p>
            <a:r>
              <a:rPr lang="en-US" altLang="ko-KR" dirty="0" smtClean="0"/>
              <a:t>1 (x &gt;0)</a:t>
            </a:r>
            <a:endParaRPr lang="ko-KR" altLang="en-US" dirty="0"/>
          </a:p>
        </p:txBody>
      </p:sp>
      <p:sp>
        <p:nvSpPr>
          <p:cNvPr id="54" name="왼쪽 중괄호 53"/>
          <p:cNvSpPr/>
          <p:nvPr/>
        </p:nvSpPr>
        <p:spPr>
          <a:xfrm>
            <a:off x="6271748" y="4922981"/>
            <a:ext cx="45719" cy="5040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652120" y="423038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 = h(b + </a:t>
            </a: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r>
              <a:rPr lang="en-US" altLang="ko-KR" dirty="0"/>
              <a:t> + 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W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74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535387" y="298681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" name="타원 11"/>
          <p:cNvSpPr/>
          <p:nvPr/>
        </p:nvSpPr>
        <p:spPr>
          <a:xfrm>
            <a:off x="535387" y="49778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타원 12"/>
          <p:cNvSpPr/>
          <p:nvPr/>
        </p:nvSpPr>
        <p:spPr>
          <a:xfrm>
            <a:off x="3275856" y="2474640"/>
            <a:ext cx="1928815" cy="19131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cxnSp>
        <p:nvCxnSpPr>
          <p:cNvPr id="14" name="직선 화살표 연결선 13"/>
          <p:cNvCxnSpPr>
            <a:stCxn id="11" idx="6"/>
          </p:cNvCxnSpPr>
          <p:nvPr/>
        </p:nvCxnSpPr>
        <p:spPr>
          <a:xfrm flipV="1">
            <a:off x="1449787" y="3418431"/>
            <a:ext cx="1564527" cy="2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6"/>
          </p:cNvCxnSpPr>
          <p:nvPr/>
        </p:nvCxnSpPr>
        <p:spPr>
          <a:xfrm flipV="1">
            <a:off x="1449787" y="4440271"/>
            <a:ext cx="1970085" cy="99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2635" y="30414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02635" y="458533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21" name="타원 20"/>
          <p:cNvSpPr/>
          <p:nvPr/>
        </p:nvSpPr>
        <p:spPr>
          <a:xfrm>
            <a:off x="574602" y="1065355"/>
            <a:ext cx="914400" cy="914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6"/>
          </p:cNvCxnSpPr>
          <p:nvPr/>
        </p:nvCxnSpPr>
        <p:spPr>
          <a:xfrm>
            <a:off x="1489002" y="1522555"/>
            <a:ext cx="1708543" cy="914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83747" y="16815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280642" y="3083973"/>
            <a:ext cx="648072" cy="633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556599" y="3114691"/>
            <a:ext cx="648072" cy="633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7" idx="6"/>
            <a:endCxn id="39" idx="2"/>
          </p:cNvCxnSpPr>
          <p:nvPr/>
        </p:nvCxnSpPr>
        <p:spPr>
          <a:xfrm>
            <a:off x="3928714" y="3400503"/>
            <a:ext cx="627885" cy="3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0418" y="304909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h()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87159" y="2751941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 = b + w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 +w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2</a:t>
            </a:r>
            <a:endParaRPr lang="ko-KR" altLang="en-US" sz="2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37607" y="343571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r>
              <a:rPr lang="en-US" altLang="ko-KR" sz="2400" dirty="0" smtClean="0"/>
              <a:t> = h(a)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020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학습 문제 </a:t>
            </a:r>
            <a:endParaRPr lang="en-US" altLang="ko-KR" dirty="0"/>
          </a:p>
          <a:p>
            <a:pPr lvl="1"/>
            <a:r>
              <a:rPr lang="ko-KR" altLang="en-US" dirty="0" smtClean="0"/>
              <a:t>지금까지는 학습을 마친 </a:t>
            </a:r>
            <a:r>
              <a:rPr lang="ko-KR" altLang="en-US" dirty="0" err="1" smtClean="0"/>
              <a:t>퍼셉트론을</a:t>
            </a:r>
            <a:r>
              <a:rPr lang="ko-KR" altLang="en-US" dirty="0" smtClean="0"/>
              <a:t> 가지고 동작을 설명한 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3"/>
          <a:stretch/>
        </p:blipFill>
        <p:spPr bwMode="auto">
          <a:xfrm>
            <a:off x="1187624" y="2276872"/>
            <a:ext cx="688772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Basics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Perceptron to Deep Learning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Google </a:t>
            </a:r>
            <a:r>
              <a:rPr lang="en-US" altLang="ko-KR" sz="2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5900" y="19548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선형 분류기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학습 방식 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(1/2)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"/>
          <a:stretch/>
        </p:blipFill>
        <p:spPr bwMode="auto">
          <a:xfrm>
            <a:off x="179512" y="2348880"/>
            <a:ext cx="5042774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22" b="-12936"/>
          <a:stretch/>
        </p:blipFill>
        <p:spPr bwMode="auto">
          <a:xfrm>
            <a:off x="392717" y="1716620"/>
            <a:ext cx="2448272" cy="34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203848" y="1322183"/>
                <a:ext cx="583264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ko-KR" altLang="en-US" dirty="0"/>
                  <a:t>훈련집합 </a:t>
                </a:r>
                <a:endParaRPr lang="en-US" altLang="ko-KR" dirty="0"/>
              </a:p>
              <a:p>
                <a:pPr marL="447675" lvl="2" indent="0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𝕏</m:t>
                    </m:r>
                    <m:r>
                      <a:rPr lang="en-US" altLang="ko-KR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2.0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4.0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6.0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8.0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}, </m:t>
                    </m:r>
                  </m:oMath>
                </a14:m>
                <a:endParaRPr lang="en-US" altLang="ko-KR" i="1" dirty="0">
                  <a:latin typeface="Cambria Math"/>
                </a:endParaRPr>
              </a:p>
              <a:p>
                <a:pPr marL="447675" lvl="2" indent="0">
                  <a:buNone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𝕐</m:t>
                    </m:r>
                    <m:r>
                      <a:rPr lang="en-US" altLang="ko-KR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=3.0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=4.0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=5.0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=6.0}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22183"/>
                <a:ext cx="5832648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45199"/>
            <a:ext cx="4896544" cy="131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36296" y="5157192"/>
                <a:ext cx="1152128" cy="457200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3600" b="0" i="1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600" b="0" i="1" smtClean="0"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ko-KR" altLang="en-US" sz="36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5157192"/>
                <a:ext cx="1152128" cy="457200"/>
              </a:xfrm>
              <a:prstGeom prst="rect">
                <a:avLst/>
              </a:prstGeom>
              <a:blipFill>
                <a:blip r:embed="rId6"/>
                <a:stretch>
                  <a:fillRect l="-529" r="-6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6444208" y="5385793"/>
            <a:ext cx="648072" cy="1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14355" y="336871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 smtClean="0"/>
              <a:t>Y=0.1x + 0.4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381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485900" y="195486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선형 분류기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학습 방식 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(2/2)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6"/>
          <a:stretch/>
        </p:blipFill>
        <p:spPr bwMode="auto">
          <a:xfrm>
            <a:off x="97687" y="2204864"/>
            <a:ext cx="861636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1.3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목적함수 설계 </a:t>
                </a:r>
                <a:endParaRPr lang="en-US" altLang="ko-KR" dirty="0"/>
              </a:p>
              <a:p>
                <a:pPr lvl="1"/>
                <a:r>
                  <a:rPr lang="ko-KR" altLang="en-US" dirty="0" err="1" smtClean="0"/>
                  <a:t>퍼셉트론의</a:t>
                </a:r>
                <a:r>
                  <a:rPr lang="ko-KR" altLang="en-US" dirty="0" smtClean="0"/>
                  <a:t> 매개변수를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  <a:ea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ko-KR" altLang="en-US" dirty="0" smtClean="0"/>
                  <a:t>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표기하면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매개변수 집합은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목적함수를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또는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𝐽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1" i="0" smtClean="0">
                        <a:latin typeface="Cambria Math"/>
                      </a:rPr>
                      <m:t>𝐰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표기함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목적함수의 조건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marL="447675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4896544" cy="13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39" y="4437112"/>
            <a:ext cx="6743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2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2948501" cy="2894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53" y="3140968"/>
            <a:ext cx="2971302" cy="294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2412" y="6330552"/>
            <a:ext cx="155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OR Gate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6330552"/>
            <a:ext cx="1770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XOR Gate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b="7040"/>
          <a:stretch/>
        </p:blipFill>
        <p:spPr>
          <a:xfrm>
            <a:off x="5955753" y="188640"/>
            <a:ext cx="2603634" cy="2664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932345" cy="2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0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다층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퍼셉트론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퍼셉트론은</a:t>
            </a:r>
            <a:r>
              <a:rPr lang="ko-KR" altLang="en-US" dirty="0" smtClean="0"/>
              <a:t> 선형 </a:t>
            </a:r>
            <a:r>
              <a:rPr lang="ko-KR" altLang="en-US" dirty="0" err="1" smtClean="0"/>
              <a:t>분류기라는</a:t>
            </a:r>
            <a:r>
              <a:rPr lang="ko-KR" altLang="en-US" dirty="0" smtClean="0"/>
              <a:t> 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3-7(b)]</a:t>
            </a:r>
            <a:r>
              <a:rPr lang="ko-KR" altLang="en-US" dirty="0" smtClean="0"/>
              <a:t>의 선형 분리 불가능한 상황에서는 일정한 양의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XOR </a:t>
            </a:r>
            <a:r>
              <a:rPr lang="ko-KR" altLang="en-US" dirty="0" smtClean="0"/>
              <a:t>문제에서는 </a:t>
            </a:r>
            <a:r>
              <a:rPr lang="en-US" altLang="ko-KR" dirty="0" smtClean="0"/>
              <a:t>75%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정확률</a:t>
            </a:r>
            <a:r>
              <a:rPr lang="ko-KR" altLang="en-US" dirty="0" smtClean="0"/>
              <a:t> 한계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민스키의</a:t>
            </a:r>
            <a:r>
              <a:rPr lang="ko-KR" altLang="en-US" dirty="0" smtClean="0"/>
              <a:t> </a:t>
            </a:r>
            <a:r>
              <a:rPr lang="en-US" altLang="ko-KR" dirty="0"/>
              <a:t>『</a:t>
            </a:r>
            <a:r>
              <a:rPr lang="en-US" altLang="ko-KR" dirty="0" err="1"/>
              <a:t>Perceptrons</a:t>
            </a:r>
            <a:r>
              <a:rPr lang="en-US" altLang="ko-KR" dirty="0" smtClean="0"/>
              <a:t>』</a:t>
            </a:r>
          </a:p>
          <a:p>
            <a:pPr lvl="2"/>
            <a:r>
              <a:rPr lang="ko-KR" altLang="en-US" dirty="0" err="1"/>
              <a:t>퍼</a:t>
            </a:r>
            <a:r>
              <a:rPr lang="ko-KR" altLang="en-US" dirty="0" err="1" smtClean="0"/>
              <a:t>셉트론의</a:t>
            </a:r>
            <a:r>
              <a:rPr lang="ko-KR" altLang="en-US" dirty="0" smtClean="0"/>
              <a:t> 한계를 지적하고 다층 구조를 이용한 극복 방안 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당시 기술로 실현 불가능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1974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웨어보스는</a:t>
            </a:r>
            <a:r>
              <a:rPr lang="ko-KR" altLang="en-US" dirty="0" smtClean="0"/>
              <a:t> 박사 논문에서 오류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 제안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1986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루멜하트의</a:t>
            </a:r>
            <a:r>
              <a:rPr lang="ko-KR" altLang="en-US" dirty="0" smtClean="0"/>
              <a:t> </a:t>
            </a:r>
            <a:r>
              <a:rPr lang="ko-KR" altLang="en-US" dirty="0"/>
              <a:t>저서 </a:t>
            </a:r>
            <a:r>
              <a:rPr lang="en-US" altLang="ko-KR" dirty="0"/>
              <a:t>『Parallel Distributed Processing</a:t>
            </a:r>
            <a:r>
              <a:rPr lang="en-US" altLang="ko-KR" dirty="0" smtClean="0"/>
              <a:t>』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FF"/>
                </a:solidFill>
              </a:rPr>
              <a:t>다층 </a:t>
            </a:r>
            <a:r>
              <a:rPr lang="ko-KR" altLang="en-US" dirty="0" err="1">
                <a:solidFill>
                  <a:srgbClr val="0000FF"/>
                </a:solidFill>
              </a:rPr>
              <a:t>퍼</a:t>
            </a:r>
            <a:r>
              <a:rPr lang="ko-KR" altLang="en-US" dirty="0" err="1" smtClean="0">
                <a:solidFill>
                  <a:srgbClr val="0000FF"/>
                </a:solidFill>
              </a:rPr>
              <a:t>셉트론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/>
              <a:t>이론 정립하여 신경망 부활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267517" cy="196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특징 공간 변환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퍼셉트론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사용한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문제의 해결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퍼셉트론</a:t>
            </a:r>
            <a:r>
              <a:rPr lang="en-US" altLang="ko-KR" dirty="0" smtClean="0"/>
              <a:t>①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퍼셉트론</a:t>
            </a:r>
            <a:r>
              <a:rPr lang="en-US" altLang="ko-KR" dirty="0" smtClean="0"/>
              <a:t>②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+1</a:t>
            </a:r>
            <a:r>
              <a:rPr lang="ko-KR" altLang="en-US" dirty="0" smtClean="0"/>
              <a:t>이면     부류이고 그렇지 않으면     부류임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3" y="2204864"/>
            <a:ext cx="788175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4572000" y="162880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92280" y="1628800"/>
            <a:ext cx="144016" cy="144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특징 공간 변환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퍼셉트론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개를 순차 결합하면</a:t>
                </a:r>
                <a:r>
                  <a:rPr lang="en-US" altLang="ko-KR" dirty="0" smtClean="0"/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새로운 </a:t>
                </a:r>
                <a:r>
                  <a:rPr lang="ko-KR" altLang="en-US" dirty="0"/>
                  <a:t>특징 공간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/>
                      </a:rPr>
                      <m:t>𝐳</m:t>
                    </m:r>
                  </m:oMath>
                </a14:m>
                <a:r>
                  <a:rPr lang="ko-KR" altLang="en-US" dirty="0" smtClean="0"/>
                  <a:t>에서 선형 분리를 수행하는 </a:t>
                </a:r>
                <a:r>
                  <a:rPr lang="ko-KR" altLang="en-US" dirty="0" err="1" smtClean="0"/>
                  <a:t>퍼셉트론</a:t>
                </a:r>
                <a:r>
                  <a:rPr lang="ko-KR" altLang="en-US" dirty="0" smtClean="0"/>
                  <a:t>③을 순차 결합하면</a:t>
                </a:r>
                <a:r>
                  <a:rPr lang="en-US" altLang="ko-KR" dirty="0" smtClean="0"/>
                  <a:t>, [</a:t>
                </a:r>
                <a:r>
                  <a:rPr lang="ko-KR" altLang="en-US" dirty="0" smtClean="0"/>
                  <a:t>그림 </a:t>
                </a:r>
                <a:r>
                  <a:rPr lang="en-US" altLang="ko-KR" dirty="0" smtClean="0"/>
                  <a:t>3-10(b)]</a:t>
                </a:r>
                <a:r>
                  <a:rPr lang="ko-KR" altLang="en-US" dirty="0" smtClean="0"/>
                  <a:t>의 </a:t>
                </a:r>
                <a:r>
                  <a:rPr lang="ko-KR" altLang="en-US" dirty="0" smtClean="0">
                    <a:solidFill>
                      <a:srgbClr val="0000FF"/>
                    </a:solidFill>
                  </a:rPr>
                  <a:t>다층 </a:t>
                </a:r>
                <a:r>
                  <a:rPr lang="ko-KR" altLang="en-US" dirty="0" err="1" smtClean="0">
                    <a:solidFill>
                      <a:srgbClr val="0000FF"/>
                    </a:solidFill>
                  </a:rPr>
                  <a:t>퍼셉트론</a:t>
                </a:r>
                <a:r>
                  <a:rPr lang="ko-KR" altLang="en-US" dirty="0" err="1" smtClean="0"/>
                  <a:t>이</a:t>
                </a:r>
                <a:r>
                  <a:rPr lang="ko-KR" altLang="en-US" dirty="0" smtClean="0"/>
                  <a:t> 됨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이 다층 </a:t>
                </a:r>
                <a:r>
                  <a:rPr lang="ko-KR" altLang="en-US" dirty="0" err="1" smtClean="0"/>
                  <a:t>퍼셉트론은</a:t>
                </a:r>
                <a:r>
                  <a:rPr lang="ko-KR" altLang="en-US" dirty="0" smtClean="0"/>
                  <a:t> 훈련집합에 있는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개 샘플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 smtClean="0"/>
                  <a:t>을 제대로 분류하나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9" y="2295721"/>
            <a:ext cx="6098115" cy="264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5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활성함수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764704"/>
            <a:ext cx="8784976" cy="5832648"/>
          </a:xfrm>
        </p:spPr>
        <p:txBody>
          <a:bodyPr/>
          <a:lstStyle/>
          <a:p>
            <a:r>
              <a:rPr lang="ko-KR" altLang="en-US" dirty="0" smtClean="0"/>
              <a:t>딱딱한 공간 분할과 부드러운 공간 분할</a:t>
            </a:r>
            <a:endParaRPr lang="en-US" altLang="ko-KR" dirty="0"/>
          </a:p>
          <a:p>
            <a:pPr lvl="1"/>
            <a:r>
              <a:rPr lang="ko-KR" altLang="en-US" dirty="0" smtClean="0"/>
              <a:t>계단함수는 딱딱한 의사결정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영역을 점으로 변환</a:t>
            </a:r>
            <a:r>
              <a:rPr lang="en-US" altLang="ko-KR" dirty="0" smtClean="0"/>
              <a:t>). </a:t>
            </a:r>
            <a:r>
              <a:rPr lang="ko-KR" altLang="en-US" dirty="0" smtClean="0"/>
              <a:t>나머지 활성함수는 부드러운 의사결정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영역을 영역으로 변환</a:t>
            </a:r>
            <a:r>
              <a:rPr lang="en-US" altLang="ko-KR" dirty="0" smtClean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7" y="1838130"/>
            <a:ext cx="7507476" cy="20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5" y="4328492"/>
            <a:ext cx="4577866" cy="193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8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 신경망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Artificial Neural Network)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800"/>
            <a:ext cx="7965137" cy="39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 신경망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Artificial Neural Network)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196752"/>
            <a:ext cx="7009867" cy="4392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5837503"/>
            <a:ext cx="3337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(1) </a:t>
            </a:r>
            <a:r>
              <a:rPr lang="en-US" altLang="ko-KR" dirty="0" smtClean="0"/>
              <a:t>= w</a:t>
            </a:r>
            <a:r>
              <a:rPr lang="en-US" altLang="ko-KR" baseline="-25000" dirty="0" smtClean="0"/>
              <a:t>11</a:t>
            </a:r>
            <a:r>
              <a:rPr lang="en-US" altLang="ko-KR" baseline="30000" dirty="0" smtClean="0"/>
              <a:t>(1)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+ w</a:t>
            </a:r>
            <a:r>
              <a:rPr lang="en-US" altLang="ko-KR" baseline="-25000" dirty="0" smtClean="0"/>
              <a:t>12</a:t>
            </a:r>
            <a:r>
              <a:rPr lang="en-US" altLang="ko-KR" baseline="30000" dirty="0" smtClean="0"/>
              <a:t>(1)</a:t>
            </a:r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+ b</a:t>
            </a:r>
            <a:r>
              <a:rPr lang="en-US" altLang="ko-KR" baseline="-25000" dirty="0" smtClean="0"/>
              <a:t>1</a:t>
            </a:r>
            <a:r>
              <a:rPr lang="en-US" altLang="ko-KR" baseline="30000" dirty="0" smtClean="0"/>
              <a:t>(1)</a:t>
            </a:r>
          </a:p>
          <a:p>
            <a:endParaRPr lang="en-US" altLang="ko-KR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639150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en-US" altLang="ko-KR" baseline="30000" dirty="0" smtClean="0"/>
              <a:t>(1) </a:t>
            </a:r>
            <a:r>
              <a:rPr lang="en-US" altLang="ko-KR" dirty="0" smtClean="0"/>
              <a:t>= XW</a:t>
            </a:r>
            <a:r>
              <a:rPr lang="en-US" altLang="ko-KR" baseline="30000" dirty="0" smtClean="0"/>
              <a:t>(1) </a:t>
            </a:r>
            <a:r>
              <a:rPr lang="en-US" altLang="ko-KR" dirty="0" smtClean="0"/>
              <a:t>+ B</a:t>
            </a:r>
            <a:r>
              <a:rPr lang="en-US" altLang="ko-KR" baseline="30000" dirty="0" smtClean="0"/>
              <a:t>(1)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58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251520" y="1772816"/>
            <a:ext cx="4680520" cy="46085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32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endParaRPr lang="en-US" altLang="ko-KR" sz="32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32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인공지능</a:t>
            </a:r>
            <a:endParaRPr lang="en-US" altLang="ko-KR" sz="32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61610" y="2740360"/>
            <a:ext cx="2988332" cy="2808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기계 학습</a:t>
            </a:r>
            <a:endParaRPr lang="en-US" altLang="ko-KR" sz="2800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763688" y="3604456"/>
            <a:ext cx="1584176" cy="13824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딥러닝</a:t>
            </a:r>
            <a:endParaRPr lang="ko-KR" altLang="en-US" sz="24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11" name="내용 개체 틀 1"/>
          <p:cNvSpPr txBox="1">
            <a:spLocks/>
          </p:cNvSpPr>
          <p:nvPr/>
        </p:nvSpPr>
        <p:spPr>
          <a:xfrm>
            <a:off x="5148064" y="2060848"/>
            <a:ext cx="5472608" cy="4464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지식 기반 추론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규칙기반 시스템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자동 추론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r>
              <a:rPr lang="ko-KR" altLang="en-US" sz="2800" dirty="0" smtClean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기계 학습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지도학습</a:t>
            </a:r>
            <a:endParaRPr lang="en-US" altLang="ko-KR" sz="24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2"/>
            <a:r>
              <a:rPr lang="ko-KR" altLang="en-US" sz="20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분류</a:t>
            </a:r>
            <a:r>
              <a:rPr lang="en-US" altLang="ko-KR" sz="20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ko-KR" altLang="en-US" sz="20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예측</a:t>
            </a:r>
            <a:endParaRPr lang="en-US" altLang="ko-KR" sz="20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비지도 학습</a:t>
            </a:r>
            <a:r>
              <a:rPr lang="en-US" altLang="ko-KR" sz="24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</a:p>
          <a:p>
            <a:pPr lvl="2"/>
            <a:r>
              <a:rPr lang="ko-KR" altLang="en-US" sz="20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군집화</a:t>
            </a:r>
            <a:r>
              <a:rPr lang="en-US" altLang="ko-KR" sz="2000" dirty="0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ko-KR" altLang="en-US" sz="2000" dirty="0" err="1" smtClean="0"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연관규칙</a:t>
            </a:r>
            <a:endParaRPr lang="en-US" altLang="ko-KR" sz="2000" dirty="0" smtClean="0"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r>
              <a:rPr lang="ko-KR" altLang="en-US" sz="2800" dirty="0" err="1" smtClean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딥러닝</a:t>
            </a:r>
            <a:endParaRPr lang="en-US" altLang="ko-KR" sz="2800" dirty="0" smtClean="0">
              <a:solidFill>
                <a:srgbClr val="C00000"/>
              </a:solidFill>
              <a:latin typeface="Calibri" panose="020F0502020204030204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914400" lvl="2" indent="0">
              <a:buFont typeface="Arial" pitchFamily="34" charset="0"/>
              <a:buNone/>
            </a:pPr>
            <a:endParaRPr lang="en-US" altLang="ko-KR" sz="18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1600" dirty="0" smtClean="0">
              <a:latin typeface="Calibri" pitchFamily="34" charset="0"/>
              <a:cs typeface="Calibri" pitchFamily="34" charset="0"/>
            </a:endParaRPr>
          </a:p>
          <a:p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31306" y="285020"/>
            <a:ext cx="864852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Artificial Intelligence: </a:t>
            </a:r>
          </a:p>
          <a:p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사람처럼 </a:t>
            </a:r>
            <a:r>
              <a:rPr lang="ko-KR" altLang="en-US" sz="2400" dirty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생각하고 행동하는 로봇 혹은 컴퓨터 소프트웨어 </a:t>
            </a:r>
            <a:endParaRPr lang="en-US" altLang="ko-KR" sz="2400" dirty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23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 신경망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Artificial Neural Network)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7" y="1124744"/>
            <a:ext cx="783095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인공 신경망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Artificial Neural Network)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3" y="1484784"/>
            <a:ext cx="8049601" cy="50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인공지능 : Multilayer Neural Network(다중 계층 신경망) 필요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" y="908720"/>
            <a:ext cx="910500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63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미분에 의한 최적화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미분의 정의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차 </a:t>
                </a:r>
                <a:r>
                  <a:rPr lang="ko-KR" altLang="en-US" dirty="0" err="1" smtClean="0"/>
                  <a:t>도함수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는 함수의 기울기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 값이 커지는 방향을 지시함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/>
                  <a:t>방향에 목적함수의 최저점이 존재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[</a:t>
                </a:r>
                <a:r>
                  <a:rPr lang="ko-KR" altLang="en-US" dirty="0" smtClean="0"/>
                  <a:t>알고리즘 </a:t>
                </a:r>
                <a:r>
                  <a:rPr lang="en-US" altLang="ko-KR" dirty="0" smtClean="0"/>
                  <a:t>2-3]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𝑑</m:t>
                    </m:r>
                    <m:r>
                      <a:rPr lang="el-GR" altLang="ko-KR" b="1" i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𝚯</m:t>
                    </m:r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</a:rPr>
                  <a:t>로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를 사용함</a:t>
                </a:r>
                <a:r>
                  <a:rPr lang="en-US" altLang="ko-KR" dirty="0" smtClean="0">
                    <a:sym typeface="Wingdings" pitchFamily="2" charset="2"/>
                  </a:rPr>
                  <a:t>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경사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하강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Wingdings" pitchFamily="2" charset="2"/>
                  </a:rPr>
                  <a:t>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알고리즘의 핵심 원리</a:t>
                </a:r>
                <a:endParaRPr lang="en-US" altLang="ko-KR" dirty="0">
                  <a:solidFill>
                    <a:srgbClr val="0000FF"/>
                  </a:solidFill>
                </a:endParaRP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1010"/>
            <a:ext cx="7069807" cy="54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717032"/>
            <a:ext cx="4137645" cy="237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2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2.3.2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미분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편미분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변수가 여러 개인 함수의 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미분값이</a:t>
                </a:r>
                <a:r>
                  <a:rPr lang="ko-KR" altLang="en-US" dirty="0" smtClean="0"/>
                  <a:t> 이루는 벡터를 </a:t>
                </a:r>
                <a:r>
                  <a:rPr lang="ko-KR" altLang="en-US" dirty="0" err="1" smtClean="0">
                    <a:solidFill>
                      <a:srgbClr val="0000FF"/>
                    </a:solidFill>
                  </a:rPr>
                  <a:t>그레이디언트</a:t>
                </a:r>
                <a:r>
                  <a:rPr lang="ko-KR" altLang="en-US" dirty="0" err="1" smtClean="0"/>
                  <a:t>라</a:t>
                </a:r>
                <a:r>
                  <a:rPr lang="ko-KR" altLang="en-US" dirty="0" smtClean="0"/>
                  <a:t> 부름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여러 가지 표기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𝛻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𝜕</m:t>
                        </m:r>
                        <m:r>
                          <a:rPr lang="en-US" altLang="ko-KR" b="1" i="0" smtClean="0">
                            <a:latin typeface="Cambria Math"/>
                          </a:rPr>
                          <m:t>𝐱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기계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학습에서 </a:t>
                </a:r>
                <a:r>
                  <a:rPr lang="ko-KR" altLang="en-US" dirty="0" err="1" smtClean="0"/>
                  <a:t>편미분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매개변수 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ko-KR" altLang="en-US" dirty="0" smtClean="0"/>
                  <a:t>에 많은 변수가 있으므로 </a:t>
                </a:r>
                <a:r>
                  <a:rPr lang="ko-KR" altLang="en-US" dirty="0" err="1" smtClean="0"/>
                  <a:t>편미분을</a:t>
                </a:r>
                <a:r>
                  <a:rPr lang="ko-KR" altLang="en-US" dirty="0" smtClean="0"/>
                  <a:t> 많이 사용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266700" lvl="1" indent="0">
                  <a:buNone/>
                </a:pP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endParaRPr>
              </a:p>
              <a:p>
                <a:pPr lvl="1"/>
                <a:endParaRPr lang="en-US" altLang="ko-K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altLang="ko-K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55995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7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916832"/>
            <a:ext cx="8784976" cy="417646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Basics </a:t>
            </a:r>
          </a:p>
          <a:p>
            <a:pPr lvl="1"/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Perceptron to Deep Learning</a:t>
            </a:r>
          </a:p>
          <a:p>
            <a:endParaRPr lang="en-US" altLang="ko-KR" sz="2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with Google </a:t>
            </a:r>
            <a:r>
              <a:rPr lang="en-US" altLang="ko-KR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Colaboratory</a:t>
            </a:r>
            <a:endParaRPr lang="en-US" altLang="ko-KR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Google </a:t>
            </a:r>
            <a:r>
              <a:rPr lang="en-US" altLang="ko-KR" sz="3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Colaboratory</a:t>
            </a:r>
            <a:r>
              <a:rPr lang="en-US" altLang="ko-KR" sz="4000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/>
            </a:r>
            <a:br>
              <a:rPr lang="en-US" altLang="ko-KR" sz="4000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</a:br>
            <a:r>
              <a:rPr lang="en-US" altLang="ko-KR" sz="40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ko-KR" altLang="en-US" sz="40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1232638"/>
            <a:ext cx="9036496" cy="5145435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기본 라이브러리</a:t>
            </a:r>
            <a:endParaRPr lang="en-US" altLang="ko-KR" sz="28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Python, </a:t>
            </a:r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numpy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, pandas, </a:t>
            </a:r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Scipy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Tensorflow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/</a:t>
            </a:r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Keras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SKLearn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!pip install ***</a:t>
            </a:r>
          </a:p>
          <a:p>
            <a:r>
              <a:rPr lang="en-US" altLang="ko-KR" sz="28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Google Drive (</a:t>
            </a:r>
            <a:r>
              <a:rPr lang="en-US" altLang="ko-KR" sz="28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Gdrive</a:t>
            </a:r>
            <a:r>
              <a:rPr lang="en-US" altLang="ko-KR" sz="28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)</a:t>
            </a:r>
            <a:r>
              <a:rPr lang="ko-KR" altLang="en-US" sz="28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에서 실행 </a:t>
            </a:r>
            <a:endParaRPr lang="en-US" altLang="ko-KR" sz="28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r>
              <a:rPr lang="en-US" altLang="ko-KR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Github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와 연동 가능</a:t>
            </a:r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lvl="1"/>
            <a:endParaRPr lang="en-US" altLang="ko-KR" sz="24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  <a:hlinkClick r:id="rId3"/>
            </a:endParaRPr>
          </a:p>
          <a:p>
            <a:pPr lvl="2"/>
            <a:endParaRPr lang="en-US" altLang="ko-KR" sz="20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endParaRPr lang="en-US" altLang="ko-KR" sz="28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8"/>
    </mc:Choice>
    <mc:Fallback xmlns="">
      <p:transition spd="slow" advTm="13868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41" y="1556792"/>
            <a:ext cx="8229600" cy="489654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샘플수</a:t>
            </a:r>
            <a:r>
              <a:rPr lang="ko-KR" altLang="en-US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768</a:t>
            </a:r>
          </a:p>
          <a:p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Feature 8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Pregnant: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과거 임신 횟수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Plasma: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포도당 부하 검사 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2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시간 후 공복 혈당 농도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Pressure: </a:t>
            </a:r>
            <a:r>
              <a:rPr lang="ko-KR" altLang="en-US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확장기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혈압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Thickness: </a:t>
            </a:r>
            <a:r>
              <a:rPr lang="ko-KR" altLang="en-US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삼두근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피부 주름 두께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Insulin: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혈청 인슐린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BMI: </a:t>
            </a:r>
            <a:r>
              <a:rPr lang="ko-KR" altLang="en-US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체질량지수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Pedigree: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당뇨병 가족력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Age: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나이</a:t>
            </a: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latin typeface="Calibri" pitchFamily="34" charset="0"/>
                <a:cs typeface="Calibri" pitchFamily="34" charset="0"/>
              </a:rPr>
              <a:t>Class: </a:t>
            </a:r>
            <a:r>
              <a:rPr lang="ko-KR" altLang="en-US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당뇨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(1), </a:t>
            </a:r>
            <a:r>
              <a:rPr lang="ko-KR" altLang="en-US" sz="2400" dirty="0" err="1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당뇨아님</a:t>
            </a:r>
            <a:r>
              <a:rPr lang="en-US" altLang="ko-KR" sz="2400" dirty="0" smtClean="0"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(0)</a:t>
            </a:r>
            <a:endParaRPr lang="en-US" altLang="ko-KR" sz="2400" dirty="0" smtClean="0">
              <a:latin typeface="Calibri" pitchFamily="34" charset="0"/>
              <a:cs typeface="Calibri" pitchFamily="34" charset="0"/>
            </a:endParaRPr>
          </a:p>
          <a:p>
            <a:pPr marL="857250" lvl="2" indent="0">
              <a:buNone/>
            </a:pP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피마 인디언 당뇨병 예측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Calibri" pitchFamily="34" charset="0"/>
              </a:rPr>
              <a:t>  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궁서체" panose="02030609000101010101" pitchFamily="17" charset="-127"/>
              <a:ea typeface="궁서체" panose="02030609000101010101" pitchFamily="17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필요한 라이브러리 호출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from </a:t>
            </a:r>
            <a:r>
              <a:rPr lang="en-US" altLang="ko-KR" sz="24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keras.models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import Sequential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from </a:t>
            </a:r>
            <a:r>
              <a:rPr lang="en-US" altLang="ko-KR" sz="24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keras.layers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import 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Dense </a:t>
            </a:r>
          </a:p>
          <a:p>
            <a:pPr marL="514350" indent="-457200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tx2"/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딥러닝</a:t>
            </a:r>
            <a:r>
              <a:rPr lang="ko-KR" altLang="en-US" sz="2800" dirty="0" smtClean="0">
                <a:solidFill>
                  <a:schemeClr val="tx2"/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구조를 결정</a:t>
            </a:r>
            <a:endParaRPr lang="en-US" altLang="ko-KR" sz="2800" dirty="0" smtClean="0">
              <a:solidFill>
                <a:schemeClr val="tx2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 = Sequential()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model.add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(Dense(32, </a:t>
            </a: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input_dim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=8,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activation='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relu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'))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model.add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(Dense(1,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activation=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'sigmoid'))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1.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모델 설정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704" y="1124744"/>
            <a:ext cx="8229600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정의한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딥러닝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모델이 효과적으로 구현될 수 있도록 여러가지 환경 설정하여 컴파일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model.compile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(loss='</a:t>
            </a:r>
            <a:r>
              <a:rPr lang="en-US" altLang="ko-KR" sz="20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categorical_crossentropy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',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             optimizer=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'</a:t>
            </a: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adam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‘, 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metrics=['accuracy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'])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모델 컴파일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0364" y="38701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3.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모델 실행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1560" y="4869160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훈련 데이터를 입력하여 학습을 진행함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Model.fit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 X, Y, epochs=100, </a:t>
            </a:r>
            <a:r>
              <a:rPr lang="en-US" altLang="ko-KR" sz="20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batch_size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=10)</a:t>
            </a: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지식기반 추론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904656"/>
          </a:xfrm>
        </p:spPr>
        <p:txBody>
          <a:bodyPr>
            <a:normAutofit/>
          </a:bodyPr>
          <a:lstStyle/>
          <a:p>
            <a:r>
              <a:rPr lang="ko-KR" altLang="en-US" sz="2200" dirty="0" smtClean="0"/>
              <a:t>모든 새는 난다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비둘기는 새다</a:t>
            </a:r>
            <a:r>
              <a:rPr lang="en-US" altLang="ko-KR" sz="2200" dirty="0" smtClean="0"/>
              <a:t>. =&gt; </a:t>
            </a:r>
            <a:r>
              <a:rPr lang="ko-KR" altLang="en-US" sz="2200" dirty="0" smtClean="0"/>
              <a:t>비둘기는 난다</a:t>
            </a:r>
            <a:r>
              <a:rPr lang="en-US" altLang="ko-KR" sz="2200" dirty="0" smtClean="0"/>
              <a:t>.  </a:t>
            </a:r>
          </a:p>
          <a:p>
            <a:pPr lvl="1"/>
            <a:r>
              <a:rPr lang="ko-KR" altLang="en-US" sz="1900" dirty="0" smtClean="0"/>
              <a:t>까치는 새다 </a:t>
            </a:r>
            <a:r>
              <a:rPr lang="en-US" altLang="ko-KR" sz="1900" dirty="0" smtClean="0"/>
              <a:t>=&gt; </a:t>
            </a:r>
            <a:r>
              <a:rPr lang="ko-KR" altLang="en-US" sz="1900" dirty="0" smtClean="0"/>
              <a:t>까치는 난다</a:t>
            </a:r>
            <a:endParaRPr lang="en-US" altLang="ko-KR" sz="1900" dirty="0"/>
          </a:p>
          <a:p>
            <a:pPr lvl="1"/>
            <a:r>
              <a:rPr lang="ko-KR" altLang="en-US" sz="1900" dirty="0" smtClean="0"/>
              <a:t>독수리는 새다 </a:t>
            </a:r>
            <a:r>
              <a:rPr lang="en-US" altLang="ko-KR" sz="1900" dirty="0" smtClean="0"/>
              <a:t>=&gt; </a:t>
            </a:r>
            <a:r>
              <a:rPr lang="ko-KR" altLang="en-US" sz="1900" dirty="0" smtClean="0"/>
              <a:t>독수리는 난다</a:t>
            </a:r>
            <a:r>
              <a:rPr lang="en-US" altLang="ko-KR" sz="1900" dirty="0" smtClean="0"/>
              <a:t>.</a:t>
            </a:r>
          </a:p>
          <a:p>
            <a:pPr lvl="1"/>
            <a:r>
              <a:rPr lang="ko-KR" altLang="en-US" sz="1900" dirty="0" smtClean="0"/>
              <a:t>타조는 새다 </a:t>
            </a:r>
            <a:r>
              <a:rPr lang="en-US" altLang="ko-KR" sz="1900" dirty="0" smtClean="0"/>
              <a:t>=&gt; </a:t>
            </a:r>
            <a:r>
              <a:rPr lang="ko-KR" altLang="en-US" sz="1900" dirty="0" smtClean="0"/>
              <a:t>타조는 난다</a:t>
            </a:r>
            <a:r>
              <a:rPr lang="en-US" altLang="ko-KR" sz="1900" dirty="0" smtClean="0"/>
              <a:t>?</a:t>
            </a:r>
          </a:p>
          <a:p>
            <a:pPr lvl="1"/>
            <a:r>
              <a:rPr lang="ko-KR" altLang="en-US" sz="1900" dirty="0" smtClean="0"/>
              <a:t>닭은 새다</a:t>
            </a:r>
            <a:r>
              <a:rPr lang="en-US" altLang="ko-KR" sz="1900" dirty="0" smtClean="0"/>
              <a:t>. -&gt; </a:t>
            </a:r>
            <a:r>
              <a:rPr lang="ko-KR" altLang="en-US" sz="1900" dirty="0" smtClean="0"/>
              <a:t>닭은 난다</a:t>
            </a:r>
            <a:r>
              <a:rPr lang="en-US" altLang="ko-KR" sz="1900" dirty="0" smtClean="0"/>
              <a:t>?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2200" dirty="0" smtClean="0"/>
              <a:t>MYCIN </a:t>
            </a:r>
            <a:r>
              <a:rPr lang="ko-KR" altLang="en-US" sz="2200" dirty="0" smtClean="0"/>
              <a:t>규칙 기반 추론 시스템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1800" dirty="0"/>
              <a:t> </a:t>
            </a:r>
            <a:r>
              <a:rPr lang="en-US" altLang="ko-KR" sz="1900" dirty="0"/>
              <a:t>If : </a:t>
            </a:r>
            <a:r>
              <a:rPr lang="en-US" altLang="ko-KR" sz="1900" dirty="0" smtClean="0"/>
              <a:t>    (</a:t>
            </a:r>
            <a:r>
              <a:rPr lang="en-US" altLang="ko-KR" sz="1900" dirty="0"/>
              <a:t>1) the stain of the organism is gram-positive, and</a:t>
            </a:r>
            <a:br>
              <a:rPr lang="en-US" altLang="ko-KR" sz="1900" dirty="0"/>
            </a:br>
            <a:r>
              <a:rPr lang="en-US" altLang="ko-KR" sz="1900" dirty="0"/>
              <a:t>         (2) the morphology of the organism is coccus, and</a:t>
            </a:r>
            <a:br>
              <a:rPr lang="en-US" altLang="ko-KR" sz="1900" dirty="0"/>
            </a:br>
            <a:r>
              <a:rPr lang="en-US" altLang="ko-KR" sz="1900" dirty="0"/>
              <a:t>         (3) the growth conformation of the organism is clumps,</a:t>
            </a:r>
          </a:p>
          <a:p>
            <a:pPr marL="0" indent="0">
              <a:buNone/>
            </a:pPr>
            <a:r>
              <a:rPr lang="en-US" altLang="ko-KR" sz="1900" dirty="0" smtClean="0"/>
              <a:t>then </a:t>
            </a:r>
            <a:r>
              <a:rPr lang="en-US" altLang="ko-KR" sz="1900" dirty="0"/>
              <a:t>there is suggestive evidence (0.7) that</a:t>
            </a:r>
            <a:br>
              <a:rPr lang="en-US" altLang="ko-KR" sz="1900" dirty="0"/>
            </a:br>
            <a:r>
              <a:rPr lang="en-US" altLang="ko-KR" sz="1900" dirty="0"/>
              <a:t>       the identity of the organism is staphylococcus.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6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517632" cy="2088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훈련에 사용하지 않은 테스트 데이터를 입력하여 성능 평가 진행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    </a:t>
            </a:r>
            <a:r>
              <a:rPr lang="en-US" altLang="ko-KR" sz="24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model.evaluate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24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X_test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, </a:t>
            </a:r>
            <a:r>
              <a:rPr lang="en-US" altLang="ko-KR" sz="2400" dirty="0" err="1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Y_test</a:t>
            </a:r>
            <a:r>
              <a:rPr lang="en-US" altLang="ko-KR" sz="2400" dirty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)</a:t>
            </a: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4. </a:t>
            </a:r>
            <a:r>
              <a:rPr lang="ko-KR" altLang="en-US" sz="3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모델 성능평가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80767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5. </a:t>
            </a:r>
            <a:r>
              <a:rPr lang="ko-KR" altLang="en-US" sz="360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모델에 데이터 적용하여 예측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1560" y="4441930"/>
            <a:ext cx="8229600" cy="161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새로운 데이터를 생성한 모델에 적용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     </a:t>
            </a:r>
            <a:r>
              <a:rPr lang="en-US" altLang="ko-KR" sz="24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model.predict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(</a:t>
            </a:r>
            <a:r>
              <a:rPr lang="en-US" altLang="ko-KR" sz="2400" dirty="0" err="1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X_data</a:t>
            </a:r>
            <a:r>
              <a:rPr lang="en-US" altLang="ko-KR" sz="2400" dirty="0" smtClean="0">
                <a:latin typeface="궁서" panose="02030600000101010101" pitchFamily="18" charset="-127"/>
                <a:ea typeface="궁서" panose="02030600000101010101" pitchFamily="18" charset="-127"/>
                <a:cs typeface="Calibri" pitchFamily="34" charset="0"/>
              </a:rPr>
              <a:t>)</a:t>
            </a:r>
          </a:p>
          <a:p>
            <a:pPr marL="457200" lvl="1" indent="0">
              <a:lnSpc>
                <a:spcPct val="150000"/>
              </a:lnSpc>
              <a:buFont typeface="Arial" pitchFamily="34" charset="0"/>
              <a:buNone/>
            </a:pPr>
            <a:endParaRPr lang="en-US" altLang="ko-KR" sz="20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 indent="-342900">
              <a:lnSpc>
                <a:spcPct val="150000"/>
              </a:lnSpc>
            </a:pPr>
            <a:endParaRPr lang="en-US" altLang="ko-KR" sz="2400" dirty="0" smtClean="0">
              <a:solidFill>
                <a:srgbClr val="C00000"/>
              </a:solidFill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400" dirty="0" smtClean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lvl="1"/>
            <a:endParaRPr lang="en-US" altLang="ko-KR" sz="2000" dirty="0" smtClean="0">
              <a:latin typeface="궁서" pitchFamily="18" charset="-127"/>
              <a:ea typeface="궁서" pitchFamily="18" charset="-127"/>
              <a:cs typeface="Calibri" pitchFamily="34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altLang="ko-KR" sz="20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ko-KR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지식기반 방식에서 기계 학습으로의 대전환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지식기반의 한계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단추를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가운데 구멍이 몇 개 있는 물체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라고 규정하면 많은 오류 발생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9" b="16724"/>
          <a:stretch/>
        </p:blipFill>
        <p:spPr bwMode="auto">
          <a:xfrm>
            <a:off x="611560" y="1916832"/>
            <a:ext cx="764587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0460"/>
          <a:stretch/>
        </p:blipFill>
        <p:spPr bwMode="auto">
          <a:xfrm>
            <a:off x="395536" y="4653136"/>
            <a:ext cx="7992888" cy="39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82029" y="4124255"/>
            <a:ext cx="9145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구멍이 </a:t>
            </a:r>
            <a:r>
              <a:rPr lang="en-US" altLang="ko-KR" dirty="0"/>
              <a:t>2</a:t>
            </a:r>
            <a:r>
              <a:rPr lang="ko-KR" altLang="en-US" dirty="0"/>
              <a:t>개이고 중간 부분이 홀쭉하며</a:t>
            </a:r>
            <a:r>
              <a:rPr lang="en-US" altLang="ko-KR" dirty="0"/>
              <a:t>, </a:t>
            </a:r>
            <a:r>
              <a:rPr lang="ko-KR" altLang="en-US" dirty="0"/>
              <a:t>맨 위와 아래가 둥근 모양이라면 </a:t>
            </a:r>
            <a:r>
              <a:rPr lang="en-US" altLang="ko-KR" dirty="0"/>
              <a:t>8</a:t>
            </a:r>
            <a:r>
              <a:rPr lang="ko-KR" altLang="en-US" dirty="0"/>
              <a:t>이다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15846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Tom Mitchell (1998)</a:t>
            </a:r>
          </a:p>
          <a:p>
            <a:pPr lvl="1"/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만약 컴퓨터 프로그램이 특정한 태스크</a:t>
            </a:r>
            <a: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T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를 수행할 때 성능 </a:t>
            </a:r>
            <a: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P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만큼 개선되는 경험 </a:t>
            </a:r>
            <a: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E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를 보이면 그 컴퓨터 프로그램은 태스크 </a:t>
            </a:r>
            <a: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T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와 성능</a:t>
            </a:r>
            <a:r>
              <a:rPr lang="en-US" altLang="ko-KR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P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에 대해 </a:t>
            </a:r>
            <a:r>
              <a:rPr lang="ko-KR" altLang="en-US" dirty="0" smtClean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경험 </a:t>
            </a:r>
            <a:r>
              <a:rPr lang="en-US" altLang="ko-KR" dirty="0" smtClean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E</a:t>
            </a:r>
            <a:r>
              <a:rPr lang="ko-KR" altLang="en-US" dirty="0">
                <a:latin typeface="HY궁서" panose="02030600000101010101" pitchFamily="18" charset="-127"/>
                <a:ea typeface="HY궁서" panose="02030600000101010101" pitchFamily="18" charset="-127"/>
                <a:cs typeface="Calibri" pitchFamily="34" charset="0"/>
              </a:rPr>
              <a:t>를 학습했다고 할 수 있다</a:t>
            </a:r>
            <a:endParaRPr lang="en-US" altLang="ko-KR" dirty="0">
              <a:latin typeface="HY궁서" panose="02030600000101010101" pitchFamily="18" charset="-127"/>
              <a:ea typeface="HY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dirty="0">
              <a:latin typeface="HY궁서" panose="02030600000101010101" pitchFamily="18" charset="-127"/>
              <a:ea typeface="HY궁서" panose="02030600000101010101" pitchFamily="18" charset="-127"/>
              <a:cs typeface="Calibri" pitchFamily="34" charset="0"/>
            </a:endParaRP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Study of algorithms that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Improve their </a:t>
            </a:r>
            <a:r>
              <a:rPr lang="en-US" altLang="ko-KR" u="sng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performance</a:t>
            </a:r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P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at some </a:t>
            </a:r>
            <a:r>
              <a:rPr lang="en-US" altLang="ko-KR" u="sng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task</a:t>
            </a:r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T</a:t>
            </a:r>
          </a:p>
          <a:p>
            <a:pPr lvl="2"/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With </a:t>
            </a:r>
            <a:r>
              <a:rPr lang="en-US" altLang="ko-KR" u="sng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experience</a:t>
            </a:r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E</a:t>
            </a:r>
          </a:p>
          <a:p>
            <a:pPr lvl="2"/>
            <a:endParaRPr lang="en-US" altLang="ko-KR" b="1" dirty="0">
              <a:latin typeface="Calibri" panose="020F0502020204030204" pitchFamily="34" charset="0"/>
              <a:ea typeface="HY궁서" panose="02030600000101010101" pitchFamily="18" charset="-127"/>
              <a:cs typeface="Calibri" pitchFamily="34" charset="0"/>
            </a:endParaRPr>
          </a:p>
          <a:p>
            <a:pPr marL="342900" lvl="1" indent="0">
              <a:buNone/>
            </a:pPr>
            <a:r>
              <a:rPr lang="en-US" altLang="ko-KR" dirty="0">
                <a:latin typeface="Calibri" panose="020F0502020204030204" pitchFamily="34" charset="0"/>
                <a:ea typeface="HY궁서" panose="02030600000101010101" pitchFamily="18" charset="-127"/>
                <a:cs typeface="Calibri" pitchFamily="34" charset="0"/>
              </a:rPr>
              <a:t>Well-defined learning task: &lt;P, T, E&gt;</a:t>
            </a:r>
          </a:p>
          <a:p>
            <a:pPr marL="342900" lvl="1" indent="0">
              <a:buNone/>
            </a:pPr>
            <a:endParaRPr lang="en-US" altLang="ko-KR" sz="1500" dirty="0">
              <a:latin typeface="HY궁서" panose="02030600000101010101" pitchFamily="18" charset="-127"/>
              <a:ea typeface="HY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b="1" dirty="0">
              <a:latin typeface="Calibri" pitchFamily="34" charset="0"/>
              <a:ea typeface="궁서" panose="02030600000101010101" pitchFamily="18" charset="-127"/>
              <a:cs typeface="Calibri" pitchFamily="34" charset="0"/>
            </a:endParaRPr>
          </a:p>
          <a:p>
            <a:endParaRPr lang="en-US" altLang="ko-KR" sz="18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342900" lvl="1" indent="0">
              <a:buNone/>
            </a:pPr>
            <a:endParaRPr lang="en-US" altLang="ko-KR" sz="15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342900" lvl="1" indent="0">
              <a:buNone/>
            </a:pPr>
            <a:endParaRPr lang="en-US" altLang="ko-KR" sz="150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marL="685800" lvl="2" indent="0">
              <a:buNone/>
            </a:pPr>
            <a:endParaRPr lang="en-US" altLang="ko-KR" sz="1350" dirty="0">
              <a:latin typeface="궁서" panose="02030600000101010101" pitchFamily="18" charset="-127"/>
              <a:ea typeface="궁서" panose="02030600000101010101" pitchFamily="18" charset="-127"/>
              <a:cs typeface="Calibri" pitchFamily="34" charset="0"/>
            </a:endParaRPr>
          </a:p>
          <a:p>
            <a:pPr lvl="1"/>
            <a:endParaRPr lang="en-US" altLang="ko-KR" sz="1200" dirty="0">
              <a:latin typeface="Calibri" pitchFamily="34" charset="0"/>
              <a:cs typeface="Calibri" pitchFamily="34" charset="0"/>
            </a:endParaRPr>
          </a:p>
          <a:p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85900" y="260648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3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What’s the Machine Learning?</a:t>
            </a:r>
            <a:r>
              <a:rPr lang="ko-KR" altLang="en-US" sz="3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궁서" panose="02030600000101010101" pitchFamily="18" charset="-127"/>
                <a:cs typeface="Calibri" pitchFamily="34" charset="0"/>
              </a:rPr>
              <a:t> 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8" y="332656"/>
            <a:ext cx="8518283" cy="23366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2936"/>
            <a:ext cx="8005696" cy="38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533960" cy="43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12093</TotalTime>
  <Words>1552</Words>
  <Application>Microsoft Office PowerPoint</Application>
  <PresentationFormat>화면 슬라이드 쇼(4:3)</PresentationFormat>
  <Paragraphs>541</Paragraphs>
  <Slides>50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HY궁서</vt:lpstr>
      <vt:lpstr>궁서</vt:lpstr>
      <vt:lpstr>궁서체</vt:lpstr>
      <vt:lpstr>맑은 고딕</vt:lpstr>
      <vt:lpstr>Arial</vt:lpstr>
      <vt:lpstr>Calibri</vt:lpstr>
      <vt:lpstr>Cambria Math</vt:lpstr>
      <vt:lpstr>Symbol</vt:lpstr>
      <vt:lpstr>Times New Roman</vt:lpstr>
      <vt:lpstr>Wingdings</vt:lpstr>
      <vt:lpstr>Office 테마</vt:lpstr>
      <vt:lpstr>Deep Learning</vt:lpstr>
      <vt:lpstr>Course Overview</vt:lpstr>
      <vt:lpstr>Contents</vt:lpstr>
      <vt:lpstr>PowerPoint 프레젠테이션</vt:lpstr>
      <vt:lpstr>지식기반 추론</vt:lpstr>
      <vt:lpstr>지식기반 방식에서 기계 학습으로의 대전환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Explainable Model</vt:lpstr>
      <vt:lpstr>인공지능이 추출한 위험 요소</vt:lpstr>
      <vt:lpstr>Contents</vt:lpstr>
      <vt:lpstr>PowerPoint 프레젠테이션</vt:lpstr>
      <vt:lpstr>PowerPoint 프레젠테이션</vt:lpstr>
      <vt:lpstr>퍼셉트론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1.3 학습</vt:lpstr>
      <vt:lpstr>PowerPoint 프레젠테이션</vt:lpstr>
      <vt:lpstr>PowerPoint 프레젠테이션</vt:lpstr>
      <vt:lpstr>1.3 학습</vt:lpstr>
      <vt:lpstr>PowerPoint 프레젠테이션</vt:lpstr>
      <vt:lpstr>2 다층 퍼셉트론</vt:lpstr>
      <vt:lpstr>2.1 특징 공간 변환</vt:lpstr>
      <vt:lpstr>2.1 특징 공간 변환</vt:lpstr>
      <vt:lpstr>2.2 활성함수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2.3.2 미분</vt:lpstr>
      <vt:lpstr>2.3.2 미분</vt:lpstr>
      <vt:lpstr>Contents</vt:lpstr>
      <vt:lpstr> Google Colaboratory  </vt:lpstr>
      <vt:lpstr>PowerPoint 프레젠테이션</vt:lpstr>
      <vt:lpstr>1. 모델 설정</vt:lpstr>
      <vt:lpstr>2. 모델 컴파일</vt:lpstr>
      <vt:lpstr>4. 모델 성능평가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Tag-based Profiles for Clustering Users in a Social Music Site</dc:title>
  <dc:creator>Windows 사용자</dc:creator>
  <cp:lastModifiedBy>infostat77</cp:lastModifiedBy>
  <cp:revision>539</cp:revision>
  <cp:lastPrinted>2020-07-17T05:51:22Z</cp:lastPrinted>
  <dcterms:created xsi:type="dcterms:W3CDTF">2012-02-27T05:20:48Z</dcterms:created>
  <dcterms:modified xsi:type="dcterms:W3CDTF">2020-11-05T02:13:24Z</dcterms:modified>
</cp:coreProperties>
</file>