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66" r:id="rId3"/>
    <p:sldId id="448" r:id="rId4"/>
    <p:sldId id="449" r:id="rId5"/>
    <p:sldId id="488" r:id="rId6"/>
    <p:sldId id="467" r:id="rId7"/>
    <p:sldId id="489" r:id="rId8"/>
    <p:sldId id="490" r:id="rId9"/>
    <p:sldId id="491" r:id="rId10"/>
    <p:sldId id="458" r:id="rId11"/>
    <p:sldId id="459" r:id="rId12"/>
    <p:sldId id="460" r:id="rId13"/>
    <p:sldId id="464" r:id="rId14"/>
    <p:sldId id="496" r:id="rId15"/>
    <p:sldId id="468" r:id="rId16"/>
    <p:sldId id="478" r:id="rId17"/>
    <p:sldId id="479" r:id="rId18"/>
    <p:sldId id="480" r:id="rId19"/>
    <p:sldId id="481" r:id="rId20"/>
    <p:sldId id="483" r:id="rId21"/>
    <p:sldId id="484" r:id="rId22"/>
    <p:sldId id="477" r:id="rId23"/>
    <p:sldId id="493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68" d="100"/>
          <a:sy n="68" d="100"/>
        </p:scale>
        <p:origin x="1072" y="6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C1815-FBF4-4FBE-8BEC-07EA1BDBBB0B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C4AE-BDA2-4AE8-B31F-7247532AE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6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5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0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40A7-43F4-40F7-BAAA-D7683842C7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4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40A7-43F4-40F7-BAAA-D7683842C7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6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9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7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6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47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7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궁서" panose="02030600000101010101" pitchFamily="18" charset="-127"/>
                <a:cs typeface="Arial" panose="020B0604020202020204" pitchFamily="34" charset="0"/>
              </a:rPr>
              <a:t>Recurrent Neural Network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궁서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Prof.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Hyon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Hee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Kim</a:t>
            </a:r>
            <a:endParaRPr lang="en-US" altLang="ko-K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Department of Statistics and Information Science, 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Dongduk</a:t>
            </a:r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Women’s University</a:t>
            </a:r>
            <a:endParaRPr lang="ko-KR" alt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51243"/>
            <a:ext cx="8712968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RNN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sz="1800" dirty="0" err="1" smtClean="0"/>
              <a:t>입력층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은닉층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출력층을</a:t>
            </a:r>
            <a:r>
              <a:rPr lang="ko-KR" altLang="en-US" sz="1800" dirty="0" smtClean="0"/>
              <a:t> 가짐</a:t>
            </a:r>
            <a:endParaRPr lang="en-US" altLang="ko-KR" sz="1800" dirty="0"/>
          </a:p>
          <a:p>
            <a:pPr lvl="2"/>
            <a:r>
              <a:rPr lang="ko-KR" altLang="en-US" sz="1800" dirty="0" smtClean="0"/>
              <a:t>다른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점은 </a:t>
            </a:r>
            <a:r>
              <a:rPr lang="ko-KR" altLang="en-US" sz="1800" dirty="0" err="1" smtClean="0"/>
              <a:t>은닉층이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solidFill>
                  <a:srgbClr val="0000FF"/>
                </a:solidFill>
              </a:rPr>
              <a:t>순환 에지</a:t>
            </a:r>
            <a:r>
              <a:rPr lang="ko-KR" altLang="en-US" sz="1800" dirty="0" smtClean="0"/>
              <a:t>를</a:t>
            </a:r>
            <a:r>
              <a:rPr lang="en-US" altLang="ko-KR" sz="1800" baseline="30000" dirty="0" smtClean="0"/>
              <a:t>recurrent edge</a:t>
            </a:r>
            <a:r>
              <a:rPr lang="ko-KR" altLang="en-US" sz="1800" baseline="30000" dirty="0" smtClean="0"/>
              <a:t> </a:t>
            </a:r>
            <a:r>
              <a:rPr lang="ko-KR" altLang="en-US" sz="1800" dirty="0" smtClean="0"/>
              <a:t>가진다는 점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시간성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가변 길이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문맥 의존성을 모두 처리할 수 있음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순환 에지는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800" dirty="0" smtClean="0"/>
              <a:t>순간에 발생한 정보를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ko-KR" altLang="en-US" sz="1800" dirty="0" smtClean="0"/>
              <a:t>순간으로 전달하는 역할</a:t>
            </a:r>
            <a:endParaRPr lang="en-US" altLang="ko-KR" sz="1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24128" y="47251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23326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0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수식으로 쓰면</a:t>
                </a:r>
                <a:r>
                  <a:rPr lang="en-US" altLang="ko-KR" dirty="0" smtClean="0"/>
                  <a:t>,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순간에 계산하고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결과를 가지고 </a:t>
                </a:r>
                <a:r>
                  <a:rPr lang="en-US" altLang="ko-KR" dirty="0" smtClean="0"/>
                  <a:t>2 </a:t>
                </a:r>
                <a:r>
                  <a:rPr lang="ko-KR" altLang="en-US" dirty="0" smtClean="0"/>
                  <a:t>순간에 계산하고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결과를 가지고 </a:t>
                </a:r>
                <a:r>
                  <a:rPr lang="en-US" altLang="ko-KR" dirty="0" smtClean="0"/>
                  <a:t>3 </a:t>
                </a:r>
                <a:r>
                  <a:rPr lang="ko-KR" altLang="en-US" dirty="0" smtClean="0"/>
                  <a:t>순간에 계산하고</a:t>
                </a:r>
                <a:r>
                  <a:rPr lang="en-US" altLang="ko-KR" dirty="0" smtClean="0"/>
                  <a:t>, …,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순간까지 반복</a:t>
                </a:r>
                <a:endParaRPr lang="en-US" altLang="ko-KR" dirty="0" smtClean="0"/>
              </a:p>
              <a:p>
                <a:pPr lvl="1"/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순간에는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순간의 </a:t>
                </a:r>
                <a:r>
                  <a:rPr lang="ko-KR" altLang="en-US" dirty="0" err="1" smtClean="0"/>
                  <a:t>은닉층</a:t>
                </a:r>
                <a:r>
                  <a:rPr lang="ko-KR" altLang="en-US" dirty="0" smtClean="0"/>
                  <a:t> 값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상태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𝐡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ko-KR" altLang="en-US" dirty="0" smtClean="0"/>
                  <a:t>과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순간의 </a:t>
                </a:r>
                <a:r>
                  <a:rPr lang="ko-KR" altLang="en-US" dirty="0" smtClean="0"/>
                  <a:t>입력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 smtClean="0"/>
                  <a:t>를 받아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𝐡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전환함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ko-KR" altLang="en-US" dirty="0" smtClean="0"/>
                  <a:t>는 순환 신경망의 매개변수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2"/>
                <a:stretch>
                  <a:fillRect l="-555" t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24128" y="47251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4" y="1340768"/>
            <a:ext cx="6525344" cy="42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3836268" cy="300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3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 smtClean="0"/>
              <a:t>펼쳐서 다시 그리면</a:t>
            </a:r>
            <a:r>
              <a:rPr lang="en-US" altLang="ko-KR" dirty="0" smtClean="0"/>
              <a:t>,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식 </a:t>
            </a:r>
            <a:r>
              <a:rPr lang="en-US" altLang="ko-KR" dirty="0" smtClean="0"/>
              <a:t>(8.3)</a:t>
            </a:r>
            <a:r>
              <a:rPr lang="ko-KR" altLang="en-US" dirty="0" smtClean="0"/>
              <a:t>을 펼치면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24128" y="47251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68" y="1109504"/>
            <a:ext cx="3240360" cy="25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6" y="4365104"/>
            <a:ext cx="7680693" cy="175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장기 문맥 의존성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 smtClean="0"/>
              <a:t>장기 문맥 의존성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요소가 멀리 떨어진 상황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문장에서 순간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길동은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순간 </a:t>
            </a:r>
            <a:r>
              <a:rPr lang="en-US" altLang="ko-KR" dirty="0" smtClean="0"/>
              <a:t>32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쉬기로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아주 밀접한 관련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은 가장 널리 사용되는 해결책 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24128" y="47251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5" y="2276872"/>
            <a:ext cx="7947620" cy="81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6" y="3356992"/>
            <a:ext cx="6372771" cy="216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59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BERT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를 활용한 </a:t>
            </a:r>
            <a:r>
              <a:rPr lang="ko-KR" altLang="en-US" sz="3600" dirty="0" err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감성분석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38DD0E-7B1D-4C29-A25B-C5BB72B414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" r="8202" b="5786"/>
          <a:stretch/>
        </p:blipFill>
        <p:spPr>
          <a:xfrm>
            <a:off x="103729" y="2489427"/>
            <a:ext cx="4423496" cy="3312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52743E-2AEE-47C9-8033-AA2BA282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755641"/>
            <a:ext cx="6010167" cy="1881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505CB9-735A-4A8E-B81F-A5DEF5D604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2" b="9432"/>
          <a:stretch/>
        </p:blipFill>
        <p:spPr>
          <a:xfrm>
            <a:off x="4040609" y="4145611"/>
            <a:ext cx="507605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with EHR Data</a:t>
            </a: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Optimization</a:t>
            </a: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77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체" panose="02030609000101010101" pitchFamily="17" charset="-127"/>
                <a:cs typeface="Calibri" panose="020F0502020204030204" pitchFamily="34" charset="0"/>
              </a:rPr>
              <a:t>confusion matrix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궁서체" panose="02030609000101010101" pitchFamily="17" charset="-127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30963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용어의 의미 예시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True positive (TP)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암이라고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예측했는데 실제로 암에 걸린 </a:t>
            </a: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경우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False positive (FP) </a:t>
            </a:r>
            <a:endParaRPr lang="en-US" altLang="ko-KR" sz="20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암이라고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예측했는데 실제는 암에 걸리지 않은 </a:t>
            </a: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경우</a:t>
            </a:r>
            <a:r>
              <a:rPr lang="en-US" altLang="ko-KR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: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False negative (FN</a:t>
            </a:r>
            <a:r>
              <a:rPr lang="en-US" altLang="ko-KR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암이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아니라고 예측했는데 실제는 암인 </a:t>
            </a: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경우</a:t>
            </a:r>
            <a:r>
              <a:rPr lang="en-US" altLang="ko-KR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: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True negative (TN) </a:t>
            </a:r>
            <a:endParaRPr lang="en-US" altLang="ko-KR" sz="20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암이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아니라고 예측했는데 실제로도 암이 </a:t>
            </a:r>
            <a:r>
              <a:rPr lang="ko-KR" altLang="en-US" sz="2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아닌 경우</a:t>
            </a:r>
            <a:endParaRPr lang="en-US" altLang="ko-KR" sz="20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547664" y="4916191"/>
          <a:ext cx="5904656" cy="14401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첫 번째 단어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ko-KR" altLang="en-US" sz="1800" dirty="0" smtClean="0"/>
                        <a:t>예측 결과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두 번째 단어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ko-KR" altLang="en-US" sz="1800" dirty="0" smtClean="0"/>
                        <a:t>추정 내용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True: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예측이 맞음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Positive: positive</a:t>
                      </a:r>
                      <a:r>
                        <a:rPr lang="ko-KR" altLang="en-US" sz="1800" dirty="0" smtClean="0"/>
                        <a:t>로 예측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False: </a:t>
                      </a:r>
                      <a:r>
                        <a:rPr lang="ko-KR" altLang="en-US" sz="1800" dirty="0" smtClean="0"/>
                        <a:t>예측이 틀림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Negative: negative</a:t>
                      </a:r>
                      <a:r>
                        <a:rPr lang="ko-KR" altLang="en-US" sz="1800" dirty="0" smtClean="0"/>
                        <a:t>로 예측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16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776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평가 지표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b="1" dirty="0" smtClean="0"/>
              <a:t>정확도</a:t>
            </a:r>
            <a:r>
              <a:rPr lang="en-US" altLang="ko-KR" sz="2400" b="1" dirty="0" smtClean="0"/>
              <a:t>(accuracy)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정확하게 </a:t>
            </a:r>
            <a:r>
              <a:rPr lang="ko-KR" altLang="en-US" sz="2400" dirty="0"/>
              <a:t>예측한 비율을 </a:t>
            </a:r>
            <a:r>
              <a:rPr lang="ko-KR" altLang="en-US" sz="2400" dirty="0" smtClean="0"/>
              <a:t>의미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accuracy = (</a:t>
            </a:r>
            <a:r>
              <a:rPr lang="en-US" altLang="ko-KR" sz="2000" dirty="0" smtClean="0"/>
              <a:t>TP+TN) </a:t>
            </a:r>
            <a:r>
              <a:rPr lang="en-US" altLang="ko-KR" sz="2000" dirty="0"/>
              <a:t>/ </a:t>
            </a:r>
            <a:r>
              <a:rPr lang="ko-KR" altLang="en-US" sz="2000" dirty="0"/>
              <a:t>전체 경우의 수</a:t>
            </a:r>
            <a:r>
              <a:rPr lang="en-US" altLang="ko-KR" sz="2000" dirty="0"/>
              <a:t>(N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11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암진단</a:t>
            </a:r>
            <a:r>
              <a:rPr lang="ko-KR" altLang="en-US" sz="2000" dirty="0" smtClean="0"/>
              <a:t> 정확도 </a:t>
            </a:r>
            <a:r>
              <a:rPr lang="en-US" altLang="ko-KR" sz="2000" dirty="0" smtClean="0"/>
              <a:t>= (6 </a:t>
            </a:r>
            <a:r>
              <a:rPr lang="en-US" altLang="ko-KR" sz="2000" dirty="0"/>
              <a:t>+ 188)/200 = 194/200 = 0.97 =&gt; 97</a:t>
            </a:r>
            <a:r>
              <a:rPr lang="en-US" altLang="ko-KR" sz="2000" dirty="0" smtClean="0"/>
              <a:t>%</a:t>
            </a:r>
          </a:p>
          <a:p>
            <a:pPr lvl="1"/>
            <a:r>
              <a:rPr lang="ko-KR" altLang="en-US" sz="2000" dirty="0" err="1"/>
              <a:t>오류율</a:t>
            </a:r>
            <a:r>
              <a:rPr lang="ko-KR" altLang="en-US" sz="2000" dirty="0"/>
              <a:t> </a:t>
            </a:r>
            <a:r>
              <a:rPr lang="en-US" altLang="ko-KR" sz="2000" dirty="0"/>
              <a:t>= 1-accuracy </a:t>
            </a:r>
            <a:r>
              <a:rPr lang="en-US" altLang="ko-KR" sz="2000" dirty="0" smtClean="0"/>
              <a:t>= 0.03 =&gt; </a:t>
            </a:r>
            <a:r>
              <a:rPr lang="ko-KR" altLang="en-US" sz="2000" dirty="0" smtClean="0"/>
              <a:t>오진율은 </a:t>
            </a:r>
            <a:r>
              <a:rPr lang="en-US" altLang="ko-KR" sz="2000" dirty="0" smtClean="0"/>
              <a:t>3%</a:t>
            </a:r>
          </a:p>
          <a:p>
            <a:r>
              <a:rPr lang="ko-KR" altLang="en-US" sz="2400" b="1" dirty="0" err="1" smtClean="0"/>
              <a:t>리콜</a:t>
            </a:r>
            <a:r>
              <a:rPr lang="en-US" altLang="ko-KR" sz="2400" b="1" dirty="0" smtClean="0"/>
              <a:t>(recall)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관심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대상을 얼마나 잘 찾아내는가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recall </a:t>
            </a:r>
            <a:r>
              <a:rPr lang="en-US" altLang="ko-KR" sz="2000" dirty="0" smtClean="0"/>
              <a:t>= TP </a:t>
            </a:r>
            <a:r>
              <a:rPr lang="en-US" altLang="ko-KR" sz="2000" dirty="0"/>
              <a:t>/ (TP+FN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실제 </a:t>
            </a:r>
            <a:r>
              <a:rPr lang="ko-KR" altLang="en-US" sz="2000" dirty="0"/>
              <a:t>암 환자 </a:t>
            </a:r>
            <a:r>
              <a:rPr lang="ko-KR" altLang="en-US" sz="2000" dirty="0" err="1"/>
              <a:t>발견률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6 </a:t>
            </a:r>
            <a:r>
              <a:rPr lang="en-US" altLang="ko-KR" sz="2000" dirty="0"/>
              <a:t>/ (6+4) = </a:t>
            </a:r>
            <a:r>
              <a:rPr lang="en-US" altLang="ko-KR" sz="2000" dirty="0" smtClean="0"/>
              <a:t>0.6 =&gt; 60%</a:t>
            </a:r>
          </a:p>
          <a:p>
            <a:r>
              <a:rPr lang="ko-KR" altLang="en-US" sz="2400" b="1" dirty="0" smtClean="0"/>
              <a:t>정밀도</a:t>
            </a:r>
            <a:r>
              <a:rPr lang="en-US" altLang="ko-KR" sz="2400" b="1" dirty="0" smtClean="0"/>
              <a:t>(precision)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예측의 정확도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precision = </a:t>
            </a:r>
            <a:r>
              <a:rPr lang="en-US" altLang="ko-KR" sz="2000" dirty="0"/>
              <a:t>TP / (</a:t>
            </a:r>
            <a:r>
              <a:rPr lang="en-US" altLang="ko-KR" sz="2000" dirty="0" smtClean="0"/>
              <a:t>TP+FP) = </a:t>
            </a:r>
            <a:r>
              <a:rPr lang="en-US" altLang="ko-KR" sz="2000" dirty="0"/>
              <a:t>6 / (</a:t>
            </a:r>
            <a:r>
              <a:rPr lang="en-US" altLang="ko-KR" sz="2000" dirty="0" smtClean="0"/>
              <a:t>6+2)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0.75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75%</a:t>
            </a:r>
            <a:endParaRPr lang="ko-KR" altLang="en-US" sz="2000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909531" y="1949084"/>
          <a:ext cx="6779098" cy="1456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실제 </a:t>
                      </a:r>
                      <a:r>
                        <a:rPr lang="en-US" altLang="ko-KR" sz="1600" b="1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 </a:t>
                      </a:r>
                      <a:r>
                        <a:rPr lang="ko-KR" altLang="en-US" sz="1600" b="1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예측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암이라고 예측</a:t>
                      </a:r>
                      <a:endParaRPr lang="en-US" sz="16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암이 아니라고 예측</a:t>
                      </a:r>
                      <a:endParaRPr lang="en-US" sz="16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en-US" sz="16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실제 암환자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 (TP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FN)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실제로 암환자 아님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(FP)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(TN)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17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259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F1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지표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recall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과 </a:t>
            </a: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precision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의 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두 가지 지표를 동시에 높이는 것은 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어려움</a:t>
            </a: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, F1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은 이러한 두 요소를 동시에 반영한 새로운 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지표임</a:t>
            </a:r>
            <a:endParaRPr lang="en-US" altLang="ko-KR" sz="26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>
              <a:spcBef>
                <a:spcPts val="1200"/>
              </a:spcBef>
            </a:pP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F1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은 </a:t>
            </a: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recall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과 </a:t>
            </a: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precision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의 기하 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평균을 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구한 것</a:t>
            </a:r>
            <a:endParaRPr lang="en-US" altLang="ko-KR" sz="26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>
              <a:spcBef>
                <a:spcPts val="1200"/>
              </a:spcBef>
            </a:pP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F1 </a:t>
            </a:r>
            <a:r>
              <a:rPr lang="en-US" altLang="ko-KR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= </a:t>
            </a:r>
            <a:r>
              <a:rPr lang="en-US" altLang="ko-KR" sz="26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2 x precision x recall / (precision + recall</a:t>
            </a:r>
            <a:r>
              <a:rPr lang="en-US" altLang="ko-KR" sz="2600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두 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지표의 값이 각각 </a:t>
            </a:r>
            <a:r>
              <a:rPr lang="en-US" altLang="ko-KR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0.5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와 </a:t>
            </a:r>
            <a:r>
              <a:rPr lang="en-US" altLang="ko-KR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0.7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일 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때</a:t>
            </a:r>
            <a:endParaRPr lang="en-US" altLang="ko-KR" sz="26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>
              <a:spcBef>
                <a:spcPts val="1200"/>
              </a:spcBef>
            </a:pPr>
            <a:r>
              <a:rPr lang="ko-KR" altLang="en-US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산술평균 </a:t>
            </a:r>
            <a:r>
              <a:rPr lang="en-US" altLang="ko-KR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c=(</a:t>
            </a:r>
            <a:r>
              <a:rPr lang="en-US" altLang="ko-KR" sz="22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a+b</a:t>
            </a:r>
            <a:r>
              <a:rPr lang="en-US" altLang="ko-KR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)/2=(0.5)+(0.7)/2=0.6</a:t>
            </a:r>
          </a:p>
          <a:p>
            <a:pPr lvl="1">
              <a:spcBef>
                <a:spcPts val="1200"/>
              </a:spcBef>
            </a:pPr>
            <a:r>
              <a:rPr lang="ko-KR" altLang="en-US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기하평균 </a:t>
            </a:r>
            <a:r>
              <a:rPr lang="en-US" altLang="ko-KR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c=2ab/(</a:t>
            </a:r>
            <a:r>
              <a:rPr lang="en-US" altLang="ko-KR" sz="22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a+b</a:t>
            </a:r>
            <a:r>
              <a:rPr lang="en-US" altLang="ko-KR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)=0.7/1.2=0.58</a:t>
            </a:r>
            <a:endParaRPr lang="ko-KR" altLang="en-US" sz="22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두 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지표의 값이 각각 </a:t>
            </a: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0.9</a:t>
            </a:r>
            <a:r>
              <a:rPr lang="ko-KR" altLang="en-US" sz="2600" dirty="0">
                <a:latin typeface="궁서체" panose="02030609000101010101" pitchFamily="17" charset="-127"/>
                <a:ea typeface="궁서체" panose="02030609000101010101" pitchFamily="17" charset="-127"/>
              </a:rPr>
              <a:t>와 </a:t>
            </a:r>
            <a:r>
              <a:rPr lang="en-US" altLang="ko-KR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0.3</a:t>
            </a:r>
            <a:r>
              <a:rPr lang="ko-KR" altLang="en-US" sz="26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일 때</a:t>
            </a:r>
            <a:endParaRPr lang="en-US" altLang="ko-KR" sz="26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lvl="1">
              <a:spcBef>
                <a:spcPts val="1200"/>
              </a:spcBef>
            </a:pPr>
            <a:r>
              <a:rPr lang="ko-KR" altLang="en-US" sz="2200" dirty="0">
                <a:latin typeface="궁서체" panose="02030609000101010101" pitchFamily="17" charset="-127"/>
                <a:ea typeface="궁서체" panose="02030609000101010101" pitchFamily="17" charset="-127"/>
              </a:rPr>
              <a:t>산술평균 </a:t>
            </a:r>
            <a:r>
              <a:rPr lang="en-US" altLang="ko-KR" sz="2200" dirty="0">
                <a:latin typeface="궁서체" panose="02030609000101010101" pitchFamily="17" charset="-127"/>
                <a:ea typeface="궁서체" panose="02030609000101010101" pitchFamily="17" charset="-127"/>
              </a:rPr>
              <a:t>c=(</a:t>
            </a:r>
            <a:r>
              <a:rPr lang="en-US" altLang="ko-KR" sz="22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a+b</a:t>
            </a:r>
            <a:r>
              <a:rPr lang="en-US" altLang="ko-KR" sz="2200" dirty="0">
                <a:latin typeface="궁서체" panose="02030609000101010101" pitchFamily="17" charset="-127"/>
                <a:ea typeface="궁서체" panose="02030609000101010101" pitchFamily="17" charset="-127"/>
              </a:rPr>
              <a:t>)/2=(</a:t>
            </a:r>
            <a:r>
              <a:rPr lang="en-US" altLang="ko-KR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0.9)+(0.3)/</a:t>
            </a:r>
            <a:r>
              <a:rPr lang="en-US" altLang="ko-KR" sz="2200" dirty="0">
                <a:latin typeface="궁서체" panose="02030609000101010101" pitchFamily="17" charset="-127"/>
                <a:ea typeface="궁서체" panose="02030609000101010101" pitchFamily="17" charset="-127"/>
              </a:rPr>
              <a:t>2=0.6</a:t>
            </a:r>
          </a:p>
          <a:p>
            <a:pPr lvl="1">
              <a:spcBef>
                <a:spcPts val="1200"/>
              </a:spcBef>
            </a:pPr>
            <a:r>
              <a:rPr lang="ko-KR" altLang="en-US" sz="2200" dirty="0">
                <a:latin typeface="궁서체" panose="02030609000101010101" pitchFamily="17" charset="-127"/>
                <a:ea typeface="궁서체" panose="02030609000101010101" pitchFamily="17" charset="-127"/>
              </a:rPr>
              <a:t>기하평균 </a:t>
            </a:r>
            <a:r>
              <a:rPr lang="en-US" altLang="ko-KR" sz="2200" dirty="0">
                <a:latin typeface="궁서체" panose="02030609000101010101" pitchFamily="17" charset="-127"/>
                <a:ea typeface="궁서체" panose="02030609000101010101" pitchFamily="17" charset="-127"/>
              </a:rPr>
              <a:t>c=2ab/(</a:t>
            </a:r>
            <a:r>
              <a:rPr lang="en-US" altLang="ko-KR" sz="22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a+b</a:t>
            </a:r>
            <a:r>
              <a:rPr lang="en-US" altLang="ko-KR" sz="2200" dirty="0">
                <a:latin typeface="궁서체" panose="02030609000101010101" pitchFamily="17" charset="-127"/>
                <a:ea typeface="궁서체" panose="02030609000101010101" pitchFamily="17" charset="-127"/>
              </a:rPr>
              <a:t>)=</a:t>
            </a:r>
            <a:r>
              <a:rPr lang="en-US" altLang="ko-KR" sz="2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0.54/1.2=0.45</a:t>
            </a:r>
            <a:endParaRPr lang="ko-KR" altLang="en-US" sz="22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18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45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분류 순서 평가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분류의 최종 결과 이외에 분류 점수 순서를 활용하여 분류 모델의 성능을 보다 정밀하게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평가</a:t>
            </a:r>
            <a:endParaRPr lang="ko-KR" altLang="en-US" sz="24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27584" y="2060848"/>
          <a:ext cx="3343275" cy="4536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환자번호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성별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점수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순위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실제 값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0.98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125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0.95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199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0.86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0.84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0.82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176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0.81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73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0.80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82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0.79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0.77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123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0.76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...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43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0.48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198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93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0.42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199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0.40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572457" y="2231595"/>
            <a:ext cx="4350116" cy="4281340"/>
          </a:xfrm>
          <a:prstGeom prst="rect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0" bIns="216000" anchor="ctr">
            <a:noAutofit/>
          </a:bodyPr>
          <a:lstStyle/>
          <a:p>
            <a:pPr marL="180000" indent="-180000" latinLnBrk="1">
              <a:spcBef>
                <a:spcPts val="600"/>
              </a:spcBef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암이 걸렸을 가능성에 대한  종합 점수 계산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 latinLnBrk="1">
              <a:spcBef>
                <a:spcPts val="600"/>
              </a:spcBef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- 0.8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이상이면 암으로 진단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 latinLnBrk="1">
              <a:spcBef>
                <a:spcPts val="600"/>
              </a:spcBef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암이면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C(cancer),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암이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아니었으면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N(normal)</a:t>
            </a:r>
          </a:p>
          <a:p>
            <a:pPr marL="180000" indent="-180000" latinLnBrk="1">
              <a:spcBef>
                <a:spcPts val="600"/>
              </a:spcBef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윗부분에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많이 배열될수록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 진단을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잘한 것</a:t>
            </a:r>
          </a:p>
          <a:p>
            <a:pPr marL="180000" indent="-180000" latinLnBrk="1">
              <a:spcBef>
                <a:spcPts val="600"/>
              </a:spcBef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정보가 있으면 순서를 기준으로 진단의 범위를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바꾸기가 용이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 latinLnBrk="1">
              <a:spcBef>
                <a:spcPts val="600"/>
              </a:spcBef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 한 명씩 분류 모델의 성능을 정밀하게 평가할 수 있음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692516" y="4612658"/>
            <a:ext cx="3576158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19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198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with EHR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Optimization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궁서체" panose="02030609000101010101" pitchFamily="17" charset="-127"/>
                <a:ea typeface="궁서체" panose="02030609000101010101" pitchFamily="17" charset="-127"/>
              </a:rPr>
              <a:t>ROC </a:t>
            </a:r>
            <a:r>
              <a:rPr lang="ko-KR" altLang="en-US" sz="4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그래프</a:t>
            </a:r>
            <a:r>
              <a:rPr lang="en-US" altLang="ko-KR" sz="4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40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예시</a:t>
            </a:r>
            <a:endParaRPr lang="ko-KR" altLang="en-US" sz="4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66018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각 데이터 항목에 대해 </a:t>
            </a:r>
            <a:r>
              <a:rPr lang="ko-KR" altLang="en-US" sz="24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계단형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그래프가 만들어짐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만일 의사의 예측 정확도가 높다면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그래프가 초반에 위로 올라갈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것임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Best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의 경우 처음부터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(0,1.0) 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까지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올라갈 것이며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사각형 모양이 나타날 것임</a:t>
            </a:r>
            <a:endParaRPr lang="ko-KR" altLang="en-US" sz="24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10" y="3242890"/>
            <a:ext cx="3888432" cy="348618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연결선 6"/>
          <p:cNvCxnSpPr/>
          <p:nvPr/>
        </p:nvCxnSpPr>
        <p:spPr bwMode="auto">
          <a:xfrm>
            <a:off x="2843808" y="3419375"/>
            <a:ext cx="3384376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 bwMode="auto">
          <a:xfrm flipH="1">
            <a:off x="2863058" y="3400125"/>
            <a:ext cx="0" cy="30240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5816" y="3429000"/>
            <a:ext cx="8744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</a:t>
            </a:r>
            <a:r>
              <a:rPr lang="ko-KR" altLang="en-US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endParaRPr lang="ko-KR" altLang="en-US" sz="1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20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185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AUC(Area </a:t>
            </a:r>
            <a:r>
              <a:rPr lang="en-US" altLang="ko-KR" dirty="0"/>
              <a:t>Under Curve)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5556" y="1266569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예측 알고리즘의 성능을 간단히 수치로 나타내기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위해서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ROC 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그래프의 면적을 계산하는 방법을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사용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우수한 알고리즘일수록 초반에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y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축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상단 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방향으로 이동하므로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ROC 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커브의 면적이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넓어짐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AUC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는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0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과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1 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사이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값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최대값은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1(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정사각형 면적은 </a:t>
            </a:r>
            <a:r>
              <a:rPr lang="en-US" altLang="ko-KR" sz="2400" dirty="0"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lang="ko-KR" altLang="en-US" sz="24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2" y="3328677"/>
            <a:ext cx="3776614" cy="336097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21</a:t>
            </a:fld>
            <a:r>
              <a:rPr lang="en-US" altLang="ko-KR" smtClean="0"/>
              <a:t>/20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706898" y="3529551"/>
            <a:ext cx="4216444" cy="2870888"/>
          </a:xfrm>
          <a:prstGeom prst="rect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0" bIns="216000" anchor="ctr">
            <a:noAutofit/>
          </a:bodyPr>
          <a:lstStyle/>
          <a:p>
            <a:pPr marL="180000" indent="-180000" latinLnBrk="1">
              <a:spcBef>
                <a:spcPts val="1200"/>
              </a:spcBef>
            </a:pP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좋은 </a:t>
            </a:r>
            <a:r>
              <a:rPr lang="ko-KR" altLang="en-US" sz="2400" kern="0" dirty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알고리즘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순서</a:t>
            </a:r>
            <a:r>
              <a:rPr lang="en-US" altLang="ko-KR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             </a:t>
            </a:r>
            <a:r>
              <a:rPr lang="en-US" altLang="ko-KR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1 </a:t>
            </a:r>
            <a:r>
              <a:rPr lang="en-US" altLang="ko-KR" sz="2400" kern="0" dirty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&gt; 2 &gt; 3</a:t>
            </a:r>
          </a:p>
          <a:p>
            <a:pPr marL="180000" indent="-180000" latinLnBrk="1">
              <a:spcBef>
                <a:spcPts val="1200"/>
              </a:spcBef>
            </a:pPr>
            <a:r>
              <a:rPr lang="en-US" altLang="ko-KR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랜덤 예측</a:t>
            </a:r>
            <a:r>
              <a:rPr lang="en-US" altLang="ko-KR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:                        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기본적인 </a:t>
            </a:r>
            <a:r>
              <a:rPr lang="ko-KR" altLang="en-US" sz="2400" kern="0" dirty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예측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모델로 아무런 </a:t>
            </a:r>
            <a:r>
              <a:rPr lang="ko-KR" altLang="en-US" sz="2400" kern="0" dirty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알고리즘도 적용하지 않고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  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랜덤하게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sz="2400" kern="0" dirty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예측한 </a:t>
            </a:r>
            <a:r>
              <a:rPr lang="ko-KR" altLang="en-US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경우로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     AUC</a:t>
            </a:r>
            <a:r>
              <a:rPr lang="ko-KR" altLang="en-US" sz="2400" kern="0" dirty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14433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with EHR </a:t>
            </a:r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endParaRPr lang="en-US" altLang="ko-KR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Optimization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위암 예측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국민건강 보험 공단 건강 검진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CDM 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위염 환자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250/</a:t>
            </a:r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위암 환자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사용변수</a:t>
            </a:r>
            <a:endParaRPr lang="en-US" altLang="ko-K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ko-KR" altLang="en-US" sz="22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수치형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변수 </a:t>
            </a: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Age(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나이</a:t>
            </a: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), Test Age(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건강검진 당시 나이</a:t>
            </a: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), 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BMI</a:t>
            </a:r>
          </a:p>
          <a:p>
            <a:pPr lvl="1"/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범주형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변수 </a:t>
            </a: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Gender, Alcohol habit, Smoking Status,</a:t>
            </a:r>
          </a:p>
          <a:p>
            <a:pPr marL="1828800" lvl="4" indent="0">
              <a:buNone/>
            </a:pP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	    Amount of Smoking, Smoking Duration, </a:t>
            </a:r>
          </a:p>
          <a:p>
            <a:pPr marL="1828800" lvl="4" indent="0">
              <a:buNone/>
            </a:pP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Family Cancer(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가족력</a:t>
            </a: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), Income</a:t>
            </a: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최적화에 영향을 미치는 요인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547664"/>
            <a:ext cx="8784976" cy="4761656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전처리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최대최소정규화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z-score 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정규화</a:t>
            </a:r>
            <a:endParaRPr lang="en-US" altLang="ko-K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 구조</a:t>
            </a:r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노드 수</a:t>
            </a:r>
            <a:endParaRPr lang="en-US" altLang="ko-K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수</a:t>
            </a:r>
            <a:endParaRPr lang="en-US" altLang="ko-K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용량이 큰 모델을 만든 후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규제를 적용</a:t>
            </a:r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방지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L1, L2 regularization</a:t>
            </a: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Dropout, Early Stopping</a:t>
            </a: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최적화 알고리즘 선정</a:t>
            </a:r>
            <a:endParaRPr lang="en-US" altLang="ko-K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sz="2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Adagrad</a:t>
            </a:r>
            <a:r>
              <a:rPr lang="en-US" altLang="ko-K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altLang="ko-K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Adam</a:t>
            </a:r>
          </a:p>
          <a:p>
            <a:pPr lvl="1"/>
            <a:endParaRPr lang="en-US" altLang="ko-K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최대최소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정규화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ko-KR" altLang="en-US" sz="2400" dirty="0" smtClean="0"/>
              <a:t>수집 데이터의 데이터 </a:t>
            </a:r>
            <a:r>
              <a:rPr lang="ko-KR" altLang="en-US" sz="2400" dirty="0"/>
              <a:t>범위가 </a:t>
            </a:r>
            <a:r>
              <a:rPr lang="ko-KR" altLang="en-US" sz="2400" dirty="0" smtClean="0"/>
              <a:t>서로 다를 경우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이를 같은 범위로 변환해서 </a:t>
            </a:r>
            <a:r>
              <a:rPr lang="ko-KR" altLang="en-US" sz="2400" dirty="0" smtClean="0"/>
              <a:t>사용하는 방법</a:t>
            </a:r>
            <a:endParaRPr lang="en-US" altLang="ko-KR" sz="2400" dirty="0" smtClean="0"/>
          </a:p>
          <a:p>
            <a:pPr>
              <a:spcBef>
                <a:spcPts val="1200"/>
              </a:spcBef>
            </a:pPr>
            <a:r>
              <a:rPr lang="ko-KR" altLang="en-US" sz="2400" dirty="0" smtClean="0"/>
              <a:t>단순하게 비례화 시킨 값으로 최대치와 최소치를 고려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95736" y="3068960"/>
          <a:ext cx="5040560" cy="35363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시험 </a:t>
                      </a: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시험 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574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점 만점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갑의 시험 점수</a:t>
                      </a:r>
                      <a:r>
                        <a:rPr lang="en-US" altLang="ko-KR" dirty="0" smtClean="0"/>
                        <a:t>: 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   =&gt; 7/10 = 0.7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을의 시험 점수</a:t>
                      </a:r>
                      <a:r>
                        <a:rPr lang="en-US" altLang="ko-KR" dirty="0" smtClean="0"/>
                        <a:t>: 8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   =&gt; 8/10 = 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점 만점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갑의 시험 점수</a:t>
                      </a:r>
                      <a:r>
                        <a:rPr lang="en-US" altLang="ko-KR" dirty="0" smtClean="0"/>
                        <a:t>: 30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Symbol" panose="05050102010706020507" pitchFamily="18" charset="2"/>
                        <a:buNone/>
                      </a:pPr>
                      <a:r>
                        <a:rPr lang="en-US" altLang="ko-KR" dirty="0" smtClean="0"/>
                        <a:t>     =&gt; 30/50 = 0.6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을의 시험 점수</a:t>
                      </a:r>
                      <a:r>
                        <a:rPr lang="en-US" altLang="ko-KR" dirty="0" smtClean="0"/>
                        <a:t>: 20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     =&gt; 20/50 = 0.4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76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dirty="0" smtClean="0"/>
                        <a:t>        성적을 </a:t>
                      </a:r>
                      <a:r>
                        <a:rPr lang="en-US" altLang="ko-KR" dirty="0" smtClean="0"/>
                        <a:t>0(</a:t>
                      </a:r>
                      <a:r>
                        <a:rPr lang="ko-KR" altLang="en-US" dirty="0" smtClean="0"/>
                        <a:t>최소</a:t>
                      </a:r>
                      <a:r>
                        <a:rPr lang="en-US" altLang="ko-KR" dirty="0" smtClean="0"/>
                        <a:t>)~1(</a:t>
                      </a:r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로 정규화</a:t>
                      </a:r>
                      <a:endParaRPr lang="en-US" altLang="ko-KR" dirty="0" smtClean="0"/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dirty="0" smtClean="0"/>
                        <a:t>        갑의 성적 평균 </a:t>
                      </a:r>
                      <a:r>
                        <a:rPr lang="en-US" altLang="ko-KR" dirty="0" smtClean="0"/>
                        <a:t>= 0.65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     을의 성적 평균 </a:t>
                      </a:r>
                      <a:r>
                        <a:rPr lang="en-US" altLang="ko-KR" dirty="0" smtClean="0"/>
                        <a:t>= 0.6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fontAlgn="base" latinLnBrk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69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953" y="1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z-score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정규화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6347" y="1196752"/>
            <a:ext cx="8363272" cy="936104"/>
          </a:xfrm>
        </p:spPr>
        <p:txBody>
          <a:bodyPr/>
          <a:lstStyle/>
          <a:p>
            <a:r>
              <a:rPr lang="ko-KR" altLang="en-US" sz="2400" dirty="0" smtClean="0"/>
              <a:t>데이터 분포를 평균은 </a:t>
            </a:r>
            <a:r>
              <a:rPr lang="en-US" altLang="ko-KR" sz="2400" dirty="0" smtClean="0"/>
              <a:t>0,</a:t>
            </a:r>
            <a:r>
              <a:rPr lang="ko-KR" altLang="en-US" sz="2400" dirty="0" smtClean="0"/>
              <a:t> 표준 편차는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되도록 정규화 하는 방법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2408"/>
            <a:ext cx="3970783" cy="3596433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788024" y="3237111"/>
          <a:ext cx="3744415" cy="129614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과목 </a:t>
                      </a:r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 </a:t>
                      </a:r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갑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600" dirty="0" smtClean="0"/>
                        <a:t>80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accent6"/>
                          </a:solidFill>
                        </a:rPr>
                        <a:t>85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을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600" dirty="0" smtClean="0"/>
                        <a:t>90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chemeClr val="accent6"/>
                          </a:solidFill>
                        </a:rPr>
                        <a:t>85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57200" y="2132856"/>
            <a:ext cx="3826768" cy="8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0" anchor="ctr">
            <a:no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점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만점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학급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평균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60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점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표준편차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과목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A=20,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과목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B=5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58785" y="4724722"/>
            <a:ext cx="38267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tIns="0" anchor="ctr">
            <a:no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어느 학생의 성적이 더 높은가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692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576114" cy="3870519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496785" y="6206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Hidden Layer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를 추가하다는 의미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6785" y="6206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Hidden node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의 개수를 추가한다는 의미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59399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16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6785" y="6206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가중치 규제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2747" b="-1419"/>
          <a:stretch/>
        </p:blipFill>
        <p:spPr bwMode="auto">
          <a:xfrm>
            <a:off x="683568" y="2195702"/>
            <a:ext cx="5760640" cy="65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5"/>
          <a:stretch/>
        </p:blipFill>
        <p:spPr bwMode="auto">
          <a:xfrm>
            <a:off x="715516" y="4077072"/>
            <a:ext cx="5440660" cy="72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5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tandard RNN and unfolded RNN.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874382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인공지능 : Multilayer Neural Network(다중 계층 신경망) 필요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08" y="116632"/>
            <a:ext cx="540609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Dropout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 bwMode="auto">
          <a:xfrm>
            <a:off x="323528" y="1052736"/>
            <a:ext cx="868134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0781" y="2690336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original_model</a:t>
            </a:r>
            <a:r>
              <a:rPr lang="ko-KR" altLang="en-US" dirty="0"/>
              <a:t> = </a:t>
            </a:r>
            <a:r>
              <a:rPr lang="ko-KR" altLang="en-US" dirty="0" err="1"/>
              <a:t>models.Sequential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original_model.add</a:t>
            </a:r>
            <a:r>
              <a:rPr lang="ko-KR" altLang="en-US" dirty="0"/>
              <a:t>(</a:t>
            </a:r>
            <a:r>
              <a:rPr lang="ko-KR" altLang="en-US" dirty="0" err="1"/>
              <a:t>layers.Dense</a:t>
            </a:r>
            <a:r>
              <a:rPr lang="ko-KR" altLang="en-US" dirty="0"/>
              <a:t>(16, </a:t>
            </a:r>
            <a:r>
              <a:rPr lang="ko-KR" altLang="en-US" dirty="0" err="1"/>
              <a:t>activation</a:t>
            </a:r>
            <a:r>
              <a:rPr lang="ko-KR" altLang="en-US" dirty="0"/>
              <a:t>='</a:t>
            </a:r>
            <a:r>
              <a:rPr lang="ko-KR" altLang="en-US" dirty="0" err="1"/>
              <a:t>relu</a:t>
            </a:r>
            <a:r>
              <a:rPr lang="ko-KR" altLang="en-US" dirty="0"/>
              <a:t>', </a:t>
            </a:r>
            <a:r>
              <a:rPr lang="ko-KR" altLang="en-US" dirty="0" err="1"/>
              <a:t>input_shape</a:t>
            </a:r>
            <a:r>
              <a:rPr lang="ko-KR" altLang="en-US" dirty="0"/>
              <a:t>=(10000,)))</a:t>
            </a:r>
          </a:p>
          <a:p>
            <a:r>
              <a:rPr lang="ko-KR" altLang="en-US" dirty="0" err="1"/>
              <a:t>original_model.add</a:t>
            </a:r>
            <a:r>
              <a:rPr lang="ko-KR" altLang="en-US" dirty="0"/>
              <a:t>(</a:t>
            </a:r>
            <a:r>
              <a:rPr lang="ko-KR" altLang="en-US" dirty="0" err="1"/>
              <a:t>layers.Dense</a:t>
            </a:r>
            <a:r>
              <a:rPr lang="ko-KR" altLang="en-US" dirty="0"/>
              <a:t>(16, </a:t>
            </a:r>
            <a:r>
              <a:rPr lang="ko-KR" altLang="en-US" dirty="0" err="1"/>
              <a:t>activation</a:t>
            </a:r>
            <a:r>
              <a:rPr lang="ko-KR" altLang="en-US" dirty="0"/>
              <a:t>='</a:t>
            </a:r>
            <a:r>
              <a:rPr lang="ko-KR" altLang="en-US" dirty="0" err="1"/>
              <a:t>relu</a:t>
            </a:r>
            <a:r>
              <a:rPr lang="ko-KR" altLang="en-US" dirty="0"/>
              <a:t>'))</a:t>
            </a:r>
          </a:p>
          <a:p>
            <a:r>
              <a:rPr lang="ko-KR" altLang="en-US" dirty="0" err="1"/>
              <a:t>original_model.add</a:t>
            </a:r>
            <a:r>
              <a:rPr lang="ko-KR" altLang="en-US" dirty="0"/>
              <a:t>(</a:t>
            </a:r>
            <a:r>
              <a:rPr lang="ko-KR" altLang="en-US" dirty="0" err="1"/>
              <a:t>layers.Dense</a:t>
            </a:r>
            <a:r>
              <a:rPr lang="ko-KR" altLang="en-US" dirty="0"/>
              <a:t>(1, </a:t>
            </a:r>
            <a:r>
              <a:rPr lang="ko-KR" altLang="en-US" dirty="0" err="1"/>
              <a:t>activation</a:t>
            </a:r>
            <a:r>
              <a:rPr lang="ko-KR" altLang="en-US" dirty="0"/>
              <a:t>='</a:t>
            </a:r>
            <a:r>
              <a:rPr lang="ko-KR" altLang="en-US" dirty="0" err="1"/>
              <a:t>sigmoid</a:t>
            </a:r>
            <a:r>
              <a:rPr lang="ko-KR" altLang="en-US" dirty="0"/>
              <a:t>'))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6666" y="4509120"/>
            <a:ext cx="7470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dpt_model</a:t>
            </a:r>
            <a:r>
              <a:rPr lang="ko-KR" altLang="en-US" dirty="0"/>
              <a:t> = </a:t>
            </a:r>
            <a:r>
              <a:rPr lang="ko-KR" altLang="en-US" dirty="0" err="1"/>
              <a:t>models.Sequential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dpt_model.add</a:t>
            </a:r>
            <a:r>
              <a:rPr lang="ko-KR" altLang="en-US" dirty="0"/>
              <a:t>(</a:t>
            </a:r>
            <a:r>
              <a:rPr lang="ko-KR" altLang="en-US" dirty="0" err="1"/>
              <a:t>layers.Dense</a:t>
            </a:r>
            <a:r>
              <a:rPr lang="ko-KR" altLang="en-US" dirty="0"/>
              <a:t>(16, </a:t>
            </a:r>
            <a:r>
              <a:rPr lang="ko-KR" altLang="en-US" dirty="0" err="1"/>
              <a:t>activation</a:t>
            </a:r>
            <a:r>
              <a:rPr lang="ko-KR" altLang="en-US" dirty="0"/>
              <a:t>='</a:t>
            </a:r>
            <a:r>
              <a:rPr lang="ko-KR" altLang="en-US" dirty="0" err="1"/>
              <a:t>relu</a:t>
            </a:r>
            <a:r>
              <a:rPr lang="ko-KR" altLang="en-US" dirty="0"/>
              <a:t>', </a:t>
            </a:r>
            <a:r>
              <a:rPr lang="ko-KR" altLang="en-US" dirty="0" err="1"/>
              <a:t>input_shape</a:t>
            </a:r>
            <a:r>
              <a:rPr lang="ko-KR" altLang="en-US" dirty="0"/>
              <a:t>=(10000,)))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dpt_model.add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layers.Dropout</a:t>
            </a:r>
            <a:r>
              <a:rPr lang="ko-KR" altLang="en-US" dirty="0">
                <a:solidFill>
                  <a:srgbClr val="C00000"/>
                </a:solidFill>
              </a:rPr>
              <a:t>(0.5))</a:t>
            </a:r>
          </a:p>
          <a:p>
            <a:r>
              <a:rPr lang="ko-KR" altLang="en-US" dirty="0" err="1"/>
              <a:t>dpt_model.add</a:t>
            </a:r>
            <a:r>
              <a:rPr lang="ko-KR" altLang="en-US" dirty="0"/>
              <a:t>(</a:t>
            </a:r>
            <a:r>
              <a:rPr lang="ko-KR" altLang="en-US" dirty="0" err="1"/>
              <a:t>layers.Dense</a:t>
            </a:r>
            <a:r>
              <a:rPr lang="ko-KR" altLang="en-US" dirty="0"/>
              <a:t>(16, </a:t>
            </a:r>
            <a:r>
              <a:rPr lang="ko-KR" altLang="en-US" dirty="0" err="1"/>
              <a:t>activation</a:t>
            </a:r>
            <a:r>
              <a:rPr lang="ko-KR" altLang="en-US" dirty="0"/>
              <a:t>='</a:t>
            </a:r>
            <a:r>
              <a:rPr lang="ko-KR" altLang="en-US" dirty="0" err="1"/>
              <a:t>relu</a:t>
            </a:r>
            <a:r>
              <a:rPr lang="ko-KR" altLang="en-US" dirty="0"/>
              <a:t>'))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dpt_model.add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layers.Dropout</a:t>
            </a:r>
            <a:r>
              <a:rPr lang="ko-KR" altLang="en-US" dirty="0">
                <a:solidFill>
                  <a:srgbClr val="C00000"/>
                </a:solidFill>
              </a:rPr>
              <a:t>(0.5))</a:t>
            </a:r>
          </a:p>
          <a:p>
            <a:r>
              <a:rPr lang="ko-KR" altLang="en-US" dirty="0" err="1"/>
              <a:t>dpt_model.add</a:t>
            </a:r>
            <a:r>
              <a:rPr lang="ko-KR" altLang="en-US" dirty="0"/>
              <a:t>(</a:t>
            </a:r>
            <a:r>
              <a:rPr lang="ko-KR" altLang="en-US" dirty="0" err="1"/>
              <a:t>layers.Dense</a:t>
            </a:r>
            <a:r>
              <a:rPr lang="ko-KR" altLang="en-US" dirty="0"/>
              <a:t>(1, </a:t>
            </a:r>
            <a:r>
              <a:rPr lang="ko-KR" altLang="en-US" dirty="0" err="1"/>
              <a:t>activation</a:t>
            </a:r>
            <a:r>
              <a:rPr lang="ko-KR" altLang="en-US" dirty="0"/>
              <a:t>='</a:t>
            </a:r>
            <a:r>
              <a:rPr lang="ko-KR" altLang="en-US" dirty="0" err="1"/>
              <a:t>sigmoid</a:t>
            </a:r>
            <a:r>
              <a:rPr lang="ko-KR" altLang="en-US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3743317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" y="1257135"/>
            <a:ext cx="894767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3951054"/>
            <a:ext cx="8670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Model.fit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 X, Y, epochs=100, 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batch_size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=10)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history = 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model.fit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X_train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, 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Y_train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, 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validation_data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=(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X_test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, 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Y_test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), epochs=30, 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batch_size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=200, verbose=0, </a:t>
            </a:r>
            <a:r>
              <a:rPr lang="en-US" altLang="ko-KR" sz="2000" dirty="0">
                <a:solidFill>
                  <a:srgbClr val="C00000"/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callbacks=[</a:t>
            </a:r>
            <a:r>
              <a:rPr lang="en-US" altLang="ko-KR" sz="2000" dirty="0" err="1">
                <a:solidFill>
                  <a:srgbClr val="C00000"/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early_stopping_callback,checkpointer</a:t>
            </a:r>
            <a:r>
              <a:rPr lang="en-US" altLang="ko-KR" sz="2000" dirty="0">
                <a:solidFill>
                  <a:srgbClr val="C00000"/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])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0323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조기 멈춤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4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0323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Optimizer 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선택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5168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학습률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=&gt; </a:t>
            </a:r>
            <a:r>
              <a:rPr lang="ko-KR" altLang="en-US" sz="2000" dirty="0" err="1" smtClean="0"/>
              <a:t>학습률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미분값만큼</a:t>
            </a:r>
            <a:r>
              <a:rPr lang="ko-KR" altLang="en-US" sz="2000" dirty="0" smtClean="0"/>
              <a:t> 이동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항상 정해진 </a:t>
            </a:r>
            <a:r>
              <a:rPr lang="ko-KR" altLang="en-US" sz="2000" dirty="0" err="1" smtClean="0"/>
              <a:t>학습률</a:t>
            </a:r>
            <a:r>
              <a:rPr lang="ko-KR" altLang="en-US" sz="2000" dirty="0" smtClean="0"/>
              <a:t> 만큼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적응적 </a:t>
            </a:r>
            <a:r>
              <a:rPr lang="ko-KR" altLang="en-US" sz="2000" dirty="0" err="1" smtClean="0"/>
              <a:t>학습률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=&gt; </a:t>
            </a:r>
            <a:r>
              <a:rPr lang="en-US" altLang="ko-KR" sz="2000" dirty="0" err="1" smtClean="0"/>
              <a:t>Adagrad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이전의 </a:t>
            </a:r>
            <a:r>
              <a:rPr lang="ko-KR" altLang="en-US" sz="2000" dirty="0" err="1" smtClean="0"/>
              <a:t>이동량을</a:t>
            </a:r>
            <a:r>
              <a:rPr lang="ko-KR" altLang="en-US" sz="2000" dirty="0" smtClean="0"/>
              <a:t> 고려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이전의 </a:t>
            </a:r>
            <a:r>
              <a:rPr lang="ko-KR" altLang="en-US" sz="2000" dirty="0" err="1" smtClean="0"/>
              <a:t>이동량</a:t>
            </a:r>
            <a:r>
              <a:rPr lang="ko-KR" altLang="en-US" sz="2000" dirty="0" smtClean="0"/>
              <a:t> 중에서도 </a:t>
            </a:r>
            <a:r>
              <a:rPr lang="ko-KR" altLang="en-US" sz="2000" dirty="0" err="1" smtClean="0"/>
              <a:t>바로전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이동량이</a:t>
            </a:r>
            <a:r>
              <a:rPr lang="ko-KR" altLang="en-US" sz="2000" dirty="0" smtClean="0"/>
              <a:t> 더 중요 </a:t>
            </a:r>
            <a:r>
              <a:rPr lang="en-US" altLang="ko-KR" sz="2000" dirty="0" smtClean="0"/>
              <a:t>=&gt; </a:t>
            </a:r>
            <a:r>
              <a:rPr lang="en-US" altLang="ko-KR" sz="2000" dirty="0" err="1" smtClean="0"/>
              <a:t>RMSProp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>
                <a:solidFill>
                  <a:schemeClr val="accent2"/>
                </a:solidFill>
              </a:rPr>
              <a:t>RMSProp</a:t>
            </a:r>
            <a:r>
              <a:rPr lang="en-US" altLang="ko-KR" sz="2000" dirty="0" smtClean="0">
                <a:solidFill>
                  <a:schemeClr val="accent2"/>
                </a:solidFill>
              </a:rPr>
              <a:t> + </a:t>
            </a:r>
            <a:r>
              <a:rPr lang="ko-KR" altLang="en-US" sz="2000" dirty="0" smtClean="0">
                <a:solidFill>
                  <a:schemeClr val="accent2"/>
                </a:solidFill>
              </a:rPr>
              <a:t>모멘텀 </a:t>
            </a:r>
            <a:r>
              <a:rPr lang="en-US" altLang="ko-KR" sz="2000" dirty="0" smtClean="0">
                <a:solidFill>
                  <a:schemeClr val="accent2"/>
                </a:solidFill>
              </a:rPr>
              <a:t>=&gt; Adam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395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Time-series 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순차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특징이 순서를 가지므로 순차 데이터라 부름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장에서 다룬 데이터는 어느 한 순간에 취득한 정적인 데이터이고 고정 길이임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순차 데이터는 동적이며 보통 가변 길이임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3"/>
          <a:stretch/>
        </p:blipFill>
        <p:spPr bwMode="auto">
          <a:xfrm>
            <a:off x="677990" y="2564904"/>
            <a:ext cx="808069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1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순환 신경망</a:t>
            </a:r>
            <a:r>
              <a:rPr lang="en-US" altLang="ko-KR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RNN(recurrent neural network )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 smtClean="0"/>
              <a:t>순환 신경망</a:t>
            </a:r>
            <a:r>
              <a:rPr lang="en-US" altLang="ko-KR" dirty="0" smtClean="0"/>
              <a:t>(RNN)</a:t>
            </a:r>
            <a:r>
              <a:rPr lang="ko-KR" altLang="en-US" dirty="0" smtClean="0"/>
              <a:t>이 갖추어야 할 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 필수 기능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24128" y="47251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7916366" cy="140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Electronic Health Records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92" y="764704"/>
            <a:ext cx="6951313" cy="26642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488" y="3543399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Choi</a:t>
            </a:r>
            <a:r>
              <a:rPr lang="ko-KR" altLang="en-US" dirty="0"/>
              <a:t>, </a:t>
            </a:r>
            <a:r>
              <a:rPr lang="ko-KR" altLang="en-US" dirty="0" err="1"/>
              <a:t>Edward</a:t>
            </a:r>
            <a:r>
              <a:rPr lang="ko-KR" altLang="en-US" dirty="0"/>
              <a:t>,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 2016. “</a:t>
            </a:r>
            <a:r>
              <a:rPr lang="ko-KR" altLang="en-US" dirty="0" err="1"/>
              <a:t>Doctor</a:t>
            </a:r>
            <a:r>
              <a:rPr lang="ko-KR" altLang="en-US" dirty="0"/>
              <a:t> AI: </a:t>
            </a:r>
            <a:r>
              <a:rPr lang="ko-KR" altLang="en-US" dirty="0" err="1"/>
              <a:t>Predicting</a:t>
            </a:r>
            <a:r>
              <a:rPr lang="ko-KR" altLang="en-US" dirty="0"/>
              <a:t> </a:t>
            </a:r>
            <a:r>
              <a:rPr lang="ko-KR" altLang="en-US" dirty="0" err="1"/>
              <a:t>Clinical</a:t>
            </a:r>
            <a:r>
              <a:rPr lang="ko-KR" altLang="en-US" dirty="0"/>
              <a:t> </a:t>
            </a:r>
            <a:r>
              <a:rPr lang="ko-KR" altLang="en-US" dirty="0" err="1"/>
              <a:t>Events</a:t>
            </a:r>
            <a:r>
              <a:rPr lang="ko-KR" altLang="en-US" dirty="0"/>
              <a:t> </a:t>
            </a:r>
            <a:r>
              <a:rPr lang="ko-KR" altLang="en-US" dirty="0" err="1"/>
              <a:t>via</a:t>
            </a:r>
            <a:r>
              <a:rPr lang="ko-KR" altLang="en-US" dirty="0"/>
              <a:t> </a:t>
            </a:r>
            <a:r>
              <a:rPr lang="ko-KR" altLang="en-US" dirty="0" err="1"/>
              <a:t>Recurrent</a:t>
            </a:r>
            <a:r>
              <a:rPr lang="ko-KR" altLang="en-US" dirty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Networks.” </a:t>
            </a:r>
          </a:p>
          <a:p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Machine</a:t>
            </a:r>
            <a:r>
              <a:rPr lang="ko-KR" altLang="en-US" dirty="0"/>
              <a:t> </a:t>
            </a:r>
            <a:r>
              <a:rPr lang="ko-KR" altLang="en-US" dirty="0" err="1"/>
              <a:t>Learning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Healthcare </a:t>
            </a:r>
            <a:r>
              <a:rPr lang="ko-KR" altLang="en-US" dirty="0" err="1"/>
              <a:t>Conference</a:t>
            </a:r>
            <a:r>
              <a:rPr lang="ko-KR" altLang="en-US" dirty="0"/>
              <a:t>, </a:t>
            </a:r>
            <a:r>
              <a:rPr lang="ko-KR" altLang="en-US" dirty="0" smtClean="0"/>
              <a:t>301–</a:t>
            </a:r>
            <a:r>
              <a:rPr lang="en-US" altLang="ko-KR" dirty="0" smtClean="0"/>
              <a:t>3</a:t>
            </a:r>
            <a:r>
              <a:rPr lang="ko-KR" altLang="en-US" dirty="0" smtClean="0"/>
              <a:t>18</a:t>
            </a:r>
            <a:r>
              <a:rPr lang="ko-KR" altLang="en-US" dirty="0"/>
              <a:t>.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1198" y="4581128"/>
            <a:ext cx="9036496" cy="514543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 temporal model using RNN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Diagnosis codes, medication codes or procedure codes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Predicting future </a:t>
            </a:r>
            <a:r>
              <a:rPr lang="en-US" altLang="ko-KR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physician diagnoses and medication orders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Predicting </a:t>
            </a:r>
            <a:r>
              <a:rPr lang="en-US" altLang="ko-KR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the time to the patients next visit</a:t>
            </a:r>
          </a:p>
          <a:p>
            <a:pPr lvl="2"/>
            <a:endParaRPr lang="en-US" altLang="ko-KR" sz="2000" dirty="0" smtClean="0">
              <a:latin typeface="Calibri" pitchFamily="34" charset="0"/>
              <a:ea typeface="HY궁서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데이터의 표현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단어가방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단어 각각의 빈도수를 세어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ko-KR" altLang="en-US" dirty="0" smtClean="0"/>
                  <a:t>차원의 벡터로 표현</a:t>
                </a:r>
                <a:r>
                  <a:rPr lang="en-US" altLang="ko-KR" dirty="0" smtClean="0"/>
                  <a:t>(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ko-KR" altLang="en-US" dirty="0" smtClean="0"/>
                  <a:t>은 사전 크기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한계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정보 검색에 주로 사용되지만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기계 학습에는 부적절</a:t>
                </a:r>
                <a:r>
                  <a:rPr lang="en-US" altLang="ko-KR" dirty="0" smtClean="0"/>
                  <a:t>(“April is the cruelest month”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“The cruelest month is April”</a:t>
                </a:r>
                <a:r>
                  <a:rPr lang="ko-KR" altLang="en-US" dirty="0" smtClean="0"/>
                  <a:t>은 같은 특징 벡터로 표현되어 시간성 정보가 사라짐</a:t>
                </a:r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err="1" smtClean="0"/>
                  <a:t>원핫</a:t>
                </a:r>
                <a:r>
                  <a:rPr lang="ko-KR" altLang="en-US" dirty="0" smtClean="0"/>
                  <a:t> 코드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해당 단어의 위치만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로 표시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, “</a:t>
                </a:r>
                <a:r>
                  <a:rPr lang="en-US" altLang="ko-KR" dirty="0"/>
                  <a:t>April is the cruelest month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/>
                      </a:rPr>
                      <m:t>𝐱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0,0,1,0,0,0,⋯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0,0,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,0,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,0,⋯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,⋯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표현 </a:t>
                </a:r>
                <a:r>
                  <a:rPr lang="en-US" altLang="ko-KR" dirty="0" smtClean="0">
                    <a:sym typeface="Wingdings" pitchFamily="2" charset="2"/>
                  </a:rPr>
                  <a:t>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ko-KR" altLang="en-US" dirty="0" smtClean="0"/>
                  <a:t>차원 벡터를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요소로 가진 </a:t>
                </a: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차원 벡터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한계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한 단어를 표현하는데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ko-KR" altLang="en-US" dirty="0"/>
                  <a:t>차원 벡터를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사용하는 비효율성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단어 간의 </a:t>
                </a:r>
                <a:r>
                  <a:rPr lang="ko-KR" altLang="en-US" dirty="0" err="1" smtClean="0"/>
                  <a:t>유사도를</a:t>
                </a:r>
                <a:r>
                  <a:rPr lang="ko-KR" altLang="en-US" dirty="0" smtClean="0"/>
                  <a:t> 측정하는 기능이 없음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데이터의 표현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764704"/>
            <a:ext cx="8784976" cy="5832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단어 </a:t>
            </a:r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단어 사이의 상호작용을 분석하여 새로운 공간으로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ko-KR" altLang="en-US" dirty="0" smtClean="0"/>
              <a:t>보다 훨씬 낮은 차원으로 변환</a:t>
            </a:r>
            <a:r>
              <a:rPr lang="en-US" altLang="ko-KR" dirty="0" smtClean="0"/>
              <a:t>). </a:t>
            </a:r>
            <a:r>
              <a:rPr lang="ko-KR" altLang="en-US" dirty="0" smtClean="0"/>
              <a:t>변환 과정은 학습이 말뭉치를 훈련집합으로 사용하여 알아냄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[Cho2014b]</a:t>
            </a:r>
            <a:r>
              <a:rPr lang="ko-KR" altLang="en-US" dirty="0" smtClean="0"/>
              <a:t>는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dirty="0" smtClean="0"/>
              <a:t>=30000</a:t>
            </a:r>
            <a:r>
              <a:rPr lang="ko-KR" altLang="en-US" dirty="0" smtClean="0"/>
              <a:t>차원을  </a:t>
            </a:r>
            <a:r>
              <a:rPr lang="en-US" altLang="ko-KR" dirty="0" smtClean="0"/>
              <a:t>620</a:t>
            </a:r>
            <a:r>
              <a:rPr lang="ko-KR" altLang="en-US" dirty="0" smtClean="0"/>
              <a:t>차원으로 변환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2132856"/>
            <a:ext cx="4320482" cy="44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47251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8917" y="5805264"/>
            <a:ext cx="3888432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/>
              <a:t>word2vec </a:t>
            </a:r>
            <a:r>
              <a:rPr lang="ko-KR" altLang="en-US" sz="1400" dirty="0" smtClean="0"/>
              <a:t>소프트웨어 사용</a:t>
            </a:r>
            <a:endParaRPr lang="en-US" altLang="ko-KR" sz="1400" dirty="0" smtClean="0"/>
          </a:p>
          <a:p>
            <a:r>
              <a:rPr lang="en-US" altLang="ko-KR" sz="1400" dirty="0"/>
              <a:t>https://code.google.com/archive/p/word2vec/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518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데이터의 특성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특징이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나타나는 순서가 중요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내려갈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보았네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때 내려갈 보았네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로 바꾸면 의미가 크게 훼손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비순차</a:t>
            </a:r>
            <a:r>
              <a:rPr lang="ko-KR" altLang="en-US" dirty="0" smtClean="0"/>
              <a:t> 데이터에서는 순서를 바꾸어도 무방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샘플마다 길이가 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8-2]</a:t>
            </a:r>
            <a:r>
              <a:rPr lang="ko-KR" altLang="en-US" dirty="0" smtClean="0"/>
              <a:t>의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신경망은 </a:t>
            </a:r>
            <a:r>
              <a:rPr lang="ko-KR" altLang="en-US" dirty="0" err="1" smtClean="0"/>
              <a:t>은닉층에</a:t>
            </a:r>
            <a:r>
              <a:rPr lang="ko-KR" altLang="en-US" dirty="0" smtClean="0"/>
              <a:t> 순환 에지를 부여하여 가변 길이 수용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문맥 의존성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비순차</a:t>
            </a:r>
            <a:r>
              <a:rPr lang="ko-KR" altLang="en-US" dirty="0" smtClean="0"/>
              <a:t> 데이터는 </a:t>
            </a:r>
            <a:r>
              <a:rPr lang="ko-KR" altLang="en-US" dirty="0" err="1" smtClean="0"/>
              <a:t>공분산이</a:t>
            </a:r>
            <a:r>
              <a:rPr lang="ko-KR" altLang="en-US" dirty="0" smtClean="0"/>
              <a:t> 특징 사이의 의존성을 나타냄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데이터에서는 </a:t>
            </a:r>
            <a:r>
              <a:rPr lang="ko-KR" altLang="en-US" dirty="0" err="1" smtClean="0"/>
              <a:t>공분산은</a:t>
            </a:r>
            <a:r>
              <a:rPr lang="ko-KR" altLang="en-US" dirty="0" smtClean="0"/>
              <a:t> 의미가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 문맥 의존성이 중요함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그녀는 점심때가 다 되어서야 </a:t>
            </a:r>
            <a:r>
              <a:rPr lang="en-US" altLang="ko-KR" dirty="0" smtClean="0"/>
              <a:t>…. </a:t>
            </a:r>
            <a:r>
              <a:rPr lang="ko-KR" altLang="en-US" dirty="0" err="1" smtClean="0"/>
              <a:t>아점을</a:t>
            </a:r>
            <a:r>
              <a:rPr lang="ko-KR" altLang="en-US" dirty="0" smtClean="0"/>
              <a:t> 먹었는데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철수는 </a:t>
            </a:r>
            <a:r>
              <a:rPr lang="en-US" altLang="ko-KR" dirty="0" smtClean="0"/>
              <a:t>…”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그녀는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먹었는데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강한 문맥 의존성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이 경우 둘 사이의 간격이 크므로 장기 의존성이라 부름 </a:t>
            </a:r>
            <a:r>
              <a:rPr lang="en-US" altLang="ko-KR" dirty="0" smtClean="0">
                <a:sym typeface="Wingdings" pitchFamily="2" charset="2"/>
              </a:rPr>
              <a:t> LSTM</a:t>
            </a:r>
            <a:r>
              <a:rPr lang="ko-KR" altLang="en-US" dirty="0" smtClean="0">
                <a:sym typeface="Wingdings" pitchFamily="2" charset="2"/>
              </a:rPr>
              <a:t>으로 처리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24128" y="47251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933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11146</TotalTime>
  <Words>1606</Words>
  <Application>Microsoft Office PowerPoint</Application>
  <PresentationFormat>화면 슬라이드 쇼(4:3)</PresentationFormat>
  <Paragraphs>401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HY궁서</vt:lpstr>
      <vt:lpstr>HY중고딕</vt:lpstr>
      <vt:lpstr>궁서</vt:lpstr>
      <vt:lpstr>궁서체</vt:lpstr>
      <vt:lpstr>맑은 고딕</vt:lpstr>
      <vt:lpstr>바탕</vt:lpstr>
      <vt:lpstr>Arial</vt:lpstr>
      <vt:lpstr>Calibri</vt:lpstr>
      <vt:lpstr>Cambria Math</vt:lpstr>
      <vt:lpstr>Symbol</vt:lpstr>
      <vt:lpstr>Times New Roman</vt:lpstr>
      <vt:lpstr>Wingdings</vt:lpstr>
      <vt:lpstr>Office 테마</vt:lpstr>
      <vt:lpstr>Recurrent Neural Network</vt:lpstr>
      <vt:lpstr>Contents</vt:lpstr>
      <vt:lpstr>PowerPoint 프레젠테이션</vt:lpstr>
      <vt:lpstr>Time-series Data</vt:lpstr>
      <vt:lpstr>순환 신경망RNN(recurrent neural network )</vt:lpstr>
      <vt:lpstr>Electronic Health Records </vt:lpstr>
      <vt:lpstr>텍스트 데이터의 표현 </vt:lpstr>
      <vt:lpstr>텍스트 데이터의 표현 </vt:lpstr>
      <vt:lpstr>텍스트 데이터의 특성  </vt:lpstr>
      <vt:lpstr>구조 </vt:lpstr>
      <vt:lpstr>2.1 구조 </vt:lpstr>
      <vt:lpstr>2.1 구조 </vt:lpstr>
      <vt:lpstr>2.3 장기 문맥 의존성</vt:lpstr>
      <vt:lpstr>PowerPoint 프레젠테이션</vt:lpstr>
      <vt:lpstr>Contents</vt:lpstr>
      <vt:lpstr>confusion matrix</vt:lpstr>
      <vt:lpstr>평가 지표</vt:lpstr>
      <vt:lpstr>F1 지표</vt:lpstr>
      <vt:lpstr>분류 순서 평가</vt:lpstr>
      <vt:lpstr>ROC 그래프 예시</vt:lpstr>
      <vt:lpstr>AUC(Area Under Curve)</vt:lpstr>
      <vt:lpstr>Contents</vt:lpstr>
      <vt:lpstr>위암 예측</vt:lpstr>
      <vt:lpstr>최적화에 영향을 미치는 요인</vt:lpstr>
      <vt:lpstr>최대최소 정규화</vt:lpstr>
      <vt:lpstr>z-score 정규화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Tag-based Profiles for Clustering Users in a Social Music Site</dc:title>
  <dc:creator>Windows 사용자</dc:creator>
  <cp:lastModifiedBy>infostat77</cp:lastModifiedBy>
  <cp:revision>554</cp:revision>
  <cp:lastPrinted>2020-07-17T05:51:22Z</cp:lastPrinted>
  <dcterms:created xsi:type="dcterms:W3CDTF">2012-02-27T05:20:48Z</dcterms:created>
  <dcterms:modified xsi:type="dcterms:W3CDTF">2020-11-05T12:14:19Z</dcterms:modified>
</cp:coreProperties>
</file>