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447" r:id="rId2"/>
    <p:sldId id="483" r:id="rId3"/>
    <p:sldId id="501" r:id="rId4"/>
    <p:sldId id="502" r:id="rId5"/>
    <p:sldId id="503" r:id="rId6"/>
    <p:sldId id="498" r:id="rId7"/>
    <p:sldId id="505" r:id="rId8"/>
    <p:sldId id="448" r:id="rId9"/>
    <p:sldId id="449" r:id="rId10"/>
    <p:sldId id="450" r:id="rId11"/>
    <p:sldId id="451" r:id="rId12"/>
    <p:sldId id="452" r:id="rId13"/>
    <p:sldId id="453" r:id="rId14"/>
    <p:sldId id="481" r:id="rId15"/>
    <p:sldId id="482" r:id="rId16"/>
    <p:sldId id="467" r:id="rId17"/>
    <p:sldId id="500" r:id="rId18"/>
    <p:sldId id="469" r:id="rId19"/>
    <p:sldId id="470" r:id="rId20"/>
    <p:sldId id="471" r:id="rId21"/>
    <p:sldId id="472" r:id="rId22"/>
    <p:sldId id="473" r:id="rId23"/>
    <p:sldId id="478" r:id="rId24"/>
    <p:sldId id="479" r:id="rId25"/>
    <p:sldId id="480" r:id="rId26"/>
    <p:sldId id="507" r:id="rId27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68" d="100"/>
          <a:sy n="68" d="100"/>
        </p:scale>
        <p:origin x="1264" y="68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0C1815-FBF4-4FBE-8BEC-07EA1BDBBB0B}" type="datetimeFigureOut">
              <a:rPr lang="ko-KR" altLang="en-US" smtClean="0"/>
              <a:pPr/>
              <a:t>2020-11-05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1C4AE-BDA2-4AE8-B31F-7247532AE7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761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1C4AE-BDA2-4AE8-B31F-7247532AE7B9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2879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1C4AE-BDA2-4AE8-B31F-7247532AE7B9}" type="slidenum">
              <a:rPr lang="ko-KR" altLang="en-US" smtClean="0">
                <a:solidFill>
                  <a:prstClr val="black"/>
                </a:solidFill>
              </a:rPr>
              <a:pPr/>
              <a:t>26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120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1C4AE-BDA2-4AE8-B31F-7247532AE7B9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099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1C4AE-BDA2-4AE8-B31F-7247532AE7B9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135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1C4AE-BDA2-4AE8-B31F-7247532AE7B9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750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1C4AE-BDA2-4AE8-B31F-7247532AE7B9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261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1C4AE-BDA2-4AE8-B31F-7247532AE7B9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079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1C4AE-BDA2-4AE8-B31F-7247532AE7B9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750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1C4AE-BDA2-4AE8-B31F-7247532AE7B9}" type="slidenum">
              <a:rPr lang="ko-KR" altLang="en-US" smtClean="0">
                <a:solidFill>
                  <a:prstClr val="black"/>
                </a:solidFill>
              </a:rPr>
              <a:pPr/>
              <a:t>16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723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1C4AE-BDA2-4AE8-B31F-7247532AE7B9}" type="slidenum">
              <a:rPr lang="ko-KR" altLang="en-US" smtClean="0">
                <a:solidFill>
                  <a:prstClr val="black"/>
                </a:solidFill>
              </a:rPr>
              <a:pPr/>
              <a:t>17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45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DA28-9F9C-4A9C-9B0F-279AB93A3F34}" type="datetimeFigureOut">
              <a:rPr lang="ko-KR" altLang="en-US" smtClean="0"/>
              <a:pPr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E244-8DDD-4DD6-BB00-742B089CE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782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DA28-9F9C-4A9C-9B0F-279AB93A3F34}" type="datetimeFigureOut">
              <a:rPr lang="ko-KR" altLang="en-US" smtClean="0"/>
              <a:pPr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E244-8DDD-4DD6-BB00-742B089CE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971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DA28-9F9C-4A9C-9B0F-279AB93A3F34}" type="datetimeFigureOut">
              <a:rPr lang="ko-KR" altLang="en-US" smtClean="0"/>
              <a:pPr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E244-8DDD-4DD6-BB00-742B089CE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764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/40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387300" y="35744"/>
            <a:ext cx="7785100" cy="474662"/>
          </a:xfrm>
        </p:spPr>
        <p:txBody>
          <a:bodyPr>
            <a:noAutofit/>
          </a:bodyPr>
          <a:lstStyle>
            <a:lvl1pPr algn="l">
              <a:defRPr sz="2000" b="1" spc="-100" baseline="0">
                <a:solidFill>
                  <a:srgbClr val="4F784C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440">
            <a:extLst>
              <a:ext uri="{FF2B5EF4-FFF2-40B4-BE49-F238E27FC236}">
                <a16:creationId xmlns:a16="http://schemas.microsoft.com/office/drawing/2014/main" id="{831AE5D0-6544-4F3D-8F08-3988C0280CB4}"/>
              </a:ext>
            </a:extLst>
          </p:cNvPr>
          <p:cNvSpPr>
            <a:spLocks noChangeArrowheads="1"/>
          </p:cNvSpPr>
          <p:nvPr userDrawn="1"/>
        </p:nvSpPr>
        <p:spPr bwMode="invGray">
          <a:xfrm flipV="1">
            <a:off x="0" y="533399"/>
            <a:ext cx="9144000" cy="457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59DB4054-5931-4E49-BF04-B8D35B168BF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6535" y="774420"/>
            <a:ext cx="8370929" cy="5624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1800">
                <a:solidFill>
                  <a:srgbClr val="437361"/>
                </a:solidFill>
              </a:defRPr>
            </a:lvl1pPr>
            <a:lvl2pPr marL="457200" indent="0">
              <a:buFontTx/>
              <a:buNone/>
              <a:defRPr sz="1600">
                <a:solidFill>
                  <a:srgbClr val="92D050"/>
                </a:solidFill>
              </a:defRPr>
            </a:lvl2pPr>
            <a:lvl3pPr marL="1200150" indent="-285750">
              <a:buFont typeface="Wingdings" panose="05000000000000000000" pitchFamily="2" charset="2"/>
              <a:buChar char="§"/>
              <a:defRPr sz="1400"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565661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44016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764704"/>
            <a:ext cx="2339752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764704"/>
            <a:ext cx="2339752" cy="0"/>
          </a:xfrm>
          <a:prstGeom prst="line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764704"/>
            <a:ext cx="2339752" cy="0"/>
          </a:xfrm>
          <a:prstGeom prst="line">
            <a:avLst/>
          </a:prstGeom>
          <a:ln w="76200">
            <a:solidFill>
              <a:schemeClr val="accent5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764704"/>
            <a:ext cx="2339752" cy="0"/>
          </a:xfrm>
          <a:prstGeom prst="line">
            <a:avLst/>
          </a:prstGeom>
          <a:ln w="762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179512" y="908720"/>
            <a:ext cx="8784976" cy="5688632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2000" b="0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300"/>
              </a:spcAft>
              <a:buSzPct val="96000"/>
              <a:defRPr sz="1400"/>
            </a:lvl4pPr>
            <a:lvl5pPr marL="990600" indent="-180975"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3806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DA28-9F9C-4A9C-9B0F-279AB93A3F34}" type="datetimeFigureOut">
              <a:rPr lang="ko-KR" altLang="en-US" smtClean="0"/>
              <a:pPr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E244-8DDD-4DD6-BB00-742B089CE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155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DA28-9F9C-4A9C-9B0F-279AB93A3F34}" type="datetimeFigureOut">
              <a:rPr lang="ko-KR" altLang="en-US" smtClean="0"/>
              <a:pPr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E244-8DDD-4DD6-BB00-742B089CE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686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DA28-9F9C-4A9C-9B0F-279AB93A3F34}" type="datetimeFigureOut">
              <a:rPr lang="ko-KR" altLang="en-US" smtClean="0"/>
              <a:pPr/>
              <a:t>2020-11-05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E244-8DDD-4DD6-BB00-742B089CE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271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DA28-9F9C-4A9C-9B0F-279AB93A3F34}" type="datetimeFigureOut">
              <a:rPr lang="ko-KR" altLang="en-US" smtClean="0"/>
              <a:pPr/>
              <a:t>2020-11-05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E244-8DDD-4DD6-BB00-742B089CE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989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DA28-9F9C-4A9C-9B0F-279AB93A3F34}" type="datetimeFigureOut">
              <a:rPr lang="ko-KR" altLang="en-US" smtClean="0"/>
              <a:pPr/>
              <a:t>2020-11-05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E244-8DDD-4DD6-BB00-742B089CE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974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DA28-9F9C-4A9C-9B0F-279AB93A3F34}" type="datetimeFigureOut">
              <a:rPr lang="ko-KR" altLang="en-US" smtClean="0"/>
              <a:pPr/>
              <a:t>2020-11-05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E244-8DDD-4DD6-BB00-742B089CE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241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DA28-9F9C-4A9C-9B0F-279AB93A3F34}" type="datetimeFigureOut">
              <a:rPr lang="ko-KR" altLang="en-US" smtClean="0"/>
              <a:pPr/>
              <a:t>2020-11-05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E244-8DDD-4DD6-BB00-742B089CE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257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DA28-9F9C-4A9C-9B0F-279AB93A3F34}" type="datetimeFigureOut">
              <a:rPr lang="ko-KR" altLang="en-US" smtClean="0"/>
              <a:pPr/>
              <a:t>2020-11-05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E244-8DDD-4DD6-BB00-742B089CE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22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ADA28-9F9C-4A9C-9B0F-279AB93A3F34}" type="datetimeFigureOut">
              <a:rPr lang="ko-KR" altLang="en-US" smtClean="0"/>
              <a:pPr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9E244-8DDD-4DD6-BB00-742B089CE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823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58975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궁서" panose="02030600000101010101" pitchFamily="18" charset="-127"/>
                <a:cs typeface="Arial" panose="020B0604020202020204" pitchFamily="34" charset="0"/>
              </a:rPr>
              <a:t>Recent Trends in Deep Learning</a:t>
            </a:r>
            <a:endParaRPr lang="ko-KR" altLang="en-US" sz="3600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ea typeface="궁서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400" u="sng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Prof. </a:t>
            </a:r>
            <a:r>
              <a:rPr lang="en-US" altLang="ko-KR" sz="2400" u="sng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Hyon</a:t>
            </a:r>
            <a:r>
              <a:rPr lang="en-US" altLang="ko-KR" sz="2400" u="sng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2400" u="sng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Hee</a:t>
            </a:r>
            <a:r>
              <a:rPr lang="en-US" altLang="ko-KR" sz="2400" u="sng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Kim</a:t>
            </a:r>
            <a:endParaRPr lang="en-US" altLang="ko-KR" sz="2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Department of Statistics and Information Science, </a:t>
            </a:r>
          </a:p>
          <a:p>
            <a:r>
              <a:rPr lang="en-US" altLang="ko-KR" sz="20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Dongduk</a:t>
            </a:r>
            <a:r>
              <a:rPr lang="en-US" altLang="ko-K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Women’s University</a:t>
            </a:r>
            <a:endParaRPr lang="ko-KR" altLang="en-US" sz="20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05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시베리안 허스키 분양과 성격 – 반려동물지역분양센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124744"/>
            <a:ext cx="4438650" cy="542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제목 1"/>
          <p:cNvSpPr txBox="1">
            <a:spLocks/>
          </p:cNvSpPr>
          <p:nvPr/>
        </p:nvSpPr>
        <p:spPr>
          <a:xfrm>
            <a:off x="300181" y="12576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CNN Classification</a:t>
            </a:r>
            <a:endParaRPr lang="ko-KR" altLang="en-US" sz="3600" dirty="0">
              <a:solidFill>
                <a:schemeClr val="accent3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77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1075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Machine Learning Applications </a:t>
            </a:r>
            <a:endParaRPr lang="ko-KR" altLang="en-US" sz="3600" dirty="0">
              <a:solidFill>
                <a:schemeClr val="accent3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196752"/>
            <a:ext cx="8928992" cy="5616624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Explanations are essential for ML Applications </a:t>
            </a:r>
          </a:p>
          <a:p>
            <a:pPr lvl="1"/>
            <a:r>
              <a:rPr lang="en-US" altLang="ko-KR" sz="2400" dirty="0" smtClean="0">
                <a:latin typeface="Calibri" pitchFamily="34" charset="0"/>
                <a:ea typeface="HY궁서" pitchFamily="18" charset="-127"/>
                <a:cs typeface="Calibri" pitchFamily="34" charset="0"/>
              </a:rPr>
              <a:t>Medicine, finance, law</a:t>
            </a:r>
          </a:p>
          <a:p>
            <a:pPr lvl="1"/>
            <a:endParaRPr lang="en-US" altLang="ko-KR" sz="2400" dirty="0" smtClean="0">
              <a:latin typeface="Calibri" pitchFamily="34" charset="0"/>
              <a:ea typeface="HY궁서" pitchFamily="18" charset="-127"/>
              <a:cs typeface="Calibri" pitchFamily="34" charset="0"/>
            </a:endParaRPr>
          </a:p>
          <a:p>
            <a:pPr marL="457200" lvl="1" indent="0">
              <a:buNone/>
            </a:pPr>
            <a:endParaRPr lang="en-US" altLang="ko-KR" sz="2400" dirty="0" smtClean="0">
              <a:latin typeface="Calibri" pitchFamily="34" charset="0"/>
              <a:ea typeface="HY궁서" pitchFamily="18" charset="-127"/>
              <a:cs typeface="Calibri" pitchFamily="34" charset="0"/>
            </a:endParaRPr>
          </a:p>
          <a:p>
            <a:pPr lvl="2"/>
            <a:endParaRPr lang="en-US" altLang="ko-KR" dirty="0">
              <a:latin typeface="궁서체" panose="02030609000101010101" pitchFamily="17" charset="-127"/>
              <a:ea typeface="궁서체" panose="02030609000101010101" pitchFamily="17" charset="-127"/>
              <a:cs typeface="Calibri" pitchFamily="34" charset="0"/>
            </a:endParaRPr>
          </a:p>
          <a:p>
            <a:pPr marL="457200" lvl="1" indent="0">
              <a:buNone/>
            </a:pPr>
            <a:endParaRPr lang="en-US" altLang="ko-KR" sz="2000" dirty="0" smtClean="0">
              <a:latin typeface="Calibri" pitchFamily="34" charset="0"/>
              <a:ea typeface="HY궁서" pitchFamily="18" charset="-127"/>
              <a:cs typeface="Calibri" pitchFamily="34" charset="0"/>
            </a:endParaRPr>
          </a:p>
          <a:p>
            <a:pPr marL="457200" lvl="1" indent="0">
              <a:buNone/>
            </a:pPr>
            <a:endParaRPr lang="ko-KR" altLang="en-US" sz="2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2" descr="https://robotics.sciencemag.org/content/robotics/4/37/eaay7120/F1.large.jpg?width=800&amp;height=600&amp;carousel=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60" r="41433" b="7693"/>
          <a:stretch/>
        </p:blipFill>
        <p:spPr bwMode="auto">
          <a:xfrm>
            <a:off x="107504" y="2212009"/>
            <a:ext cx="4968552" cy="4601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57716" y="6021288"/>
            <a:ext cx="4156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/>
              <a:t>[XAI-Explainable Artificial Intelligence</a:t>
            </a:r>
          </a:p>
          <a:p>
            <a:r>
              <a:rPr lang="en-US" altLang="ko-KR" i="1" dirty="0" smtClean="0"/>
              <a:t>D. Gunning et al., Sci. Robot. 4, 2019.]</a:t>
            </a:r>
            <a:endParaRPr lang="ko-KR" altLang="en-US" i="1" dirty="0"/>
          </a:p>
        </p:txBody>
      </p:sp>
      <p:sp>
        <p:nvSpPr>
          <p:cNvPr id="7" name="타원 6"/>
          <p:cNvSpPr/>
          <p:nvPr/>
        </p:nvSpPr>
        <p:spPr>
          <a:xfrm>
            <a:off x="1043608" y="5157192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endCxn id="4" idx="2"/>
          </p:cNvCxnSpPr>
          <p:nvPr/>
        </p:nvCxnSpPr>
        <p:spPr>
          <a:xfrm flipV="1">
            <a:off x="1289459" y="5106275"/>
            <a:ext cx="1050293" cy="1229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타원 3"/>
          <p:cNvSpPr/>
          <p:nvPr/>
        </p:nvSpPr>
        <p:spPr>
          <a:xfrm>
            <a:off x="2339752" y="4941168"/>
            <a:ext cx="360040" cy="3302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9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Methods of Explainable AI (1/2) </a:t>
            </a:r>
            <a:endParaRPr lang="ko-KR" altLang="en-US" sz="3600" dirty="0">
              <a:solidFill>
                <a:schemeClr val="accent3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496" y="1196752"/>
            <a:ext cx="9036496" cy="5145435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Explaining with local Perturbations</a:t>
            </a:r>
          </a:p>
          <a:p>
            <a:pPr lvl="1"/>
            <a:r>
              <a:rPr lang="en-US" altLang="ko-KR" sz="2400" dirty="0" smtClean="0">
                <a:latin typeface="Calibri" pitchFamily="34" charset="0"/>
                <a:cs typeface="Calibri" pitchFamily="34" charset="0"/>
              </a:rPr>
              <a:t>Model’s response to local changes</a:t>
            </a:r>
          </a:p>
          <a:p>
            <a:pPr lvl="1"/>
            <a:r>
              <a:rPr lang="en-US" altLang="ko-KR" sz="2400" dirty="0">
                <a:latin typeface="Calibri" pitchFamily="34" charset="0"/>
                <a:ea typeface="HY궁서" pitchFamily="18" charset="-127"/>
                <a:cs typeface="Calibri" pitchFamily="34" charset="0"/>
              </a:rPr>
              <a:t>Simple classifiers </a:t>
            </a:r>
          </a:p>
          <a:p>
            <a:pPr lvl="2"/>
            <a:r>
              <a:rPr lang="en-US" altLang="ko-KR" sz="2000" dirty="0" smtClean="0">
                <a:latin typeface="Calibri" pitchFamily="34" charset="0"/>
                <a:ea typeface="HY궁서" pitchFamily="18" charset="-127"/>
                <a:cs typeface="Calibri" pitchFamily="34" charset="0"/>
              </a:rPr>
              <a:t>logistic </a:t>
            </a:r>
            <a:r>
              <a:rPr lang="en-US" altLang="ko-KR" sz="2000" dirty="0">
                <a:latin typeface="Calibri" pitchFamily="34" charset="0"/>
                <a:ea typeface="HY궁서" pitchFamily="18" charset="-127"/>
                <a:cs typeface="Calibri" pitchFamily="34" charset="0"/>
              </a:rPr>
              <a:t>regression, </a:t>
            </a:r>
            <a:r>
              <a:rPr lang="en-US" altLang="ko-KR" sz="2000" dirty="0" smtClean="0">
                <a:latin typeface="Calibri" pitchFamily="34" charset="0"/>
                <a:ea typeface="HY궁서" pitchFamily="18" charset="-127"/>
                <a:cs typeface="Calibri" pitchFamily="34" charset="0"/>
              </a:rPr>
              <a:t>Naïve Bayes</a:t>
            </a:r>
            <a:r>
              <a:rPr lang="en-US" altLang="ko-KR" sz="2000" dirty="0">
                <a:latin typeface="Calibri" pitchFamily="34" charset="0"/>
                <a:ea typeface="HY궁서" pitchFamily="18" charset="-127"/>
                <a:cs typeface="Calibri" pitchFamily="34" charset="0"/>
              </a:rPr>
              <a:t>, </a:t>
            </a:r>
            <a:r>
              <a:rPr lang="en-US" altLang="ko-KR" sz="2000" dirty="0" smtClean="0">
                <a:latin typeface="Calibri" pitchFamily="34" charset="0"/>
                <a:ea typeface="HY궁서" pitchFamily="18" charset="-127"/>
                <a:cs typeface="Calibri" pitchFamily="34" charset="0"/>
              </a:rPr>
              <a:t>K-NN</a:t>
            </a:r>
            <a:endParaRPr lang="en-US" altLang="ko-KR" sz="24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altLang="ko-KR" sz="28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Explaining with Global Surrogates Analysis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400" dirty="0" smtClean="0">
                <a:latin typeface="Calibri" pitchFamily="34" charset="0"/>
                <a:ea typeface="HY궁서" pitchFamily="18" charset="-127"/>
                <a:cs typeface="Calibri" pitchFamily="34" charset="0"/>
              </a:rPr>
              <a:t>Select data set X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400" dirty="0" smtClean="0">
                <a:latin typeface="Calibri" pitchFamily="34" charset="0"/>
                <a:ea typeface="HY궁서" pitchFamily="18" charset="-127"/>
                <a:cs typeface="Calibri" pitchFamily="34" charset="0"/>
              </a:rPr>
              <a:t>Predict results with black box model f e.g., deep learning </a:t>
            </a:r>
            <a:r>
              <a:rPr lang="en-US" altLang="ko-KR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HY궁서" pitchFamily="18" charset="-127"/>
                <a:cs typeface="Calibri" pitchFamily="34" charset="0"/>
              </a:rPr>
              <a:t>f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400" dirty="0" smtClean="0">
                <a:latin typeface="Calibri" pitchFamily="34" charset="0"/>
                <a:ea typeface="HY궁서" pitchFamily="18" charset="-127"/>
                <a:cs typeface="Calibri" pitchFamily="34" charset="0"/>
              </a:rPr>
              <a:t>Select simple explainable model </a:t>
            </a:r>
            <a:r>
              <a:rPr lang="en-US" altLang="ko-KR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HY궁서" pitchFamily="18" charset="-127"/>
                <a:cs typeface="Calibri" pitchFamily="34" charset="0"/>
              </a:rPr>
              <a:t>g </a:t>
            </a:r>
            <a:r>
              <a:rPr lang="en-US" altLang="ko-KR" sz="2400" dirty="0" smtClean="0">
                <a:latin typeface="Calibri" pitchFamily="34" charset="0"/>
                <a:ea typeface="HY궁서" pitchFamily="18" charset="-127"/>
                <a:cs typeface="Calibri" pitchFamily="34" charset="0"/>
              </a:rPr>
              <a:t>and learn X</a:t>
            </a:r>
            <a:endParaRPr lang="en-US" altLang="ko-KR" sz="24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HY궁서" pitchFamily="18" charset="-127"/>
              <a:cs typeface="Calibri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400" dirty="0" smtClean="0">
                <a:latin typeface="Calibri" pitchFamily="34" charset="0"/>
                <a:ea typeface="HY궁서" pitchFamily="18" charset="-127"/>
                <a:cs typeface="Calibri" pitchFamily="34" charset="0"/>
              </a:rPr>
              <a:t>Compare results of model </a:t>
            </a:r>
            <a:r>
              <a:rPr lang="en-US" altLang="ko-KR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HY궁서" pitchFamily="18" charset="-127"/>
                <a:cs typeface="Calibri" pitchFamily="34" charset="0"/>
              </a:rPr>
              <a:t>f</a:t>
            </a:r>
            <a:r>
              <a:rPr lang="en-US" altLang="ko-KR" sz="2400" dirty="0" smtClean="0">
                <a:latin typeface="Calibri" pitchFamily="34" charset="0"/>
                <a:ea typeface="HY궁서" pitchFamily="18" charset="-127"/>
                <a:cs typeface="Calibri" pitchFamily="34" charset="0"/>
              </a:rPr>
              <a:t> and model </a:t>
            </a:r>
            <a:r>
              <a:rPr lang="en-US" altLang="ko-KR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HY궁서" pitchFamily="18" charset="-127"/>
                <a:cs typeface="Calibri" pitchFamily="34" charset="0"/>
              </a:rPr>
              <a:t>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400" dirty="0" smtClean="0">
                <a:latin typeface="Calibri" pitchFamily="34" charset="0"/>
                <a:ea typeface="HY궁서" pitchFamily="18" charset="-127"/>
                <a:cs typeface="Calibri" pitchFamily="34" charset="0"/>
              </a:rPr>
              <a:t>Model tuning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400" dirty="0" smtClean="0">
                <a:latin typeface="Calibri" pitchFamily="34" charset="0"/>
                <a:ea typeface="HY궁서" pitchFamily="18" charset="-127"/>
                <a:cs typeface="Calibri" pitchFamily="34" charset="0"/>
              </a:rPr>
              <a:t>Explain with model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HY궁서" pitchFamily="18" charset="-127"/>
                <a:cs typeface="Calibri" pitchFamily="34" charset="0"/>
              </a:rPr>
              <a:t>g</a:t>
            </a:r>
          </a:p>
          <a:p>
            <a:pPr marL="457200" lvl="1" indent="0">
              <a:buNone/>
            </a:pPr>
            <a:endParaRPr lang="ko-KR" altLang="en-US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70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Methods of Explainable AI (2/2) </a:t>
            </a:r>
            <a:endParaRPr lang="ko-KR" altLang="en-US" sz="3600" dirty="0">
              <a:solidFill>
                <a:schemeClr val="accent3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1196752"/>
                <a:ext cx="9036496" cy="5145435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800" dirty="0" smtClean="0">
                    <a:solidFill>
                      <a:schemeClr val="tx2"/>
                    </a:solidFill>
                    <a:latin typeface="Calibri" pitchFamily="34" charset="0"/>
                    <a:cs typeface="Calibri" pitchFamily="34" charset="0"/>
                  </a:rPr>
                  <a:t>Explaining with local Surrogates</a:t>
                </a:r>
              </a:p>
              <a:p>
                <a:pPr lvl="1"/>
                <a:r>
                  <a:rPr lang="en-US" altLang="ko-KR" sz="2400" dirty="0" smtClean="0">
                    <a:solidFill>
                      <a:srgbClr val="C00000"/>
                    </a:solidFill>
                    <a:latin typeface="Calibri" pitchFamily="34" charset="0"/>
                    <a:cs typeface="Calibri" pitchFamily="34" charset="0"/>
                  </a:rPr>
                  <a:t>Local Interpretable Model-agnostic Explanations(LIME)</a:t>
                </a:r>
              </a:p>
              <a:p>
                <a:pPr lvl="1"/>
                <a:r>
                  <a:rPr lang="en-US" altLang="ko-KR" sz="24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Explanation (x) = </a:t>
                </a:r>
                <a:r>
                  <a:rPr lang="en-US" altLang="ko-KR" sz="2400" dirty="0" err="1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argmin</a:t>
                </a:r>
                <a:r>
                  <a:rPr lang="en-US" altLang="ko-KR" sz="24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 L (f, g, </a:t>
                </a:r>
                <a14:m>
                  <m:oMath xmlns:m="http://schemas.openxmlformats.org/officeDocument/2006/math">
                    <m:r>
                      <a:rPr lang="ko-KR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itchFamily="34" charset="0"/>
                      </a:rPr>
                      <m:t>𝜋</m:t>
                    </m:r>
                  </m:oMath>
                </a14:m>
                <a:r>
                  <a:rPr lang="en-US" altLang="ko-KR" sz="24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x)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itchFamily="34" charset="0"/>
                      </a:rPr>
                      <m:t>𝜋</m:t>
                    </m:r>
                  </m:oMath>
                </a14:m>
                <a:r>
                  <a:rPr lang="en-US" altLang="ko-KR" sz="2400" dirty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x: feature</a:t>
                </a:r>
                <a:r>
                  <a:rPr lang="ko-KR" altLang="en-US" sz="2400" dirty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의 모든 조합</a:t>
                </a:r>
                <a:endParaRPr lang="en-US" altLang="ko-KR" sz="2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marL="457200" lvl="1" indent="0">
                  <a:buNone/>
                </a:pPr>
                <a:endParaRPr lang="en-US" altLang="ko-KR" sz="2400" dirty="0" smtClean="0">
                  <a:solidFill>
                    <a:srgbClr val="C00000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marL="457200" lvl="1" indent="0">
                  <a:buNone/>
                </a:pPr>
                <a:endParaRPr lang="en-US" altLang="ko-KR" sz="2400" dirty="0" smtClean="0">
                  <a:solidFill>
                    <a:srgbClr val="C00000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marL="457200" lvl="1" indent="0">
                  <a:buNone/>
                </a:pPr>
                <a:endParaRPr lang="en-US" altLang="ko-KR" sz="2400" dirty="0" smtClean="0">
                  <a:solidFill>
                    <a:srgbClr val="C00000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marL="457200" lvl="1" indent="0">
                  <a:buNone/>
                </a:pPr>
                <a:endParaRPr lang="en-US" altLang="ko-KR" sz="2400" dirty="0" smtClean="0">
                  <a:solidFill>
                    <a:srgbClr val="C00000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marL="457200" lvl="1" indent="0">
                  <a:buNone/>
                </a:pPr>
                <a:endParaRPr lang="ko-KR" altLang="en-US" sz="2400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1196752"/>
                <a:ext cx="9036496" cy="5145435"/>
              </a:xfrm>
              <a:blipFill>
                <a:blip r:embed="rId3"/>
                <a:stretch>
                  <a:fillRect l="-1215" t="-10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360" y="3501008"/>
            <a:ext cx="8784767" cy="22322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6471" y="5949280"/>
            <a:ext cx="7752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“Why Should I Trust You? Explaining the Predictions of Any Classifier”, </a:t>
            </a:r>
          </a:p>
          <a:p>
            <a:r>
              <a:rPr lang="en-US" altLang="ko-KR" dirty="0" smtClean="0"/>
              <a:t>M. T. Ribeiro et al. KDD 2016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891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A45B1F-A22F-4148-B3C8-9177AF6D3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857251"/>
            <a:ext cx="7886700" cy="994172"/>
          </a:xfrm>
        </p:spPr>
        <p:txBody>
          <a:bodyPr/>
          <a:lstStyle/>
          <a:p>
            <a:r>
              <a:rPr lang="en-US" altLang="ko-KR" b="1" dirty="0"/>
              <a:t>LIME1 </a:t>
            </a:r>
            <a:r>
              <a:rPr lang="en-US" altLang="ko-KR" sz="2400" b="1" dirty="0"/>
              <a:t>(Predict Cancer &amp; Actual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Cancer)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DC760A-6387-48FD-9F86-CF4A80678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76" y="2060848"/>
            <a:ext cx="8840444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9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A45B1F-A22F-4148-B3C8-9177AF6D3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857251"/>
            <a:ext cx="7886700" cy="994172"/>
          </a:xfrm>
        </p:spPr>
        <p:txBody>
          <a:bodyPr/>
          <a:lstStyle/>
          <a:p>
            <a:r>
              <a:rPr lang="en-US" altLang="ko-KR" b="1" dirty="0"/>
              <a:t>LIME2 </a:t>
            </a:r>
            <a:r>
              <a:rPr lang="en-US" altLang="ko-KR" sz="2400" b="1" dirty="0"/>
              <a:t>(Predict Cancer &amp; Actual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Cancer)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546B07-B7D8-4E9C-B13F-F93889A95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204864"/>
            <a:ext cx="8769745" cy="293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8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6462" y="26064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Challenges and Open Issues </a:t>
            </a:r>
            <a:endParaRPr lang="ko-KR" altLang="en-US" sz="3600" dirty="0">
              <a:solidFill>
                <a:schemeClr val="accent3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014" y="1556792"/>
            <a:ext cx="9036496" cy="5145435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Pros of LIME</a:t>
            </a:r>
          </a:p>
          <a:p>
            <a:pPr lvl="1"/>
            <a:r>
              <a:rPr lang="en-US" altLang="ko-KR" sz="2400" dirty="0" smtClean="0">
                <a:latin typeface="Calibri" pitchFamily="34" charset="0"/>
                <a:cs typeface="Calibri" pitchFamily="34" charset="0"/>
              </a:rPr>
              <a:t>Applicable for any classifiers =&gt; Model-agnostic</a:t>
            </a:r>
          </a:p>
          <a:p>
            <a:pPr lvl="1"/>
            <a:r>
              <a:rPr lang="en-US" altLang="ko-KR" sz="2400" dirty="0" smtClean="0">
                <a:latin typeface="Calibri" pitchFamily="34" charset="0"/>
                <a:cs typeface="Calibri" pitchFamily="34" charset="0"/>
              </a:rPr>
              <a:t>Explainable by each data</a:t>
            </a:r>
          </a:p>
          <a:p>
            <a:r>
              <a:rPr lang="en-US" altLang="ko-KR" sz="28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Evaluating Quality of Explanations</a:t>
            </a:r>
          </a:p>
        </p:txBody>
      </p:sp>
    </p:spTree>
    <p:extLst>
      <p:ext uri="{BB962C8B-B14F-4D97-AF65-F5344CB8AC3E}">
        <p14:creationId xmlns:p14="http://schemas.microsoft.com/office/powerpoint/2010/main" val="229889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Contents</a:t>
            </a:r>
            <a:endParaRPr lang="ko-KR" altLang="en-US" sz="3600" dirty="0">
              <a:solidFill>
                <a:schemeClr val="accent3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916832"/>
            <a:ext cx="8784976" cy="4176464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Generative Adversarial Network</a:t>
            </a:r>
            <a:endParaRPr lang="en-US" altLang="ko-KR" sz="28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800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eXplainable</a:t>
            </a:r>
            <a:r>
              <a:rPr lang="en-US" altLang="ko-KR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Artificial Intelligence  </a:t>
            </a:r>
          </a:p>
          <a:p>
            <a:pPr marL="0" indent="0">
              <a:buNone/>
            </a:pPr>
            <a:endParaRPr lang="en-US" altLang="ko-KR" sz="28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End-to-End Deep </a:t>
            </a:r>
            <a:r>
              <a:rPr lang="en-US" altLang="ko-KR" sz="2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ko-KR" sz="2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earning Process</a:t>
            </a:r>
          </a:p>
          <a:p>
            <a:endParaRPr lang="en-US" altLang="ko-KR"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8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96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ko-KR" altLang="en-US" dirty="0" smtClean="0">
                <a:solidFill>
                  <a:srgbClr val="12734E"/>
                </a:solidFill>
              </a:rPr>
              <a:t>데이터 </a:t>
            </a:r>
            <a:r>
              <a:rPr lang="ko-KR" altLang="en-US" dirty="0">
                <a:solidFill>
                  <a:srgbClr val="12734E"/>
                </a:solidFill>
              </a:rPr>
              <a:t>분석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2686428"/>
            <a:ext cx="8550950" cy="35328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smtClean="0">
                <a:solidFill>
                  <a:srgbClr val="437361"/>
                </a:solidFill>
              </a:rPr>
              <a:t>1</a:t>
            </a:r>
            <a:r>
              <a:rPr lang="ko-KR" altLang="en-US" sz="2000" b="1" dirty="0">
                <a:solidFill>
                  <a:srgbClr val="437361"/>
                </a:solidFill>
              </a:rPr>
              <a:t>단계</a:t>
            </a:r>
            <a:r>
              <a:rPr lang="en-US" altLang="ko-KR" sz="2000" b="1" dirty="0">
                <a:solidFill>
                  <a:srgbClr val="437361"/>
                </a:solidFill>
              </a:rPr>
              <a:t>: </a:t>
            </a:r>
            <a:r>
              <a:rPr lang="ko-KR" altLang="en-US" sz="2000" b="1" dirty="0">
                <a:solidFill>
                  <a:srgbClr val="437361"/>
                </a:solidFill>
              </a:rPr>
              <a:t>문제 정의 및 계획</a:t>
            </a:r>
            <a:endParaRPr lang="en-US" altLang="ko-KR" sz="2000" b="1" dirty="0">
              <a:solidFill>
                <a:srgbClr val="437361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문제가 명확해야 그 문제를 해결하기 위한 데이터가 어떤 것인지를 추정할 수 있고</a:t>
            </a:r>
            <a:r>
              <a:rPr lang="en-US" altLang="ko-KR" sz="1600" dirty="0"/>
              <a:t>, </a:t>
            </a:r>
            <a:r>
              <a:rPr lang="ko-KR" altLang="en-US" sz="1600" dirty="0"/>
              <a:t>어떤 분석기법을 적용해야 할지도 계획할 수 있음</a:t>
            </a:r>
            <a:r>
              <a:rPr lang="en-US" altLang="ko-KR" sz="1600" dirty="0"/>
              <a:t>  </a:t>
            </a:r>
            <a:endParaRPr lang="en-US" altLang="ko-KR" sz="1600" dirty="0" smtClean="0"/>
          </a:p>
          <a:p>
            <a:pPr marL="857250" lvl="2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lnSpc>
                <a:spcPct val="150000"/>
              </a:lnSpc>
              <a:buNone/>
            </a:pP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F63179-4BF6-4F0B-A1FC-71B6FDE69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94" y="980728"/>
            <a:ext cx="8597576" cy="132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39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ko-KR" altLang="en-US" dirty="0" smtClean="0">
                <a:solidFill>
                  <a:srgbClr val="12734E"/>
                </a:solidFill>
              </a:rPr>
              <a:t>데이터 </a:t>
            </a:r>
            <a:r>
              <a:rPr lang="ko-KR" altLang="en-US" dirty="0">
                <a:solidFill>
                  <a:srgbClr val="12734E"/>
                </a:solidFill>
              </a:rPr>
              <a:t>분석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2686428"/>
            <a:ext cx="8550950" cy="35328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smtClean="0">
                <a:solidFill>
                  <a:srgbClr val="437361"/>
                </a:solidFill>
              </a:rPr>
              <a:t>2</a:t>
            </a:r>
            <a:r>
              <a:rPr lang="ko-KR" altLang="en-US" sz="2000" b="1" dirty="0">
                <a:solidFill>
                  <a:srgbClr val="437361"/>
                </a:solidFill>
              </a:rPr>
              <a:t>단계</a:t>
            </a:r>
            <a:r>
              <a:rPr lang="en-US" altLang="ko-KR" sz="2000" b="1" dirty="0">
                <a:solidFill>
                  <a:srgbClr val="437361"/>
                </a:solidFill>
              </a:rPr>
              <a:t>: </a:t>
            </a:r>
            <a:r>
              <a:rPr lang="ko-KR" altLang="en-US" sz="2000" b="1" dirty="0">
                <a:solidFill>
                  <a:srgbClr val="12734E"/>
                </a:solidFill>
              </a:rPr>
              <a:t>데이터 수집 </a:t>
            </a:r>
            <a:endParaRPr lang="en-US" altLang="ko-KR" sz="2000" b="1" dirty="0">
              <a:solidFill>
                <a:srgbClr val="43736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OMOP CDM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err="1" smtClean="0"/>
              <a:t>다기관</a:t>
            </a:r>
            <a:r>
              <a:rPr lang="ko-KR" altLang="en-US" sz="1800" dirty="0" smtClean="0"/>
              <a:t> 연구 가능</a:t>
            </a:r>
            <a:endParaRPr lang="en-US" altLang="ko-KR" sz="18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정제된 데이터</a:t>
            </a:r>
            <a:endParaRPr lang="en-US" altLang="ko-KR" sz="18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SNS </a:t>
            </a:r>
            <a:r>
              <a:rPr lang="ko-KR" altLang="en-US" sz="2000" dirty="0" smtClean="0"/>
              <a:t>데이터 활용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smtClean="0"/>
              <a:t>SNS</a:t>
            </a:r>
            <a:r>
              <a:rPr lang="ko-KR" altLang="en-US" sz="1600" dirty="0" smtClean="0"/>
              <a:t>의 경우 광고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마케팅 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가짜 뉴스 등</a:t>
            </a:r>
            <a:endParaRPr lang="en-US" altLang="ko-KR" sz="16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rgbClr val="C00000"/>
                </a:solidFill>
              </a:rPr>
              <a:t>쓰레기를 넣으면 쓰레기가 나온다</a:t>
            </a:r>
            <a:r>
              <a:rPr lang="en-US" altLang="ko-KR" sz="1600" dirty="0" smtClean="0">
                <a:solidFill>
                  <a:srgbClr val="C00000"/>
                </a:solidFill>
              </a:rPr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lnSpc>
                <a:spcPct val="150000"/>
              </a:lnSpc>
              <a:buNone/>
            </a:pP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F63179-4BF6-4F0B-A1FC-71B6FDE69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08720"/>
            <a:ext cx="8597573" cy="132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28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Contents</a:t>
            </a:r>
            <a:endParaRPr lang="ko-KR" altLang="en-US" sz="3600" dirty="0">
              <a:solidFill>
                <a:schemeClr val="accent3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916832"/>
            <a:ext cx="8784976" cy="4176464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Generative Adversarial Network</a:t>
            </a:r>
            <a:endParaRPr lang="en-US" altLang="ko-KR" sz="2800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eXplainable</a:t>
            </a:r>
            <a:r>
              <a:rPr lang="en-US" altLang="ko-KR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Artificial Intelligence  </a:t>
            </a:r>
          </a:p>
          <a:p>
            <a:pPr marL="0" indent="0">
              <a:buNone/>
            </a:pPr>
            <a:endParaRPr lang="en-US" altLang="ko-KR" sz="28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End-to-End Deep </a:t>
            </a:r>
            <a:r>
              <a:rPr lang="en-US" altLang="ko-KR" sz="2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ko-KR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earning Process</a:t>
            </a:r>
          </a:p>
          <a:p>
            <a:endParaRPr lang="en-US" altLang="ko-KR"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8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32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ko-KR" altLang="en-US" dirty="0" smtClean="0">
                <a:solidFill>
                  <a:srgbClr val="12734E"/>
                </a:solidFill>
              </a:rPr>
              <a:t>데이터 </a:t>
            </a:r>
            <a:r>
              <a:rPr lang="ko-KR" altLang="en-US" dirty="0">
                <a:solidFill>
                  <a:srgbClr val="12734E"/>
                </a:solidFill>
              </a:rPr>
              <a:t>분석 과정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F63179-4BF6-4F0B-A1FC-71B6FDE69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16" y="836712"/>
            <a:ext cx="8597576" cy="1326544"/>
          </a:xfrm>
          <a:prstGeom prst="rect">
            <a:avLst/>
          </a:prstGeom>
        </p:spPr>
      </p:pic>
      <p:sp>
        <p:nvSpPr>
          <p:cNvPr id="6" name="내용 개체 틀 2"/>
          <p:cNvSpPr>
            <a:spLocks noGrp="1"/>
          </p:cNvSpPr>
          <p:nvPr>
            <p:ph sz="quarter" idx="4294967295"/>
          </p:nvPr>
        </p:nvSpPr>
        <p:spPr>
          <a:xfrm>
            <a:off x="395536" y="2576873"/>
            <a:ext cx="8550950" cy="394847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smtClean="0">
                <a:solidFill>
                  <a:srgbClr val="12734E"/>
                </a:solidFill>
              </a:rPr>
              <a:t>3</a:t>
            </a:r>
            <a:r>
              <a:rPr lang="ko-KR" altLang="en-US" sz="2000" b="1" dirty="0">
                <a:solidFill>
                  <a:srgbClr val="12734E"/>
                </a:solidFill>
              </a:rPr>
              <a:t>단계</a:t>
            </a:r>
            <a:r>
              <a:rPr lang="en-US" altLang="ko-KR" sz="2000" b="1" dirty="0">
                <a:solidFill>
                  <a:srgbClr val="12734E"/>
                </a:solidFill>
              </a:rPr>
              <a:t>: </a:t>
            </a:r>
            <a:r>
              <a:rPr lang="ko-KR" altLang="en-US" sz="2000" b="1" dirty="0">
                <a:solidFill>
                  <a:srgbClr val="12734E"/>
                </a:solidFill>
              </a:rPr>
              <a:t>데이터 정제 및 </a:t>
            </a:r>
            <a:r>
              <a:rPr lang="ko-KR" altLang="en-US" sz="2000" b="1" dirty="0" err="1">
                <a:solidFill>
                  <a:srgbClr val="12734E"/>
                </a:solidFill>
              </a:rPr>
              <a:t>전처리</a:t>
            </a:r>
            <a:endParaRPr lang="en-US" altLang="ko-KR" sz="2000" b="1" dirty="0">
              <a:solidFill>
                <a:srgbClr val="12734E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단위의 차이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=&gt; </a:t>
            </a:r>
            <a:r>
              <a:rPr lang="ko-KR" altLang="en-US" sz="1600" dirty="0" smtClean="0"/>
              <a:t>정규화</a:t>
            </a:r>
            <a:endParaRPr lang="en-US" altLang="ko-KR" sz="12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 smtClean="0">
                <a:solidFill>
                  <a:schemeClr val="accent2"/>
                </a:solidFill>
              </a:rPr>
              <a:t>결측값</a:t>
            </a:r>
            <a:endParaRPr lang="en-US" altLang="ko-KR" sz="1600" dirty="0" smtClean="0">
              <a:solidFill>
                <a:schemeClr val="accent2"/>
              </a:solidFill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 smtClean="0"/>
              <a:t>결측값이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10% </a:t>
            </a:r>
            <a:r>
              <a:rPr lang="ko-KR" altLang="en-US" sz="1600" dirty="0" smtClean="0"/>
              <a:t>이상 되면 버린다</a:t>
            </a:r>
            <a:r>
              <a:rPr lang="en-US" altLang="ko-KR" sz="1600" dirty="0" smtClean="0"/>
              <a:t>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범주형 데이터 </a:t>
            </a:r>
            <a:r>
              <a:rPr lang="en-US" altLang="ko-KR" sz="1600" dirty="0" smtClean="0"/>
              <a:t>=&gt; </a:t>
            </a:r>
            <a:r>
              <a:rPr lang="ko-KR" altLang="en-US" sz="1600" dirty="0" err="1" smtClean="0"/>
              <a:t>최빈값으로</a:t>
            </a:r>
            <a:r>
              <a:rPr lang="ko-KR" altLang="en-US" sz="1600" dirty="0" smtClean="0"/>
              <a:t> 채운다</a:t>
            </a:r>
            <a:r>
              <a:rPr lang="en-US" altLang="ko-KR" sz="1600" dirty="0" smtClean="0"/>
              <a:t>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 smtClean="0"/>
              <a:t>수치형</a:t>
            </a:r>
            <a:r>
              <a:rPr lang="ko-KR" altLang="en-US" sz="1600" dirty="0" smtClean="0"/>
              <a:t> 데이터 </a:t>
            </a:r>
            <a:r>
              <a:rPr lang="en-US" altLang="ko-KR" sz="1600" dirty="0" smtClean="0"/>
              <a:t>=&gt; </a:t>
            </a:r>
            <a:r>
              <a:rPr lang="ko-KR" altLang="en-US" sz="1600" dirty="0" smtClean="0"/>
              <a:t>중앙값이나 평균으로 채운다</a:t>
            </a:r>
            <a:r>
              <a:rPr lang="en-US" altLang="ko-KR" sz="1600" dirty="0" smtClean="0"/>
              <a:t>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생성 모델을 이용하여 값을 생성하여 쓴다 </a:t>
            </a:r>
            <a:endParaRPr lang="en-US" altLang="ko-KR" sz="16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오류 데이터 </a:t>
            </a:r>
            <a:r>
              <a:rPr lang="en-US" altLang="ko-KR" sz="1600" dirty="0" smtClean="0"/>
              <a:t>=&gt; </a:t>
            </a:r>
            <a:r>
              <a:rPr lang="ko-KR" altLang="en-US" sz="1600" dirty="0" smtClean="0"/>
              <a:t>지운다</a:t>
            </a:r>
            <a:endParaRPr lang="en-US" altLang="ko-KR" sz="16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smtClean="0"/>
              <a:t>Data imbalance =&gt; </a:t>
            </a:r>
            <a:r>
              <a:rPr lang="ko-KR" altLang="en-US" sz="1600" dirty="0" smtClean="0"/>
              <a:t>적은 데이터에 가중치를 두거나 생성해서 쓴다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58473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ko-KR" altLang="en-US" dirty="0" smtClean="0">
                <a:solidFill>
                  <a:srgbClr val="12734E"/>
                </a:solidFill>
              </a:rPr>
              <a:t>데이터 </a:t>
            </a:r>
            <a:r>
              <a:rPr lang="ko-KR" altLang="en-US" dirty="0">
                <a:solidFill>
                  <a:srgbClr val="12734E"/>
                </a:solidFill>
              </a:rPr>
              <a:t>분석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2492896"/>
            <a:ext cx="8550950" cy="368140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smtClean="0">
                <a:solidFill>
                  <a:srgbClr val="12734E"/>
                </a:solidFill>
              </a:rPr>
              <a:t>4</a:t>
            </a:r>
            <a:r>
              <a:rPr lang="ko-KR" altLang="en-US" sz="2000" b="1" dirty="0">
                <a:solidFill>
                  <a:srgbClr val="12734E"/>
                </a:solidFill>
              </a:rPr>
              <a:t>단계</a:t>
            </a:r>
            <a:r>
              <a:rPr lang="en-US" altLang="ko-KR" sz="2000" b="1" dirty="0">
                <a:solidFill>
                  <a:srgbClr val="12734E"/>
                </a:solidFill>
              </a:rPr>
              <a:t>: </a:t>
            </a:r>
            <a:r>
              <a:rPr lang="ko-KR" altLang="en-US" sz="2000" b="1" dirty="0">
                <a:solidFill>
                  <a:srgbClr val="12734E"/>
                </a:solidFill>
              </a:rPr>
              <a:t>데이터 탐색</a:t>
            </a:r>
            <a:endParaRPr lang="en-US" altLang="ko-KR" sz="2000" b="1" dirty="0">
              <a:solidFill>
                <a:srgbClr val="12734E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가벼운 데이터 분석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전반적인 데이터의 내용을 파악하는 </a:t>
            </a:r>
            <a:r>
              <a:rPr lang="ko-KR" altLang="en-US" sz="1600" dirty="0" smtClean="0"/>
              <a:t>단계</a:t>
            </a:r>
            <a:endParaRPr lang="en-US" altLang="ko-KR" sz="16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막대그래프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히스토그램</a:t>
            </a:r>
            <a:endParaRPr lang="en-US" altLang="ko-KR" sz="16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 smtClean="0"/>
              <a:t>박스플롯</a:t>
            </a:r>
            <a:endParaRPr lang="en-US" altLang="ko-KR" sz="16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 smtClean="0"/>
              <a:t>밀도그래프</a:t>
            </a:r>
            <a:endParaRPr lang="en-US" altLang="ko-KR" sz="16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산포도</a:t>
            </a:r>
            <a:endParaRPr lang="en-US" altLang="ko-KR" sz="16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lnSpc>
                <a:spcPct val="150000"/>
              </a:lnSpc>
              <a:buNone/>
            </a:pP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F63179-4BF6-4F0B-A1FC-71B6FDE69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80" y="950328"/>
            <a:ext cx="7605845" cy="117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79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3B4D-CE31-4967-B653-0DB359703C62}" type="slidenum">
              <a:rPr lang="en-US" altLang="ko-KR" smtClean="0"/>
              <a:pPr/>
              <a:t>22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60648"/>
            <a:ext cx="4176463" cy="264409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429000"/>
            <a:ext cx="4042792" cy="255946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260648"/>
            <a:ext cx="4190152" cy="265275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8024" y="3299227"/>
            <a:ext cx="4219443" cy="267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30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ko-KR" altLang="en-US" dirty="0" smtClean="0">
                <a:solidFill>
                  <a:srgbClr val="12734E"/>
                </a:solidFill>
              </a:rPr>
              <a:t>데이터 </a:t>
            </a:r>
            <a:r>
              <a:rPr lang="ko-KR" altLang="en-US" dirty="0">
                <a:solidFill>
                  <a:srgbClr val="12734E"/>
                </a:solidFill>
              </a:rPr>
              <a:t>분석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2492896"/>
            <a:ext cx="8550950" cy="424847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12734E"/>
                </a:solidFill>
              </a:rPr>
              <a:t>5</a:t>
            </a:r>
            <a:r>
              <a:rPr lang="ko-KR" altLang="en-US" sz="2000" b="1" dirty="0" smtClean="0">
                <a:solidFill>
                  <a:srgbClr val="12734E"/>
                </a:solidFill>
              </a:rPr>
              <a:t>단계</a:t>
            </a:r>
            <a:r>
              <a:rPr lang="en-US" altLang="ko-KR" sz="2000" b="1" dirty="0">
                <a:solidFill>
                  <a:srgbClr val="12734E"/>
                </a:solidFill>
              </a:rPr>
              <a:t>: </a:t>
            </a:r>
            <a:r>
              <a:rPr lang="ko-KR" altLang="en-US" sz="2000" b="1" dirty="0">
                <a:solidFill>
                  <a:srgbClr val="12734E"/>
                </a:solidFill>
              </a:rPr>
              <a:t>데이터 </a:t>
            </a:r>
            <a:r>
              <a:rPr lang="ko-KR" altLang="en-US" sz="2000" b="1" dirty="0" smtClean="0">
                <a:solidFill>
                  <a:srgbClr val="12734E"/>
                </a:solidFill>
              </a:rPr>
              <a:t>분석</a:t>
            </a:r>
            <a:endParaRPr lang="en-US" altLang="ko-KR" sz="2000" b="1" dirty="0">
              <a:solidFill>
                <a:srgbClr val="12734E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dirty="0" smtClean="0"/>
              <a:t>지도 학습 </a:t>
            </a:r>
            <a:r>
              <a:rPr lang="en-US" altLang="ko-KR" sz="2200" dirty="0" smtClean="0"/>
              <a:t>=&gt; </a:t>
            </a:r>
            <a:r>
              <a:rPr lang="ko-KR" altLang="en-US" sz="2200" dirty="0" smtClean="0"/>
              <a:t>분류보다는 예측이 주가 </a:t>
            </a:r>
            <a:r>
              <a:rPr lang="ko-KR" altLang="en-US" sz="2200" dirty="0" err="1" smtClean="0"/>
              <a:t>될것</a:t>
            </a:r>
            <a:endParaRPr lang="en-US" altLang="ko-KR" sz="22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dirty="0" smtClean="0"/>
              <a:t>- Feature</a:t>
            </a:r>
            <a:r>
              <a:rPr lang="ko-KR" altLang="en-US" sz="2000" dirty="0" smtClean="0"/>
              <a:t>가 작고 데이터 집합이 </a:t>
            </a:r>
            <a:r>
              <a:rPr lang="ko-KR" altLang="en-US" sz="2000" dirty="0" err="1" smtClean="0"/>
              <a:t>적을때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marL="514350" lvl="1" indent="0">
              <a:lnSpc>
                <a:spcPct val="150000"/>
              </a:lnSpc>
              <a:buNone/>
            </a:pPr>
            <a:r>
              <a:rPr lang="en-US" altLang="ko-KR" sz="2000" dirty="0" smtClean="0"/>
              <a:t> =&gt; linear regression, logistic regression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변수 중요도 판별 </a:t>
            </a:r>
            <a:r>
              <a:rPr lang="en-US" altLang="ko-KR" sz="2000" dirty="0" smtClean="0"/>
              <a:t>=&gt; </a:t>
            </a:r>
            <a:r>
              <a:rPr lang="ko-KR" altLang="en-US" sz="2000" dirty="0" smtClean="0"/>
              <a:t>의사 결정 트리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모델의 해석이 중요</a:t>
            </a:r>
            <a:r>
              <a:rPr lang="en-US" altLang="ko-KR" sz="20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선형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비선형 모두 가능 </a:t>
            </a:r>
            <a:r>
              <a:rPr lang="en-US" altLang="ko-KR" sz="2000" dirty="0" smtClean="0"/>
              <a:t>=&gt; support vector machine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텍스트 분류 </a:t>
            </a:r>
            <a:r>
              <a:rPr lang="en-US" altLang="ko-KR" sz="2000" dirty="0" smtClean="0"/>
              <a:t>=&gt; LSTM, ATTENTION, BERT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Feature</a:t>
            </a:r>
            <a:r>
              <a:rPr lang="ko-KR" altLang="en-US" sz="2000" dirty="0" smtClean="0"/>
              <a:t>가 많고 데이터 셋이 방대한 경우 </a:t>
            </a:r>
            <a:r>
              <a:rPr lang="en-US" altLang="ko-KR" sz="2000" dirty="0" smtClean="0"/>
              <a:t>=&gt; DNN, CNN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반복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가변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시간성 </a:t>
            </a:r>
            <a:r>
              <a:rPr lang="en-US" altLang="ko-KR" sz="2000" dirty="0" smtClean="0"/>
              <a:t>=&gt; RNN, Bi-RNN, LSTM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marL="914400" lvl="2" indent="0">
              <a:lnSpc>
                <a:spcPct val="150000"/>
              </a:lnSpc>
              <a:buNone/>
            </a:pPr>
            <a:endParaRPr lang="en-US" altLang="ko-KR" sz="12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lnSpc>
                <a:spcPct val="150000"/>
              </a:lnSpc>
              <a:buNone/>
            </a:pP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F63179-4BF6-4F0B-A1FC-71B6FDE69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980728"/>
            <a:ext cx="8130879" cy="125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0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ko-KR" altLang="en-US" dirty="0" smtClean="0">
                <a:solidFill>
                  <a:srgbClr val="12734E"/>
                </a:solidFill>
              </a:rPr>
              <a:t>데이터 </a:t>
            </a:r>
            <a:r>
              <a:rPr lang="ko-KR" altLang="en-US" dirty="0">
                <a:solidFill>
                  <a:srgbClr val="12734E"/>
                </a:solidFill>
              </a:rPr>
              <a:t>분석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2492896"/>
            <a:ext cx="8550950" cy="410445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12734E"/>
                </a:solidFill>
              </a:rPr>
              <a:t>5</a:t>
            </a:r>
            <a:r>
              <a:rPr lang="ko-KR" altLang="en-US" sz="2000" b="1" dirty="0" smtClean="0">
                <a:solidFill>
                  <a:srgbClr val="12734E"/>
                </a:solidFill>
              </a:rPr>
              <a:t>단계</a:t>
            </a:r>
            <a:r>
              <a:rPr lang="en-US" altLang="ko-KR" sz="2000" b="1" dirty="0">
                <a:solidFill>
                  <a:srgbClr val="12734E"/>
                </a:solidFill>
              </a:rPr>
              <a:t>: </a:t>
            </a:r>
            <a:r>
              <a:rPr lang="ko-KR" altLang="en-US" sz="2000" b="1" dirty="0">
                <a:solidFill>
                  <a:srgbClr val="12734E"/>
                </a:solidFill>
              </a:rPr>
              <a:t>데이터 </a:t>
            </a:r>
            <a:r>
              <a:rPr lang="ko-KR" altLang="en-US" sz="2000" b="1" dirty="0" smtClean="0">
                <a:solidFill>
                  <a:srgbClr val="12734E"/>
                </a:solidFill>
              </a:rPr>
              <a:t>분석</a:t>
            </a:r>
            <a:endParaRPr lang="en-US" altLang="ko-KR" sz="2000" b="1" dirty="0">
              <a:solidFill>
                <a:srgbClr val="12734E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비지도 학습 </a:t>
            </a:r>
            <a:r>
              <a:rPr lang="en-US" altLang="ko-KR" sz="2000" dirty="0" smtClean="0"/>
              <a:t>=&gt; </a:t>
            </a:r>
            <a:r>
              <a:rPr lang="ko-KR" altLang="en-US" sz="2000" dirty="0" smtClean="0"/>
              <a:t>데이터 탐색이나 </a:t>
            </a:r>
            <a:r>
              <a:rPr lang="ko-KR" altLang="en-US" sz="2000" dirty="0" err="1" smtClean="0"/>
              <a:t>생성모델</a:t>
            </a:r>
            <a:endParaRPr lang="en-US" altLang="ko-KR" sz="2000" dirty="0" smtClean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차원 축소 </a:t>
            </a:r>
            <a:endParaRPr lang="en-US" altLang="ko-KR" sz="1800" dirty="0" smtClean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생성 모델이 대세</a:t>
            </a:r>
            <a:endParaRPr lang="en-US" altLang="ko-KR" sz="1800" dirty="0" smtClean="0"/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ko-KR" sz="1800" dirty="0" smtClean="0"/>
              <a:t> =&gt; </a:t>
            </a:r>
            <a:r>
              <a:rPr lang="en-US" altLang="ko-KR" sz="1800" dirty="0" err="1" smtClean="0"/>
              <a:t>autoencoders</a:t>
            </a:r>
            <a:r>
              <a:rPr lang="en-US" altLang="ko-KR" sz="1800" dirty="0" smtClean="0"/>
              <a:t>, GAN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예술 분야와 접목</a:t>
            </a:r>
            <a:endParaRPr lang="en-US" altLang="ko-KR" sz="1800" dirty="0" smtClean="0"/>
          </a:p>
          <a:p>
            <a:pPr marL="914400" lvl="2" indent="0">
              <a:lnSpc>
                <a:spcPct val="150000"/>
              </a:lnSpc>
              <a:buNone/>
            </a:pPr>
            <a:endParaRPr lang="en-US" altLang="ko-KR" sz="12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lnSpc>
                <a:spcPct val="150000"/>
              </a:lnSpc>
              <a:buNone/>
            </a:pP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F63179-4BF6-4F0B-A1FC-71B6FDE69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73" y="836712"/>
            <a:ext cx="8856994" cy="136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47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ko-KR" altLang="en-US" dirty="0" smtClean="0">
                <a:solidFill>
                  <a:srgbClr val="12734E"/>
                </a:solidFill>
              </a:rPr>
              <a:t>데이터 </a:t>
            </a:r>
            <a:r>
              <a:rPr lang="ko-KR" altLang="en-US" dirty="0">
                <a:solidFill>
                  <a:srgbClr val="12734E"/>
                </a:solidFill>
              </a:rPr>
              <a:t>분석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395536" y="2492896"/>
            <a:ext cx="8550950" cy="35328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6</a:t>
            </a:r>
            <a:r>
              <a:rPr lang="ko-KR" altLang="en-US" sz="2000" b="1" dirty="0" smtClean="0">
                <a:solidFill>
                  <a:srgbClr val="437361"/>
                </a:solidFill>
              </a:rPr>
              <a:t>단계</a:t>
            </a:r>
            <a:r>
              <a:rPr lang="en-US" altLang="ko-KR" sz="2000" b="1" dirty="0">
                <a:solidFill>
                  <a:srgbClr val="437361"/>
                </a:solidFill>
              </a:rPr>
              <a:t>: </a:t>
            </a:r>
            <a:r>
              <a:rPr lang="ko-KR" altLang="en-US" sz="2000" b="1" dirty="0" smtClean="0">
                <a:solidFill>
                  <a:srgbClr val="437361"/>
                </a:solidFill>
              </a:rPr>
              <a:t>결과 해석</a:t>
            </a:r>
            <a:endParaRPr lang="en-US" altLang="ko-KR" sz="2000" b="1" dirty="0">
              <a:solidFill>
                <a:srgbClr val="437361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문제가 명확해야 그 문제를 해결하기 위한 데이터가 어떤 것인지를 추정할 수 있고</a:t>
            </a:r>
            <a:r>
              <a:rPr lang="en-US" altLang="ko-KR" sz="1600" dirty="0"/>
              <a:t>, </a:t>
            </a:r>
            <a:r>
              <a:rPr lang="ko-KR" altLang="en-US" sz="1600" dirty="0"/>
              <a:t>어떤 분석기법을 적용해야 할지도 계획할 수 있음</a:t>
            </a:r>
            <a:r>
              <a:rPr lang="en-US" altLang="ko-KR" sz="1600" dirty="0"/>
              <a:t>  </a:t>
            </a:r>
            <a:endParaRPr lang="en-US" altLang="ko-KR" sz="16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시각화 </a:t>
            </a:r>
            <a:r>
              <a:rPr lang="en-US" altLang="ko-KR" sz="1600" dirty="0" smtClean="0"/>
              <a:t>tableau </a:t>
            </a:r>
            <a:r>
              <a:rPr lang="ko-KR" altLang="en-US" sz="1600" dirty="0" smtClean="0"/>
              <a:t>등 툴 사용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lnSpc>
                <a:spcPct val="150000"/>
              </a:lnSpc>
              <a:buNone/>
            </a:pP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F63179-4BF6-4F0B-A1FC-71B6FDE69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46" y="950328"/>
            <a:ext cx="8597576" cy="1326544"/>
          </a:xfrm>
          <a:prstGeom prst="rect">
            <a:avLst/>
          </a:prstGeom>
        </p:spPr>
      </p:pic>
      <p:pic>
        <p:nvPicPr>
          <p:cNvPr id="6" name="_x390506960" descr="EMB00004c606390">
            <a:extLst>
              <a:ext uri="{FF2B5EF4-FFF2-40B4-BE49-F238E27FC236}">
                <a16:creationId xmlns:a16="http://schemas.microsoft.com/office/drawing/2014/main" id="{D98CB390-BD6F-40B8-ACD5-599382081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400" y="4005064"/>
            <a:ext cx="4211571" cy="276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32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6462" y="26064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Breast Cancer Wisconsin Dataset </a:t>
            </a:r>
            <a:endParaRPr lang="ko-KR" altLang="en-US" sz="3600" dirty="0">
              <a:solidFill>
                <a:schemeClr val="accent3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014" y="1556792"/>
            <a:ext cx="9036496" cy="5145435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Decision Tree</a:t>
            </a:r>
          </a:p>
          <a:p>
            <a:pPr lvl="1"/>
            <a:r>
              <a:rPr lang="en-US" altLang="ko-KR" sz="24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Feature importance</a:t>
            </a:r>
          </a:p>
          <a:p>
            <a:r>
              <a:rPr lang="en-US" altLang="ko-KR" sz="28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Normalization</a:t>
            </a:r>
          </a:p>
          <a:p>
            <a:pPr lvl="1"/>
            <a:r>
              <a:rPr lang="ko-KR" altLang="en-US" sz="24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최대</a:t>
            </a:r>
            <a:r>
              <a:rPr lang="en-US" altLang="ko-KR" sz="24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/</a:t>
            </a:r>
            <a:r>
              <a:rPr lang="ko-KR" altLang="en-US" sz="24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최소 정규화</a:t>
            </a:r>
            <a:endParaRPr lang="en-US" altLang="ko-KR" sz="2400" dirty="0" smtClean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altLang="ko-KR" sz="28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DNN </a:t>
            </a:r>
            <a:r>
              <a:rPr lang="ko-KR" altLang="en-US" sz="28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모델 생성</a:t>
            </a:r>
            <a:endParaRPr lang="en-US" altLang="ko-KR" sz="2800" dirty="0" smtClean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altLang="ko-KR" sz="28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L2 regularization</a:t>
            </a:r>
            <a:endParaRPr lang="en-US" altLang="ko-KR" sz="2800" dirty="0" smtClean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altLang="ko-KR" sz="2800" dirty="0" smtClean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28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412" y="1268761"/>
            <a:ext cx="3322076" cy="548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1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생성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모델이란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분별 모델과 생성 모델의 비교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74" y="1772816"/>
            <a:ext cx="7560840" cy="1964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597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GAN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/>
              <a:t>GAN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아이디어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>
                <a:sym typeface="Wingdings" pitchFamily="2" charset="2"/>
              </a:rPr>
              <a:t>생성기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G</a:t>
            </a:r>
            <a:r>
              <a:rPr lang="ko-KR" altLang="en-US" dirty="0" smtClean="0">
                <a:sym typeface="Wingdings" pitchFamily="2" charset="2"/>
              </a:rPr>
              <a:t>와 </a:t>
            </a:r>
            <a:r>
              <a:rPr lang="ko-KR" altLang="en-US" dirty="0" err="1" smtClean="0">
                <a:sym typeface="Wingdings" pitchFamily="2" charset="2"/>
              </a:rPr>
              <a:t>분별기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D</a:t>
            </a:r>
            <a:r>
              <a:rPr lang="ko-KR" altLang="en-US" dirty="0" smtClean="0">
                <a:sym typeface="Wingdings" pitchFamily="2" charset="2"/>
              </a:rPr>
              <a:t>의 대립 구도</a:t>
            </a:r>
            <a:endParaRPr lang="en-US" altLang="ko-KR" dirty="0" smtClean="0"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altLang="ko-KR" dirty="0" smtClean="0">
                <a:sym typeface="Wingdings" pitchFamily="2" charset="2"/>
              </a:rPr>
              <a:t>G</a:t>
            </a:r>
            <a:r>
              <a:rPr lang="ko-KR" altLang="en-US" dirty="0" smtClean="0">
                <a:sym typeface="Wingdings" pitchFamily="2" charset="2"/>
              </a:rPr>
              <a:t>는 가짜 샘플 생성</a:t>
            </a:r>
            <a:r>
              <a:rPr lang="en-US" altLang="ko-KR" dirty="0" smtClean="0">
                <a:sym typeface="Wingdings" pitchFamily="2" charset="2"/>
              </a:rPr>
              <a:t>(</a:t>
            </a:r>
            <a:r>
              <a:rPr lang="ko-KR" altLang="en-US" dirty="0" err="1" smtClean="0">
                <a:sym typeface="Wingdings" pitchFamily="2" charset="2"/>
              </a:rPr>
              <a:t>위조지폐범</a:t>
            </a:r>
            <a:r>
              <a:rPr lang="en-US" altLang="ko-KR" dirty="0" smtClean="0">
                <a:sym typeface="Wingdings" pitchFamily="2" charset="2"/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ko-KR" dirty="0" smtClean="0">
                <a:sym typeface="Wingdings" pitchFamily="2" charset="2"/>
              </a:rPr>
              <a:t>D</a:t>
            </a:r>
            <a:r>
              <a:rPr lang="ko-KR" altLang="en-US" dirty="0" smtClean="0">
                <a:sym typeface="Wingdings" pitchFamily="2" charset="2"/>
              </a:rPr>
              <a:t>는 가짜와 진짜를 구별</a:t>
            </a:r>
            <a:r>
              <a:rPr lang="en-US" altLang="ko-KR" dirty="0" smtClean="0">
                <a:sym typeface="Wingdings" pitchFamily="2" charset="2"/>
              </a:rPr>
              <a:t>(</a:t>
            </a:r>
            <a:r>
              <a:rPr lang="ko-KR" altLang="en-US" dirty="0" smtClean="0">
                <a:sym typeface="Wingdings" pitchFamily="2" charset="2"/>
              </a:rPr>
              <a:t>경찰</a:t>
            </a:r>
            <a:r>
              <a:rPr lang="en-US" altLang="ko-KR" dirty="0" smtClean="0">
                <a:sym typeface="Wingdings" pitchFamily="2" charset="2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ym typeface="Wingdings" pitchFamily="2" charset="2"/>
              </a:rPr>
              <a:t>GAN</a:t>
            </a:r>
            <a:r>
              <a:rPr lang="ko-KR" altLang="en-US" dirty="0" smtClean="0">
                <a:sym typeface="Wingdings" pitchFamily="2" charset="2"/>
              </a:rPr>
              <a:t>의 목표는 위조지폐범의 승리</a:t>
            </a:r>
            <a:r>
              <a:rPr lang="en-US" altLang="ko-KR" dirty="0" smtClean="0">
                <a:sym typeface="Wingdings" pitchFamily="2" charset="2"/>
              </a:rPr>
              <a:t>(G</a:t>
            </a:r>
            <a:r>
              <a:rPr lang="ko-KR" altLang="en-US" dirty="0" smtClean="0">
                <a:sym typeface="Wingdings" pitchFamily="2" charset="2"/>
              </a:rPr>
              <a:t>가 만들어내는 샘플을 </a:t>
            </a:r>
            <a:r>
              <a:rPr lang="en-US" altLang="ko-KR" dirty="0" smtClean="0">
                <a:sym typeface="Wingdings" pitchFamily="2" charset="2"/>
              </a:rPr>
              <a:t>D</a:t>
            </a:r>
            <a:r>
              <a:rPr lang="ko-KR" altLang="en-US" dirty="0" smtClean="0">
                <a:sym typeface="Wingdings" pitchFamily="2" charset="2"/>
              </a:rPr>
              <a:t>가 구별하지 못하는 수준까지 학습</a:t>
            </a:r>
            <a:r>
              <a:rPr lang="en-US" altLang="ko-KR" dirty="0" smtClean="0">
                <a:sym typeface="Wingdings" pitchFamily="2" charset="2"/>
              </a:rPr>
              <a:t>)</a:t>
            </a: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>
              <a:sym typeface="Wingdings" pitchFamily="2" charset="2"/>
            </a:endParaRP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>
              <a:sym typeface="Wingdings" pitchFamily="2" charset="2"/>
            </a:endParaRP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pPr lvl="2"/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789040"/>
            <a:ext cx="4425219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807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4.5.2 GAN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최초 </a:t>
                </a:r>
                <a:r>
                  <a:rPr lang="en-US" altLang="ko-KR" dirty="0" smtClean="0"/>
                  <a:t>GAN[Goodfellow2014]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 smtClean="0">
                    <a:sym typeface="Wingdings" pitchFamily="2" charset="2"/>
                  </a:rPr>
                  <a:t>G</a:t>
                </a:r>
                <a:r>
                  <a:rPr lang="ko-KR" altLang="en-US" dirty="0" smtClean="0">
                    <a:sym typeface="Wingdings" pitchFamily="2" charset="2"/>
                  </a:rPr>
                  <a:t>와</a:t>
                </a:r>
                <a:r>
                  <a:rPr lang="en-US" altLang="ko-KR" dirty="0" smtClean="0">
                    <a:sym typeface="Wingdings" pitchFamily="2" charset="2"/>
                  </a:rPr>
                  <a:t> D</a:t>
                </a:r>
                <a:r>
                  <a:rPr lang="ko-KR" altLang="en-US" dirty="0" smtClean="0">
                    <a:sym typeface="Wingdings" pitchFamily="2" charset="2"/>
                  </a:rPr>
                  <a:t>를</a:t>
                </a:r>
                <a:r>
                  <a:rPr lang="en-US" altLang="ko-KR" dirty="0" smtClean="0">
                    <a:sym typeface="Wingdings" pitchFamily="2" charset="2"/>
                  </a:rPr>
                  <a:t> DMLP</a:t>
                </a:r>
                <a:r>
                  <a:rPr lang="ko-KR" altLang="en-US" dirty="0" smtClean="0">
                    <a:sym typeface="Wingdings" pitchFamily="2" charset="2"/>
                  </a:rPr>
                  <a:t>로</a:t>
                </a:r>
                <a:r>
                  <a:rPr lang="en-US" altLang="ko-KR" dirty="0" smtClean="0">
                    <a:sym typeface="Wingdings" pitchFamily="2" charset="2"/>
                  </a:rPr>
                  <a:t> </a:t>
                </a:r>
                <a:r>
                  <a:rPr lang="ko-KR" altLang="en-US" dirty="0" smtClean="0">
                    <a:sym typeface="Wingdings" pitchFamily="2" charset="2"/>
                  </a:rPr>
                  <a:t>구현</a:t>
                </a:r>
                <a:endParaRPr lang="en-US" altLang="ko-KR" dirty="0" smtClean="0">
                  <a:sym typeface="Wingdings" pitchFamily="2" charset="2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en-US" altLang="ko-KR" dirty="0" smtClean="0">
                    <a:sym typeface="Wingdings" pitchFamily="2" charset="2"/>
                  </a:rPr>
                  <a:t>G</a:t>
                </a:r>
                <a:r>
                  <a:rPr lang="ko-KR" altLang="en-US" dirty="0" smtClean="0">
                    <a:sym typeface="Wingdings" pitchFamily="2" charset="2"/>
                  </a:rPr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sym typeface="Wingdings" pitchFamily="2" charset="2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  <a:sym typeface="Wingdings" pitchFamily="2" charset="2"/>
                          </a:rPr>
                          <m:t>G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  <a:sym typeface="Wingdings" pitchFamily="2" charset="2"/>
                      </a:rPr>
                      <m:t>𝑧</m:t>
                    </m:r>
                    <m:r>
                      <a:rPr lang="en-US" altLang="ko-KR" b="0" i="1" smtClean="0">
                        <a:latin typeface="Cambria Math"/>
                        <a:sym typeface="Wingdings" pitchFamily="2" charset="2"/>
                      </a:rPr>
                      <m:t>;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b="0" i="1" smtClean="0">
                            <a:latin typeface="Cambria Math"/>
                            <a:ea typeface="Cambria Math"/>
                            <a:sym typeface="Wingdings" pitchFamily="2" charset="2"/>
                          </a:rPr>
                          <m:t>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  <a:sym typeface="Wingdings" pitchFamily="2" charset="2"/>
                          </a:rPr>
                          <m:t>G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altLang="ko-KR" dirty="0" smtClean="0">
                    <a:sym typeface="Wingdings" pitchFamily="2" charset="2"/>
                  </a:rPr>
                  <a:t>, D</a:t>
                </a:r>
                <a:r>
                  <a:rPr lang="ko-KR" altLang="en-US" dirty="0" smtClean="0">
                    <a:sym typeface="Wingdings" pitchFamily="2" charset="2"/>
                  </a:rPr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sym typeface="Wingdings" pitchFamily="2" charset="2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  <a:sym typeface="Wingdings" pitchFamily="2" charset="2"/>
                          </a:rPr>
                          <m:t>D</m:t>
                        </m:r>
                      </m:sub>
                    </m:sSub>
                    <m:r>
                      <a:rPr lang="en-US" altLang="ko-KR" i="1"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altLang="ko-KR" i="1">
                        <a:latin typeface="Cambria Math"/>
                        <a:sym typeface="Wingdings" pitchFamily="2" charset="2"/>
                      </a:rPr>
                      <m:t>𝑧</m:t>
                    </m:r>
                    <m:r>
                      <a:rPr lang="en-US" altLang="ko-KR" i="1">
                        <a:latin typeface="Cambria Math"/>
                        <a:sym typeface="Wingdings" pitchFamily="2" charset="2"/>
                      </a:rPr>
                      <m:t>;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/>
                            <a:ea typeface="Cambria Math"/>
                            <a:sym typeface="Wingdings" pitchFamily="2" charset="2"/>
                          </a:rPr>
                          <m:t>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  <a:ea typeface="Cambria Math"/>
                            <a:sym typeface="Wingdings" pitchFamily="2" charset="2"/>
                          </a:rPr>
                          <m:t>D</m:t>
                        </m:r>
                      </m:sub>
                    </m:sSub>
                    <m:r>
                      <a:rPr lang="en-US" altLang="ko-KR" i="1"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ko-KR" altLang="en-US" dirty="0" smtClean="0">
                    <a:sym typeface="Wingdings" pitchFamily="2" charset="2"/>
                  </a:rPr>
                  <a:t>로 표기</a:t>
                </a:r>
                <a:r>
                  <a:rPr lang="en-US" altLang="ko-KR" dirty="0" smtClean="0">
                    <a:sym typeface="Wingdings" pitchFamily="2" charset="2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/>
                            <a:ea typeface="Cambria Math"/>
                            <a:sym typeface="Wingdings" pitchFamily="2" charset="2"/>
                          </a:rPr>
                          <m:t>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  <a:sym typeface="Wingdings" pitchFamily="2" charset="2"/>
                          </a:rPr>
                          <m:t>G</m:t>
                        </m:r>
                      </m:sub>
                    </m:sSub>
                  </m:oMath>
                </a14:m>
                <a:r>
                  <a:rPr lang="ko-KR" altLang="en-US" dirty="0" smtClean="0">
                    <a:sym typeface="Wingdings" pitchFamily="2" charset="2"/>
                  </a:rPr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/>
                            <a:ea typeface="Cambria Math"/>
                            <a:sym typeface="Wingdings" pitchFamily="2" charset="2"/>
                          </a:rPr>
                          <m:t>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  <a:ea typeface="Cambria Math"/>
                            <a:sym typeface="Wingdings" pitchFamily="2" charset="2"/>
                          </a:rPr>
                          <m:t>D</m:t>
                        </m:r>
                      </m:sub>
                    </m:sSub>
                  </m:oMath>
                </a14:m>
                <a:r>
                  <a:rPr lang="ko-KR" altLang="en-US" dirty="0" smtClean="0">
                    <a:sym typeface="Wingdings" pitchFamily="2" charset="2"/>
                  </a:rPr>
                  <a:t>는 매개변수</a:t>
                </a:r>
                <a:r>
                  <a:rPr lang="en-US" altLang="ko-KR" dirty="0" smtClean="0">
                    <a:sym typeface="Wingdings" pitchFamily="2" charset="2"/>
                  </a:rPr>
                  <a:t>)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sym typeface="Wingdings" pitchFamily="2" charset="2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  <a:sym typeface="Wingdings" pitchFamily="2" charset="2"/>
                          </a:rPr>
                          <m:t>G</m:t>
                        </m:r>
                      </m:sub>
                    </m:sSub>
                  </m:oMath>
                </a14:m>
                <a:r>
                  <a:rPr lang="ko-KR" altLang="en-US" dirty="0" smtClean="0">
                    <a:sym typeface="Wingdings" pitchFamily="2" charset="2"/>
                  </a:rPr>
                  <a:t>는 </a:t>
                </a:r>
                <a:r>
                  <a:rPr lang="ko-KR" altLang="en-US" dirty="0" err="1" smtClean="0">
                    <a:sym typeface="Wingdings" pitchFamily="2" charset="2"/>
                  </a:rPr>
                  <a:t>난수</a:t>
                </a:r>
                <a:r>
                  <a:rPr lang="ko-KR" altLang="en-US" dirty="0" smtClean="0">
                    <a:sym typeface="Wingdings" pitchFamily="2" charset="2"/>
                  </a:rPr>
                  <a:t> 발생기로 만든 벡터 </a:t>
                </a:r>
                <a:r>
                  <a:rPr lang="en-US" altLang="ko-KR" dirty="0" smtClean="0">
                    <a:sym typeface="Wingdings" pitchFamily="2" charset="2"/>
                  </a:rPr>
                  <a:t>z</a:t>
                </a:r>
                <a:r>
                  <a:rPr lang="ko-KR" altLang="en-US" dirty="0" smtClean="0">
                    <a:sym typeface="Wingdings" pitchFamily="2" charset="2"/>
                  </a:rPr>
                  <a:t>를 입력으로 받아 가짜 영상을 출력</a:t>
                </a:r>
                <a:endParaRPr lang="en-US" altLang="ko-KR" dirty="0" smtClean="0">
                  <a:sym typeface="Wingdings" pitchFamily="2" charset="2"/>
                </a:endParaRP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sym typeface="Wingdings" pitchFamily="2" charset="2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  <a:sym typeface="Wingdings" pitchFamily="2" charset="2"/>
                          </a:rPr>
                          <m:t>D</m:t>
                        </m:r>
                      </m:sub>
                    </m:sSub>
                  </m:oMath>
                </a14:m>
                <a:r>
                  <a:rPr lang="ko-KR" altLang="en-US" dirty="0">
                    <a:sym typeface="Wingdings" pitchFamily="2" charset="2"/>
                  </a:rPr>
                  <a:t>는 </a:t>
                </a:r>
                <a:r>
                  <a:rPr lang="ko-KR" altLang="en-US" dirty="0" smtClean="0">
                    <a:sym typeface="Wingdings" pitchFamily="2" charset="2"/>
                  </a:rPr>
                  <a:t>영상을</a:t>
                </a:r>
                <a:r>
                  <a:rPr lang="en-US" altLang="ko-KR" dirty="0" smtClean="0">
                    <a:sym typeface="Wingdings" pitchFamily="2" charset="2"/>
                  </a:rPr>
                  <a:t> </a:t>
                </a:r>
                <a:r>
                  <a:rPr lang="ko-KR" altLang="en-US" dirty="0" smtClean="0">
                    <a:sym typeface="Wingdings" pitchFamily="2" charset="2"/>
                  </a:rPr>
                  <a:t>입력으로 받아 진짜</a:t>
                </a:r>
                <a:r>
                  <a:rPr lang="en-US" altLang="ko-KR" dirty="0" smtClean="0">
                    <a:sym typeface="Wingdings" pitchFamily="2" charset="2"/>
                  </a:rPr>
                  <a:t>(1) </a:t>
                </a:r>
                <a:r>
                  <a:rPr lang="ko-KR" altLang="en-US" dirty="0" smtClean="0">
                    <a:sym typeface="Wingdings" pitchFamily="2" charset="2"/>
                  </a:rPr>
                  <a:t>또는 가짜</a:t>
                </a:r>
                <a:r>
                  <a:rPr lang="en-US" altLang="ko-KR" dirty="0" smtClean="0">
                    <a:sym typeface="Wingdings" pitchFamily="2" charset="2"/>
                  </a:rPr>
                  <a:t>(0)</a:t>
                </a:r>
                <a:r>
                  <a:rPr lang="ko-KR" altLang="en-US" dirty="0" smtClean="0">
                    <a:sym typeface="Wingdings" pitchFamily="2" charset="2"/>
                  </a:rPr>
                  <a:t>를 출력</a:t>
                </a:r>
                <a:endParaRPr lang="en-US" altLang="ko-KR" dirty="0">
                  <a:sym typeface="Wingdings" pitchFamily="2" charset="2"/>
                </a:endParaRPr>
              </a:p>
              <a:p>
                <a:pPr lvl="2">
                  <a:lnSpc>
                    <a:spcPct val="150000"/>
                  </a:lnSpc>
                </a:pPr>
                <a:endParaRPr lang="en-US" altLang="ko-KR" dirty="0" smtClean="0">
                  <a:sym typeface="Wingdings" pitchFamily="2" charset="2"/>
                </a:endParaRPr>
              </a:p>
              <a:p>
                <a:pPr lvl="1"/>
                <a:endParaRPr lang="en-US" altLang="ko-KR" dirty="0" smtClean="0">
                  <a:sym typeface="Wingdings" pitchFamily="2" charset="2"/>
                </a:endParaRPr>
              </a:p>
              <a:p>
                <a:pPr lvl="1"/>
                <a:endParaRPr lang="en-US" altLang="ko-KR" dirty="0">
                  <a:sym typeface="Wingdings" pitchFamily="2" charset="2"/>
                </a:endParaRPr>
              </a:p>
              <a:p>
                <a:pPr lvl="1"/>
                <a:endParaRPr lang="en-US" altLang="ko-KR" dirty="0" smtClean="0">
                  <a:sym typeface="Wingdings" pitchFamily="2" charset="2"/>
                </a:endParaRPr>
              </a:p>
              <a:p>
                <a:pPr lvl="1"/>
                <a:endParaRPr lang="en-US" altLang="ko-KR" dirty="0">
                  <a:sym typeface="Wingdings" pitchFamily="2" charset="2"/>
                </a:endParaRPr>
              </a:p>
              <a:p>
                <a:pPr lvl="1"/>
                <a:endParaRPr lang="en-US" altLang="ko-KR" dirty="0" smtClean="0">
                  <a:sym typeface="Wingdings" pitchFamily="2" charset="2"/>
                </a:endParaRPr>
              </a:p>
              <a:p>
                <a:pPr lvl="2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 rotWithShape="1">
                <a:blip r:embed="rId2"/>
                <a:stretch>
                  <a:fillRect l="-5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66"/>
          <a:stretch/>
        </p:blipFill>
        <p:spPr bwMode="auto">
          <a:xfrm>
            <a:off x="1187624" y="3284984"/>
            <a:ext cx="6187846" cy="2448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627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GAN-based Applications</a:t>
            </a:r>
            <a:endParaRPr lang="ko-KR" altLang="en-US" sz="3600" dirty="0">
              <a:solidFill>
                <a:schemeClr val="accent3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916832"/>
            <a:ext cx="8784976" cy="4176464"/>
          </a:xfrm>
        </p:spPr>
        <p:txBody>
          <a:bodyPr>
            <a:normAutofit/>
          </a:bodyPr>
          <a:lstStyle/>
          <a:p>
            <a:r>
              <a:rPr lang="ko-KR" altLang="en-US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문학</a:t>
            </a:r>
            <a:r>
              <a:rPr lang="en-US" altLang="ko-KR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소설</a:t>
            </a:r>
            <a:r>
              <a:rPr lang="en-US" altLang="ko-KR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시집 출판</a:t>
            </a:r>
            <a:endParaRPr lang="en-US" altLang="ko-KR" sz="28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그림</a:t>
            </a:r>
            <a:r>
              <a:rPr lang="en-US" altLang="ko-KR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전시회 개최</a:t>
            </a:r>
            <a:endParaRPr lang="en-US" altLang="ko-KR" sz="28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작곡</a:t>
            </a:r>
            <a:r>
              <a:rPr lang="en-US" altLang="ko-KR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인공지능 곡으로 가수 데뷔</a:t>
            </a:r>
            <a:endParaRPr lang="en-US" altLang="ko-KR" sz="28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800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저작권 문제</a:t>
            </a:r>
            <a:endParaRPr lang="en-US" altLang="ko-KR" sz="2800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창의성</a:t>
            </a:r>
            <a:r>
              <a:rPr lang="en-US" altLang="ko-KR" sz="2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???</a:t>
            </a:r>
            <a:endParaRPr lang="en-US" altLang="ko-KR" sz="2800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8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://www.bloter.net/wp-content/uploads/2018/06/GANsplain_7-800x4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085" y="3717032"/>
            <a:ext cx="5832648" cy="292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81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Contents</a:t>
            </a:r>
            <a:endParaRPr lang="ko-KR" altLang="en-US" sz="3600" dirty="0">
              <a:solidFill>
                <a:schemeClr val="accent3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916832"/>
            <a:ext cx="8784976" cy="4176464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Generative Adversarial Network</a:t>
            </a:r>
          </a:p>
          <a:p>
            <a:endParaRPr lang="en-US" altLang="ko-KR" sz="2800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800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eXplainable</a:t>
            </a:r>
            <a:r>
              <a:rPr lang="en-US" altLang="ko-KR" sz="2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Artificial Intelligence  </a:t>
            </a:r>
          </a:p>
          <a:p>
            <a:pPr marL="0" indent="0">
              <a:buNone/>
            </a:pPr>
            <a:endParaRPr lang="en-US" altLang="ko-KR" sz="28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End-to-End Deep </a:t>
            </a:r>
            <a:r>
              <a:rPr lang="en-US" altLang="ko-KR" sz="2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ko-KR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earning Process</a:t>
            </a:r>
          </a:p>
          <a:p>
            <a:endParaRPr lang="en-US" altLang="ko-KR"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8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55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485900" y="260648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3600" dirty="0" smtClean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ea typeface="궁서" panose="02030600000101010101" pitchFamily="18" charset="-127"/>
                <a:cs typeface="Calibri" pitchFamily="34" charset="0"/>
              </a:rPr>
              <a:t>Finding “Clever Hans” Predictors</a:t>
            </a:r>
            <a:r>
              <a:rPr lang="ko-KR" altLang="en-US" sz="3600" dirty="0" smtClean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ea typeface="궁서" panose="02030600000101010101" pitchFamily="18" charset="-127"/>
                <a:cs typeface="Calibri" pitchFamily="34" charset="0"/>
              </a:rPr>
              <a:t> </a:t>
            </a:r>
            <a:endParaRPr lang="ko-KR" altLang="en-US" sz="3600" dirty="0">
              <a:solidFill>
                <a:schemeClr val="accent3">
                  <a:lumMod val="50000"/>
                </a:schemeClr>
              </a:solidFill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7" name="AutoShape 2" descr="Clever Hans the Math Horse • Damn Interest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4" descr="Clever Hans the Math Horse • Damn Interest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4" name="Picture 6" descr="Clever Hans the Math Horse • Damn Interes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916832"/>
            <a:ext cx="4863003" cy="3032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lsy5518.files.wordpress.com/2013/12/ec8ba0ebacb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28"/>
          <a:stretch/>
        </p:blipFill>
        <p:spPr bwMode="auto">
          <a:xfrm>
            <a:off x="4427984" y="4293096"/>
            <a:ext cx="4572000" cy="235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41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0181" y="12576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Husky </a:t>
            </a:r>
            <a:r>
              <a:rPr lang="en-US" altLang="ko-KR" sz="3600" dirty="0" err="1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v.s</a:t>
            </a:r>
            <a:r>
              <a:rPr lang="en-US" altLang="ko-KR" sz="3600" dirty="0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Wolf</a:t>
            </a:r>
            <a:endParaRPr lang="ko-KR" altLang="en-US" sz="3600" dirty="0">
              <a:solidFill>
                <a:schemeClr val="accent3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8" name="Picture 4" descr="시베리안 허스키~ 견종 특징 살펴보기! : 네이버 포스트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6" r="3076" b="14229"/>
          <a:stretch/>
        </p:blipFill>
        <p:spPr bwMode="auto">
          <a:xfrm>
            <a:off x="300181" y="1340768"/>
            <a:ext cx="3263707" cy="2344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6" descr="설원의 마라토너, 시베리안 허스키 | 1bo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8" descr="설원의 마라토너, 시베리안 허스키 | 1bo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4" name="Picture 10" descr="설원의 마라토너, 시베리안 허스키 | 1bo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200" y="3861048"/>
            <a:ext cx="3168352" cy="289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rizona man gets probation for Mexican gray wolf killing ...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5" t="15133" r="16471" b="15197"/>
          <a:stretch/>
        </p:blipFill>
        <p:spPr bwMode="auto">
          <a:xfrm>
            <a:off x="5148063" y="1192902"/>
            <a:ext cx="3324625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Wolf who killed dozens of sheep in Brabant, extended to Belgium ...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0" r="31292"/>
          <a:stretch/>
        </p:blipFill>
        <p:spPr bwMode="auto">
          <a:xfrm>
            <a:off x="300180" y="3861048"/>
            <a:ext cx="2771765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99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12429</TotalTime>
  <Words>746</Words>
  <Application>Microsoft Office PowerPoint</Application>
  <PresentationFormat>화면 슬라이드 쇼(4:3)</PresentationFormat>
  <Paragraphs>210</Paragraphs>
  <Slides>26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HY궁서</vt:lpstr>
      <vt:lpstr>궁서</vt:lpstr>
      <vt:lpstr>궁서체</vt:lpstr>
      <vt:lpstr>Arial</vt:lpstr>
      <vt:lpstr>Calibri</vt:lpstr>
      <vt:lpstr>Cambria Math</vt:lpstr>
      <vt:lpstr>Wingdings</vt:lpstr>
      <vt:lpstr>맑은 고딕</vt:lpstr>
      <vt:lpstr>Office 테마</vt:lpstr>
      <vt:lpstr>Recent Trends in Deep Learning</vt:lpstr>
      <vt:lpstr>Contents</vt:lpstr>
      <vt:lpstr>생성 모델이란?</vt:lpstr>
      <vt:lpstr>GAN</vt:lpstr>
      <vt:lpstr>4.5.2 GAN</vt:lpstr>
      <vt:lpstr>GAN-based Applications</vt:lpstr>
      <vt:lpstr>Contents</vt:lpstr>
      <vt:lpstr>PowerPoint 프레젠테이션</vt:lpstr>
      <vt:lpstr>Husky v.s Wolf</vt:lpstr>
      <vt:lpstr>PowerPoint 프레젠테이션</vt:lpstr>
      <vt:lpstr>Machine Learning Applications </vt:lpstr>
      <vt:lpstr>Methods of Explainable AI (1/2) </vt:lpstr>
      <vt:lpstr>Methods of Explainable AI (2/2) </vt:lpstr>
      <vt:lpstr>LIME1 (Predict Cancer &amp; Actual Cancer)</vt:lpstr>
      <vt:lpstr>LIME2 (Predict Cancer &amp; Actual Cancer)</vt:lpstr>
      <vt:lpstr>Challenges and Open Issues </vt:lpstr>
      <vt:lpstr>Contents</vt:lpstr>
      <vt:lpstr>데이터 분석 과정</vt:lpstr>
      <vt:lpstr>데이터 분석 과정</vt:lpstr>
      <vt:lpstr>데이터 분석 과정</vt:lpstr>
      <vt:lpstr>데이터 분석 과정</vt:lpstr>
      <vt:lpstr>PowerPoint 프레젠테이션</vt:lpstr>
      <vt:lpstr>데이터 분석 과정</vt:lpstr>
      <vt:lpstr>데이터 분석 과정</vt:lpstr>
      <vt:lpstr>데이터 분석 과정</vt:lpstr>
      <vt:lpstr>Breast Cancer Wisconsin Dataset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Generation of Tag-based Profiles for Clustering Users in a Social Music Site</dc:title>
  <dc:creator>Windows 사용자</dc:creator>
  <cp:lastModifiedBy>infostat77</cp:lastModifiedBy>
  <cp:revision>557</cp:revision>
  <cp:lastPrinted>2020-07-17T05:51:22Z</cp:lastPrinted>
  <dcterms:created xsi:type="dcterms:W3CDTF">2012-02-27T05:20:48Z</dcterms:created>
  <dcterms:modified xsi:type="dcterms:W3CDTF">2020-11-05T12:50:12Z</dcterms:modified>
</cp:coreProperties>
</file>