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Helvetica Neue"/>
      <p:regular r:id="rId31"/>
      <p:bold r:id="rId32"/>
      <p:italic r:id="rId33"/>
      <p:boldItalic r:id="rId34"/>
    </p:embeddedFont>
    <p:embeddedFont>
      <p:font typeface="Helvetica Neue Light"/>
      <p:regular r:id="rId35"/>
      <p:bold r:id="rId36"/>
      <p:italic r:id="rId37"/>
      <p:boldItalic r:id="rId38"/>
    </p:embeddedFont>
    <p:embeddedFont>
      <p:font typeface="Cutive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610CD5-9F94-482E-9208-B7E7A2A271C8}">
  <a:tblStyle styleId="{3A610CD5-9F94-482E-9208-B7E7A2A271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35" Type="http://schemas.openxmlformats.org/officeDocument/2006/relationships/font" Target="fonts/HelveticaNeueLight-regular.fntdata"/><Relationship Id="rId12" Type="http://schemas.openxmlformats.org/officeDocument/2006/relationships/slide" Target="slides/slide6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Light-bold.fntdata"/><Relationship Id="rId17" Type="http://schemas.openxmlformats.org/officeDocument/2006/relationships/slide" Target="slides/slide11.xml"/><Relationship Id="rId39" Type="http://schemas.openxmlformats.org/officeDocument/2006/relationships/font" Target="fonts/Cutive-regular.fntdata"/><Relationship Id="rId16" Type="http://schemas.openxmlformats.org/officeDocument/2006/relationships/slide" Target="slides/slide10.xml"/><Relationship Id="rId38" Type="http://schemas.openxmlformats.org/officeDocument/2006/relationships/font" Target="fonts/HelveticaNeueLight-boldItalic.fntdata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3da422b47_2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23da422b47_2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3da422b47_2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23da422b47_2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3da422b47_2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23da422b47_2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3da422b47_2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23da422b47_2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da422b47_2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23da422b47_2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3da422b47_2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23da422b47_2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3da422b47_2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23da422b47_2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da422b47_2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23da422b47_2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1d6b587c8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21d6b587c8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3da422b47_2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23da422b47_2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3da422b47_2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23da422b47_2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3da422b47_2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23da422b47_2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552450" y="671513"/>
            <a:ext cx="80391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552450" y="2566988"/>
            <a:ext cx="80391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2200"/>
              <a:buFont typeface="Helvetica Neue Light"/>
              <a:buNone/>
              <a:defRPr sz="2200">
                <a:solidFill>
                  <a:srgbClr val="73BF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2200"/>
              <a:buFont typeface="Helvetica Neue Light"/>
              <a:buNone/>
              <a:defRPr sz="2200">
                <a:solidFill>
                  <a:srgbClr val="73BFFF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2200"/>
              <a:buFont typeface="Helvetica Neue Light"/>
              <a:buNone/>
              <a:defRPr sz="2200">
                <a:solidFill>
                  <a:srgbClr val="73BFFF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2200"/>
              <a:buFont typeface="Helvetica Neue Light"/>
              <a:buNone/>
              <a:defRPr sz="2200">
                <a:solidFill>
                  <a:srgbClr val="73BFFF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2200"/>
              <a:buFont typeface="Helvetica Neue Light"/>
              <a:buNone/>
              <a:defRPr sz="2200">
                <a:solidFill>
                  <a:srgbClr val="73BFFF"/>
                </a:solidFill>
              </a:defRPr>
            </a:lvl5pPr>
            <a:lvl6pPr indent="-241300" lvl="5" marL="27432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■"/>
              <a:defRPr/>
            </a:lvl6pPr>
            <a:lvl7pPr indent="-241300" lvl="6" marL="32004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●"/>
              <a:defRPr/>
            </a:lvl7pPr>
            <a:lvl8pPr indent="-241300" lvl="7" marL="36576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○"/>
              <a:defRPr/>
            </a:lvl8pPr>
            <a:lvl9pPr indent="-241300" lvl="8" marL="41148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895726" y="4920906"/>
            <a:ext cx="1383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TITLE_AND_BOD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>
            <p:ph idx="2" type="pic"/>
          </p:nvPr>
        </p:nvSpPr>
        <p:spPr>
          <a:xfrm>
            <a:off x="4846965" y="344603"/>
            <a:ext cx="4350000" cy="58026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552450" y="676275"/>
            <a:ext cx="36147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552450" y="2519363"/>
            <a:ext cx="36147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2200"/>
              <a:buFont typeface="Helvetica Neue Light"/>
              <a:buNone/>
              <a:defRPr sz="2200">
                <a:solidFill>
                  <a:srgbClr val="73BF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2200"/>
              <a:buFont typeface="Helvetica Neue Light"/>
              <a:buNone/>
              <a:defRPr sz="2200">
                <a:solidFill>
                  <a:srgbClr val="73BFFF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2200"/>
              <a:buFont typeface="Helvetica Neue Light"/>
              <a:buNone/>
              <a:defRPr sz="2200">
                <a:solidFill>
                  <a:srgbClr val="73BFFF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2200"/>
              <a:buFont typeface="Helvetica Neue Light"/>
              <a:buNone/>
              <a:defRPr sz="2200">
                <a:solidFill>
                  <a:srgbClr val="73BFFF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2200"/>
              <a:buFont typeface="Helvetica Neue Light"/>
              <a:buNone/>
              <a:defRPr sz="2200">
                <a:solidFill>
                  <a:srgbClr val="73BFFF"/>
                </a:solidFill>
              </a:defRPr>
            </a:lvl5pPr>
            <a:lvl6pPr indent="-241300" lvl="5" marL="27432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■"/>
              <a:defRPr/>
            </a:lvl6pPr>
            <a:lvl7pPr indent="-241300" lvl="6" marL="32004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●"/>
              <a:defRPr/>
            </a:lvl7pPr>
            <a:lvl8pPr indent="-241300" lvl="7" marL="36576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○"/>
              <a:defRPr/>
            </a:lvl8pPr>
            <a:lvl9pPr indent="-241300" lvl="8" marL="41148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■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895726" y="4920906"/>
            <a:ext cx="1383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552450" y="133350"/>
            <a:ext cx="80391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552450" y="1462088"/>
            <a:ext cx="80391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41300" lvl="0" marL="4572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•"/>
              <a:defRPr/>
            </a:lvl1pPr>
            <a:lvl2pPr indent="-241300" lvl="1" marL="9144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•"/>
              <a:defRPr/>
            </a:lvl2pPr>
            <a:lvl3pPr indent="-241300" lvl="2" marL="13716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•"/>
              <a:defRPr/>
            </a:lvl3pPr>
            <a:lvl4pPr indent="-241300" lvl="3" marL="18288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•"/>
              <a:defRPr/>
            </a:lvl4pPr>
            <a:lvl5pPr indent="-241300" lvl="4" marL="22860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•"/>
              <a:defRPr/>
            </a:lvl5pPr>
            <a:lvl6pPr indent="-241300" lvl="5" marL="27432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■"/>
              <a:defRPr/>
            </a:lvl6pPr>
            <a:lvl7pPr indent="-241300" lvl="6" marL="32004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●"/>
              <a:defRPr/>
            </a:lvl7pPr>
            <a:lvl8pPr indent="-241300" lvl="7" marL="36576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○"/>
              <a:defRPr/>
            </a:lvl8pPr>
            <a:lvl9pPr indent="-241300" lvl="8" marL="41148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■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895726" y="4920906"/>
            <a:ext cx="1383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895350" y="3362325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1200"/>
              <a:buFont typeface="Helvetica Neue"/>
              <a:buNone/>
              <a:defRPr i="1" sz="1200">
                <a:solidFill>
                  <a:srgbClr val="73B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41300" lvl="1" marL="9144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○"/>
              <a:defRPr/>
            </a:lvl2pPr>
            <a:lvl3pPr indent="-241300" lvl="2" marL="13716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■"/>
              <a:defRPr/>
            </a:lvl3pPr>
            <a:lvl4pPr indent="-241300" lvl="3" marL="18288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●"/>
              <a:defRPr/>
            </a:lvl4pPr>
            <a:lvl5pPr indent="-241300" lvl="4" marL="22860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○"/>
              <a:defRPr/>
            </a:lvl5pPr>
            <a:lvl6pPr indent="-241300" lvl="5" marL="27432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■"/>
              <a:defRPr/>
            </a:lvl6pPr>
            <a:lvl7pPr indent="-241300" lvl="6" marL="32004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●"/>
              <a:defRPr/>
            </a:lvl7pPr>
            <a:lvl8pPr indent="-241300" lvl="7" marL="36576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○"/>
              <a:defRPr/>
            </a:lvl8pPr>
            <a:lvl9pPr indent="-241300" lvl="8" marL="41148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■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895350" y="2272233"/>
            <a:ext cx="73581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  <a:defRPr/>
            </a:lvl1pPr>
            <a:lvl2pPr indent="-241300" lvl="1" marL="9144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○"/>
              <a:defRPr/>
            </a:lvl2pPr>
            <a:lvl3pPr indent="-241300" lvl="2" marL="13716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■"/>
              <a:defRPr/>
            </a:lvl3pPr>
            <a:lvl4pPr indent="-241300" lvl="3" marL="18288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●"/>
              <a:defRPr/>
            </a:lvl4pPr>
            <a:lvl5pPr indent="-241300" lvl="4" marL="22860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○"/>
              <a:defRPr/>
            </a:lvl5pPr>
            <a:lvl6pPr indent="-241300" lvl="5" marL="27432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■"/>
              <a:defRPr/>
            </a:lvl6pPr>
            <a:lvl7pPr indent="-241300" lvl="6" marL="32004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●"/>
              <a:defRPr/>
            </a:lvl7pPr>
            <a:lvl8pPr indent="-241300" lvl="7" marL="36576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○"/>
              <a:defRPr/>
            </a:lvl8pPr>
            <a:lvl9pPr indent="-241300" lvl="8" marL="41148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2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895726" y="4920906"/>
            <a:ext cx="1383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s://github.com/WebAssembly/wabt" TargetMode="External"/><Relationship Id="rId5" Type="http://schemas.openxmlformats.org/officeDocument/2006/relationships/hyperlink" Target="https://github.com/WebAssembly/wabt/blob/main/test/parse/expr/try.tx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None/>
            </a:pPr>
            <a:r>
              <a:rPr i="0" lang="en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P0 with </a:t>
            </a:r>
            <a:r>
              <a:rPr i="1" lang="en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Exception</a:t>
            </a:r>
            <a:r>
              <a:rPr i="1" lang="en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Handling</a:t>
            </a:r>
            <a:endParaRPr i="1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729625" y="2840750"/>
            <a:ext cx="8136900" cy="1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77500"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ct val="89501"/>
              <a:buFont typeface="Helvetica Neue Light"/>
              <a:buNone/>
            </a:pPr>
            <a:r>
              <a:t/>
            </a:r>
            <a:endParaRPr b="0" i="1" sz="2458" u="none" cap="none" strike="noStrike">
              <a:solidFill>
                <a:srgbClr val="73B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ct val="81682"/>
              <a:buFont typeface="Helvetica Neue"/>
              <a:buNone/>
            </a:pPr>
            <a:r>
              <a:t/>
            </a:r>
            <a:endParaRPr b="0" i="1" sz="2693" u="none" cap="none" strike="noStrike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ct val="65847"/>
              <a:buFont typeface="Helvetica Neue"/>
              <a:buNone/>
            </a:pPr>
            <a:r>
              <a:rPr b="0" i="1" lang="en" sz="1822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 and Demo Prepared by</a:t>
            </a:r>
            <a:endParaRPr sz="2222">
              <a:solidFill>
                <a:schemeClr val="accent2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ct val="65847"/>
              <a:buFont typeface="Helvetica Neue"/>
              <a:buNone/>
            </a:pPr>
            <a:r>
              <a:rPr b="0" i="1" lang="en" sz="1822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Fanping Jiang, Meijing Li, Kevin Zhou</a:t>
            </a:r>
            <a:endParaRPr sz="2222">
              <a:solidFill>
                <a:schemeClr val="accent2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ct val="77948"/>
              <a:buFont typeface="Helvetica Neue"/>
              <a:buNone/>
            </a:pPr>
            <a:r>
              <a:t/>
            </a:r>
            <a:endParaRPr b="0" i="0" sz="2822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ct val="65847"/>
              <a:buFont typeface="Helvetica Neue"/>
              <a:buNone/>
            </a:pPr>
            <a:r>
              <a:rPr b="0" i="1" lang="en" sz="1822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Instructor: Dr. Emil Sekerinski</a:t>
            </a:r>
            <a:endParaRPr b="0" i="0" sz="2822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ct val="65847"/>
              <a:buFont typeface="Helvetica Neue"/>
              <a:buNone/>
            </a:pPr>
            <a:r>
              <a:rPr b="0" i="1" lang="en" sz="1822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Course: Computer Science 4TB3</a:t>
            </a:r>
            <a:endParaRPr sz="2222">
              <a:solidFill>
                <a:schemeClr val="accent2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ct val="65847"/>
              <a:buFont typeface="Helvetica Neue"/>
              <a:buNone/>
            </a:pPr>
            <a:r>
              <a:rPr b="0" i="1" lang="en" sz="1822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Dept. of Computing and Software, McMaster University</a:t>
            </a:r>
            <a:endParaRPr sz="2222">
              <a:solidFill>
                <a:schemeClr val="accent2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ct val="65847"/>
              <a:buFont typeface="Helvetica Neue"/>
              <a:buNone/>
            </a:pPr>
            <a:r>
              <a:rPr b="0" i="1" lang="en" sz="1822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April, 2022</a:t>
            </a:r>
            <a:endParaRPr b="0" i="0" sz="2822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1088567" y="133350"/>
            <a:ext cx="7502983" cy="128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rPr lang="en" sz="3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Documentation &amp; Comments</a:t>
            </a:r>
            <a:endParaRPr sz="3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92" name="Google Shape;1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9504" y="256427"/>
            <a:ext cx="1039722" cy="10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737275" y="1419225"/>
            <a:ext cx="806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Documentation available in </a:t>
            </a:r>
            <a:r>
              <a:rPr i="1" lang="en" sz="2000">
                <a:latin typeface="Lato"/>
                <a:ea typeface="Lato"/>
                <a:cs typeface="Lato"/>
                <a:sym typeface="Lato"/>
              </a:rPr>
              <a:t>readme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and </a:t>
            </a:r>
            <a:r>
              <a:rPr i="1" lang="en" sz="2000">
                <a:latin typeface="Lato"/>
                <a:ea typeface="Lato"/>
                <a:cs typeface="Lato"/>
                <a:sym typeface="Lato"/>
              </a:rPr>
              <a:t>Wiki</a:t>
            </a:r>
            <a:endParaRPr i="1"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Comments around newly added functions &amp; structures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1088567" y="133350"/>
            <a:ext cx="7502983" cy="128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rPr lang="en" sz="3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Resources</a:t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mage" id="199" name="Google Shape;1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850" y="228630"/>
            <a:ext cx="1095314" cy="109531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737275" y="1419225"/>
            <a:ext cx="80622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WebAssembly/exception-handling documentation: </a:t>
            </a:r>
            <a:r>
              <a:rPr lang="en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https://github.com/WebAssembly/wabt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WebAssembly exception code examples: </a:t>
            </a: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https://github.com/WebAssembly/wabt/blob/main/test/parse/expr/try.txt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P0 Source Code: based on the Ch 5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idx="2" type="body"/>
          </p:nvPr>
        </p:nvSpPr>
        <p:spPr>
          <a:xfrm>
            <a:off x="895350" y="2268271"/>
            <a:ext cx="7358100" cy="361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https://gitlab.cas.mcmaster.ca/cs4tb3-winter22/group-12</a:t>
            </a:r>
            <a:endParaRPr b="0" i="0" sz="21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4462601" y="3910975"/>
            <a:ext cx="40539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2200"/>
              <a:buFont typeface="Helvetica Neue"/>
              <a:buNone/>
            </a:pPr>
            <a:r>
              <a:t/>
            </a:r>
            <a:endParaRPr b="0" i="0" sz="2300" u="none" cap="none" strike="noStrike">
              <a:solidFill>
                <a:srgbClr val="3C78D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1700"/>
              <a:buFont typeface="Helvetica Neue"/>
              <a:buNone/>
            </a:pPr>
            <a:r>
              <a:rPr b="0" i="1" lang="en" sz="1800" u="none" cap="none" strike="noStrike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Fanping Jiang, Meijing Li, Kevin Zhou</a:t>
            </a:r>
            <a:endParaRPr sz="600">
              <a:solidFill>
                <a:srgbClr val="3C78D8"/>
              </a:solidFill>
            </a:endParaRPr>
          </a:p>
        </p:txBody>
      </p:sp>
      <p:sp>
        <p:nvSpPr>
          <p:cNvPr id="207" name="Google Shape;207;p28"/>
          <p:cNvSpPr txBox="1"/>
          <p:nvPr>
            <p:ph idx="4294967295" type="title"/>
          </p:nvPr>
        </p:nvSpPr>
        <p:spPr>
          <a:xfrm>
            <a:off x="1088567" y="133350"/>
            <a:ext cx="7502983" cy="128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rPr lang="en" sz="3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Visit Us</a:t>
            </a:r>
            <a:endParaRPr sz="38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1088567" y="133350"/>
            <a:ext cx="7502983" cy="128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rPr lang="en" sz="4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</a:t>
            </a:r>
            <a:endParaRPr i="0" sz="3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515709" y="1674942"/>
            <a:ext cx="37515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28600" lvl="0" marL="215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 Light"/>
              <a:buChar char="●"/>
            </a:pPr>
            <a:r>
              <a:rPr b="1" lang="en" sz="2400">
                <a:solidFill>
                  <a:schemeClr val="dk2"/>
                </a:solidFill>
              </a:rPr>
              <a:t>Exceptions</a:t>
            </a:r>
            <a:endParaRPr sz="2300">
              <a:solidFill>
                <a:schemeClr val="dk2"/>
              </a:solidFill>
            </a:endParaRPr>
          </a:p>
          <a:p>
            <a:pPr indent="-228600" lvl="0" marL="215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</a:pPr>
            <a:r>
              <a:rPr lang="en" sz="1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Handle errors at runtime</a:t>
            </a:r>
            <a:endParaRPr sz="18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28600" lvl="0" marL="215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</a:pPr>
            <a:r>
              <a:rPr lang="en" sz="1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fundamental element of coding</a:t>
            </a:r>
            <a:endParaRPr sz="18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28600" lvl="0" marL="215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</a:pPr>
            <a:r>
              <a:rPr lang="en" sz="1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latest version of WABT adds exception</a:t>
            </a:r>
            <a:endParaRPr sz="18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419600" y="1664050"/>
            <a:ext cx="46350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28600" lvl="0" marL="215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 Light"/>
              <a:buChar char="●"/>
            </a:pPr>
            <a:r>
              <a:rPr b="1"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P0</a:t>
            </a:r>
            <a:endParaRPr b="0" i="0" sz="1800" u="none" cap="none" strike="noStrike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28600" lvl="0" marL="215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based Compiler</a:t>
            </a:r>
            <a:endParaRPr sz="600">
              <a:solidFill>
                <a:schemeClr val="dk2"/>
              </a:solidFill>
            </a:endParaRPr>
          </a:p>
          <a:p>
            <a:pPr indent="-228600" lvl="0" marL="215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Generates WebAssembly code</a:t>
            </a:r>
            <a:endParaRPr sz="600">
              <a:solidFill>
                <a:schemeClr val="dk2"/>
              </a:solidFill>
            </a:endParaRPr>
          </a:p>
          <a:p>
            <a:pPr indent="-228600" lvl="0" marL="215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</a:pPr>
            <a:r>
              <a:rPr i="1" lang="en" sz="1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 be extended to generate WebAssembly exceptions</a:t>
            </a:r>
            <a:endParaRPr sz="600">
              <a:solidFill>
                <a:schemeClr val="dk2"/>
              </a:solidFill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019" y="248150"/>
            <a:ext cx="242163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936167" y="133350"/>
            <a:ext cx="75030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rPr lang="en" sz="35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Exception Structures handled in P0</a:t>
            </a:r>
            <a:endParaRPr b="0" i="0" sz="2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820497" y="1674950"/>
            <a:ext cx="30975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lnSpcReduction="10000"/>
          </a:bodyPr>
          <a:lstStyle/>
          <a:p>
            <a:pPr indent="-22225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Helvetica Neue Light"/>
              <a:buChar char="•"/>
            </a:pPr>
            <a:r>
              <a:rPr b="1" i="1" lang="en" sz="2300">
                <a:solidFill>
                  <a:schemeClr val="dk2"/>
                </a:solidFill>
              </a:rPr>
              <a:t>try-catch</a:t>
            </a:r>
            <a:r>
              <a:rPr lang="en" sz="2300">
                <a:solidFill>
                  <a:schemeClr val="dk2"/>
                </a:solidFill>
              </a:rPr>
              <a:t> </a:t>
            </a:r>
            <a:r>
              <a:rPr lang="en" sz="21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statement</a:t>
            </a:r>
            <a:endParaRPr sz="21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endParaRPr sz="20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try </a:t>
            </a:r>
            <a:endParaRPr sz="2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statements </a:t>
            </a:r>
            <a:endParaRPr sz="2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catch i₁ </a:t>
            </a:r>
            <a:endParaRPr sz="2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statements </a:t>
            </a:r>
            <a:endParaRPr sz="2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catch i₂ </a:t>
            </a:r>
            <a:endParaRPr sz="2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statements </a:t>
            </a:r>
            <a:endParaRPr sz="2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... </a:t>
            </a:r>
            <a:endParaRPr sz="2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catchall</a:t>
            </a:r>
            <a:endParaRPr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4572000" y="1675250"/>
            <a:ext cx="24153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222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 Light"/>
              <a:buChar char="•"/>
            </a:pPr>
            <a:r>
              <a:rPr b="1" i="1" lang="en" sz="2200">
                <a:latin typeface="Lato"/>
                <a:ea typeface="Lato"/>
                <a:cs typeface="Lato"/>
                <a:sym typeface="Lato"/>
              </a:rPr>
              <a:t>throw</a:t>
            </a:r>
            <a:r>
              <a:rPr b="0" i="0" lang="en" sz="1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statement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throw i</a:t>
            </a:r>
            <a:endParaRPr sz="2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4818750" y="3093575"/>
            <a:ext cx="3489000" cy="122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3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Note: 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4125"/>
                </a:solidFill>
              </a:rPr>
              <a:t>i</a:t>
            </a:r>
            <a:r>
              <a:rPr lang="en" sz="1600"/>
              <a:t> is a non-negative integer, representing the </a:t>
            </a:r>
            <a:r>
              <a:rPr b="1" lang="en" sz="1600">
                <a:solidFill>
                  <a:srgbClr val="38761D"/>
                </a:solidFill>
              </a:rPr>
              <a:t>exception tag</a:t>
            </a:r>
            <a:endParaRPr b="1"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86163">
            <a:off x="7635500" y="2726202"/>
            <a:ext cx="731050" cy="7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088567" y="57150"/>
            <a:ext cx="75030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rPr lang="en" sz="3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Implicit Exceptions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552450" y="1508372"/>
            <a:ext cx="6755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lnSpcReduction="10000"/>
          </a:bodyPr>
          <a:lstStyle/>
          <a:p>
            <a:pPr indent="-20955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 Light"/>
              <a:buChar char="•"/>
            </a:pPr>
            <a:r>
              <a:rPr b="1" i="1" lang="en" sz="2000">
                <a:solidFill>
                  <a:schemeClr val="dk2"/>
                </a:solidFill>
              </a:rPr>
              <a:t>Index Out of Bound</a:t>
            </a:r>
            <a:r>
              <a:rPr b="1" lang="en" sz="2000">
                <a:solidFill>
                  <a:schemeClr val="dk2"/>
                </a:solidFill>
              </a:rPr>
              <a:t>: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785650" y="1993650"/>
            <a:ext cx="2053200" cy="80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3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a: [1..2] → integer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← read()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= </a:t>
            </a:r>
            <a:r>
              <a:rPr b="1" lang="en">
                <a:solidFill>
                  <a:srgbClr val="CC0000"/>
                </a:solidFill>
              </a:rPr>
              <a:t>a[i]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5191125" y="1620850"/>
            <a:ext cx="2456100" cy="123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3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a: [1..2] → integer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← read()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if </a:t>
            </a:r>
            <a:r>
              <a:rPr lang="en"/>
              <a:t>(i &lt; 1 or i &gt;= 3)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then </a:t>
            </a:r>
            <a:r>
              <a:rPr b="1" lang="en">
                <a:solidFill>
                  <a:srgbClr val="38761D"/>
                </a:solidFill>
              </a:rPr>
              <a:t>throw 110 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else</a:t>
            </a:r>
            <a:r>
              <a:rPr lang="en"/>
              <a:t> b = a[3]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501100" y="2133550"/>
            <a:ext cx="1270200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rgbClr val="73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610575" y="3456922"/>
            <a:ext cx="6755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lnSpcReduction="10000"/>
          </a:bodyPr>
          <a:lstStyle/>
          <a:p>
            <a:pPr indent="-20955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 Light"/>
              <a:buChar char="•"/>
            </a:pPr>
            <a:r>
              <a:rPr b="1" i="1" lang="en" sz="2000">
                <a:solidFill>
                  <a:schemeClr val="dk2"/>
                </a:solidFill>
              </a:rPr>
              <a:t>Div/Mod by 0</a:t>
            </a:r>
            <a:r>
              <a:rPr b="1" lang="en" sz="2000">
                <a:solidFill>
                  <a:schemeClr val="dk2"/>
                </a:solidFill>
              </a:rPr>
              <a:t>: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785650" y="4001625"/>
            <a:ext cx="2053200" cy="702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3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← read()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= x </a:t>
            </a:r>
            <a:r>
              <a:rPr b="1" lang="en">
                <a:solidFill>
                  <a:srgbClr val="CC0000"/>
                </a:solidFill>
              </a:rPr>
              <a:t>op</a:t>
            </a:r>
            <a:r>
              <a:rPr lang="en"/>
              <a:t>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5191125" y="3278850"/>
            <a:ext cx="3584400" cy="702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3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← read()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if</a:t>
            </a:r>
            <a:r>
              <a:rPr lang="en"/>
              <a:t> (y = 0)</a:t>
            </a:r>
            <a:r>
              <a:rPr b="1" lang="en">
                <a:solidFill>
                  <a:srgbClr val="CC0000"/>
                </a:solidFill>
              </a:rPr>
              <a:t> then</a:t>
            </a:r>
            <a:r>
              <a:rPr b="1" lang="en">
                <a:solidFill>
                  <a:srgbClr val="38761D"/>
                </a:solidFill>
              </a:rPr>
              <a:t> throw 111</a:t>
            </a:r>
            <a:r>
              <a:rPr lang="en"/>
              <a:t> </a:t>
            </a:r>
            <a:r>
              <a:rPr b="1" lang="en">
                <a:solidFill>
                  <a:srgbClr val="CC0000"/>
                </a:solidFill>
              </a:rPr>
              <a:t>else</a:t>
            </a:r>
            <a:r>
              <a:rPr lang="en"/>
              <a:t> b = x div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20"/>
          <p:cNvGrpSpPr/>
          <p:nvPr/>
        </p:nvGrpSpPr>
        <p:grpSpPr>
          <a:xfrm>
            <a:off x="3454475" y="3483275"/>
            <a:ext cx="1316700" cy="562450"/>
            <a:chOff x="3606875" y="3330875"/>
            <a:chExt cx="1316700" cy="562450"/>
          </a:xfrm>
        </p:grpSpPr>
        <p:sp>
          <p:nvSpPr>
            <p:cNvPr id="135" name="Google Shape;135;p20"/>
            <p:cNvSpPr/>
            <p:nvPr/>
          </p:nvSpPr>
          <p:spPr>
            <a:xfrm>
              <a:off x="3606875" y="3562725"/>
              <a:ext cx="1316700" cy="330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FC5E8"/>
            </a:solidFill>
            <a:ln cap="flat" cmpd="sng" w="9525">
              <a:solidFill>
                <a:srgbClr val="73B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/>
            </a:p>
          </p:txBody>
        </p:sp>
        <p:sp>
          <p:nvSpPr>
            <p:cNvPr id="136" name="Google Shape;136;p20"/>
            <p:cNvSpPr txBox="1"/>
            <p:nvPr/>
          </p:nvSpPr>
          <p:spPr>
            <a:xfrm>
              <a:off x="3606875" y="3330875"/>
              <a:ext cx="118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155CC"/>
                  </a:solidFill>
                  <a:latin typeface="Lato"/>
                  <a:ea typeface="Lato"/>
                  <a:cs typeface="Lato"/>
                  <a:sym typeface="Lato"/>
                </a:rPr>
                <a:t>op == DIV</a:t>
              </a:r>
              <a:endParaRPr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7" name="Google Shape;137;p20"/>
          <p:cNvGrpSpPr/>
          <p:nvPr/>
        </p:nvGrpSpPr>
        <p:grpSpPr>
          <a:xfrm>
            <a:off x="3454475" y="4410875"/>
            <a:ext cx="1316700" cy="562450"/>
            <a:chOff x="3606875" y="3330875"/>
            <a:chExt cx="1316700" cy="562450"/>
          </a:xfrm>
        </p:grpSpPr>
        <p:sp>
          <p:nvSpPr>
            <p:cNvPr id="138" name="Google Shape;138;p20"/>
            <p:cNvSpPr/>
            <p:nvPr/>
          </p:nvSpPr>
          <p:spPr>
            <a:xfrm>
              <a:off x="3606875" y="3562725"/>
              <a:ext cx="1316700" cy="330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FC5E8"/>
            </a:solidFill>
            <a:ln cap="flat" cmpd="sng" w="9525">
              <a:solidFill>
                <a:srgbClr val="73B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/>
            </a:p>
          </p:txBody>
        </p:sp>
        <p:sp>
          <p:nvSpPr>
            <p:cNvPr id="139" name="Google Shape;139;p20"/>
            <p:cNvSpPr txBox="1"/>
            <p:nvPr/>
          </p:nvSpPr>
          <p:spPr>
            <a:xfrm>
              <a:off x="3606875" y="3330875"/>
              <a:ext cx="118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155CC"/>
                  </a:solidFill>
                  <a:latin typeface="Lato"/>
                  <a:ea typeface="Lato"/>
                  <a:cs typeface="Lato"/>
                  <a:sym typeface="Lato"/>
                </a:rPr>
                <a:t>op == MOD</a:t>
              </a:r>
              <a:endParaRPr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0" name="Google Shape;140;p20"/>
          <p:cNvSpPr/>
          <p:nvPr/>
        </p:nvSpPr>
        <p:spPr>
          <a:xfrm>
            <a:off x="5191125" y="4269450"/>
            <a:ext cx="3584400" cy="702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3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← read()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if</a:t>
            </a:r>
            <a:r>
              <a:rPr lang="en"/>
              <a:t> (y = 0)</a:t>
            </a:r>
            <a:r>
              <a:rPr b="1" lang="en">
                <a:solidFill>
                  <a:srgbClr val="CC0000"/>
                </a:solidFill>
              </a:rPr>
              <a:t> then</a:t>
            </a:r>
            <a:r>
              <a:rPr b="1" lang="en">
                <a:solidFill>
                  <a:srgbClr val="38761D"/>
                </a:solidFill>
              </a:rPr>
              <a:t> throw 112</a:t>
            </a:r>
            <a:r>
              <a:rPr lang="en"/>
              <a:t> </a:t>
            </a:r>
            <a:r>
              <a:rPr b="1" lang="en">
                <a:solidFill>
                  <a:srgbClr val="CC0000"/>
                </a:solidFill>
              </a:rPr>
              <a:t>else</a:t>
            </a:r>
            <a:r>
              <a:rPr lang="en"/>
              <a:t> b = x mod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" name="Google Shape;141;p20"/>
          <p:cNvGraphicFramePr/>
          <p:nvPr/>
        </p:nvGraphicFramePr>
        <p:xfrm>
          <a:off x="5682500" y="24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{3A610CD5-9F94-482E-9208-B7E7A2A271C8}</a:tableStyleId>
              </a:tblPr>
              <a:tblGrid>
                <a:gridCol w="1811750"/>
                <a:gridCol w="1535550"/>
              </a:tblGrid>
              <a:tr h="26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Integer Exception Tag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0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Exception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0FD"/>
                    </a:solidFill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8761D"/>
                          </a:solidFill>
                        </a:rPr>
                        <a:t>110</a:t>
                      </a:r>
                      <a:endParaRPr b="1"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B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Index Out of Bound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BFD"/>
                    </a:solidFill>
                  </a:tcPr>
                </a:tc>
              </a:tr>
              <a:tr h="24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8761D"/>
                          </a:solidFill>
                        </a:rPr>
                        <a:t>111</a:t>
                      </a:r>
                      <a:endParaRPr b="1"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B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Div by 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BFD"/>
                    </a:solidFill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8761D"/>
                          </a:solidFill>
                        </a:rPr>
                        <a:t>112</a:t>
                      </a:r>
                      <a:endParaRPr b="1"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B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 by 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B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B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1088567" y="133350"/>
            <a:ext cx="7502983" cy="128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rPr lang="en" sz="3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mage"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4851" y="133341"/>
            <a:ext cx="1061092" cy="106109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324750" y="1484900"/>
            <a:ext cx="52098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New keywords added to </a:t>
            </a:r>
            <a:r>
              <a:rPr b="1" i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</a:t>
            </a:r>
            <a:endParaRPr b="1"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THROW, TRY, CATCH, CATCHALL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New statem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ents added to </a:t>
            </a:r>
            <a:r>
              <a:rPr b="1" i="1" lang="en" sz="1800">
                <a:latin typeface="Lato"/>
                <a:ea typeface="Lato"/>
                <a:cs typeface="Lato"/>
                <a:sym typeface="Lato"/>
              </a:rPr>
              <a:t>P0</a:t>
            </a:r>
            <a:endParaRPr b="1" i="1" sz="18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Throw statement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Try-catch statement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	   </a:t>
            </a:r>
            <a:r>
              <a:rPr lang="en" sz="15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 statement ::= ... |</a:t>
            </a:r>
            <a:endParaRPr sz="15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    		"throw" integer |</a:t>
            </a:r>
            <a:endParaRPr sz="15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    		"try" statementSuite </a:t>
            </a:r>
            <a:endParaRPr sz="15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{"catch" integer statementSuite} "catchall" </a:t>
            </a:r>
            <a:endParaRPr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812925" y="1484900"/>
            <a:ext cx="41787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New functions added to </a:t>
            </a:r>
            <a:r>
              <a:rPr b="1" i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CGwat</a:t>
            </a:r>
            <a:endParaRPr b="1"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genThrow(n)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genTry()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genCatch(n)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genCATCHALL()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…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1088577" y="57150"/>
            <a:ext cx="50607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rPr lang="en" sz="3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Interface Example</a:t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55" name="Google Shape;155;p22"/>
          <p:cNvGrpSpPr/>
          <p:nvPr/>
        </p:nvGrpSpPr>
        <p:grpSpPr>
          <a:xfrm>
            <a:off x="237050" y="1109875"/>
            <a:ext cx="3456900" cy="3723900"/>
            <a:chOff x="237050" y="1094600"/>
            <a:chExt cx="3456900" cy="3723900"/>
          </a:xfrm>
        </p:grpSpPr>
        <p:sp>
          <p:nvSpPr>
            <p:cNvPr id="156" name="Google Shape;156;p22"/>
            <p:cNvSpPr/>
            <p:nvPr/>
          </p:nvSpPr>
          <p:spPr>
            <a:xfrm>
              <a:off x="237050" y="1525700"/>
              <a:ext cx="3456900" cy="32928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73B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procedure sqrt(x: integer) → (r: integer)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if x &lt; 0</a:t>
              </a:r>
              <a:r>
                <a:rPr lang="en"/>
                <a:t>  </a:t>
              </a:r>
              <a:r>
                <a:rPr lang="en"/>
                <a:t>then</a:t>
              </a:r>
              <a:r>
                <a:rPr b="1" lang="en">
                  <a:solidFill>
                    <a:srgbClr val="CC0000"/>
                  </a:solidFill>
                </a:rPr>
                <a:t> throw </a:t>
              </a:r>
              <a:r>
                <a:rPr b="1" lang="en">
                  <a:solidFill>
                    <a:srgbClr val="38761D"/>
                  </a:solidFill>
                </a:rPr>
                <a:t>39</a:t>
              </a:r>
              <a:r>
                <a:rPr b="1" lang="en">
                  <a:solidFill>
                    <a:srgbClr val="CC0000"/>
                  </a:solidFill>
                </a:rPr>
                <a:t> </a:t>
              </a:r>
              <a:endParaRPr b="1">
                <a:solidFill>
                  <a:srgbClr val="CC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else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r := 1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while (r × r) ≤ x do r := r + 1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r := r - 1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program test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var x, a: integer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r>
                <a:rPr b="1" lang="en">
                  <a:solidFill>
                    <a:srgbClr val="38761D"/>
                  </a:solidFill>
                </a:rPr>
                <a:t> </a:t>
              </a:r>
              <a:r>
                <a:rPr b="1" lang="en">
                  <a:solidFill>
                    <a:srgbClr val="CC0000"/>
                  </a:solidFill>
                </a:rPr>
                <a:t>try</a:t>
              </a:r>
              <a:endParaRPr b="1">
                <a:solidFill>
                  <a:srgbClr val="CC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x ← read(); a ← sqrt(x); write(a)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r>
                <a:rPr b="1" lang="en">
                  <a:solidFill>
                    <a:srgbClr val="CC0000"/>
                  </a:solidFill>
                </a:rPr>
                <a:t> catch </a:t>
              </a:r>
              <a:r>
                <a:rPr b="1" lang="en">
                  <a:solidFill>
                    <a:srgbClr val="38761D"/>
                  </a:solidFill>
                </a:rPr>
                <a:t>39</a:t>
              </a:r>
              <a:endParaRPr b="1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write(-1)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r>
                <a:rPr b="1" lang="en">
                  <a:solidFill>
                    <a:srgbClr val="CC0000"/>
                  </a:solidFill>
                </a:rPr>
                <a:t> catchall</a:t>
              </a:r>
              <a:endParaRPr b="1">
                <a:solidFill>
                  <a:srgbClr val="CC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 txBox="1"/>
            <p:nvPr/>
          </p:nvSpPr>
          <p:spPr>
            <a:xfrm>
              <a:off x="912775" y="1094600"/>
              <a:ext cx="1896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Lato"/>
                  <a:ea typeface="Lato"/>
                  <a:cs typeface="Lato"/>
                  <a:sym typeface="Lato"/>
                </a:rPr>
                <a:t>Input String</a:t>
              </a:r>
              <a:endParaRPr b="1" sz="16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8" name="Google Shape;158;p22"/>
          <p:cNvGrpSpPr/>
          <p:nvPr/>
        </p:nvGrpSpPr>
        <p:grpSpPr>
          <a:xfrm>
            <a:off x="3810671" y="2760475"/>
            <a:ext cx="1230983" cy="562450"/>
            <a:chOff x="3606875" y="3330875"/>
            <a:chExt cx="1316700" cy="562450"/>
          </a:xfrm>
        </p:grpSpPr>
        <p:sp>
          <p:nvSpPr>
            <p:cNvPr id="159" name="Google Shape;159;p22"/>
            <p:cNvSpPr/>
            <p:nvPr/>
          </p:nvSpPr>
          <p:spPr>
            <a:xfrm>
              <a:off x="3606875" y="3562725"/>
              <a:ext cx="1316700" cy="330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FC5E8"/>
            </a:solidFill>
            <a:ln cap="flat" cmpd="sng" w="9525">
              <a:solidFill>
                <a:srgbClr val="73B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/>
            </a:p>
          </p:txBody>
        </p:sp>
        <p:sp>
          <p:nvSpPr>
            <p:cNvPr id="160" name="Google Shape;160;p22"/>
            <p:cNvSpPr txBox="1"/>
            <p:nvPr/>
          </p:nvSpPr>
          <p:spPr>
            <a:xfrm>
              <a:off x="3606875" y="3330875"/>
              <a:ext cx="1180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1155CC"/>
                  </a:solidFill>
                  <a:latin typeface="Lato"/>
                  <a:ea typeface="Lato"/>
                  <a:cs typeface="Lato"/>
                  <a:sym typeface="Lato"/>
                </a:rPr>
                <a:t>Compile as</a:t>
              </a:r>
              <a:endParaRPr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1" name="Google Shape;161;p22"/>
          <p:cNvGrpSpPr/>
          <p:nvPr/>
        </p:nvGrpSpPr>
        <p:grpSpPr>
          <a:xfrm>
            <a:off x="5107350" y="1081250"/>
            <a:ext cx="4037900" cy="3781150"/>
            <a:chOff x="5107350" y="700250"/>
            <a:chExt cx="4037900" cy="3781150"/>
          </a:xfrm>
        </p:grpSpPr>
        <p:sp>
          <p:nvSpPr>
            <p:cNvPr id="162" name="Google Shape;162;p22"/>
            <p:cNvSpPr/>
            <p:nvPr/>
          </p:nvSpPr>
          <p:spPr>
            <a:xfrm>
              <a:off x="5107350" y="1152300"/>
              <a:ext cx="3823500" cy="3237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73B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63" name="Google Shape;163;p22"/>
            <p:cNvSpPr txBox="1"/>
            <p:nvPr/>
          </p:nvSpPr>
          <p:spPr>
            <a:xfrm>
              <a:off x="6178350" y="700250"/>
              <a:ext cx="1896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Lato"/>
                  <a:ea typeface="Lato"/>
                  <a:cs typeface="Lato"/>
                  <a:sym typeface="Lato"/>
                </a:rPr>
                <a:t>WebAssembly</a:t>
              </a:r>
              <a:endParaRPr b="1" sz="1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4" name="Google Shape;164;p22"/>
            <p:cNvSpPr txBox="1"/>
            <p:nvPr/>
          </p:nvSpPr>
          <p:spPr>
            <a:xfrm>
              <a:off x="5107350" y="1295100"/>
              <a:ext cx="2210400" cy="318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(module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    </a:t>
              </a: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...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    (tag $e39 (param i32))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    </a:t>
              </a: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(func $sqrt (param $x i32) 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(result i32)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    </a:t>
              </a: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local.get $x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    </a:t>
              </a: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i32.const 0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    </a:t>
              </a: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i32.lt_s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    </a:t>
              </a: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if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       </a:t>
              </a:r>
              <a:r>
                <a:rPr b="1" lang="en" sz="1300">
                  <a:solidFill>
                    <a:srgbClr val="CC0000"/>
                  </a:solidFill>
                </a:rPr>
                <a:t> </a:t>
              </a:r>
              <a:r>
                <a:rPr b="1" lang="en" sz="1300">
                  <a:solidFill>
                    <a:srgbClr val="CC0000"/>
                  </a:solidFill>
                </a:rPr>
                <a:t>i32.const </a:t>
              </a:r>
              <a:r>
                <a:rPr b="1" lang="en" sz="1300">
                  <a:solidFill>
                    <a:srgbClr val="38761D"/>
                  </a:solidFill>
                </a:rPr>
                <a:t>39</a:t>
              </a:r>
              <a:endParaRPr b="1" sz="13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CC0000"/>
                  </a:solidFill>
                </a:rPr>
                <a:t>      </a:t>
              </a:r>
              <a:r>
                <a:rPr b="1" lang="en" sz="1300">
                  <a:solidFill>
                    <a:srgbClr val="CC0000"/>
                  </a:solidFill>
                </a:rPr>
                <a:t>throw </a:t>
              </a:r>
              <a:r>
                <a:rPr b="1" lang="en" sz="1300">
                  <a:solidFill>
                    <a:srgbClr val="38761D"/>
                  </a:solidFill>
                </a:rPr>
                <a:t>$e39</a:t>
              </a:r>
              <a:endParaRPr b="1" sz="13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    </a:t>
              </a: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else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    </a:t>
              </a: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...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    </a:t>
              </a: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)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65" name="Google Shape;165;p22"/>
            <p:cNvCxnSpPr/>
            <p:nvPr/>
          </p:nvCxnSpPr>
          <p:spPr>
            <a:xfrm flipH="1">
              <a:off x="7286225" y="1131350"/>
              <a:ext cx="10500" cy="3247500"/>
            </a:xfrm>
            <a:prstGeom prst="straightConnector1">
              <a:avLst/>
            </a:prstGeom>
            <a:noFill/>
            <a:ln cap="flat" cmpd="sng" w="28575">
              <a:solidFill>
                <a:srgbClr val="73B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" name="Google Shape;166;p22"/>
            <p:cNvSpPr txBox="1"/>
            <p:nvPr/>
          </p:nvSpPr>
          <p:spPr>
            <a:xfrm>
              <a:off x="7293950" y="1295100"/>
              <a:ext cx="1851300" cy="29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(func $program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CC0000"/>
                  </a:solidFill>
                </a:rPr>
                <a:t>try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...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CC0000"/>
                  </a:solidFill>
                </a:rPr>
                <a:t>catch</a:t>
              </a:r>
              <a:r>
                <a:rPr b="1" lang="en" sz="1300">
                  <a:solidFill>
                    <a:srgbClr val="38761D"/>
                  </a:solidFill>
                </a:rPr>
                <a:t> $e39</a:t>
              </a:r>
              <a:endParaRPr b="1" sz="1300">
                <a:solidFill>
                  <a:srgbClr val="CC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    </a:t>
              </a:r>
              <a:r>
                <a:rPr b="1" lang="en" sz="1300">
                  <a:solidFill>
                    <a:srgbClr val="B45F06"/>
                  </a:solidFill>
                  <a:latin typeface="Lato"/>
                  <a:ea typeface="Lato"/>
                  <a:cs typeface="Lato"/>
                  <a:sym typeface="Lato"/>
                </a:rPr>
                <a:t>drop</a:t>
              </a:r>
              <a:endParaRPr b="1" sz="1300">
                <a:solidFill>
                  <a:srgbClr val="B45F0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    </a:t>
              </a: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i32.const -1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    </a:t>
              </a: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call $write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CC0000"/>
                  </a:solidFill>
                </a:rPr>
                <a:t>catch_all</a:t>
              </a:r>
              <a:endParaRPr b="1" sz="1300">
                <a:solidFill>
                  <a:srgbClr val="CC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CC0000"/>
                  </a:solidFill>
                </a:rPr>
                <a:t>end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)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(memory 1)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(start $program)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)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2802000" y="2002300"/>
            <a:ext cx="3235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utive"/>
              <a:buNone/>
            </a:pPr>
            <a:r>
              <a:rPr b="1" i="0" lang="en" sz="5000" u="none" cap="none" strike="noStrike">
                <a:solidFill>
                  <a:srgbClr val="3C78D8"/>
                </a:solidFill>
                <a:latin typeface="Cutive"/>
                <a:ea typeface="Cutive"/>
                <a:cs typeface="Cutive"/>
                <a:sym typeface="Cutive"/>
              </a:rPr>
              <a:t>Demo</a:t>
            </a:r>
            <a:endParaRPr b="1" sz="2500">
              <a:solidFill>
                <a:srgbClr val="3C78D8"/>
              </a:solidFill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05764">
            <a:off x="5265523" y="1084028"/>
            <a:ext cx="2008478" cy="1272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088567" y="133350"/>
            <a:ext cx="7502983" cy="128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rPr lang="en" sz="3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825" y="133350"/>
            <a:ext cx="1625725" cy="16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497750" y="1588075"/>
            <a:ext cx="8402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Completely new topic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WABT is recently updated with exceptions - lack of resources online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How exception tag being used in </a:t>
            </a:r>
            <a:r>
              <a:rPr i="1" lang="en" sz="2000">
                <a:latin typeface="Lato"/>
                <a:ea typeface="Lato"/>
                <a:cs typeface="Lato"/>
                <a:sym typeface="Lato"/>
              </a:rPr>
              <a:t>try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i="1" lang="en" sz="2000">
                <a:latin typeface="Lato"/>
                <a:ea typeface="Lato"/>
                <a:cs typeface="Lato"/>
                <a:sym typeface="Lato"/>
              </a:rPr>
              <a:t>catch-all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statements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Tricky to handle implicit exceptions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1186269" y="133350"/>
            <a:ext cx="7502983" cy="128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rPr lang="en" sz="3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Usage and Testing</a:t>
            </a:r>
            <a:endParaRPr sz="38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85" name="Google Shape;18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1788" y="220269"/>
            <a:ext cx="1112037" cy="1112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339225" y="1401900"/>
            <a:ext cx="8711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Project is implemented by python3 and latest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version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of wabt(v 1.0.28)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Simply clone the repo and push all the notebooks on JupyterHub server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Test cases are provided to test the features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