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4" r:id="rId19"/>
    <p:sldId id="276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ABAB"/>
    <a:srgbClr val="89E0FF"/>
    <a:srgbClr val="A3E7FF"/>
    <a:srgbClr val="71FF71"/>
    <a:srgbClr val="FFA7A7"/>
    <a:srgbClr val="9B9B9B"/>
    <a:srgbClr val="FF8B8B"/>
    <a:srgbClr val="AEAEAE"/>
    <a:srgbClr val="E7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1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EFA8-83B7-40B3-B364-1878B4644403}" type="datetimeFigureOut">
              <a:rPr lang="en-US" smtClean="0"/>
              <a:t>08-Jan-18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EF26-5E8A-459B-9C3E-EE2835AD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4706"/>
            <a:ext cx="12383589" cy="696576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4738"/>
              </p:ext>
            </p:extLst>
          </p:nvPr>
        </p:nvGraphicFramePr>
        <p:xfrm>
          <a:off x="2086861" y="2153640"/>
          <a:ext cx="2385378" cy="238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4" imgW="5961600" imgH="5961600" progId="Photoshop.Image.13">
                  <p:embed/>
                </p:oleObj>
              </mc:Choice>
              <mc:Fallback>
                <p:oleObj name="Image" r:id="rId4" imgW="5961600" imgH="5961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6861" y="2153640"/>
                        <a:ext cx="2385378" cy="238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09059" y="2906800"/>
            <a:ext cx="6818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Hobo Std" panose="020B0803040709020204" pitchFamily="34" charset="0"/>
              </a:rPr>
              <a:t>POOR MONEY MANAGEMENT</a:t>
            </a:r>
            <a:endParaRPr lang="en-US" sz="2800" dirty="0">
              <a:solidFill>
                <a:schemeClr val="bg1"/>
              </a:solidFill>
              <a:latin typeface="Hobo Std" panose="020B0803040709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1" y="3453493"/>
            <a:ext cx="7711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obo Std" panose="020B0803040709020204" pitchFamily="34" charset="0"/>
              </a:rPr>
              <a:t>is one of the top reason that cause </a:t>
            </a:r>
            <a:r>
              <a:rPr lang="en-US" sz="1600" dirty="0" smtClean="0">
                <a:solidFill>
                  <a:srgbClr val="FF3F3F"/>
                </a:solidFill>
                <a:latin typeface="Hobo Std" panose="020B0803040709020204" pitchFamily="34" charset="0"/>
              </a:rPr>
              <a:t>bankrupt</a:t>
            </a:r>
            <a:endParaRPr lang="en-US" sz="1600" dirty="0">
              <a:solidFill>
                <a:srgbClr val="FF3F3F"/>
              </a:solidFill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61" y="1949100"/>
            <a:ext cx="2925953" cy="2925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9228" y="3412077"/>
            <a:ext cx="564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AEAEAE"/>
                </a:solidFill>
                <a:latin typeface="Hobo Std" panose="020B0803040709020204" pitchFamily="34" charset="0"/>
              </a:rPr>
              <a:t>Introducing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4785" y="4101353"/>
            <a:ext cx="847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6565"/>
                </a:solidFill>
                <a:latin typeface="Hobo Std" panose="020B0803040709020204" pitchFamily="34" charset="0"/>
              </a:rPr>
              <a:t>littleWallet</a:t>
            </a:r>
            <a:endParaRPr lang="en-US" sz="2000" dirty="0" smtClean="0">
              <a:solidFill>
                <a:srgbClr val="FF6565"/>
              </a:solidFill>
              <a:latin typeface="Hobo Std" panose="020B0803040709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929" y="3455022"/>
            <a:ext cx="671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A7A7"/>
                </a:solidFill>
                <a:latin typeface="Hobo Std" panose="020B0803040709020204" pitchFamily="34" charset="0"/>
              </a:rPr>
              <a:t>A gamification solution that make a better education way by connecting youth with parent</a:t>
            </a:r>
            <a:r>
              <a:rPr lang="en-US" dirty="0">
                <a:solidFill>
                  <a:srgbClr val="FFA7A7"/>
                </a:solidFill>
                <a:latin typeface="Hobo Std" panose="020B0803040709020204" pitchFamily="34" charset="0"/>
              </a:rPr>
              <a:t> </a:t>
            </a:r>
            <a:r>
              <a:rPr lang="en-US" dirty="0" smtClean="0">
                <a:solidFill>
                  <a:srgbClr val="FFA7A7"/>
                </a:solidFill>
                <a:latin typeface="Hobo Std" panose="020B0803040709020204" pitchFamily="34" charset="0"/>
              </a:rPr>
              <a:t>and social media </a:t>
            </a:r>
          </a:p>
        </p:txBody>
      </p:sp>
    </p:spTree>
    <p:extLst>
      <p:ext uri="{BB962C8B-B14F-4D97-AF65-F5344CB8AC3E}">
        <p14:creationId xmlns:p14="http://schemas.microsoft.com/office/powerpoint/2010/main" val="28959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-0.00131 -0.194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974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00221 -0.1870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935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71" y="1349188"/>
            <a:ext cx="39624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96178" y="2997803"/>
            <a:ext cx="56460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Here is </a:t>
            </a:r>
          </a:p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E7FCFD"/>
                </a:solidFill>
                <a:latin typeface="Hobo Std" panose="020B0803040709020204" pitchFamily="34" charset="0"/>
              </a:rPr>
              <a:t>HOW IT WORK</a:t>
            </a:r>
          </a:p>
        </p:txBody>
      </p:sp>
    </p:spTree>
    <p:extLst>
      <p:ext uri="{BB962C8B-B14F-4D97-AF65-F5344CB8AC3E}">
        <p14:creationId xmlns:p14="http://schemas.microsoft.com/office/powerpoint/2010/main" val="17633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9575" y="2020688"/>
            <a:ext cx="5646064" cy="108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rgbClr val="AEAEAE"/>
                </a:solidFill>
                <a:latin typeface="Hobo Std" panose="020B0803040709020204" pitchFamily="34" charset="0"/>
              </a:rPr>
              <a:t>First</a:t>
            </a:r>
          </a:p>
          <a:p>
            <a:pPr algn="r">
              <a:lnSpc>
                <a:spcPct val="150000"/>
              </a:lnSpc>
            </a:pPr>
            <a:endParaRPr lang="en-US" sz="2800" dirty="0" smtClean="0">
              <a:solidFill>
                <a:srgbClr val="AEAEAE"/>
              </a:solidFill>
              <a:latin typeface="Hobo Std" panose="020B0803040709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64" y="2370607"/>
            <a:ext cx="5646064" cy="58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rgbClr val="9B9B9B"/>
                </a:solidFill>
                <a:latin typeface="Hobo Std" panose="020B0803040709020204" pitchFamily="34" charset="0"/>
              </a:rPr>
              <a:t>Child/teen login with bank account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7" y="2915963"/>
            <a:ext cx="24384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344" y="3813284"/>
            <a:ext cx="5646064" cy="58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rgbClr val="FF8B8B"/>
                </a:solidFill>
                <a:latin typeface="Hobo Std" panose="020B0803040709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96497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008074" y="3680208"/>
            <a:ext cx="5646064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rgbClr val="FFC000"/>
                </a:solidFill>
                <a:latin typeface="Hobo Std" panose="020B0803040709020204" pitchFamily="34" charset="0"/>
              </a:rPr>
              <a:t>Finance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592355" y="3187036"/>
            <a:ext cx="564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rgbClr val="9B9B9B"/>
                </a:solidFill>
                <a:latin typeface="Hobo Std" panose="020B0803040709020204" pitchFamily="34" charset="0"/>
              </a:rPr>
              <a:t>Setup their profile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534709" y="1759192"/>
            <a:ext cx="1296397" cy="1310714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665196" y="2815647"/>
            <a:ext cx="1703792" cy="593785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2566" y="3833367"/>
            <a:ext cx="1766422" cy="185353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7749" y="1202183"/>
            <a:ext cx="5646064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rgbClr val="FFA7A7"/>
                </a:solidFill>
                <a:latin typeface="Hobo Std" panose="020B0803040709020204" pitchFamily="34" charset="0"/>
              </a:rPr>
              <a:t>Parent bank account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4196" y="2321530"/>
            <a:ext cx="5646064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rgbClr val="89E0FF"/>
                </a:solidFill>
                <a:latin typeface="Hobo Std" panose="020B0803040709020204" pitchFamily="34" charset="0"/>
              </a:rPr>
              <a:t>Hobby / interested thing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5325" y="4984668"/>
            <a:ext cx="5646064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 smtClean="0">
                <a:solidFill>
                  <a:srgbClr val="71FF71"/>
                </a:solidFill>
                <a:latin typeface="Hobo Std" panose="020B0803040709020204" pitchFamily="34" charset="0"/>
              </a:rPr>
              <a:t>Social media account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18522" y="4187270"/>
            <a:ext cx="1522259" cy="85161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845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9782" y="2394586"/>
            <a:ext cx="5646064" cy="46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rgbClr val="AEAEAE"/>
                </a:solidFill>
                <a:latin typeface="Hobo Std" panose="020B0803040709020204" pitchFamily="34" charset="0"/>
              </a:rPr>
              <a:t>Parent login and verify their child account</a:t>
            </a:r>
            <a:endParaRPr lang="en-US" sz="2800" dirty="0" smtClean="0">
              <a:solidFill>
                <a:srgbClr val="AEAEAE"/>
              </a:solidFill>
              <a:latin typeface="Hobo Std" panose="020B0803040709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12" y="309529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1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48253" y="1811752"/>
            <a:ext cx="5646064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AEAEAE"/>
                </a:solidFill>
                <a:latin typeface="Hobo Std" panose="020B0803040709020204" pitchFamily="34" charset="0"/>
              </a:rPr>
              <a:t>Parent create task with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AEAEAE"/>
                </a:solidFill>
                <a:latin typeface="Hobo Std" panose="020B0803040709020204" pitchFamily="34" charset="0"/>
              </a:rPr>
              <a:t>amount of money</a:t>
            </a:r>
            <a:endParaRPr lang="en-US" sz="2800" dirty="0" smtClean="0">
              <a:solidFill>
                <a:srgbClr val="AEAEAE"/>
              </a:solidFill>
              <a:latin typeface="Hobo Std" panose="020B0803040709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77" y="3289898"/>
            <a:ext cx="10876342" cy="30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328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324" y="1491779"/>
            <a:ext cx="5646064" cy="46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AEAEAE"/>
                </a:solidFill>
                <a:latin typeface="Hobo Std" panose="020B0803040709020204" pitchFamily="34" charset="0"/>
              </a:rPr>
              <a:t>Once child/teen is complete the task</a:t>
            </a:r>
            <a:endParaRPr lang="en-US" sz="2800" dirty="0" smtClean="0">
              <a:solidFill>
                <a:srgbClr val="AEAEAE"/>
              </a:solidFill>
              <a:latin typeface="Hobo Std" panose="020B0803040709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324" y="1957356"/>
            <a:ext cx="6368442" cy="114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9B9B9B"/>
                </a:solidFill>
                <a:latin typeface="Hobo Std" panose="020B0803040709020204" pitchFamily="34" charset="0"/>
              </a:rPr>
              <a:t>Parent click on complete button and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9B9B9B"/>
                </a:solidFill>
                <a:latin typeface="Hobo Std" panose="020B0803040709020204" pitchFamily="34" charset="0"/>
              </a:rPr>
              <a:t>money will transfer to their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8" y="4173175"/>
            <a:ext cx="2143125" cy="2143125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rot="17029427" flipH="1" flipV="1">
            <a:off x="4391993" y="966790"/>
            <a:ext cx="3908351" cy="5150638"/>
          </a:xfrm>
          <a:prstGeom prst="arc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65" y="1399903"/>
            <a:ext cx="2662646" cy="26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9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2336" y="1530897"/>
            <a:ext cx="6368442" cy="58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9B9B9B"/>
                </a:solidFill>
                <a:latin typeface="Hobo Std" panose="020B0803040709020204" pitchFamily="34" charset="0"/>
              </a:rPr>
              <a:t>It teach youth to understand that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18" y="4173175"/>
            <a:ext cx="2143125" cy="2143125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 rot="17029427" flipH="1" flipV="1">
            <a:off x="4391993" y="966790"/>
            <a:ext cx="3908351" cy="5150638"/>
          </a:xfrm>
          <a:prstGeom prst="arc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65" y="1399903"/>
            <a:ext cx="2662646" cy="2662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2336" y="2137609"/>
            <a:ext cx="6368442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MONEY IS EARNED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5399" y="2120867"/>
            <a:ext cx="6368442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THE VALUE OF MONEY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1950" y="2132588"/>
            <a:ext cx="6368442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THE REAL WORLD ECONOMIC</a:t>
            </a:r>
          </a:p>
        </p:txBody>
      </p:sp>
    </p:spTree>
    <p:extLst>
      <p:ext uri="{BB962C8B-B14F-4D97-AF65-F5344CB8AC3E}">
        <p14:creationId xmlns:p14="http://schemas.microsoft.com/office/powerpoint/2010/main" val="287673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154" y="-132798"/>
            <a:ext cx="12434154" cy="6990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7" y="674026"/>
            <a:ext cx="12192000" cy="6854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4" y="674025"/>
            <a:ext cx="12192000" cy="6854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1891" y="4937300"/>
            <a:ext cx="5646064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obo Std" panose="020B0803040709020204" pitchFamily="34" charset="0"/>
              </a:rPr>
              <a:t>social media bot will post</a:t>
            </a:r>
          </a:p>
        </p:txBody>
      </p:sp>
      <p:sp>
        <p:nvSpPr>
          <p:cNvPr id="6" name="Arc 5"/>
          <p:cNvSpPr/>
          <p:nvPr/>
        </p:nvSpPr>
        <p:spPr>
          <a:xfrm rot="9000000">
            <a:off x="7763516" y="4102303"/>
            <a:ext cx="2335987" cy="1801906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4748" y="5307834"/>
            <a:ext cx="564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Hobo Std" panose="020B0803040709020204" pitchFamily="34" charset="0"/>
              </a:rPr>
              <a:t>privately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Hobo Std" panose="020B0803040709020204" pitchFamily="34" charset="0"/>
              </a:rPr>
              <a:t>to the 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997" y="5454371"/>
            <a:ext cx="5646064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0975" y="5413038"/>
            <a:ext cx="5646064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Finance message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6953" y="5413038"/>
            <a:ext cx="5646064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Job </a:t>
            </a:r>
          </a:p>
        </p:txBody>
      </p:sp>
    </p:spTree>
    <p:extLst>
      <p:ext uri="{BB962C8B-B14F-4D97-AF65-F5344CB8AC3E}">
        <p14:creationId xmlns:p14="http://schemas.microsoft.com/office/powerpoint/2010/main" val="302036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9" grpId="0"/>
      <p:bldP spid="9" grpId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035" y="-185771"/>
            <a:ext cx="12528372" cy="7043771"/>
          </a:xfrm>
        </p:spPr>
      </p:pic>
      <p:sp>
        <p:nvSpPr>
          <p:cNvPr id="6" name="TextBox 5"/>
          <p:cNvSpPr txBox="1"/>
          <p:nvPr/>
        </p:nvSpPr>
        <p:spPr>
          <a:xfrm>
            <a:off x="2701144" y="2429841"/>
            <a:ext cx="6762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obo Std" panose="020B0803040709020204" pitchFamily="34" charset="0"/>
              </a:rPr>
              <a:t>Teenage access social media app 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obo Std" panose="020B0803040709020204" pitchFamily="34" charset="0"/>
              </a:rPr>
              <a:t>average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obo Std" panose="020B0803040709020204" pitchFamily="34" charset="0"/>
              </a:rPr>
              <a:t>8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obo Std" panose="020B0803040709020204" pitchFamily="34" charset="0"/>
              </a:rPr>
              <a:t> times per 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7007" y="3644689"/>
            <a:ext cx="7840198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FF6565"/>
                </a:solidFill>
                <a:latin typeface="Hobo Std" panose="020B0803040709020204" pitchFamily="34" charset="0"/>
              </a:rPr>
              <a:t>Social media is best place to deliver message</a:t>
            </a:r>
          </a:p>
        </p:txBody>
      </p:sp>
    </p:spTree>
    <p:extLst>
      <p:ext uri="{BB962C8B-B14F-4D97-AF65-F5344CB8AC3E}">
        <p14:creationId xmlns:p14="http://schemas.microsoft.com/office/powerpoint/2010/main" val="318913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10" y="1233488"/>
            <a:ext cx="4371379" cy="3275043"/>
          </a:xfrm>
        </p:spPr>
      </p:pic>
      <p:sp>
        <p:nvSpPr>
          <p:cNvPr id="6" name="TextBox 5"/>
          <p:cNvSpPr txBox="1"/>
          <p:nvPr/>
        </p:nvSpPr>
        <p:spPr>
          <a:xfrm>
            <a:off x="3415553" y="4671096"/>
            <a:ext cx="564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obo Std" panose="020B0803040709020204" pitchFamily="34" charset="0"/>
              </a:rPr>
              <a:t>The earlier a child or teenage learn about finance, the better </a:t>
            </a:r>
            <a:r>
              <a:rPr lang="en-US" sz="1600" dirty="0" smtClean="0">
                <a:solidFill>
                  <a:srgbClr val="71FF71"/>
                </a:solidFill>
                <a:latin typeface="Hobo Std" panose="020B0803040709020204" pitchFamily="34" charset="0"/>
              </a:rPr>
              <a:t>money manager </a:t>
            </a:r>
            <a:r>
              <a:rPr lang="en-US" sz="1600" dirty="0" smtClean="0">
                <a:solidFill>
                  <a:schemeClr val="bg1"/>
                </a:solidFill>
                <a:latin typeface="Hobo Std" panose="020B0803040709020204" pitchFamily="34" charset="0"/>
              </a:rPr>
              <a:t>they will become</a:t>
            </a:r>
            <a:endParaRPr lang="en-US" sz="1600" dirty="0">
              <a:solidFill>
                <a:srgbClr val="FF3F3F"/>
              </a:solidFill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7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79" y="-272143"/>
            <a:ext cx="5458097" cy="54580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3495" y="4761417"/>
            <a:ext cx="56460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obo Std" panose="020B0803040709020204" pitchFamily="34" charset="0"/>
              </a:rPr>
              <a:t>Parent can check their child spending behave and money management prediction model based on their spending data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Hobo Std" panose="020B0803040709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9512" y="4230627"/>
            <a:ext cx="5646064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AEAEAE"/>
                </a:solidFill>
                <a:latin typeface="Hobo Std" panose="020B0803040709020204" pitchFamily="34" charset="0"/>
              </a:rPr>
              <a:t>Lastly</a:t>
            </a:r>
            <a:endParaRPr lang="en-US" sz="2400" dirty="0" smtClean="0">
              <a:solidFill>
                <a:srgbClr val="AEAEAE"/>
              </a:solidFill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4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86" y="1322083"/>
            <a:ext cx="2925953" cy="2925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0910" y="3474336"/>
            <a:ext cx="8474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6565"/>
                </a:solidFill>
                <a:latin typeface="Hobo Std" panose="020B0803040709020204" pitchFamily="34" charset="0"/>
              </a:rPr>
              <a:t>littleWallet</a:t>
            </a:r>
            <a:endParaRPr lang="en-US" sz="2000" dirty="0" smtClean="0">
              <a:solidFill>
                <a:srgbClr val="FF6565"/>
              </a:solidFill>
              <a:latin typeface="Hobo Std" panose="020B0803040709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0910" y="3874446"/>
            <a:ext cx="847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ABAB"/>
                </a:solidFill>
                <a:latin typeface="Hobo Std" panose="020B0803040709020204" pitchFamily="34" charset="0"/>
              </a:rPr>
              <a:t>b</a:t>
            </a:r>
            <a:r>
              <a:rPr lang="en-US" sz="1400" dirty="0" smtClean="0">
                <a:solidFill>
                  <a:srgbClr val="FFABAB"/>
                </a:solidFill>
                <a:latin typeface="Hobo Std" panose="020B0803040709020204" pitchFamily="34" charset="0"/>
              </a:rPr>
              <a:t>etter way to educate youth</a:t>
            </a:r>
          </a:p>
        </p:txBody>
      </p:sp>
    </p:spTree>
    <p:extLst>
      <p:ext uri="{BB962C8B-B14F-4D97-AF65-F5344CB8AC3E}">
        <p14:creationId xmlns:p14="http://schemas.microsoft.com/office/powerpoint/2010/main" val="80304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4" y="2030505"/>
            <a:ext cx="4178113" cy="41781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94293" y="2890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But</a:t>
            </a:r>
          </a:p>
          <a:p>
            <a:r>
              <a:rPr lang="en-US" dirty="0">
                <a:solidFill>
                  <a:schemeClr val="bg1"/>
                </a:solidFill>
                <a:latin typeface="Hobo Std" panose="020B0803040709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  </a:t>
            </a:r>
            <a:endParaRPr lang="en-US" dirty="0">
              <a:solidFill>
                <a:srgbClr val="FF3F3F"/>
              </a:solidFill>
              <a:latin typeface="Hobo Std" panose="020B0803040709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4293" y="3244334"/>
            <a:ext cx="326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there are few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3390" y="3765618"/>
            <a:ext cx="421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3F3F"/>
                </a:solidFill>
                <a:latin typeface="Hobo Std" panose="020B0803040709020204" pitchFamily="34" charset="0"/>
              </a:rPr>
              <a:t>CHALLENGE</a:t>
            </a:r>
            <a:endParaRPr lang="en-US" sz="4000" dirty="0">
              <a:solidFill>
                <a:srgbClr val="F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302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09143" y="2506662"/>
            <a:ext cx="43513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3609143" y="2062473"/>
            <a:ext cx="5646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They are hard to understand that the money is </a:t>
            </a:r>
            <a:r>
              <a:rPr lang="en-US" sz="3200" dirty="0" smtClean="0">
                <a:solidFill>
                  <a:srgbClr val="89E0FF"/>
                </a:solidFill>
                <a:latin typeface="Hobo Std" panose="020B0803040709020204" pitchFamily="34" charset="0"/>
              </a:rPr>
              <a:t>earned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134" y="3076048"/>
            <a:ext cx="3012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Hobo Std" panose="020B0803040709020204" pitchFamily="34" charset="0"/>
              </a:rPr>
              <a:t> instead of taking from parent 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5286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9271" y="-591671"/>
            <a:ext cx="14521247" cy="81682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42" y="2192380"/>
            <a:ext cx="2694454" cy="2694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7308" y="3103040"/>
            <a:ext cx="564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They are hard to understand the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9341" y="3578412"/>
            <a:ext cx="4279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Hobo Std" panose="020B0803040709020204" pitchFamily="34" charset="0"/>
              </a:rPr>
              <a:t>VALUE OF MONEY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53137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18274" cy="69290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23" y="1870474"/>
            <a:ext cx="2663060" cy="2999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6864" y="2963247"/>
            <a:ext cx="564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Lack of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9757" y="3306691"/>
            <a:ext cx="421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Hobo Std" panose="020B0803040709020204" pitchFamily="34" charset="0"/>
              </a:rPr>
              <a:t>MOTIVATION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448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90" y="1615690"/>
            <a:ext cx="3601020" cy="3626619"/>
          </a:xfrm>
        </p:spPr>
      </p:pic>
      <p:sp>
        <p:nvSpPr>
          <p:cNvPr id="6" name="TextBox 5"/>
          <p:cNvSpPr txBox="1"/>
          <p:nvPr/>
        </p:nvSpPr>
        <p:spPr>
          <a:xfrm>
            <a:off x="-2141043" y="3217438"/>
            <a:ext cx="564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Hard to explain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5487" y="2709607"/>
            <a:ext cx="4214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E7FCFD"/>
                </a:solidFill>
                <a:latin typeface="Hobo Std" panose="020B0803040709020204" pitchFamily="34" charset="0"/>
              </a:rPr>
              <a:t>Real world </a:t>
            </a:r>
          </a:p>
          <a:p>
            <a:r>
              <a:rPr lang="en-US" sz="2800" dirty="0" smtClean="0">
                <a:solidFill>
                  <a:srgbClr val="E7FCFD"/>
                </a:solidFill>
                <a:latin typeface="Hobo Std" panose="020B0803040709020204" pitchFamily="34" charset="0"/>
              </a:rPr>
              <a:t>economic </a:t>
            </a:r>
          </a:p>
          <a:p>
            <a:r>
              <a:rPr lang="en-US" sz="2800" dirty="0" smtClean="0">
                <a:solidFill>
                  <a:srgbClr val="E7FCFD"/>
                </a:solidFill>
                <a:latin typeface="Hobo Std" panose="020B0803040709020204" pitchFamily="34" charset="0"/>
              </a:rPr>
              <a:t>environment</a:t>
            </a:r>
            <a:endParaRPr lang="en-US" sz="2800" dirty="0">
              <a:solidFill>
                <a:srgbClr val="E7FC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185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31" y="467472"/>
            <a:ext cx="4351338" cy="4351338"/>
          </a:xfrm>
        </p:spPr>
      </p:pic>
      <p:sp>
        <p:nvSpPr>
          <p:cNvPr id="8" name="TextBox 7"/>
          <p:cNvSpPr txBox="1"/>
          <p:nvPr/>
        </p:nvSpPr>
        <p:spPr>
          <a:xfrm>
            <a:off x="-165873" y="3280191"/>
            <a:ext cx="564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Hard to deliver</a:t>
            </a:r>
          </a:p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rgbClr val="E7FCFD"/>
                </a:solidFill>
                <a:latin typeface="Hobo Std" panose="020B0803040709020204" pitchFamily="34" charset="0"/>
              </a:rPr>
              <a:t>FINANCE MESSAGE 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Hobo Std" panose="020B0803040709020204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o them</a:t>
            </a:r>
          </a:p>
        </p:txBody>
      </p:sp>
    </p:spTree>
    <p:extLst>
      <p:ext uri="{BB962C8B-B14F-4D97-AF65-F5344CB8AC3E}">
        <p14:creationId xmlns:p14="http://schemas.microsoft.com/office/powerpoint/2010/main" val="10844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77" y="442306"/>
            <a:ext cx="4188245" cy="4188245"/>
          </a:xfrm>
        </p:spPr>
      </p:pic>
      <p:sp>
        <p:nvSpPr>
          <p:cNvPr id="6" name="TextBox 5"/>
          <p:cNvSpPr txBox="1"/>
          <p:nvPr/>
        </p:nvSpPr>
        <p:spPr>
          <a:xfrm>
            <a:off x="3272968" y="4872599"/>
            <a:ext cx="56460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How to </a:t>
            </a:r>
          </a:p>
          <a:p>
            <a:pPr algn="ctr"/>
            <a:r>
              <a:rPr lang="en-US" sz="3200" dirty="0" smtClean="0">
                <a:solidFill>
                  <a:srgbClr val="89E0FF"/>
                </a:solidFill>
                <a:latin typeface="Hobo Std" panose="020B0803040709020204" pitchFamily="34" charset="0"/>
              </a:rPr>
              <a:t>Overcome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Hobo Std" panose="020B0803040709020204" pitchFamily="34" charset="0"/>
              </a:rPr>
              <a:t>these challenge </a:t>
            </a:r>
          </a:p>
        </p:txBody>
      </p:sp>
    </p:spTree>
    <p:extLst>
      <p:ext uri="{BB962C8B-B14F-4D97-AF65-F5344CB8AC3E}">
        <p14:creationId xmlns:p14="http://schemas.microsoft.com/office/powerpoint/2010/main" val="252651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232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Hobo Std</vt:lpstr>
      <vt:lpstr>Office Theme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2018-01-08T14:57:17Z</dcterms:created>
  <dcterms:modified xsi:type="dcterms:W3CDTF">2018-01-08T18:21:29Z</dcterms:modified>
</cp:coreProperties>
</file>