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65" r:id="rId6"/>
    <p:sldId id="275" r:id="rId7"/>
    <p:sldId id="270" r:id="rId8"/>
    <p:sldId id="271" r:id="rId9"/>
    <p:sldId id="259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60" r:id="rId20"/>
    <p:sldId id="264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KoPubWorld돋움체 Bold" panose="020B0600000101010101" charset="-127"/>
      <p:bold r:id="rId25"/>
    </p:embeddedFont>
    <p:embeddedFont>
      <p:font typeface="KoPubWorld돋움체 Light" panose="020B0600000101010101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DDDDDD"/>
    <a:srgbClr val="ECECEC"/>
    <a:srgbClr val="85EFE2"/>
    <a:srgbClr val="64DECF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D10F8-C09B-4A70-B6FA-4E09C1F0FE4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7198-9B33-4846-9646-82B1A9C90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4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Wingdings" panose="05000000000000000000" pitchFamily="2" charset="2"/>
      <a:buChar char="Ø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 marL="628650" indent="-171450">
              <a:buFont typeface="Wingdings" panose="05000000000000000000" pitchFamily="2" charset="2"/>
              <a:buChar char="Ø"/>
              <a:defRPr sz="11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57240">
            <a:off x="9468559" y="907581"/>
            <a:ext cx="1005770" cy="840898"/>
            <a:chOff x="9922330" y="834055"/>
            <a:chExt cx="1481164" cy="1238363"/>
          </a:xfrm>
        </p:grpSpPr>
        <p:grpSp>
          <p:nvGrpSpPr>
            <p:cNvPr id="21" name="그룹 20"/>
            <p:cNvGrpSpPr/>
            <p:nvPr/>
          </p:nvGrpSpPr>
          <p:grpSpPr>
            <a:xfrm rot="877331">
              <a:off x="10608735" y="968080"/>
              <a:ext cx="794759" cy="1104338"/>
              <a:chOff x="3972024" y="1617671"/>
              <a:chExt cx="794759" cy="110433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972024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276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 rot="424488">
              <a:off x="9922330" y="834055"/>
              <a:ext cx="794759" cy="1104338"/>
              <a:chOff x="2972167" y="1617671"/>
              <a:chExt cx="794759" cy="110433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972167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19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23754" y="599347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임 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엽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20251534">
            <a:off x="1252305" y="2670990"/>
            <a:ext cx="1770914" cy="1516018"/>
            <a:chOff x="852447" y="1648485"/>
            <a:chExt cx="1431436" cy="1225402"/>
          </a:xfrm>
        </p:grpSpPr>
        <p:grpSp>
          <p:nvGrpSpPr>
            <p:cNvPr id="9" name="그룹 8"/>
            <p:cNvGrpSpPr/>
            <p:nvPr/>
          </p:nvGrpSpPr>
          <p:grpSpPr>
            <a:xfrm rot="20637084">
              <a:off x="852447" y="1769549"/>
              <a:ext cx="794759" cy="1104338"/>
              <a:chOff x="7409203" y="1920873"/>
              <a:chExt cx="794759" cy="11043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/>
            <p:cNvGrpSpPr/>
            <p:nvPr/>
          </p:nvGrpSpPr>
          <p:grpSpPr>
            <a:xfrm rot="21272209">
              <a:off x="1489124" y="1648485"/>
              <a:ext cx="794759" cy="1104338"/>
              <a:chOff x="7409203" y="1920873"/>
              <a:chExt cx="794759" cy="11043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245733" y="1231520"/>
            <a:ext cx="57005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Match Card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2571067">
            <a:off x="9115172" y="3949012"/>
            <a:ext cx="2169785" cy="1915772"/>
            <a:chOff x="746252" y="3970968"/>
            <a:chExt cx="1918266" cy="1693698"/>
          </a:xfrm>
        </p:grpSpPr>
        <p:grpSp>
          <p:nvGrpSpPr>
            <p:cNvPr id="31" name="그룹 30"/>
            <p:cNvGrpSpPr/>
            <p:nvPr/>
          </p:nvGrpSpPr>
          <p:grpSpPr>
            <a:xfrm rot="20277275">
              <a:off x="746252" y="4201705"/>
              <a:ext cx="1052849" cy="1462961"/>
              <a:chOff x="2419264" y="3885255"/>
              <a:chExt cx="1052849" cy="146296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 rot="21044266">
              <a:off x="1611669" y="3970968"/>
              <a:ext cx="1052849" cy="1462961"/>
              <a:chOff x="2419264" y="3885255"/>
              <a:chExt cx="1052849" cy="146296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10" name="그룹 9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63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 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함수를 토대로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구현 방식 및 원리 설명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417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57397" y="1622798"/>
            <a:ext cx="5002108" cy="5081378"/>
            <a:chOff x="557397" y="2692213"/>
            <a:chExt cx="4100800" cy="416578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97" y="2692213"/>
              <a:ext cx="4100800" cy="4165787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905851" y="3008222"/>
              <a:ext cx="3692414" cy="637541"/>
            </a:xfrm>
            <a:prstGeom prst="roundRect">
              <a:avLst>
                <a:gd name="adj" fmla="val 5385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13995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준비 과정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CursorView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있는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cursorInfo.bVisible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FALSE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 선언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SelectCard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구조체 변수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선언 후 데이터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CurrentCard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구조체 변수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선언 후 데이터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CreateTitle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함수에서 </a:t>
            </a:r>
            <a:r>
              <a:rPr lang="en-US" altLang="ko-KR" sz="1400" b="1" dirty="0" err="1" smtClean="0">
                <a:solidFill>
                  <a:srgbClr val="36D2CE"/>
                </a:solidFill>
              </a:rPr>
              <a:t>strcpy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를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문자 복사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1929"/>
            <a:ext cx="1314633" cy="276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8558"/>
            <a:ext cx="3391373" cy="285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94320"/>
            <a:ext cx="3905795" cy="2667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41887"/>
            <a:ext cx="5329727" cy="1496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54276"/>
            <a:ext cx="1791768" cy="2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18696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Scene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의 역할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화면 전환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필요할 때 사용하는 변수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데이터에 따라 생성되는 화면의 종류가 다름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선택 화면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인게임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 외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91967" y="3170488"/>
            <a:ext cx="1039240" cy="21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91967" y="5507213"/>
            <a:ext cx="1039240" cy="213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67429"/>
          <a:stretch/>
        </p:blipFill>
        <p:spPr>
          <a:xfrm>
            <a:off x="6096000" y="1888558"/>
            <a:ext cx="212230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399" y="1222687"/>
            <a:ext cx="3862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TitleRender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 );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97" y="4896740"/>
            <a:ext cx="11077203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TitleRender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함수를 통해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있는 문자들을 특정 열에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색깔 변경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 사이의 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‘1’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연한 녹색으로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 사이의 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‘E’, ‘A’, ‘S’, ‘Y’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흰색으로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글자 색깔 변경 후 조건에 맞는 문자들을 </a:t>
            </a:r>
            <a:r>
              <a:rPr lang="ko-KR" altLang="en-US" sz="1400" b="1" dirty="0">
                <a:solidFill>
                  <a:srgbClr val="36D2CE"/>
                </a:solidFill>
              </a:rPr>
              <a:t>특수 문자로 변경 후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출력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‘1’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열들은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‘E’(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알파벳 형태의 특수 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변경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7"/>
            <a:ext cx="7819264" cy="31995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t="9575" b="28430"/>
          <a:stretch/>
        </p:blipFill>
        <p:spPr>
          <a:xfrm>
            <a:off x="8668271" y="1623701"/>
            <a:ext cx="2966329" cy="319861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921814" y="1635539"/>
            <a:ext cx="454847" cy="4548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타원 28"/>
          <p:cNvSpPr/>
          <p:nvPr/>
        </p:nvSpPr>
        <p:spPr>
          <a:xfrm>
            <a:off x="11179753" y="1635539"/>
            <a:ext cx="454847" cy="4548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59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621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화살표 출력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GotoXY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Select.x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넣고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Select.x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Select.y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2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(0, 2)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좌표에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Select.shape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Select.shape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☞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초마다 현재 화면을 지우고 새 화면을 출력하는 과정을 반복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Sleep(100) = 0.1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ystem(“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cls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”) =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지우기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83520" y="3956703"/>
            <a:ext cx="2478281" cy="803304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2209" y="3215079"/>
            <a:ext cx="4765704" cy="6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7"/>
            <a:ext cx="11077203" cy="271547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399" y="1222687"/>
            <a:ext cx="44504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Keyboard(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SelectCard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* Select)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97" y="4896740"/>
            <a:ext cx="11039247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하면서 좌표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Select.y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매번 변해야 하기 때문에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주소 값을 함수에 전달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(Call by Reference)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때 왼쪽으로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만큼 이동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TitleRender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의해 특수 문자로 전환하였기 때문에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값에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나눈 후 계산함</a:t>
            </a:r>
            <a:endParaRPr lang="en-US" altLang="ko-KR" sz="11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일반 문자는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byte,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특수 문자는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RIGHT 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때 오른쪽으로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만큼 이동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처럼 동일한 이유로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값에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나눈 후 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계산함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59476" t="9824" r="7890" b="48039"/>
          <a:stretch/>
        </p:blipFill>
        <p:spPr>
          <a:xfrm>
            <a:off x="557398" y="4335997"/>
            <a:ext cx="11077202" cy="371527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57398" y="4421534"/>
            <a:ext cx="11077202" cy="371527"/>
            <a:chOff x="557398" y="4421534"/>
            <a:chExt cx="11077202" cy="3715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5423" y="4421534"/>
              <a:ext cx="7944959" cy="16194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423" y="4583482"/>
              <a:ext cx="8869013" cy="20957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59476" t="9824" r="7890" b="48039"/>
            <a:stretch/>
          </p:blipFill>
          <p:spPr>
            <a:xfrm>
              <a:off x="557398" y="4421534"/>
              <a:ext cx="658026" cy="371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/>
            <a:srcRect l="59476" t="9824" r="7890" b="48039"/>
            <a:stretch/>
          </p:blipFill>
          <p:spPr>
            <a:xfrm>
              <a:off x="9160382" y="4421534"/>
              <a:ext cx="2474218" cy="371527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1215423" y="4421533"/>
            <a:ext cx="6535613" cy="337343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1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57397" y="4896740"/>
            <a:ext cx="11039247" cy="1895267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 : Select-&gt;x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난이도가 결정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Easy / Scene = 1 / Select-&gt;y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넣고 함수 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Normal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Scene = 1 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0 / 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넣고 함수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Select-&gt;x 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Scene = 1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&gt;x = 0 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Select-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 = 0 /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CreateCard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매개 변수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넣고 함수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399" y="1222687"/>
            <a:ext cx="44504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Keyboard(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SelectCard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* Select)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7"/>
            <a:ext cx="11077203" cy="27154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59476" t="9824" r="7890" b="48039"/>
          <a:stretch/>
        </p:blipFill>
        <p:spPr>
          <a:xfrm>
            <a:off x="557398" y="4335997"/>
            <a:ext cx="11077202" cy="37152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57398" y="4421534"/>
            <a:ext cx="11077202" cy="371527"/>
            <a:chOff x="557398" y="4421534"/>
            <a:chExt cx="11077202" cy="37152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5423" y="4421534"/>
              <a:ext cx="7944959" cy="16194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423" y="4583482"/>
              <a:ext cx="8869013" cy="20957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/>
            <a:srcRect l="59476" t="9824" r="7890" b="48039"/>
            <a:stretch/>
          </p:blipFill>
          <p:spPr>
            <a:xfrm>
              <a:off x="557398" y="4421534"/>
              <a:ext cx="658026" cy="371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/>
            <a:srcRect l="59476" t="9824" r="7890" b="48039"/>
            <a:stretch/>
          </p:blipFill>
          <p:spPr>
            <a:xfrm>
              <a:off x="9160382" y="4421534"/>
              <a:ext cx="2474218" cy="371527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1215423" y="3788349"/>
            <a:ext cx="10304308" cy="547648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1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Card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’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선택한 난이도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’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 배열을 난이도 별 설정된 가로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세로  데이터의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 길이만큼 제작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보드를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 길이로 만들어야 하는 이유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41689" y="5101839"/>
            <a:ext cx="1085318" cy="239282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399" y="1222687"/>
            <a:ext cx="44504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CreateCard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enum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Diff diff);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71715" y="2254442"/>
            <a:ext cx="4683096" cy="229346"/>
            <a:chOff x="6096001" y="2117710"/>
            <a:chExt cx="4689717" cy="2296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36016"/>
            <a:stretch/>
          </p:blipFill>
          <p:spPr>
            <a:xfrm>
              <a:off x="6096001" y="2117710"/>
              <a:ext cx="3470274" cy="2296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rcRect l="77517" r="-1"/>
            <a:stretch/>
          </p:blipFill>
          <p:spPr>
            <a:xfrm>
              <a:off x="9566275" y="2117710"/>
              <a:ext cx="1219443" cy="229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9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7" y="1622798"/>
            <a:ext cx="5002108" cy="50813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1222687"/>
            <a:ext cx="26216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Countdown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 );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5682" y="1622797"/>
            <a:ext cx="5908918" cy="5077954"/>
          </a:xfrm>
          <a:prstGeom prst="rect">
            <a:avLst/>
          </a:prstGeom>
          <a:noFill/>
          <a:ln w="12700">
            <a:solidFill>
              <a:srgbClr val="64DE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의해 스페이스 바를 누르게 되면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되면서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 탈출 후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Countdown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함수를 출력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Sleep(1000)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의해 결과값이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1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초씩 </a:t>
            </a:r>
            <a:r>
              <a:rPr lang="ko-KR" altLang="en-US" sz="1400" b="1" dirty="0" err="1" smtClean="0">
                <a:solidFill>
                  <a:srgbClr val="36D2CE"/>
                </a:solidFill>
              </a:rPr>
              <a:t>딜레이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 됨</a:t>
            </a:r>
            <a:endParaRPr lang="en-US" altLang="ko-KR" sz="1400" b="1" dirty="0" smtClean="0">
              <a:solidFill>
                <a:srgbClr val="36D2CE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‘3’, ‘2’, ‘1’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간격을 두고 출력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‘G O !!’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 출력 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0.5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초 뒤 함수가 종료되고 </a:t>
            </a:r>
            <a:r>
              <a:rPr lang="en-US" altLang="ko-KR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(Scene == 1)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문으로 이동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41689" y="5101839"/>
            <a:ext cx="1085318" cy="239282"/>
          </a:xfrm>
          <a:prstGeom prst="roundRect">
            <a:avLst>
              <a:gd name="adj" fmla="val 251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755"/>
            <a:ext cx="278168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642745" cy="830997"/>
            <a:chOff x="3819245" y="188165"/>
            <a:chExt cx="3642745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5291773" y="1373856"/>
            <a:ext cx="1608454" cy="830997"/>
            <a:chOff x="3403338" y="2598003"/>
            <a:chExt cx="1608454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3934253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3496593"/>
            <a:ext cx="1856919" cy="830997"/>
            <a:chOff x="6454034" y="2598003"/>
            <a:chExt cx="1856919" cy="830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변수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5619331"/>
            <a:ext cx="1608454" cy="830997"/>
            <a:chOff x="6454034" y="2598003"/>
            <a:chExt cx="1608454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487251" y="2922628"/>
            <a:ext cx="3239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6" y="2878363"/>
            <a:ext cx="5024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 </a:t>
            </a:r>
            <a:r>
              <a:rPr lang="ko-KR" altLang="en-US" sz="1600" dirty="0" smtClean="0"/>
              <a:t>게임의 간략한 진행 방식 및 구조 소개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진행 방식을 토대로 제작한 게임 영상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62" name="그룹 61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60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4655999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4843733" cy="830997"/>
            <a:chOff x="3819245" y="188165"/>
            <a:chExt cx="48437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439827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557399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935263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 smtClean="0"/>
              <a:t>Match Card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4655999" y="4412427"/>
            <a:ext cx="28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방향키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화살표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이동</a:t>
            </a:r>
            <a:endParaRPr lang="en-US" altLang="ko-KR" sz="1400" b="1" dirty="0">
              <a:solidFill>
                <a:srgbClr val="36D2CE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스페이스 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선택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/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557398" y="4412427"/>
            <a:ext cx="288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다양한 이미지로 구성된 카드들을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같은 </a:t>
            </a:r>
            <a:r>
              <a:rPr lang="ko-KR" altLang="en-US" sz="1400" b="1" dirty="0" err="1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이미지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끼리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짝을 맞추어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카드를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제거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해 나가는 게임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19"/>
          <a:stretch/>
        </p:blipFill>
        <p:spPr>
          <a:xfrm>
            <a:off x="557398" y="2574477"/>
            <a:ext cx="2880000" cy="17914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754598" y="4412427"/>
            <a:ext cx="28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C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언어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제작</a:t>
            </a:r>
          </a:p>
        </p:txBody>
      </p:sp>
      <p:pic>
        <p:nvPicPr>
          <p:cNvPr id="1028" name="Picture 4" descr="71,218개의 방향키 이미지, 스톡 사진, 3D 오브젝트, 벡터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14" b="69643" l="14003" r="42314">
                        <a14:foregroundMark x1="26788" y1="31071" x2="30289" y2="38571"/>
                        <a14:foregroundMark x1="30746" y1="59643" x2="26332" y2="64286"/>
                        <a14:foregroundMark x1="15982" y1="62857" x2="21613" y2="47143"/>
                        <a14:foregroundMark x1="21613" y1="63571" x2="17352" y2="66071"/>
                        <a14:foregroundMark x1="27245" y1="30714" x2="32877" y2="27500"/>
                        <a14:foregroundMark x1="24049" y1="31429" x2="26332" y2="40000"/>
                        <a14:foregroundMark x1="34551" y1="56786" x2="37595" y2="60357"/>
                        <a14:foregroundMark x1="36986" y1="49286" x2="40030" y2="49286"/>
                        <a14:foregroundMark x1="25571" y1="53214" x2="29528" y2="5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21701" r="56602" b="28312"/>
          <a:stretch/>
        </p:blipFill>
        <p:spPr bwMode="auto">
          <a:xfrm>
            <a:off x="5401132" y="2707745"/>
            <a:ext cx="1389731" cy="9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6000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4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8754600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9132464" y="226873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사용한 언어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8754598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11,967개의 C language 로열티 프리 사진 및 스톡 이미지 | Shutterstock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00" y="2718456"/>
            <a:ext cx="1368396" cy="15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35493" y="3813988"/>
            <a:ext cx="2521009" cy="367961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Space 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4843733" cy="830997"/>
            <a:chOff x="3819245" y="188165"/>
            <a:chExt cx="4843733" cy="830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439827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소개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12164" y="2044249"/>
            <a:ext cx="6967672" cy="318689"/>
            <a:chOff x="557399" y="2256572"/>
            <a:chExt cx="2880000" cy="3186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557399" y="2256572"/>
              <a:ext cx="2880000" cy="317904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5AC252-1EF4-4FE1-84A7-F28040F580A5}"/>
                </a:ext>
              </a:extLst>
            </p:cNvPr>
            <p:cNvSpPr txBox="1"/>
            <p:nvPr/>
          </p:nvSpPr>
          <p:spPr>
            <a:xfrm>
              <a:off x="935263" y="2267484"/>
              <a:ext cx="2124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defRPr>
              </a:lvl1pPr>
            </a:lstStyle>
            <a:p>
              <a:r>
                <a:rPr lang="ko-KR" altLang="en-US" dirty="0" smtClean="0"/>
                <a:t>플레이 영상</a:t>
              </a:r>
              <a:endParaRPr lang="ko-KR" altLang="en-US" dirty="0"/>
            </a:p>
          </p:txBody>
        </p:sp>
      </p:grpSp>
      <p:pic>
        <p:nvPicPr>
          <p:cNvPr id="3" name="MatchCar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87.4333"/>
                </p14:media>
              </p:ext>
            </p:extLst>
          </p:nvPr>
        </p:nvPicPr>
        <p:blipFill rotWithShape="1">
          <a:blip r:embed="rId4"/>
          <a:srcRect l="-2" r="35622" b="74829"/>
          <a:stretch/>
        </p:blipFill>
        <p:spPr>
          <a:xfrm>
            <a:off x="2612164" y="2362938"/>
            <a:ext cx="6967672" cy="217018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75437"/>
              </p:ext>
            </p:extLst>
          </p:nvPr>
        </p:nvGraphicFramePr>
        <p:xfrm>
          <a:off x="2612164" y="4533120"/>
          <a:ext cx="6967672" cy="828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6352">
                  <a:extLst>
                    <a:ext uri="{9D8B030D-6E8A-4147-A177-3AD203B41FA5}">
                      <a16:colId xmlns:a16="http://schemas.microsoft.com/office/drawing/2014/main" val="203095064"/>
                    </a:ext>
                  </a:extLst>
                </a:gridCol>
                <a:gridCol w="1917107">
                  <a:extLst>
                    <a:ext uri="{9D8B030D-6E8A-4147-A177-3AD203B41FA5}">
                      <a16:colId xmlns:a16="http://schemas.microsoft.com/office/drawing/2014/main" val="1748360691"/>
                    </a:ext>
                  </a:extLst>
                </a:gridCol>
                <a:gridCol w="1917106">
                  <a:extLst>
                    <a:ext uri="{9D8B030D-6E8A-4147-A177-3AD203B41FA5}">
                      <a16:colId xmlns:a16="http://schemas.microsoft.com/office/drawing/2014/main" val="1893318521"/>
                    </a:ext>
                  </a:extLst>
                </a:gridCol>
                <a:gridCol w="1917107">
                  <a:extLst>
                    <a:ext uri="{9D8B030D-6E8A-4147-A177-3AD203B41FA5}">
                      <a16:colId xmlns:a16="http://schemas.microsoft.com/office/drawing/2014/main" val="136175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2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Easy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2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Normal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2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Hard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D2C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0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보드 </a:t>
                      </a:r>
                      <a:r>
                        <a:rPr lang="ko-KR" altLang="en-US" sz="1200" dirty="0" smtClean="0"/>
                        <a:t>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가로 </a:t>
                      </a:r>
                      <a:r>
                        <a:rPr lang="en-US" altLang="ko-KR" sz="1200" dirty="0" smtClean="0"/>
                        <a:t>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세로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X 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 X 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12</a:t>
                      </a:r>
                      <a:r>
                        <a:rPr lang="en-US" altLang="ko-KR" sz="1200" baseline="0" dirty="0" smtClean="0"/>
                        <a:t> X 8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4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640727"/>
            <a:ext cx="4877727" cy="830997"/>
            <a:chOff x="3819245" y="188165"/>
            <a:chExt cx="4877727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44322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504204">
            <a:off x="8773977" y="3467774"/>
            <a:ext cx="2517420" cy="2179636"/>
            <a:chOff x="8573525" y="3240600"/>
            <a:chExt cx="2739331" cy="2371770"/>
          </a:xfrm>
        </p:grpSpPr>
        <p:grpSp>
          <p:nvGrpSpPr>
            <p:cNvPr id="10" name="그룹 9"/>
            <p:cNvGrpSpPr/>
            <p:nvPr/>
          </p:nvGrpSpPr>
          <p:grpSpPr>
            <a:xfrm rot="460670">
              <a:off x="8573525" y="3240600"/>
              <a:ext cx="1518184" cy="2109556"/>
              <a:chOff x="5019214" y="3328188"/>
              <a:chExt cx="1518184" cy="210955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 rot="1232018">
              <a:off x="9794672" y="3502814"/>
              <a:ext cx="1518184" cy="2109556"/>
              <a:chOff x="5019214" y="3328188"/>
              <a:chExt cx="1518184" cy="21095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019214" y="3328188"/>
                <a:ext cx="1518184" cy="2109556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2" descr="Four suits in a deck of cards. Zip Pouch by Tom Hill - Pixel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22152" r="52042" b="27815"/>
              <a:stretch/>
            </p:blipFill>
            <p:spPr bwMode="auto">
              <a:xfrm>
                <a:off x="5292545" y="3792106"/>
                <a:ext cx="971522" cy="118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6" y="2878363"/>
            <a:ext cx="369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sz="1600" dirty="0" smtClean="0"/>
              <a:t>Match Card</a:t>
            </a:r>
            <a:r>
              <a:rPr lang="ko-KR" altLang="en-US" sz="1600" dirty="0" smtClean="0"/>
              <a:t>를 구현하기 위해 사용된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변수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함수의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종류와 역할 설명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212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전처리기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전역 변수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8" y="1622795"/>
            <a:ext cx="7671843" cy="49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구조체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열거형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3785648" cy="494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4758141" y="1222687"/>
            <a:ext cx="8441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함수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544"/>
          <a:stretch/>
        </p:blipFill>
        <p:spPr>
          <a:xfrm>
            <a:off x="4758139" y="1622795"/>
            <a:ext cx="6864141" cy="49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7963469" cy="49450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CursorView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 ), </a:t>
            </a:r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GotoXY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x,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y)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763</Words>
  <Application>Microsoft Office PowerPoint</Application>
  <PresentationFormat>와이드스크린</PresentationFormat>
  <Paragraphs>211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KoPubWorld돋움체 Bold</vt:lpstr>
      <vt:lpstr>KoPubWorld돋움체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FullName</cp:lastModifiedBy>
  <cp:revision>183</cp:revision>
  <dcterms:created xsi:type="dcterms:W3CDTF">2020-01-03T14:16:53Z</dcterms:created>
  <dcterms:modified xsi:type="dcterms:W3CDTF">2024-02-26T10:49:04Z</dcterms:modified>
</cp:coreProperties>
</file>