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hqF5pAMLx3dd8x/0VLon0nxW5V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461ADC3-B2E8-4C75-A785-9913E6733E09}">
  <a:tblStyle styleId="{3461ADC3-B2E8-4C75-A785-9913E6733E09}" styleName="Table_0">
    <a:wholeTbl>
      <a:tcTxStyle b="off" i="off">
        <a:font>
          <a:latin typeface="Trebuchet MS"/>
          <a:ea typeface="Trebuchet MS"/>
          <a:cs typeface="Trebuchet M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CEEE7"/>
          </a:solidFill>
        </a:fill>
      </a:tcStyle>
    </a:wholeTbl>
    <a:band1H>
      <a:tcTxStyle/>
      <a:tcStyle>
        <a:fill>
          <a:solidFill>
            <a:srgbClr val="F9DCCA"/>
          </a:solidFill>
        </a:fill>
      </a:tcStyle>
    </a:band1H>
    <a:band2H>
      <a:tcTxStyle/>
    </a:band2H>
    <a:band1V>
      <a:tcTxStyle/>
      <a:tcStyle>
        <a:fill>
          <a:solidFill>
            <a:srgbClr val="F9DCCA"/>
          </a:solidFill>
        </a:fill>
      </a:tcStyle>
    </a:band1V>
    <a:band2V>
      <a:tcTxStyle/>
    </a:band2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rebuchet MS"/>
          <a:ea typeface="Trebuchet MS"/>
          <a:cs typeface="Trebuchet M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benefits of having a predictive model for power generation can be significant.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First, this model would allow a plant to identify underperforming inverters and the attached solar panels for cleaning and maintenance.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More importantly, the model allows for more effective management of the power grid.  If this predictive model can be coupled with a model forecasting demand, the plant can ensure that it is able to meet that demand.</a:t>
            </a:r>
            <a:endParaRPr/>
          </a:p>
        </p:txBody>
      </p:sp>
      <p:sp>
        <p:nvSpPr>
          <p:cNvPr id="328" name="Google Shape;32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Models constructed using all the data up to the last 7 days, then the last 7 days were predicted using the true weather data.</a:t>
            </a:r>
            <a:endParaRPr/>
          </a:p>
          <a:p>
            <a:pPr indent="0" lvl="0" marL="0" rtl="0" algn="l">
              <a:spcBef>
                <a:spcPts val="0"/>
              </a:spcBef>
              <a:spcAft>
                <a:spcPts val="0"/>
              </a:spcAft>
              <a:buNone/>
            </a:pPr>
            <a:r>
              <a:rPr lang="en-US"/>
              <a:t>Plant 2 model had a higher MSE and lower variance because of all the underperformance data </a:t>
            </a:r>
            <a:endParaRPr/>
          </a:p>
        </p:txBody>
      </p:sp>
      <p:sp>
        <p:nvSpPr>
          <p:cNvPr id="345" name="Google Shape;34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ad7eb0b25a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ad7eb0b25a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For each plant, the best number of clusters was determined by calculating the maximum silhouette score.  In this case, both plants appeared optimal with two clusters and reasonably high silhouette scores.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Unfortunately the clusters are not globular, which is a requirement of KMeans clustering.  This is borne out in the results of the modelling which showed that the clusters had very low completeness score, which is a measure of clustering accuracy, and only moderately better homogeneity, which measures the clustering accuracy</a:t>
            </a:r>
            <a:r>
              <a:rPr lang="en-US"/>
              <a:t>.</a:t>
            </a:r>
            <a:endParaRPr/>
          </a:p>
        </p:txBody>
      </p:sp>
      <p:sp>
        <p:nvSpPr>
          <p:cNvPr id="366" name="Google Shape;366;gad7eb0b25a_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This is just a hypothesis - need additional context in order to understand if this is the true root cause</a:t>
            </a:r>
            <a:endParaRPr/>
          </a:p>
        </p:txBody>
      </p:sp>
      <p:sp>
        <p:nvSpPr>
          <p:cNvPr id="374" name="Google Shape;37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Data  collected at the inverter level</a:t>
            </a:r>
            <a:endParaRPr/>
          </a:p>
          <a:p>
            <a:pPr indent="0" lvl="0" marL="0" rtl="0" algn="l">
              <a:spcBef>
                <a:spcPts val="0"/>
              </a:spcBef>
              <a:spcAft>
                <a:spcPts val="0"/>
              </a:spcAft>
              <a:buNone/>
            </a:pPr>
            <a:r>
              <a:rPr lang="en-US"/>
              <a:t>Changes applied to the dataset: created one master csv by joining the weather data with the power generation data from each plant</a:t>
            </a:r>
            <a:endParaRPr/>
          </a:p>
        </p:txBody>
      </p:sp>
      <p:sp>
        <p:nvSpPr>
          <p:cNvPr id="233" name="Google Shape;23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Initial source keys were long strings, converted these to integers</a:t>
            </a:r>
            <a:endParaRPr/>
          </a:p>
          <a:p>
            <a:pPr indent="0" lvl="0" marL="0" rtl="0" algn="l">
              <a:spcBef>
                <a:spcPts val="0"/>
              </a:spcBef>
              <a:spcAft>
                <a:spcPts val="0"/>
              </a:spcAft>
              <a:buNone/>
            </a:pPr>
            <a:r>
              <a:rPr lang="en-US"/>
              <a:t>Irradiation levels will be 0 overnight and grow throughout the day</a:t>
            </a:r>
            <a:endParaRPr/>
          </a:p>
        </p:txBody>
      </p:sp>
      <p:sp>
        <p:nvSpPr>
          <p:cNvPr id="245" name="Google Shape;24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ad7eb0b25a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ad7eb0b25a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Each plant has 22 inverters</a:t>
            </a:r>
            <a:endParaRPr/>
          </a:p>
        </p:txBody>
      </p:sp>
      <p:sp>
        <p:nvSpPr>
          <p:cNvPr id="252" name="Google Shape;252;gad7eb0b25a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More companies are turning toward green energy sources such as solar, which makes it a timely topic</a:t>
            </a:r>
            <a:endParaRPr/>
          </a:p>
          <a:p>
            <a:pPr indent="0" lvl="0" marL="0" rtl="0" algn="l">
              <a:spcBef>
                <a:spcPts val="0"/>
              </a:spcBef>
              <a:spcAft>
                <a:spcPts val="0"/>
              </a:spcAft>
              <a:buNone/>
            </a:pPr>
            <a:r>
              <a:rPr lang="en-US"/>
              <a:t>Also has as number of business applications</a:t>
            </a:r>
            <a:endParaRPr/>
          </a:p>
          <a:p>
            <a:pPr indent="0" lvl="0" marL="0" rtl="0" algn="l">
              <a:spcBef>
                <a:spcPts val="0"/>
              </a:spcBef>
              <a:spcAft>
                <a:spcPts val="0"/>
              </a:spcAft>
              <a:buNone/>
            </a:pPr>
            <a:r>
              <a:rPr lang="en-US"/>
              <a:t>Essential to be able to forecast energy production in order to meet demand</a:t>
            </a:r>
            <a:endParaRPr/>
          </a:p>
        </p:txBody>
      </p:sp>
      <p:sp>
        <p:nvSpPr>
          <p:cNvPr id="259" name="Google Shape;25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Plant 1 is on top, plant 2 on bottom</a:t>
            </a:r>
            <a:endParaRPr/>
          </a:p>
          <a:p>
            <a:pPr indent="0" lvl="0" marL="0" rtl="0" algn="l">
              <a:spcBef>
                <a:spcPts val="0"/>
              </a:spcBef>
              <a:spcAft>
                <a:spcPts val="0"/>
              </a:spcAft>
              <a:buNone/>
            </a:pPr>
            <a:r>
              <a:rPr lang="en-US"/>
              <a:t>x-axis is time of day, y axis is the inverter</a:t>
            </a:r>
            <a:endParaRPr/>
          </a:p>
          <a:p>
            <a:pPr indent="0" lvl="0" marL="0" rtl="0" algn="l">
              <a:spcBef>
                <a:spcPts val="0"/>
              </a:spcBef>
              <a:spcAft>
                <a:spcPts val="0"/>
              </a:spcAft>
              <a:buNone/>
            </a:pPr>
            <a:r>
              <a:rPr lang="en-US"/>
              <a:t>White to blue is energy production scale</a:t>
            </a:r>
            <a:endParaRPr/>
          </a:p>
          <a:p>
            <a:pPr indent="0" lvl="0" marL="0" rtl="0" algn="l">
              <a:spcBef>
                <a:spcPts val="0"/>
              </a:spcBef>
              <a:spcAft>
                <a:spcPts val="0"/>
              </a:spcAft>
              <a:buNone/>
            </a:pPr>
            <a:r>
              <a:rPr lang="en-US"/>
              <a:t>Red is inverters offline</a:t>
            </a:r>
            <a:endParaRPr/>
          </a:p>
        </p:txBody>
      </p:sp>
      <p:sp>
        <p:nvSpPr>
          <p:cNvPr id="280" name="Google Shape;28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role of the inverter is to convert DC power into AC power</a:t>
            </a:r>
            <a:endParaRPr/>
          </a:p>
        </p:txBody>
      </p:sp>
      <p:sp>
        <p:nvSpPr>
          <p:cNvPr id="291" name="Google Shape;29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Each of the points under the main set of data for each power plant indicates a point where the inverter was generating less than optimal levels of power.</a:t>
            </a:r>
            <a:endParaRPr/>
          </a:p>
        </p:txBody>
      </p:sp>
      <p:sp>
        <p:nvSpPr>
          <p:cNvPr id="311" name="Google Shape;31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Plant 1 and 2 may be in different locations, but this trend is still worth investigating by Plant 2’s management team</a:t>
            </a:r>
            <a:endParaRPr/>
          </a:p>
        </p:txBody>
      </p:sp>
      <p:sp>
        <p:nvSpPr>
          <p:cNvPr id="320" name="Google Shape;32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pic>
        <p:nvPicPr>
          <p:cNvPr descr="HD-ShadowLong.png" id="17" name="Google Shape;17;p14"/>
          <p:cNvPicPr preferRelativeResize="0"/>
          <p:nvPr/>
        </p:nvPicPr>
        <p:blipFill rotWithShape="1">
          <a:blip r:embed="rId2">
            <a:alphaModFix/>
          </a:blip>
          <a:srcRect b="0" l="0" r="0" t="0"/>
          <a:stretch/>
        </p:blipFill>
        <p:spPr>
          <a:xfrm>
            <a:off x="1" y="4242851"/>
            <a:ext cx="8968084" cy="275942"/>
          </a:xfrm>
          <a:prstGeom prst="rect">
            <a:avLst/>
          </a:prstGeom>
          <a:noFill/>
          <a:ln>
            <a:noFill/>
          </a:ln>
        </p:spPr>
      </p:pic>
      <p:pic>
        <p:nvPicPr>
          <p:cNvPr descr="HD-ShadowShort.png" id="18" name="Google Shape;18;p14"/>
          <p:cNvPicPr preferRelativeResize="0"/>
          <p:nvPr/>
        </p:nvPicPr>
        <p:blipFill rotWithShape="1">
          <a:blip r:embed="rId3">
            <a:alphaModFix/>
          </a:blip>
          <a:srcRect b="0" l="0" r="0" t="0"/>
          <a:stretch/>
        </p:blipFill>
        <p:spPr>
          <a:xfrm>
            <a:off x="9111716" y="4243845"/>
            <a:ext cx="3077108" cy="276940"/>
          </a:xfrm>
          <a:prstGeom prst="rect">
            <a:avLst/>
          </a:prstGeom>
          <a:noFill/>
          <a:ln>
            <a:noFill/>
          </a:ln>
        </p:spPr>
      </p:pic>
      <p:sp>
        <p:nvSpPr>
          <p:cNvPr id="19" name="Google Shape;19;p14"/>
          <p:cNvSpPr/>
          <p:nvPr/>
        </p:nvSpPr>
        <p:spPr>
          <a:xfrm>
            <a:off x="0" y="2590078"/>
            <a:ext cx="8968085" cy="1660332"/>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4"/>
          <p:cNvSpPr/>
          <p:nvPr/>
        </p:nvSpPr>
        <p:spPr>
          <a:xfrm>
            <a:off x="9111715" y="2590078"/>
            <a:ext cx="3077109" cy="166033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4"/>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chemeClr val="lt1"/>
              </a:buClr>
              <a:buSzPts val="5400"/>
              <a:buFont typeface="Trebuchet M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4"/>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3" name="Google Shape;23;p1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2" type="sldNum"/>
          </p:nvPr>
        </p:nvSpPr>
        <p:spPr>
          <a:xfrm>
            <a:off x="9255346" y="2750337"/>
            <a:ext cx="1171888" cy="1356442"/>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1" name="Shape 111"/>
        <p:cNvGrpSpPr/>
        <p:nvPr/>
      </p:nvGrpSpPr>
      <p:grpSpPr>
        <a:xfrm>
          <a:off x="0" y="0"/>
          <a:ext cx="0" cy="0"/>
          <a:chOff x="0" y="0"/>
          <a:chExt cx="0" cy="0"/>
        </a:xfrm>
      </p:grpSpPr>
      <p:pic>
        <p:nvPicPr>
          <p:cNvPr descr="HD-ShadowLong.png" id="112" name="Google Shape;112;p25"/>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13" name="Google Shape;113;p25"/>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14" name="Google Shape;114;p25"/>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5"/>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5"/>
          <p:cNvSpPr txBox="1"/>
          <p:nvPr>
            <p:ph type="title"/>
          </p:nvPr>
        </p:nvSpPr>
        <p:spPr>
          <a:xfrm>
            <a:off x="680323" y="753228"/>
            <a:ext cx="9613857"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25"/>
          <p:cNvSpPr/>
          <p:nvPr>
            <p:ph idx="2" type="pic"/>
          </p:nvPr>
        </p:nvSpPr>
        <p:spPr>
          <a:xfrm>
            <a:off x="4868333" y="2336874"/>
            <a:ext cx="5425849" cy="3599312"/>
          </a:xfrm>
          <a:prstGeom prst="rect">
            <a:avLst/>
          </a:prstGeom>
          <a:noFill/>
          <a:ln>
            <a:noFill/>
          </a:ln>
          <a:effectLst>
            <a:outerShdw blurRad="76200" rotWithShape="0" algn="tl" dir="5040000" dist="63500">
              <a:srgbClr val="000000">
                <a:alpha val="40784"/>
              </a:srgbClr>
            </a:outerShdw>
          </a:effectLst>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9pPr>
          </a:lstStyle>
          <a:p/>
        </p:txBody>
      </p:sp>
      <p:sp>
        <p:nvSpPr>
          <p:cNvPr id="118" name="Google Shape;118;p25"/>
          <p:cNvSpPr txBox="1"/>
          <p:nvPr>
            <p:ph idx="1" type="body"/>
          </p:nvPr>
        </p:nvSpPr>
        <p:spPr>
          <a:xfrm>
            <a:off x="680323" y="2336873"/>
            <a:ext cx="3876256" cy="359931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19" name="Google Shape;119;p2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22" name="Shape 122"/>
        <p:cNvGrpSpPr/>
        <p:nvPr/>
      </p:nvGrpSpPr>
      <p:grpSpPr>
        <a:xfrm>
          <a:off x="0" y="0"/>
          <a:ext cx="0" cy="0"/>
          <a:chOff x="0" y="0"/>
          <a:chExt cx="0" cy="0"/>
        </a:xfrm>
      </p:grpSpPr>
      <p:pic>
        <p:nvPicPr>
          <p:cNvPr descr="HD-ShadowLong.png" id="123" name="Google Shape;123;p26"/>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24" name="Google Shape;124;p26"/>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25" name="Google Shape;125;p26"/>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6"/>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6"/>
          <p:cNvSpPr txBox="1"/>
          <p:nvPr>
            <p:ph type="title"/>
          </p:nvPr>
        </p:nvSpPr>
        <p:spPr>
          <a:xfrm>
            <a:off x="680322" y="4711616"/>
            <a:ext cx="9613859" cy="45305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26"/>
          <p:cNvSpPr/>
          <p:nvPr>
            <p:ph idx="2" type="pic"/>
          </p:nvPr>
        </p:nvSpPr>
        <p:spPr>
          <a:xfrm>
            <a:off x="680322" y="609597"/>
            <a:ext cx="9613859" cy="3589575"/>
          </a:xfrm>
          <a:prstGeom prst="rect">
            <a:avLst/>
          </a:prstGeom>
          <a:noFill/>
          <a:ln>
            <a:noFill/>
          </a:ln>
          <a:effectLst>
            <a:outerShdw blurRad="76200" rotWithShape="0" algn="tl" dir="5040000" dist="63500">
              <a:srgbClr val="000000">
                <a:alpha val="40784"/>
              </a:srgbClr>
            </a:outerShdw>
          </a:effectLst>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9pPr>
          </a:lstStyle>
          <a:p/>
        </p:txBody>
      </p:sp>
      <p:sp>
        <p:nvSpPr>
          <p:cNvPr id="129" name="Google Shape;129;p26"/>
          <p:cNvSpPr txBox="1"/>
          <p:nvPr>
            <p:ph idx="1" type="body"/>
          </p:nvPr>
        </p:nvSpPr>
        <p:spPr>
          <a:xfrm>
            <a:off x="680319" y="5169583"/>
            <a:ext cx="9613862" cy="6229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0" name="Google Shape;130;p2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6"/>
          <p:cNvSpPr txBox="1"/>
          <p:nvPr>
            <p:ph idx="12" type="sldNum"/>
          </p:nvPr>
        </p:nvSpPr>
        <p:spPr>
          <a:xfrm>
            <a:off x="10729455" y="4711309"/>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33" name="Shape 133"/>
        <p:cNvGrpSpPr/>
        <p:nvPr/>
      </p:nvGrpSpPr>
      <p:grpSpPr>
        <a:xfrm>
          <a:off x="0" y="0"/>
          <a:ext cx="0" cy="0"/>
          <a:chOff x="0" y="0"/>
          <a:chExt cx="0" cy="0"/>
        </a:xfrm>
      </p:grpSpPr>
      <p:pic>
        <p:nvPicPr>
          <p:cNvPr descr="HD-ShadowLong.png" id="134" name="Google Shape;134;p27"/>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35" name="Google Shape;135;p27"/>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36" name="Google Shape;136;p27"/>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7"/>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7"/>
          <p:cNvSpPr txBox="1"/>
          <p:nvPr>
            <p:ph type="title"/>
          </p:nvPr>
        </p:nvSpPr>
        <p:spPr>
          <a:xfrm>
            <a:off x="680322" y="609597"/>
            <a:ext cx="9613858" cy="35927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27"/>
          <p:cNvSpPr txBox="1"/>
          <p:nvPr>
            <p:ph idx="1"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40" name="Google Shape;140;p2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7"/>
          <p:cNvSpPr txBox="1"/>
          <p:nvPr>
            <p:ph idx="12" type="sldNum"/>
          </p:nvPr>
        </p:nvSpPr>
        <p:spPr>
          <a:xfrm>
            <a:off x="10729455" y="471161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43" name="Shape 143"/>
        <p:cNvGrpSpPr/>
        <p:nvPr/>
      </p:nvGrpSpPr>
      <p:grpSpPr>
        <a:xfrm>
          <a:off x="0" y="0"/>
          <a:ext cx="0" cy="0"/>
          <a:chOff x="0" y="0"/>
          <a:chExt cx="0" cy="0"/>
        </a:xfrm>
      </p:grpSpPr>
      <p:pic>
        <p:nvPicPr>
          <p:cNvPr descr="HD-ShadowLong.png" id="144" name="Google Shape;144;p28"/>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45" name="Google Shape;145;p28"/>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46" name="Google Shape;146;p28"/>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8"/>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8"/>
          <p:cNvSpPr txBox="1"/>
          <p:nvPr>
            <p:ph type="title"/>
          </p:nvPr>
        </p:nvSpPr>
        <p:spPr>
          <a:xfrm>
            <a:off x="1127856" y="609598"/>
            <a:ext cx="8718877" cy="30360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28"/>
          <p:cNvSpPr txBox="1"/>
          <p:nvPr>
            <p:ph idx="1" type="body"/>
          </p:nvPr>
        </p:nvSpPr>
        <p:spPr>
          <a:xfrm>
            <a:off x="1402288" y="3653379"/>
            <a:ext cx="815657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50" name="Google Shape;150;p28"/>
          <p:cNvSpPr txBox="1"/>
          <p:nvPr>
            <p:ph idx="2"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51" name="Google Shape;151;p2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28"/>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54" name="Google Shape;154;p28"/>
          <p:cNvSpPr txBox="1"/>
          <p:nvPr/>
        </p:nvSpPr>
        <p:spPr>
          <a:xfrm>
            <a:off x="583572" y="74811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7200"/>
              <a:buFont typeface="Trebuchet MS"/>
              <a:buNone/>
            </a:pPr>
            <a:r>
              <a:rPr b="0" lang="en-US" sz="7200" cap="none">
                <a:solidFill>
                  <a:schemeClr val="lt1"/>
                </a:solidFill>
                <a:latin typeface="Trebuchet MS"/>
                <a:ea typeface="Trebuchet MS"/>
                <a:cs typeface="Trebuchet MS"/>
                <a:sym typeface="Trebuchet MS"/>
              </a:rPr>
              <a:t>“</a:t>
            </a:r>
            <a:endParaRPr/>
          </a:p>
        </p:txBody>
      </p:sp>
      <p:sp>
        <p:nvSpPr>
          <p:cNvPr id="155" name="Google Shape;155;p28"/>
          <p:cNvSpPr txBox="1"/>
          <p:nvPr/>
        </p:nvSpPr>
        <p:spPr>
          <a:xfrm>
            <a:off x="9662809" y="303352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7200"/>
              <a:buFont typeface="Trebuchet MS"/>
              <a:buNone/>
            </a:pPr>
            <a:r>
              <a:rPr b="0" lang="en-US" sz="7200" cap="none">
                <a:solidFill>
                  <a:schemeClr val="lt1"/>
                </a:solidFill>
                <a:latin typeface="Trebuchet MS"/>
                <a:ea typeface="Trebuchet MS"/>
                <a:cs typeface="Trebuchet MS"/>
                <a:sym typeface="Trebuchet MS"/>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56" name="Shape 156"/>
        <p:cNvGrpSpPr/>
        <p:nvPr/>
      </p:nvGrpSpPr>
      <p:grpSpPr>
        <a:xfrm>
          <a:off x="0" y="0"/>
          <a:ext cx="0" cy="0"/>
          <a:chOff x="0" y="0"/>
          <a:chExt cx="0" cy="0"/>
        </a:xfrm>
      </p:grpSpPr>
      <p:pic>
        <p:nvPicPr>
          <p:cNvPr descr="HD-ShadowLong.png" id="157" name="Google Shape;157;p29"/>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58" name="Google Shape;158;p29"/>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59" name="Google Shape;159;p29"/>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9"/>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9"/>
          <p:cNvSpPr txBox="1"/>
          <p:nvPr>
            <p:ph type="title"/>
          </p:nvPr>
        </p:nvSpPr>
        <p:spPr>
          <a:xfrm>
            <a:off x="680319" y="4711615"/>
            <a:ext cx="9613862" cy="5885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2" name="Google Shape;162;p29"/>
          <p:cNvSpPr txBox="1"/>
          <p:nvPr>
            <p:ph idx="1" type="body"/>
          </p:nvPr>
        </p:nvSpPr>
        <p:spPr>
          <a:xfrm>
            <a:off x="680320" y="5300149"/>
            <a:ext cx="9613862" cy="5022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63" name="Google Shape;163;p2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2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29"/>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66" name="Shape 166"/>
        <p:cNvGrpSpPr/>
        <p:nvPr/>
      </p:nvGrpSpPr>
      <p:grpSpPr>
        <a:xfrm>
          <a:off x="0" y="0"/>
          <a:ext cx="0" cy="0"/>
          <a:chOff x="0" y="0"/>
          <a:chExt cx="0" cy="0"/>
        </a:xfrm>
      </p:grpSpPr>
      <p:pic>
        <p:nvPicPr>
          <p:cNvPr descr="HD-ShadowLong.png" id="167" name="Google Shape;167;p30"/>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68" name="Google Shape;168;p30"/>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69" name="Google Shape;169;p30"/>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0"/>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0"/>
          <p:cNvSpPr txBox="1"/>
          <p:nvPr>
            <p:ph type="title"/>
          </p:nvPr>
        </p:nvSpPr>
        <p:spPr>
          <a:xfrm>
            <a:off x="680322" y="753228"/>
            <a:ext cx="96138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30"/>
          <p:cNvSpPr txBox="1"/>
          <p:nvPr>
            <p:ph idx="1" type="body"/>
          </p:nvPr>
        </p:nvSpPr>
        <p:spPr>
          <a:xfrm>
            <a:off x="680318" y="4297503"/>
            <a:ext cx="30497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3" name="Google Shape;173;p30"/>
          <p:cNvSpPr/>
          <p:nvPr>
            <p:ph idx="2" type="pic"/>
          </p:nvPr>
        </p:nvSpPr>
        <p:spPr>
          <a:xfrm>
            <a:off x="680318" y="2336873"/>
            <a:ext cx="3049705"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9pPr>
          </a:lstStyle>
          <a:p/>
        </p:txBody>
      </p:sp>
      <p:sp>
        <p:nvSpPr>
          <p:cNvPr id="174" name="Google Shape;174;p30"/>
          <p:cNvSpPr txBox="1"/>
          <p:nvPr>
            <p:ph idx="3" type="body"/>
          </p:nvPr>
        </p:nvSpPr>
        <p:spPr>
          <a:xfrm>
            <a:off x="680318" y="4873765"/>
            <a:ext cx="3049705"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5" name="Google Shape;175;p30"/>
          <p:cNvSpPr txBox="1"/>
          <p:nvPr>
            <p:ph idx="4" type="body"/>
          </p:nvPr>
        </p:nvSpPr>
        <p:spPr>
          <a:xfrm>
            <a:off x="3945471" y="429750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6" name="Google Shape;176;p30"/>
          <p:cNvSpPr/>
          <p:nvPr>
            <p:ph idx="5" type="pic"/>
          </p:nvPr>
        </p:nvSpPr>
        <p:spPr>
          <a:xfrm>
            <a:off x="3945470" y="2336873"/>
            <a:ext cx="3063240"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9pPr>
          </a:lstStyle>
          <a:p/>
        </p:txBody>
      </p:sp>
      <p:sp>
        <p:nvSpPr>
          <p:cNvPr id="177" name="Google Shape;177;p30"/>
          <p:cNvSpPr txBox="1"/>
          <p:nvPr>
            <p:ph idx="6" type="body"/>
          </p:nvPr>
        </p:nvSpPr>
        <p:spPr>
          <a:xfrm>
            <a:off x="3944117" y="4873764"/>
            <a:ext cx="3067297"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8" name="Google Shape;178;p30"/>
          <p:cNvSpPr txBox="1"/>
          <p:nvPr>
            <p:ph idx="7" type="body"/>
          </p:nvPr>
        </p:nvSpPr>
        <p:spPr>
          <a:xfrm>
            <a:off x="7230678" y="4297503"/>
            <a:ext cx="30635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9" name="Google Shape;179;p30"/>
          <p:cNvSpPr/>
          <p:nvPr>
            <p:ph idx="8" type="pic"/>
          </p:nvPr>
        </p:nvSpPr>
        <p:spPr>
          <a:xfrm>
            <a:off x="7230677" y="2336873"/>
            <a:ext cx="3063505"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9pPr>
          </a:lstStyle>
          <a:p/>
        </p:txBody>
      </p:sp>
      <p:sp>
        <p:nvSpPr>
          <p:cNvPr id="180" name="Google Shape;180;p30"/>
          <p:cNvSpPr txBox="1"/>
          <p:nvPr>
            <p:ph idx="9" type="body"/>
          </p:nvPr>
        </p:nvSpPr>
        <p:spPr>
          <a:xfrm>
            <a:off x="7230553" y="4873762"/>
            <a:ext cx="3067563"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81" name="Google Shape;181;p3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3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30"/>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4" name="Shape 184"/>
        <p:cNvGrpSpPr/>
        <p:nvPr/>
      </p:nvGrpSpPr>
      <p:grpSpPr>
        <a:xfrm>
          <a:off x="0" y="0"/>
          <a:ext cx="0" cy="0"/>
          <a:chOff x="0" y="0"/>
          <a:chExt cx="0" cy="0"/>
        </a:xfrm>
      </p:grpSpPr>
      <p:pic>
        <p:nvPicPr>
          <p:cNvPr descr="HD-ShadowLong.png" id="185" name="Google Shape;185;p31"/>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86" name="Google Shape;186;p31"/>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87" name="Google Shape;187;p31"/>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1"/>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1"/>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0" name="Google Shape;190;p31"/>
          <p:cNvSpPr txBox="1"/>
          <p:nvPr>
            <p:ph idx="1" type="body"/>
          </p:nvPr>
        </p:nvSpPr>
        <p:spPr>
          <a:xfrm rot="5400000">
            <a:off x="3687593" y="-670399"/>
            <a:ext cx="3599316" cy="961386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1" name="Google Shape;191;p3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3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31"/>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4" name="Shape 194"/>
        <p:cNvGrpSpPr/>
        <p:nvPr/>
      </p:nvGrpSpPr>
      <p:grpSpPr>
        <a:xfrm>
          <a:off x="0" y="0"/>
          <a:ext cx="0" cy="0"/>
          <a:chOff x="0" y="0"/>
          <a:chExt cx="0" cy="0"/>
        </a:xfrm>
      </p:grpSpPr>
      <p:sp>
        <p:nvSpPr>
          <p:cNvPr id="195" name="Google Shape;195;p32"/>
          <p:cNvSpPr/>
          <p:nvPr/>
        </p:nvSpPr>
        <p:spPr>
          <a:xfrm rot="5400000">
            <a:off x="8116207" y="1869395"/>
            <a:ext cx="5106988"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2"/>
          <p:cNvSpPr/>
          <p:nvPr/>
        </p:nvSpPr>
        <p:spPr>
          <a:xfrm rot="5400000">
            <a:off x="9868202" y="5372403"/>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2"/>
          <p:cNvSpPr txBox="1"/>
          <p:nvPr>
            <p:ph type="title"/>
          </p:nvPr>
        </p:nvSpPr>
        <p:spPr>
          <a:xfrm rot="5400000">
            <a:off x="8489252" y="2249576"/>
            <a:ext cx="4353760" cy="1073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p32"/>
          <p:cNvSpPr txBox="1"/>
          <p:nvPr>
            <p:ph idx="1" type="body"/>
          </p:nvPr>
        </p:nvSpPr>
        <p:spPr>
          <a:xfrm rot="5400000">
            <a:off x="2452029" y="-1162110"/>
            <a:ext cx="5326589" cy="88700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9" name="Google Shape;199;p32"/>
          <p:cNvSpPr txBox="1"/>
          <p:nvPr>
            <p:ph idx="10" type="dt"/>
          </p:nvPr>
        </p:nvSpPr>
        <p:spPr>
          <a:xfrm>
            <a:off x="6807126"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32"/>
          <p:cNvSpPr txBox="1"/>
          <p:nvPr>
            <p:ph idx="11" type="ftr"/>
          </p:nvPr>
        </p:nvSpPr>
        <p:spPr>
          <a:xfrm>
            <a:off x="680321" y="5936188"/>
            <a:ext cx="61268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32"/>
          <p:cNvSpPr txBox="1"/>
          <p:nvPr>
            <p:ph idx="12" type="sldNum"/>
          </p:nvPr>
        </p:nvSpPr>
        <p:spPr>
          <a:xfrm>
            <a:off x="10097550" y="5398633"/>
            <a:ext cx="1154151" cy="1090789"/>
          </a:xfrm>
          <a:prstGeom prst="rect">
            <a:avLst/>
          </a:prstGeom>
          <a:noFill/>
          <a:ln>
            <a:noFill/>
          </a:ln>
        </p:spPr>
        <p:txBody>
          <a:bodyPr anchorCtr="0" anchor="t" bIns="45700" lIns="91425" spcFirstLastPara="1" rIns="91425" wrap="square" tIns="45700">
            <a:noAutofit/>
          </a:bodyPr>
          <a:lstStyle>
            <a:lvl1pPr indent="0" lvl="0" marL="0" algn="ctr">
              <a:spcBef>
                <a:spcPts val="0"/>
              </a:spcBef>
              <a:buNone/>
              <a:defRPr sz="3600">
                <a:solidFill>
                  <a:schemeClr val="lt1"/>
                </a:solidFill>
                <a:latin typeface="Trebuchet MS"/>
                <a:ea typeface="Trebuchet MS"/>
                <a:cs typeface="Trebuchet MS"/>
                <a:sym typeface="Trebuchet MS"/>
              </a:defRPr>
            </a:lvl1pPr>
            <a:lvl2pPr indent="0" lvl="1" marL="0" algn="ctr">
              <a:spcBef>
                <a:spcPts val="0"/>
              </a:spcBef>
              <a:buNone/>
              <a:defRPr sz="3600">
                <a:solidFill>
                  <a:schemeClr val="lt1"/>
                </a:solidFill>
                <a:latin typeface="Trebuchet MS"/>
                <a:ea typeface="Trebuchet MS"/>
                <a:cs typeface="Trebuchet MS"/>
                <a:sym typeface="Trebuchet MS"/>
              </a:defRPr>
            </a:lvl2pPr>
            <a:lvl3pPr indent="0" lvl="2" marL="0" algn="ctr">
              <a:spcBef>
                <a:spcPts val="0"/>
              </a:spcBef>
              <a:buNone/>
              <a:defRPr sz="3600">
                <a:solidFill>
                  <a:schemeClr val="lt1"/>
                </a:solidFill>
                <a:latin typeface="Trebuchet MS"/>
                <a:ea typeface="Trebuchet MS"/>
                <a:cs typeface="Trebuchet MS"/>
                <a:sym typeface="Trebuchet MS"/>
              </a:defRPr>
            </a:lvl3pPr>
            <a:lvl4pPr indent="0" lvl="3" marL="0" algn="ctr">
              <a:spcBef>
                <a:spcPts val="0"/>
              </a:spcBef>
              <a:buNone/>
              <a:defRPr sz="3600">
                <a:solidFill>
                  <a:schemeClr val="lt1"/>
                </a:solidFill>
                <a:latin typeface="Trebuchet MS"/>
                <a:ea typeface="Trebuchet MS"/>
                <a:cs typeface="Trebuchet MS"/>
                <a:sym typeface="Trebuchet MS"/>
              </a:defRPr>
            </a:lvl4pPr>
            <a:lvl5pPr indent="0" lvl="4" marL="0" algn="ctr">
              <a:spcBef>
                <a:spcPts val="0"/>
              </a:spcBef>
              <a:buNone/>
              <a:defRPr sz="3600">
                <a:solidFill>
                  <a:schemeClr val="lt1"/>
                </a:solidFill>
                <a:latin typeface="Trebuchet MS"/>
                <a:ea typeface="Trebuchet MS"/>
                <a:cs typeface="Trebuchet MS"/>
                <a:sym typeface="Trebuchet MS"/>
              </a:defRPr>
            </a:lvl5pPr>
            <a:lvl6pPr indent="0" lvl="5" marL="0" algn="ctr">
              <a:spcBef>
                <a:spcPts val="0"/>
              </a:spcBef>
              <a:buNone/>
              <a:defRPr sz="3600">
                <a:solidFill>
                  <a:schemeClr val="lt1"/>
                </a:solidFill>
                <a:latin typeface="Trebuchet MS"/>
                <a:ea typeface="Trebuchet MS"/>
                <a:cs typeface="Trebuchet MS"/>
                <a:sym typeface="Trebuchet MS"/>
              </a:defRPr>
            </a:lvl6pPr>
            <a:lvl7pPr indent="0" lvl="6" marL="0" algn="ctr">
              <a:spcBef>
                <a:spcPts val="0"/>
              </a:spcBef>
              <a:buNone/>
              <a:defRPr sz="3600">
                <a:solidFill>
                  <a:schemeClr val="lt1"/>
                </a:solidFill>
                <a:latin typeface="Trebuchet MS"/>
                <a:ea typeface="Trebuchet MS"/>
                <a:cs typeface="Trebuchet MS"/>
                <a:sym typeface="Trebuchet MS"/>
              </a:defRPr>
            </a:lvl7pPr>
            <a:lvl8pPr indent="0" lvl="7" marL="0" algn="ctr">
              <a:spcBef>
                <a:spcPts val="0"/>
              </a:spcBef>
              <a:buNone/>
              <a:defRPr sz="3600">
                <a:solidFill>
                  <a:schemeClr val="lt1"/>
                </a:solidFill>
                <a:latin typeface="Trebuchet MS"/>
                <a:ea typeface="Trebuchet MS"/>
                <a:cs typeface="Trebuchet MS"/>
                <a:sym typeface="Trebuchet MS"/>
              </a:defRPr>
            </a:lvl8pPr>
            <a:lvl9pPr indent="0" lvl="8" marL="0" algn="ctr">
              <a:spcBef>
                <a:spcPts val="0"/>
              </a:spcBef>
              <a:buNone/>
              <a:defRPr sz="3600">
                <a:solidFill>
                  <a:schemeClr val="lt1"/>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09" name="Shape 209"/>
        <p:cNvGrpSpPr/>
        <p:nvPr/>
      </p:nvGrpSpPr>
      <p:grpSpPr>
        <a:xfrm>
          <a:off x="0" y="0"/>
          <a:ext cx="0" cy="0"/>
          <a:chOff x="0" y="0"/>
          <a:chExt cx="0" cy="0"/>
        </a:xfrm>
      </p:grpSpPr>
      <p:pic>
        <p:nvPicPr>
          <p:cNvPr descr="HD-ShadowLong.png" id="210" name="Google Shape;210;p20"/>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211" name="Google Shape;211;p20"/>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212" name="Google Shape;212;p20"/>
          <p:cNvSpPr/>
          <p:nvPr/>
        </p:nvSpPr>
        <p:spPr>
          <a:xfrm>
            <a:off x="0" y="609600"/>
            <a:ext cx="10437812" cy="1368198"/>
          </a:xfrm>
          <a:prstGeom prst="rect">
            <a:avLst/>
          </a:pr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0"/>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0"/>
          <p:cNvSpPr txBox="1"/>
          <p:nvPr>
            <p:ph type="title"/>
          </p:nvPr>
        </p:nvSpPr>
        <p:spPr>
          <a:xfrm>
            <a:off x="680321" y="753227"/>
            <a:ext cx="9613859" cy="10809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5" name="Google Shape;215;p20"/>
          <p:cNvSpPr txBox="1"/>
          <p:nvPr>
            <p:ph idx="1" type="body"/>
          </p:nvPr>
        </p:nvSpPr>
        <p:spPr>
          <a:xfrm>
            <a:off x="4685846" y="2336873"/>
            <a:ext cx="5608336" cy="35993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6" name="Google Shape;216;p20"/>
          <p:cNvSpPr txBox="1"/>
          <p:nvPr>
            <p:ph idx="2" type="body"/>
          </p:nvPr>
        </p:nvSpPr>
        <p:spPr>
          <a:xfrm>
            <a:off x="680322" y="2336872"/>
            <a:ext cx="3790078" cy="359931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17" name="Google Shape;217;p2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8" name="Google Shape;218;p2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20"/>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pic>
        <p:nvPicPr>
          <p:cNvPr descr="HD-ShadowLong.png" id="27" name="Google Shape;27;p15"/>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28" name="Google Shape;28;p15"/>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29" name="Google Shape;29;p15"/>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5"/>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5"/>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3" name="Google Shape;33;p1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pic>
        <p:nvPicPr>
          <p:cNvPr descr="HD-ShadowLong.png" id="37" name="Google Shape;37;p16"/>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38" name="Google Shape;38;p16"/>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39" name="Google Shape;39;p16"/>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6"/>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6"/>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6"/>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45" name="Shape 45"/>
        <p:cNvGrpSpPr/>
        <p:nvPr/>
      </p:nvGrpSpPr>
      <p:grpSpPr>
        <a:xfrm>
          <a:off x="0" y="0"/>
          <a:ext cx="0" cy="0"/>
          <a:chOff x="0" y="0"/>
          <a:chExt cx="0" cy="0"/>
        </a:xfrm>
      </p:grpSpPr>
      <p:pic>
        <p:nvPicPr>
          <p:cNvPr descr="HD-ShadowLong.png" id="46" name="Google Shape;46;p17"/>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47" name="Google Shape;47;p17"/>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48" name="Google Shape;48;p17"/>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7"/>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7"/>
          <p:cNvSpPr txBox="1"/>
          <p:nvPr>
            <p:ph type="title"/>
          </p:nvPr>
        </p:nvSpPr>
        <p:spPr>
          <a:xfrm>
            <a:off x="669222" y="753228"/>
            <a:ext cx="96249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7"/>
          <p:cNvSpPr txBox="1"/>
          <p:nvPr>
            <p:ph idx="1" type="body"/>
          </p:nvPr>
        </p:nvSpPr>
        <p:spPr>
          <a:xfrm>
            <a:off x="660946" y="2336873"/>
            <a:ext cx="3070034"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52" name="Google Shape;52;p17"/>
          <p:cNvSpPr txBox="1"/>
          <p:nvPr>
            <p:ph idx="2" type="body"/>
          </p:nvPr>
        </p:nvSpPr>
        <p:spPr>
          <a:xfrm>
            <a:off x="680322" y="3022673"/>
            <a:ext cx="3049702"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53" name="Google Shape;53;p17"/>
          <p:cNvSpPr txBox="1"/>
          <p:nvPr>
            <p:ph idx="3" type="body"/>
          </p:nvPr>
        </p:nvSpPr>
        <p:spPr>
          <a:xfrm>
            <a:off x="3956025" y="233687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54" name="Google Shape;54;p17"/>
          <p:cNvSpPr txBox="1"/>
          <p:nvPr>
            <p:ph idx="4" type="body"/>
          </p:nvPr>
        </p:nvSpPr>
        <p:spPr>
          <a:xfrm>
            <a:off x="3945470" y="3022673"/>
            <a:ext cx="3063240"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55" name="Google Shape;55;p17"/>
          <p:cNvSpPr txBox="1"/>
          <p:nvPr>
            <p:ph idx="5" type="body"/>
          </p:nvPr>
        </p:nvSpPr>
        <p:spPr>
          <a:xfrm>
            <a:off x="7224156" y="2336873"/>
            <a:ext cx="307002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56" name="Google Shape;56;p17"/>
          <p:cNvSpPr txBox="1"/>
          <p:nvPr>
            <p:ph idx="6" type="body"/>
          </p:nvPr>
        </p:nvSpPr>
        <p:spPr>
          <a:xfrm>
            <a:off x="7224156" y="3022673"/>
            <a:ext cx="3070025"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57" name="Google Shape;57;p1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7"/>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pic>
        <p:nvPicPr>
          <p:cNvPr descr="HD-ShadowLong.png" id="61" name="Google Shape;61;p21"/>
          <p:cNvPicPr preferRelativeResize="0"/>
          <p:nvPr/>
        </p:nvPicPr>
        <p:blipFill rotWithShape="1">
          <a:blip r:embed="rId2">
            <a:alphaModFix/>
          </a:blip>
          <a:srcRect b="0" l="0" r="0" t="0"/>
          <a:stretch/>
        </p:blipFill>
        <p:spPr>
          <a:xfrm>
            <a:off x="-1" y="4086907"/>
            <a:ext cx="10437812" cy="321164"/>
          </a:xfrm>
          <a:prstGeom prst="rect">
            <a:avLst/>
          </a:prstGeom>
          <a:noFill/>
          <a:ln>
            <a:noFill/>
          </a:ln>
        </p:spPr>
      </p:pic>
      <p:pic>
        <p:nvPicPr>
          <p:cNvPr descr="HD-ShadowShort.png" id="62" name="Google Shape;62;p21"/>
          <p:cNvPicPr preferRelativeResize="0"/>
          <p:nvPr/>
        </p:nvPicPr>
        <p:blipFill rotWithShape="1">
          <a:blip r:embed="rId3">
            <a:alphaModFix/>
          </a:blip>
          <a:srcRect b="0" l="0" r="0" t="0"/>
          <a:stretch/>
        </p:blipFill>
        <p:spPr>
          <a:xfrm>
            <a:off x="10585824" y="4087901"/>
            <a:ext cx="1602997" cy="144270"/>
          </a:xfrm>
          <a:prstGeom prst="rect">
            <a:avLst/>
          </a:prstGeom>
          <a:noFill/>
          <a:ln>
            <a:noFill/>
          </a:ln>
        </p:spPr>
      </p:pic>
      <p:sp>
        <p:nvSpPr>
          <p:cNvPr id="63" name="Google Shape;63;p21"/>
          <p:cNvSpPr/>
          <p:nvPr/>
        </p:nvSpPr>
        <p:spPr>
          <a:xfrm>
            <a:off x="-2" y="2726267"/>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1"/>
          <p:cNvSpPr/>
          <p:nvPr/>
        </p:nvSpPr>
        <p:spPr>
          <a:xfrm>
            <a:off x="10585825" y="2726267"/>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1"/>
          <p:cNvSpPr txBox="1"/>
          <p:nvPr>
            <p:ph type="title"/>
          </p:nvPr>
        </p:nvSpPr>
        <p:spPr>
          <a:xfrm>
            <a:off x="680322" y="2869895"/>
            <a:ext cx="9613860" cy="109078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1"/>
          <p:cNvSpPr txBox="1"/>
          <p:nvPr>
            <p:ph idx="1" type="body"/>
          </p:nvPr>
        </p:nvSpPr>
        <p:spPr>
          <a:xfrm>
            <a:off x="680322" y="4232171"/>
            <a:ext cx="9613860" cy="170401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000"/>
              <a:buNone/>
              <a:defRPr sz="20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67" name="Google Shape;67;p2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1"/>
          <p:cNvSpPr txBox="1"/>
          <p:nvPr>
            <p:ph idx="12" type="sldNum"/>
          </p:nvPr>
        </p:nvSpPr>
        <p:spPr>
          <a:xfrm>
            <a:off x="10729455" y="286989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0" name="Shape 70"/>
        <p:cNvGrpSpPr/>
        <p:nvPr/>
      </p:nvGrpSpPr>
      <p:grpSpPr>
        <a:xfrm>
          <a:off x="0" y="0"/>
          <a:ext cx="0" cy="0"/>
          <a:chOff x="0" y="0"/>
          <a:chExt cx="0" cy="0"/>
        </a:xfrm>
      </p:grpSpPr>
      <p:pic>
        <p:nvPicPr>
          <p:cNvPr descr="HD-ShadowLong.png" id="71" name="Google Shape;71;p22"/>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72" name="Google Shape;72;p22"/>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73" name="Google Shape;73;p22"/>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2"/>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2"/>
          <p:cNvSpPr txBox="1"/>
          <p:nvPr>
            <p:ph idx="1" type="body"/>
          </p:nvPr>
        </p:nvSpPr>
        <p:spPr>
          <a:xfrm>
            <a:off x="680320" y="2336873"/>
            <a:ext cx="46983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7" name="Google Shape;77;p22"/>
          <p:cNvSpPr txBox="1"/>
          <p:nvPr>
            <p:ph idx="2" type="body"/>
          </p:nvPr>
        </p:nvSpPr>
        <p:spPr>
          <a:xfrm>
            <a:off x="5594123" y="2336873"/>
            <a:ext cx="47000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8" name="Google Shape;78;p2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2"/>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pic>
        <p:nvPicPr>
          <p:cNvPr descr="HD-ShadowLong.png" id="82" name="Google Shape;82;p23"/>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83" name="Google Shape;83;p23"/>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84" name="Google Shape;84;p23"/>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3"/>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3"/>
          <p:cNvSpPr txBox="1"/>
          <p:nvPr>
            <p:ph type="title"/>
          </p:nvPr>
        </p:nvSpPr>
        <p:spPr>
          <a:xfrm>
            <a:off x="680319" y="753229"/>
            <a:ext cx="9613863" cy="108093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23"/>
          <p:cNvSpPr txBox="1"/>
          <p:nvPr>
            <p:ph idx="1" type="body"/>
          </p:nvPr>
        </p:nvSpPr>
        <p:spPr>
          <a:xfrm>
            <a:off x="906350" y="2336873"/>
            <a:ext cx="4472327" cy="69313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88" name="Google Shape;88;p23"/>
          <p:cNvSpPr txBox="1"/>
          <p:nvPr>
            <p:ph idx="2" type="body"/>
          </p:nvPr>
        </p:nvSpPr>
        <p:spPr>
          <a:xfrm>
            <a:off x="680322" y="3030008"/>
            <a:ext cx="4698355"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9" name="Google Shape;89;p23"/>
          <p:cNvSpPr txBox="1"/>
          <p:nvPr>
            <p:ph idx="3" type="body"/>
          </p:nvPr>
        </p:nvSpPr>
        <p:spPr>
          <a:xfrm>
            <a:off x="5820154" y="2336873"/>
            <a:ext cx="4474028" cy="69207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90" name="Google Shape;90;p23"/>
          <p:cNvSpPr txBox="1"/>
          <p:nvPr>
            <p:ph idx="4" type="body"/>
          </p:nvPr>
        </p:nvSpPr>
        <p:spPr>
          <a:xfrm>
            <a:off x="5594123" y="3030008"/>
            <a:ext cx="4700059"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1" name="Google Shape;91;p2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pic>
        <p:nvPicPr>
          <p:cNvPr descr="HD-ShadowShort.png" id="95" name="Google Shape;95;p24"/>
          <p:cNvPicPr preferRelativeResize="0"/>
          <p:nvPr/>
        </p:nvPicPr>
        <p:blipFill rotWithShape="1">
          <a:blip r:embed="rId2">
            <a:alphaModFix/>
          </a:blip>
          <a:srcRect b="0" l="0" r="0" t="0"/>
          <a:stretch/>
        </p:blipFill>
        <p:spPr>
          <a:xfrm>
            <a:off x="10585826" y="1971234"/>
            <a:ext cx="1602997" cy="144270"/>
          </a:xfrm>
          <a:prstGeom prst="rect">
            <a:avLst/>
          </a:prstGeom>
          <a:noFill/>
          <a:ln>
            <a:noFill/>
          </a:ln>
        </p:spPr>
      </p:pic>
      <p:sp>
        <p:nvSpPr>
          <p:cNvPr id="96" name="Google Shape;96;p24"/>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4"/>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0" name="Shape 100"/>
        <p:cNvGrpSpPr/>
        <p:nvPr/>
      </p:nvGrpSpPr>
      <p:grpSpPr>
        <a:xfrm>
          <a:off x="0" y="0"/>
          <a:ext cx="0" cy="0"/>
          <a:chOff x="0" y="0"/>
          <a:chExt cx="0" cy="0"/>
        </a:xfrm>
      </p:grpSpPr>
      <p:pic>
        <p:nvPicPr>
          <p:cNvPr descr="HD-ShadowLong.png" id="101" name="Google Shape;101;p19"/>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02" name="Google Shape;102;p19"/>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03" name="Google Shape;103;p19"/>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9"/>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txBox="1"/>
          <p:nvPr>
            <p:ph type="title"/>
          </p:nvPr>
        </p:nvSpPr>
        <p:spPr>
          <a:xfrm>
            <a:off x="680321" y="753227"/>
            <a:ext cx="9613859" cy="10809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19"/>
          <p:cNvSpPr txBox="1"/>
          <p:nvPr>
            <p:ph idx="1" type="body"/>
          </p:nvPr>
        </p:nvSpPr>
        <p:spPr>
          <a:xfrm>
            <a:off x="4685846" y="2336873"/>
            <a:ext cx="5608336" cy="35993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7" name="Google Shape;107;p19"/>
          <p:cNvSpPr txBox="1"/>
          <p:nvPr>
            <p:ph idx="2" type="body"/>
          </p:nvPr>
        </p:nvSpPr>
        <p:spPr>
          <a:xfrm>
            <a:off x="680322" y="2336872"/>
            <a:ext cx="3790078" cy="359931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8" name="Google Shape;108;p1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9"/>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8.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9" name="Shape 9"/>
        <p:cNvGrpSpPr/>
        <p:nvPr/>
      </p:nvGrpSpPr>
      <p:grpSpPr>
        <a:xfrm>
          <a:off x="0" y="0"/>
          <a:ext cx="0" cy="0"/>
          <a:chOff x="0" y="0"/>
          <a:chExt cx="0" cy="0"/>
        </a:xfrm>
      </p:grpSpPr>
      <p:pic>
        <p:nvPicPr>
          <p:cNvPr descr="hashOverlay-FullResolve.png" id="10" name="Google Shape;10;p13"/>
          <p:cNvPicPr preferRelativeResize="0"/>
          <p:nvPr/>
        </p:nvPicPr>
        <p:blipFill rotWithShape="1">
          <a:blip r:embed="rId1">
            <a:alphaModFix amt="10000"/>
          </a:blip>
          <a:srcRect b="0" l="0" r="0" t="0"/>
          <a:stretch/>
        </p:blipFill>
        <p:spPr>
          <a:xfrm>
            <a:off x="0" y="0"/>
            <a:ext cx="12192000" cy="6858000"/>
          </a:xfrm>
          <a:prstGeom prst="rect">
            <a:avLst/>
          </a:prstGeom>
          <a:noFill/>
          <a:ln>
            <a:noFill/>
          </a:ln>
        </p:spPr>
      </p:pic>
      <p:sp>
        <p:nvSpPr>
          <p:cNvPr id="11" name="Google Shape;11;p1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3"/>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13" name="Google Shape;13;p1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4" name="Google Shape;14;p1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5" name="Google Shape;15;p1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3600" u="none" cap="none" strike="noStrike">
                <a:solidFill>
                  <a:schemeClr val="lt1"/>
                </a:solidFill>
                <a:latin typeface="Trebuchet MS"/>
                <a:ea typeface="Trebuchet MS"/>
                <a:cs typeface="Trebuchet MS"/>
                <a:sym typeface="Trebuchet MS"/>
              </a:defRPr>
            </a:lvl1pPr>
            <a:lvl2pPr indent="0" lvl="1" marL="0" marR="0" rtl="0" algn="l">
              <a:spcBef>
                <a:spcPts val="0"/>
              </a:spcBef>
              <a:buNone/>
              <a:defRPr b="0" i="0" sz="3600" u="none" cap="none" strike="noStrike">
                <a:solidFill>
                  <a:schemeClr val="lt1"/>
                </a:solidFill>
                <a:latin typeface="Trebuchet MS"/>
                <a:ea typeface="Trebuchet MS"/>
                <a:cs typeface="Trebuchet MS"/>
                <a:sym typeface="Trebuchet MS"/>
              </a:defRPr>
            </a:lvl2pPr>
            <a:lvl3pPr indent="0" lvl="2" marL="0" marR="0" rtl="0" algn="l">
              <a:spcBef>
                <a:spcPts val="0"/>
              </a:spcBef>
              <a:buNone/>
              <a:defRPr b="0" i="0" sz="3600" u="none" cap="none" strike="noStrike">
                <a:solidFill>
                  <a:schemeClr val="lt1"/>
                </a:solidFill>
                <a:latin typeface="Trebuchet MS"/>
                <a:ea typeface="Trebuchet MS"/>
                <a:cs typeface="Trebuchet MS"/>
                <a:sym typeface="Trebuchet MS"/>
              </a:defRPr>
            </a:lvl3pPr>
            <a:lvl4pPr indent="0" lvl="3" marL="0" marR="0" rtl="0" algn="l">
              <a:spcBef>
                <a:spcPts val="0"/>
              </a:spcBef>
              <a:buNone/>
              <a:defRPr b="0" i="0" sz="3600" u="none" cap="none" strike="noStrike">
                <a:solidFill>
                  <a:schemeClr val="lt1"/>
                </a:solidFill>
                <a:latin typeface="Trebuchet MS"/>
                <a:ea typeface="Trebuchet MS"/>
                <a:cs typeface="Trebuchet MS"/>
                <a:sym typeface="Trebuchet MS"/>
              </a:defRPr>
            </a:lvl4pPr>
            <a:lvl5pPr indent="0" lvl="4" marL="0" marR="0" rtl="0" algn="l">
              <a:spcBef>
                <a:spcPts val="0"/>
              </a:spcBef>
              <a:buNone/>
              <a:defRPr b="0" i="0" sz="3600" u="none" cap="none" strike="noStrike">
                <a:solidFill>
                  <a:schemeClr val="lt1"/>
                </a:solidFill>
                <a:latin typeface="Trebuchet MS"/>
                <a:ea typeface="Trebuchet MS"/>
                <a:cs typeface="Trebuchet MS"/>
                <a:sym typeface="Trebuchet MS"/>
              </a:defRPr>
            </a:lvl5pPr>
            <a:lvl6pPr indent="0" lvl="5" marL="0" marR="0" rtl="0" algn="l">
              <a:spcBef>
                <a:spcPts val="0"/>
              </a:spcBef>
              <a:buNone/>
              <a:defRPr b="0" i="0" sz="3600" u="none" cap="none" strike="noStrike">
                <a:solidFill>
                  <a:schemeClr val="lt1"/>
                </a:solidFill>
                <a:latin typeface="Trebuchet MS"/>
                <a:ea typeface="Trebuchet MS"/>
                <a:cs typeface="Trebuchet MS"/>
                <a:sym typeface="Trebuchet MS"/>
              </a:defRPr>
            </a:lvl6pPr>
            <a:lvl7pPr indent="0" lvl="6" marL="0" marR="0" rtl="0" algn="l">
              <a:spcBef>
                <a:spcPts val="0"/>
              </a:spcBef>
              <a:buNone/>
              <a:defRPr b="0" i="0" sz="3600" u="none" cap="none" strike="noStrike">
                <a:solidFill>
                  <a:schemeClr val="lt1"/>
                </a:solidFill>
                <a:latin typeface="Trebuchet MS"/>
                <a:ea typeface="Trebuchet MS"/>
                <a:cs typeface="Trebuchet MS"/>
                <a:sym typeface="Trebuchet MS"/>
              </a:defRPr>
            </a:lvl7pPr>
            <a:lvl8pPr indent="0" lvl="7" marL="0" marR="0" rtl="0" algn="l">
              <a:spcBef>
                <a:spcPts val="0"/>
              </a:spcBef>
              <a:buNone/>
              <a:defRPr b="0" i="0" sz="3600" u="none" cap="none" strike="noStrike">
                <a:solidFill>
                  <a:schemeClr val="lt1"/>
                </a:solidFill>
                <a:latin typeface="Trebuchet MS"/>
                <a:ea typeface="Trebuchet MS"/>
                <a:cs typeface="Trebuchet MS"/>
                <a:sym typeface="Trebuchet MS"/>
              </a:defRPr>
            </a:lvl8pPr>
            <a:lvl9pPr indent="0" lvl="8" marL="0" marR="0" rtl="0" algn="l">
              <a:spcBef>
                <a:spcPts val="0"/>
              </a:spcBef>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50000">
              <a:srgbClr val="FEFFFF"/>
            </a:gs>
            <a:gs pos="100000">
              <a:srgbClr val="918888"/>
            </a:gs>
          </a:gsLst>
          <a:lin ang="2520000" scaled="0"/>
        </a:gradFill>
      </p:bgPr>
    </p:bg>
    <p:spTree>
      <p:nvGrpSpPr>
        <p:cNvPr id="202" name="Shape 202"/>
        <p:cNvGrpSpPr/>
        <p:nvPr/>
      </p:nvGrpSpPr>
      <p:grpSpPr>
        <a:xfrm>
          <a:off x="0" y="0"/>
          <a:ext cx="0" cy="0"/>
          <a:chOff x="0" y="0"/>
          <a:chExt cx="0" cy="0"/>
        </a:xfrm>
      </p:grpSpPr>
      <p:pic>
        <p:nvPicPr>
          <p:cNvPr descr="hashOverlay-FullResolve.png" id="203" name="Google Shape;203;p18"/>
          <p:cNvPicPr preferRelativeResize="0"/>
          <p:nvPr/>
        </p:nvPicPr>
        <p:blipFill rotWithShape="1">
          <a:blip r:embed="rId1">
            <a:alphaModFix amt="10000"/>
          </a:blip>
          <a:srcRect b="0" l="0" r="0" t="0"/>
          <a:stretch/>
        </p:blipFill>
        <p:spPr>
          <a:xfrm>
            <a:off x="0" y="0"/>
            <a:ext cx="12192000" cy="6858000"/>
          </a:xfrm>
          <a:prstGeom prst="rect">
            <a:avLst/>
          </a:prstGeom>
          <a:noFill/>
          <a:ln>
            <a:noFill/>
          </a:ln>
        </p:spPr>
      </p:pic>
      <p:sp>
        <p:nvSpPr>
          <p:cNvPr id="204" name="Google Shape;204;p1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600"/>
              <a:buFont typeface="Trebuchet MS"/>
              <a:buNone/>
              <a:defRPr b="0" i="0" sz="36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5" name="Google Shape;205;p18"/>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Trebuchet MS"/>
                <a:ea typeface="Trebuchet MS"/>
                <a:cs typeface="Trebuchet MS"/>
                <a:sym typeface="Trebuchet MS"/>
              </a:defRPr>
            </a:lvl9pPr>
          </a:lstStyle>
          <a:p/>
        </p:txBody>
      </p:sp>
      <p:sp>
        <p:nvSpPr>
          <p:cNvPr id="206" name="Google Shape;206;p1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105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7" name="Google Shape;207;p1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05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8" name="Google Shape;208;p18"/>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sz="3600" u="none">
                <a:solidFill>
                  <a:srgbClr val="888888"/>
                </a:solidFill>
                <a:latin typeface="Trebuchet MS"/>
                <a:ea typeface="Trebuchet MS"/>
                <a:cs typeface="Trebuchet MS"/>
                <a:sym typeface="Trebuchet MS"/>
              </a:defRPr>
            </a:lvl1pPr>
            <a:lvl2pPr indent="0" lvl="1" marL="0" marR="0" rtl="0" algn="l">
              <a:spcBef>
                <a:spcPts val="0"/>
              </a:spcBef>
              <a:buNone/>
              <a:defRPr b="0" sz="3600" u="none">
                <a:solidFill>
                  <a:srgbClr val="888888"/>
                </a:solidFill>
                <a:latin typeface="Trebuchet MS"/>
                <a:ea typeface="Trebuchet MS"/>
                <a:cs typeface="Trebuchet MS"/>
                <a:sym typeface="Trebuchet MS"/>
              </a:defRPr>
            </a:lvl2pPr>
            <a:lvl3pPr indent="0" lvl="2" marL="0" marR="0" rtl="0" algn="l">
              <a:spcBef>
                <a:spcPts val="0"/>
              </a:spcBef>
              <a:buNone/>
              <a:defRPr b="0" sz="3600" u="none">
                <a:solidFill>
                  <a:srgbClr val="888888"/>
                </a:solidFill>
                <a:latin typeface="Trebuchet MS"/>
                <a:ea typeface="Trebuchet MS"/>
                <a:cs typeface="Trebuchet MS"/>
                <a:sym typeface="Trebuchet MS"/>
              </a:defRPr>
            </a:lvl3pPr>
            <a:lvl4pPr indent="0" lvl="3" marL="0" marR="0" rtl="0" algn="l">
              <a:spcBef>
                <a:spcPts val="0"/>
              </a:spcBef>
              <a:buNone/>
              <a:defRPr b="0" sz="3600" u="none">
                <a:solidFill>
                  <a:srgbClr val="888888"/>
                </a:solidFill>
                <a:latin typeface="Trebuchet MS"/>
                <a:ea typeface="Trebuchet MS"/>
                <a:cs typeface="Trebuchet MS"/>
                <a:sym typeface="Trebuchet MS"/>
              </a:defRPr>
            </a:lvl4pPr>
            <a:lvl5pPr indent="0" lvl="4" marL="0" marR="0" rtl="0" algn="l">
              <a:spcBef>
                <a:spcPts val="0"/>
              </a:spcBef>
              <a:buNone/>
              <a:defRPr b="0" sz="3600" u="none">
                <a:solidFill>
                  <a:srgbClr val="888888"/>
                </a:solidFill>
                <a:latin typeface="Trebuchet MS"/>
                <a:ea typeface="Trebuchet MS"/>
                <a:cs typeface="Trebuchet MS"/>
                <a:sym typeface="Trebuchet MS"/>
              </a:defRPr>
            </a:lvl5pPr>
            <a:lvl6pPr indent="0" lvl="5" marL="0" marR="0" rtl="0" algn="l">
              <a:spcBef>
                <a:spcPts val="0"/>
              </a:spcBef>
              <a:buNone/>
              <a:defRPr b="0" sz="3600" u="none">
                <a:solidFill>
                  <a:srgbClr val="888888"/>
                </a:solidFill>
                <a:latin typeface="Trebuchet MS"/>
                <a:ea typeface="Trebuchet MS"/>
                <a:cs typeface="Trebuchet MS"/>
                <a:sym typeface="Trebuchet MS"/>
              </a:defRPr>
            </a:lvl6pPr>
            <a:lvl7pPr indent="0" lvl="6" marL="0" marR="0" rtl="0" algn="l">
              <a:spcBef>
                <a:spcPts val="0"/>
              </a:spcBef>
              <a:buNone/>
              <a:defRPr b="0" sz="3600" u="none">
                <a:solidFill>
                  <a:srgbClr val="888888"/>
                </a:solidFill>
                <a:latin typeface="Trebuchet MS"/>
                <a:ea typeface="Trebuchet MS"/>
                <a:cs typeface="Trebuchet MS"/>
                <a:sym typeface="Trebuchet MS"/>
              </a:defRPr>
            </a:lvl7pPr>
            <a:lvl8pPr indent="0" lvl="7" marL="0" marR="0" rtl="0" algn="l">
              <a:spcBef>
                <a:spcPts val="0"/>
              </a:spcBef>
              <a:buNone/>
              <a:defRPr b="0" sz="3600" u="none">
                <a:solidFill>
                  <a:srgbClr val="888888"/>
                </a:solidFill>
                <a:latin typeface="Trebuchet MS"/>
                <a:ea typeface="Trebuchet MS"/>
                <a:cs typeface="Trebuchet MS"/>
                <a:sym typeface="Trebuchet MS"/>
              </a:defRPr>
            </a:lvl8pPr>
            <a:lvl9pPr indent="0" lvl="8" marL="0" marR="0" rtl="0" algn="l">
              <a:spcBef>
                <a:spcPts val="0"/>
              </a:spcBef>
              <a:buNone/>
              <a:defRPr b="0" sz="3600" u="none">
                <a:solidFill>
                  <a:srgbClr val="888888"/>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7"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 Id="rId4" Type="http://schemas.openxmlformats.org/officeDocument/2006/relationships/image" Target="../media/image10.png"/><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20.png"/><Relationship Id="rId7"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3.jp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223" name="Shape 223"/>
        <p:cNvGrpSpPr/>
        <p:nvPr/>
      </p:nvGrpSpPr>
      <p:grpSpPr>
        <a:xfrm>
          <a:off x="0" y="0"/>
          <a:ext cx="0" cy="0"/>
          <a:chOff x="0" y="0"/>
          <a:chExt cx="0" cy="0"/>
        </a:xfrm>
      </p:grpSpPr>
      <p:pic>
        <p:nvPicPr>
          <p:cNvPr descr="geometric abstract image" id="224" name="Google Shape;224;p1"/>
          <p:cNvPicPr preferRelativeResize="0"/>
          <p:nvPr/>
        </p:nvPicPr>
        <p:blipFill rotWithShape="1">
          <a:blip r:embed="rId3">
            <a:alphaModFix/>
          </a:blip>
          <a:srcRect b="10360" l="0" r="9091" t="10360"/>
          <a:stretch/>
        </p:blipFill>
        <p:spPr>
          <a:xfrm>
            <a:off x="-3176" y="10"/>
            <a:ext cx="12192000" cy="6857991"/>
          </a:xfrm>
          <a:prstGeom prst="rect">
            <a:avLst/>
          </a:prstGeom>
          <a:noFill/>
          <a:ln>
            <a:noFill/>
          </a:ln>
        </p:spPr>
      </p:pic>
      <p:sp>
        <p:nvSpPr>
          <p:cNvPr id="225" name="Google Shape;225;p1"/>
          <p:cNvSpPr/>
          <p:nvPr/>
        </p:nvSpPr>
        <p:spPr>
          <a:xfrm>
            <a:off x="0" y="4249541"/>
            <a:ext cx="8968085" cy="1660332"/>
          </a:xfrm>
          <a:prstGeom prst="rect">
            <a:avLst/>
          </a:prstGeom>
          <a:solidFill>
            <a:srgbClr val="0C0C0C">
              <a:alpha val="8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
          <p:cNvSpPr txBox="1"/>
          <p:nvPr>
            <p:ph type="ctrTitle"/>
          </p:nvPr>
        </p:nvSpPr>
        <p:spPr>
          <a:xfrm>
            <a:off x="680322" y="4402667"/>
            <a:ext cx="8133478" cy="940240"/>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lt1"/>
              </a:buClr>
              <a:buSzPts val="3800"/>
              <a:buFont typeface="Trebuchet MS"/>
              <a:buNone/>
            </a:pPr>
            <a:r>
              <a:rPr lang="en-US" sz="3800"/>
              <a:t>Predicting Solar Power Generation</a:t>
            </a:r>
            <a:endParaRPr/>
          </a:p>
        </p:txBody>
      </p:sp>
      <p:sp>
        <p:nvSpPr>
          <p:cNvPr id="227" name="Google Shape;227;p1"/>
          <p:cNvSpPr txBox="1"/>
          <p:nvPr>
            <p:ph idx="1" type="subTitle"/>
          </p:nvPr>
        </p:nvSpPr>
        <p:spPr>
          <a:xfrm>
            <a:off x="680322" y="5342302"/>
            <a:ext cx="8133478" cy="406566"/>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1800"/>
              <a:buNone/>
            </a:pPr>
            <a:r>
              <a:rPr lang="en-US" sz="1800"/>
              <a:t>Jungju Lim, Tracy Strycharski, Robert Thomas III, Aaron Wong</a:t>
            </a:r>
            <a:endParaRPr/>
          </a:p>
        </p:txBody>
      </p:sp>
      <p:sp>
        <p:nvSpPr>
          <p:cNvPr id="228" name="Google Shape;228;p1"/>
          <p:cNvSpPr/>
          <p:nvPr/>
        </p:nvSpPr>
        <p:spPr>
          <a:xfrm>
            <a:off x="0" y="5902314"/>
            <a:ext cx="8968085" cy="275942"/>
          </a:xfrm>
          <a:prstGeom prst="rect">
            <a:avLst/>
          </a:prstGeom>
          <a:blipFill rotWithShape="1">
            <a:blip r:embed="rId4">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229" name="Google Shape;229;p1"/>
          <p:cNvSpPr/>
          <p:nvPr/>
        </p:nvSpPr>
        <p:spPr>
          <a:xfrm>
            <a:off x="9111715" y="4249541"/>
            <a:ext cx="3077109" cy="166033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
          <p:cNvSpPr/>
          <p:nvPr/>
        </p:nvSpPr>
        <p:spPr>
          <a:xfrm>
            <a:off x="9111715" y="5902314"/>
            <a:ext cx="3080285" cy="275942"/>
          </a:xfrm>
          <a:prstGeom prst="rect">
            <a:avLst/>
          </a:prstGeom>
          <a:blipFill rotWithShape="1">
            <a:blip r:embed="rId5">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329" name="Shape 329"/>
        <p:cNvGrpSpPr/>
        <p:nvPr/>
      </p:nvGrpSpPr>
      <p:grpSpPr>
        <a:xfrm>
          <a:off x="0" y="0"/>
          <a:ext cx="0" cy="0"/>
          <a:chOff x="0" y="0"/>
          <a:chExt cx="0" cy="0"/>
        </a:xfrm>
      </p:grpSpPr>
      <p:pic>
        <p:nvPicPr>
          <p:cNvPr id="330" name="Google Shape;330;p9"/>
          <p:cNvPicPr preferRelativeResize="0"/>
          <p:nvPr/>
        </p:nvPicPr>
        <p:blipFill rotWithShape="1">
          <a:blip r:embed="rId3">
            <a:alphaModFix amt="10000"/>
          </a:blip>
          <a:srcRect b="0" l="0" r="0" t="0"/>
          <a:stretch/>
        </p:blipFill>
        <p:spPr>
          <a:xfrm>
            <a:off x="0" y="0"/>
            <a:ext cx="12192000" cy="6858000"/>
          </a:xfrm>
          <a:prstGeom prst="rect">
            <a:avLst/>
          </a:prstGeom>
          <a:noFill/>
          <a:ln>
            <a:noFill/>
          </a:ln>
        </p:spPr>
      </p:pic>
      <p:pic>
        <p:nvPicPr>
          <p:cNvPr id="331" name="Google Shape;331;p9"/>
          <p:cNvPicPr preferRelativeResize="0"/>
          <p:nvPr/>
        </p:nvPicPr>
        <p:blipFill rotWithShape="1">
          <a:blip r:embed="rId4">
            <a:alphaModFix/>
          </a:blip>
          <a:srcRect b="0" l="0" r="0" t="0"/>
          <a:stretch/>
        </p:blipFill>
        <p:spPr>
          <a:xfrm>
            <a:off x="1" y="1970240"/>
            <a:ext cx="10437812" cy="321164"/>
          </a:xfrm>
          <a:prstGeom prst="rect">
            <a:avLst/>
          </a:prstGeom>
          <a:noFill/>
          <a:ln>
            <a:noFill/>
          </a:ln>
        </p:spPr>
      </p:pic>
      <p:pic>
        <p:nvPicPr>
          <p:cNvPr id="332" name="Google Shape;332;p9"/>
          <p:cNvPicPr preferRelativeResize="0"/>
          <p:nvPr/>
        </p:nvPicPr>
        <p:blipFill rotWithShape="1">
          <a:blip r:embed="rId5">
            <a:alphaModFix/>
          </a:blip>
          <a:srcRect b="0" l="0" r="0" t="0"/>
          <a:stretch/>
        </p:blipFill>
        <p:spPr>
          <a:xfrm>
            <a:off x="10585826" y="1971234"/>
            <a:ext cx="1602997" cy="144270"/>
          </a:xfrm>
          <a:prstGeom prst="rect">
            <a:avLst/>
          </a:prstGeom>
          <a:noFill/>
          <a:ln>
            <a:noFill/>
          </a:ln>
        </p:spPr>
      </p:pic>
      <p:sp>
        <p:nvSpPr>
          <p:cNvPr id="333" name="Google Shape;333;p9"/>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9"/>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Modeling</a:t>
            </a:r>
            <a:endParaRPr/>
          </a:p>
        </p:txBody>
      </p:sp>
      <p:grpSp>
        <p:nvGrpSpPr>
          <p:cNvPr id="336" name="Google Shape;336;p9"/>
          <p:cNvGrpSpPr/>
          <p:nvPr/>
        </p:nvGrpSpPr>
        <p:grpSpPr>
          <a:xfrm>
            <a:off x="681037" y="2336800"/>
            <a:ext cx="10830640" cy="3598862"/>
            <a:chOff x="0" y="0"/>
            <a:chExt cx="10830640" cy="3598862"/>
          </a:xfrm>
        </p:grpSpPr>
        <p:sp>
          <p:nvSpPr>
            <p:cNvPr id="337" name="Google Shape;337;p9"/>
            <p:cNvSpPr/>
            <p:nvPr/>
          </p:nvSpPr>
          <p:spPr>
            <a:xfrm>
              <a:off x="0" y="0"/>
              <a:ext cx="9206044" cy="1619488"/>
            </a:xfrm>
            <a:prstGeom prst="roundRect">
              <a:avLst>
                <a:gd fmla="val 10000" name="adj"/>
              </a:avLst>
            </a:prstGeom>
            <a:solidFill>
              <a:schemeClr val="accent2"/>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9"/>
            <p:cNvSpPr txBox="1"/>
            <p:nvPr/>
          </p:nvSpPr>
          <p:spPr>
            <a:xfrm>
              <a:off x="47433" y="47433"/>
              <a:ext cx="7532177" cy="1524622"/>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Trebuchet MS"/>
                <a:buNone/>
              </a:pPr>
              <a:r>
                <a:rPr b="1" lang="en-US" sz="2100">
                  <a:solidFill>
                    <a:schemeClr val="lt1"/>
                  </a:solidFill>
                  <a:latin typeface="Trebuchet MS"/>
                  <a:ea typeface="Trebuchet MS"/>
                  <a:cs typeface="Trebuchet MS"/>
                  <a:sym typeface="Trebuchet MS"/>
                </a:rPr>
                <a:t>Objective: Create a predictive model to measure the performance of each plant and predict future power generation based on the illumination and temperature conditions.</a:t>
              </a:r>
              <a:endParaRPr/>
            </a:p>
          </p:txBody>
        </p:sp>
        <p:sp>
          <p:nvSpPr>
            <p:cNvPr id="339" name="Google Shape;339;p9"/>
            <p:cNvSpPr/>
            <p:nvPr/>
          </p:nvSpPr>
          <p:spPr>
            <a:xfrm>
              <a:off x="1624596" y="1979374"/>
              <a:ext cx="9206044" cy="1619488"/>
            </a:xfrm>
            <a:prstGeom prst="roundRect">
              <a:avLst>
                <a:gd fmla="val 10000" name="adj"/>
              </a:avLst>
            </a:prstGeom>
            <a:solidFill>
              <a:srgbClr val="4BAD72"/>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9"/>
            <p:cNvSpPr txBox="1"/>
            <p:nvPr/>
          </p:nvSpPr>
          <p:spPr>
            <a:xfrm>
              <a:off x="1672029" y="2026807"/>
              <a:ext cx="6433915" cy="1524622"/>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Trebuchet MS"/>
                <a:buNone/>
              </a:pPr>
              <a:r>
                <a:rPr b="1" lang="en-US" sz="2100">
                  <a:solidFill>
                    <a:schemeClr val="lt1"/>
                  </a:solidFill>
                  <a:latin typeface="Trebuchet MS"/>
                  <a:ea typeface="Trebuchet MS"/>
                  <a:cs typeface="Trebuchet MS"/>
                  <a:sym typeface="Trebuchet MS"/>
                </a:rPr>
                <a:t>Method of Analysis:</a:t>
              </a:r>
              <a:endParaRPr sz="2100">
                <a:solidFill>
                  <a:schemeClr val="lt1"/>
                </a:solidFill>
                <a:latin typeface="Trebuchet MS"/>
                <a:ea typeface="Trebuchet MS"/>
                <a:cs typeface="Trebuchet MS"/>
                <a:sym typeface="Trebuchet MS"/>
              </a:endParaRPr>
            </a:p>
            <a:p>
              <a:pPr indent="-171450" lvl="1" marL="171450" marR="0" rtl="0" algn="l">
                <a:lnSpc>
                  <a:spcPct val="90000"/>
                </a:lnSpc>
                <a:spcBef>
                  <a:spcPts val="735"/>
                </a:spcBef>
                <a:spcAft>
                  <a:spcPts val="0"/>
                </a:spcAft>
                <a:buClr>
                  <a:schemeClr val="lt1"/>
                </a:buClr>
                <a:buSzPts val="1600"/>
                <a:buFont typeface="Trebuchet MS"/>
                <a:buChar char="•"/>
              </a:pPr>
              <a:r>
                <a:rPr b="0" i="0" lang="en-US" sz="1600" u="none" cap="none" strike="noStrike">
                  <a:solidFill>
                    <a:schemeClr val="lt1"/>
                  </a:solidFill>
                  <a:latin typeface="Trebuchet MS"/>
                  <a:ea typeface="Trebuchet MS"/>
                  <a:cs typeface="Trebuchet MS"/>
                  <a:sym typeface="Trebuchet MS"/>
                </a:rPr>
                <a:t>Linear Regression model</a:t>
              </a:r>
              <a:endParaRPr/>
            </a:p>
            <a:p>
              <a:pPr indent="-171450" lvl="1" marL="171450" marR="0" rtl="0" algn="l">
                <a:lnSpc>
                  <a:spcPct val="90000"/>
                </a:lnSpc>
                <a:spcBef>
                  <a:spcPts val="240"/>
                </a:spcBef>
                <a:spcAft>
                  <a:spcPts val="0"/>
                </a:spcAft>
                <a:buClr>
                  <a:schemeClr val="lt1"/>
                </a:buClr>
                <a:buSzPts val="1600"/>
                <a:buFont typeface="Trebuchet MS"/>
                <a:buChar char="•"/>
              </a:pPr>
              <a:r>
                <a:rPr b="0" i="0" lang="en-US" sz="1600" u="none" cap="none" strike="noStrike">
                  <a:solidFill>
                    <a:schemeClr val="lt1"/>
                  </a:solidFill>
                  <a:latin typeface="Trebuchet MS"/>
                  <a:ea typeface="Trebuchet MS"/>
                  <a:cs typeface="Trebuchet MS"/>
                  <a:sym typeface="Trebuchet MS"/>
                </a:rPr>
                <a:t>Training data – first four weeks of data, Testing data – final week</a:t>
              </a:r>
              <a:endParaRPr/>
            </a:p>
            <a:p>
              <a:pPr indent="-171450" lvl="1" marL="171450" marR="0" rtl="0" algn="l">
                <a:lnSpc>
                  <a:spcPct val="90000"/>
                </a:lnSpc>
                <a:spcBef>
                  <a:spcPts val="240"/>
                </a:spcBef>
                <a:spcAft>
                  <a:spcPts val="0"/>
                </a:spcAft>
                <a:buClr>
                  <a:schemeClr val="lt1"/>
                </a:buClr>
                <a:buSzPts val="1600"/>
                <a:buFont typeface="Trebuchet MS"/>
                <a:buChar char="•"/>
              </a:pPr>
              <a:r>
                <a:rPr b="0" i="0" lang="en-US" sz="1600" u="none" cap="none" strike="noStrike">
                  <a:solidFill>
                    <a:schemeClr val="lt1"/>
                  </a:solidFill>
                  <a:latin typeface="Trebuchet MS"/>
                  <a:ea typeface="Trebuchet MS"/>
                  <a:cs typeface="Trebuchet MS"/>
                  <a:sym typeface="Trebuchet MS"/>
                </a:rPr>
                <a:t>Attempted to use a clustering approach to improve the model with </a:t>
              </a:r>
              <a:r>
                <a:rPr lang="en-US" sz="1600">
                  <a:solidFill>
                    <a:schemeClr val="lt1"/>
                  </a:solidFill>
                  <a:latin typeface="Trebuchet MS"/>
                  <a:ea typeface="Trebuchet MS"/>
                  <a:cs typeface="Trebuchet MS"/>
                  <a:sym typeface="Trebuchet MS"/>
                </a:rPr>
                <a:t>mixed </a:t>
              </a:r>
              <a:r>
                <a:rPr b="0" i="0" lang="en-US" sz="1600" u="none" cap="none" strike="noStrike">
                  <a:solidFill>
                    <a:schemeClr val="lt1"/>
                  </a:solidFill>
                  <a:latin typeface="Trebuchet MS"/>
                  <a:ea typeface="Trebuchet MS"/>
                  <a:cs typeface="Trebuchet MS"/>
                  <a:sym typeface="Trebuchet MS"/>
                </a:rPr>
                <a:t>results</a:t>
              </a:r>
              <a:endParaRPr/>
            </a:p>
          </p:txBody>
        </p:sp>
        <p:sp>
          <p:nvSpPr>
            <p:cNvPr id="341" name="Google Shape;341;p9"/>
            <p:cNvSpPr/>
            <p:nvPr/>
          </p:nvSpPr>
          <p:spPr>
            <a:xfrm>
              <a:off x="8153377" y="1273097"/>
              <a:ext cx="1052667" cy="1052667"/>
            </a:xfrm>
            <a:prstGeom prst="downArrow">
              <a:avLst>
                <a:gd fmla="val 55000" name="adj1"/>
                <a:gd fmla="val 45000" name="adj2"/>
              </a:avLst>
            </a:prstGeom>
            <a:solidFill>
              <a:srgbClr val="E9E5D3">
                <a:alpha val="89803"/>
              </a:srgbClr>
            </a:solidFill>
            <a:ln cap="flat" cmpd="sng" w="12700">
              <a:solidFill>
                <a:srgbClr val="E9E5D3">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9"/>
            <p:cNvSpPr txBox="1"/>
            <p:nvPr/>
          </p:nvSpPr>
          <p:spPr>
            <a:xfrm>
              <a:off x="8390227" y="1273097"/>
              <a:ext cx="578967" cy="792132"/>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3600"/>
                <a:buFont typeface="Trebuchet MS"/>
                <a:buNone/>
              </a:pPr>
              <a:r>
                <a:t/>
              </a:r>
              <a:endParaRPr sz="3600">
                <a:solidFill>
                  <a:schemeClr val="lt1"/>
                </a:solidFill>
                <a:latin typeface="Trebuchet MS"/>
                <a:ea typeface="Trebuchet MS"/>
                <a:cs typeface="Trebuchet MS"/>
                <a:sym typeface="Trebuchet MS"/>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346" name="Shape 346"/>
        <p:cNvGrpSpPr/>
        <p:nvPr/>
      </p:nvGrpSpPr>
      <p:grpSpPr>
        <a:xfrm>
          <a:off x="0" y="0"/>
          <a:ext cx="0" cy="0"/>
          <a:chOff x="0" y="0"/>
          <a:chExt cx="0" cy="0"/>
        </a:xfrm>
      </p:grpSpPr>
      <p:pic>
        <p:nvPicPr>
          <p:cNvPr id="347" name="Google Shape;347;p10"/>
          <p:cNvPicPr preferRelativeResize="0"/>
          <p:nvPr/>
        </p:nvPicPr>
        <p:blipFill rotWithShape="1">
          <a:blip r:embed="rId3">
            <a:alphaModFix amt="10000"/>
          </a:blip>
          <a:srcRect b="0" l="0" r="0" t="0"/>
          <a:stretch/>
        </p:blipFill>
        <p:spPr>
          <a:xfrm>
            <a:off x="0" y="0"/>
            <a:ext cx="12192000" cy="6858000"/>
          </a:xfrm>
          <a:prstGeom prst="rect">
            <a:avLst/>
          </a:prstGeom>
          <a:noFill/>
          <a:ln>
            <a:noFill/>
          </a:ln>
        </p:spPr>
      </p:pic>
      <p:pic>
        <p:nvPicPr>
          <p:cNvPr id="348" name="Google Shape;348;p10"/>
          <p:cNvPicPr preferRelativeResize="0"/>
          <p:nvPr/>
        </p:nvPicPr>
        <p:blipFill rotWithShape="1">
          <a:blip r:embed="rId4">
            <a:alphaModFix/>
          </a:blip>
          <a:srcRect b="0" l="0" r="0" t="0"/>
          <a:stretch/>
        </p:blipFill>
        <p:spPr>
          <a:xfrm>
            <a:off x="1" y="1970240"/>
            <a:ext cx="10437812" cy="321164"/>
          </a:xfrm>
          <a:prstGeom prst="rect">
            <a:avLst/>
          </a:prstGeom>
          <a:noFill/>
          <a:ln>
            <a:noFill/>
          </a:ln>
        </p:spPr>
      </p:pic>
      <p:pic>
        <p:nvPicPr>
          <p:cNvPr id="349" name="Google Shape;349;p10"/>
          <p:cNvPicPr preferRelativeResize="0"/>
          <p:nvPr/>
        </p:nvPicPr>
        <p:blipFill rotWithShape="1">
          <a:blip r:embed="rId5">
            <a:alphaModFix/>
          </a:blip>
          <a:srcRect b="0" l="0" r="0" t="0"/>
          <a:stretch/>
        </p:blipFill>
        <p:spPr>
          <a:xfrm>
            <a:off x="10585826" y="1971234"/>
            <a:ext cx="1602997" cy="144270"/>
          </a:xfrm>
          <a:prstGeom prst="rect">
            <a:avLst/>
          </a:prstGeom>
          <a:noFill/>
          <a:ln>
            <a:noFill/>
          </a:ln>
        </p:spPr>
      </p:pic>
      <p:sp>
        <p:nvSpPr>
          <p:cNvPr id="350" name="Google Shape;350;p10"/>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0"/>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2" name="Google Shape;352;p10"/>
          <p:cNvGrpSpPr/>
          <p:nvPr/>
        </p:nvGrpSpPr>
        <p:grpSpPr>
          <a:xfrm>
            <a:off x="-3176" y="0"/>
            <a:ext cx="12192001" cy="6858001"/>
            <a:chOff x="-3176" y="0"/>
            <a:chExt cx="12192001" cy="6858001"/>
          </a:xfrm>
        </p:grpSpPr>
        <p:sp>
          <p:nvSpPr>
            <p:cNvPr id="353" name="Google Shape;353;p10"/>
            <p:cNvSpPr/>
            <p:nvPr/>
          </p:nvSpPr>
          <p:spPr>
            <a:xfrm>
              <a:off x="0" y="0"/>
              <a:ext cx="12188825" cy="6858001"/>
            </a:xfrm>
            <a:prstGeom prst="rect">
              <a:avLst/>
            </a:prstGeom>
            <a:gradFill>
              <a:gsLst>
                <a:gs pos="0">
                  <a:srgbClr val="F78121"/>
                </a:gs>
                <a:gs pos="50000">
                  <a:srgbClr val="D54006"/>
                </a:gs>
                <a:gs pos="100000">
                  <a:srgbClr val="8C0000"/>
                </a:gs>
              </a:gsLst>
              <a:lin ang="252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pic>
          <p:nvPicPr>
            <p:cNvPr id="354" name="Google Shape;354;p10"/>
            <p:cNvPicPr preferRelativeResize="0"/>
            <p:nvPr/>
          </p:nvPicPr>
          <p:blipFill rotWithShape="1">
            <a:blip r:embed="rId3">
              <a:alphaModFix amt="10000"/>
            </a:blip>
            <a:srcRect b="0" l="0" r="0" t="0"/>
            <a:stretch/>
          </p:blipFill>
          <p:spPr>
            <a:xfrm>
              <a:off x="-3176" y="0"/>
              <a:ext cx="12192000" cy="6858000"/>
            </a:xfrm>
            <a:prstGeom prst="rect">
              <a:avLst/>
            </a:prstGeom>
            <a:noFill/>
            <a:ln>
              <a:noFill/>
            </a:ln>
          </p:spPr>
        </p:pic>
      </p:grpSp>
      <p:sp>
        <p:nvSpPr>
          <p:cNvPr id="355" name="Google Shape;355;p10"/>
          <p:cNvSpPr/>
          <p:nvPr/>
        </p:nvSpPr>
        <p:spPr>
          <a:xfrm>
            <a:off x="2" y="609600"/>
            <a:ext cx="6499753"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0"/>
          <p:cNvSpPr txBox="1"/>
          <p:nvPr>
            <p:ph type="title"/>
          </p:nvPr>
        </p:nvSpPr>
        <p:spPr>
          <a:xfrm>
            <a:off x="680321" y="753228"/>
            <a:ext cx="5632247"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Modeling - Results</a:t>
            </a:r>
            <a:endParaRPr/>
          </a:p>
        </p:txBody>
      </p:sp>
      <p:pic>
        <p:nvPicPr>
          <p:cNvPr id="357" name="Google Shape;357;p10"/>
          <p:cNvPicPr preferRelativeResize="0"/>
          <p:nvPr/>
        </p:nvPicPr>
        <p:blipFill rotWithShape="1">
          <a:blip r:embed="rId4">
            <a:alphaModFix/>
          </a:blip>
          <a:srcRect b="0" l="0" r="0" t="0"/>
          <a:stretch/>
        </p:blipFill>
        <p:spPr>
          <a:xfrm>
            <a:off x="2" y="1970240"/>
            <a:ext cx="6492240" cy="261714"/>
          </a:xfrm>
          <a:prstGeom prst="rect">
            <a:avLst/>
          </a:prstGeom>
          <a:noFill/>
          <a:ln>
            <a:noFill/>
          </a:ln>
        </p:spPr>
      </p:pic>
      <p:sp>
        <p:nvSpPr>
          <p:cNvPr id="358" name="Google Shape;358;p10"/>
          <p:cNvSpPr txBox="1"/>
          <p:nvPr/>
        </p:nvSpPr>
        <p:spPr>
          <a:xfrm>
            <a:off x="680321" y="2336873"/>
            <a:ext cx="5819400" cy="35994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1" lang="en-US" sz="2000" u="sng">
                <a:solidFill>
                  <a:schemeClr val="lt1"/>
                </a:solidFill>
                <a:latin typeface="Trebuchet MS"/>
                <a:ea typeface="Trebuchet MS"/>
                <a:cs typeface="Trebuchet MS"/>
                <a:sym typeface="Trebuchet MS"/>
              </a:rPr>
              <a:t>Line of best fit for both models shown at right</a:t>
            </a:r>
            <a:endParaRPr/>
          </a:p>
          <a:p>
            <a:pPr indent="127000" lvl="0" marL="0" marR="0" rtl="0" algn="l">
              <a:lnSpc>
                <a:spcPct val="90000"/>
              </a:lnSpc>
              <a:spcBef>
                <a:spcPts val="600"/>
              </a:spcBef>
              <a:spcAft>
                <a:spcPts val="0"/>
              </a:spcAft>
              <a:buClr>
                <a:schemeClr val="lt1"/>
              </a:buClr>
              <a:buSzPts val="2000"/>
              <a:buFont typeface="Arial"/>
              <a:buNone/>
            </a:pPr>
            <a:r>
              <a:t/>
            </a:r>
            <a:endParaRPr b="1" sz="2000">
              <a:solidFill>
                <a:schemeClr val="lt1"/>
              </a:solidFill>
              <a:latin typeface="Trebuchet MS"/>
              <a:ea typeface="Trebuchet MS"/>
              <a:cs typeface="Trebuchet MS"/>
              <a:sym typeface="Trebuchet MS"/>
            </a:endParaRPr>
          </a:p>
          <a:p>
            <a:pPr indent="-298450" lvl="0" marL="285750" marR="0" rtl="0" algn="l">
              <a:lnSpc>
                <a:spcPct val="90000"/>
              </a:lnSpc>
              <a:spcBef>
                <a:spcPts val="600"/>
              </a:spcBef>
              <a:spcAft>
                <a:spcPts val="0"/>
              </a:spcAft>
              <a:buClr>
                <a:schemeClr val="lt1"/>
              </a:buClr>
              <a:buSzPts val="2000"/>
              <a:buFont typeface="Arial"/>
              <a:buChar char="•"/>
            </a:pPr>
            <a:r>
              <a:rPr b="1" lang="en-US" sz="2000">
                <a:solidFill>
                  <a:schemeClr val="lt1"/>
                </a:solidFill>
                <a:latin typeface="Trebuchet MS"/>
                <a:ea typeface="Trebuchet MS"/>
                <a:cs typeface="Trebuchet MS"/>
                <a:sym typeface="Trebuchet MS"/>
              </a:rPr>
              <a:t>Model for Plant 1 accurate within 0.5%</a:t>
            </a:r>
            <a:endParaRPr/>
          </a:p>
          <a:p>
            <a:pPr indent="-228600" lvl="1" marL="457200" marR="0" rtl="0" algn="l">
              <a:lnSpc>
                <a:spcPct val="90000"/>
              </a:lnSpc>
              <a:spcBef>
                <a:spcPts val="600"/>
              </a:spcBef>
              <a:spcAft>
                <a:spcPts val="0"/>
              </a:spcAft>
              <a:buClr>
                <a:schemeClr val="lt1"/>
              </a:buClr>
              <a:buSzPts val="2000"/>
              <a:buFont typeface="Arial"/>
              <a:buChar char="•"/>
            </a:pPr>
            <a:r>
              <a:rPr b="1" i="0" lang="en-US" sz="2000" u="none" cap="none" strike="noStrike">
                <a:solidFill>
                  <a:schemeClr val="lt1"/>
                </a:solidFill>
                <a:latin typeface="Trebuchet MS"/>
                <a:ea typeface="Trebuchet MS"/>
                <a:cs typeface="Trebuchet MS"/>
                <a:sym typeface="Trebuchet MS"/>
              </a:rPr>
              <a:t>Predicted output: </a:t>
            </a:r>
            <a:r>
              <a:rPr b="0" i="0" lang="en-US" sz="2000" u="none" cap="none" strike="noStrike">
                <a:solidFill>
                  <a:schemeClr val="lt1"/>
                </a:solidFill>
                <a:latin typeface="Trebuchet MS"/>
                <a:ea typeface="Trebuchet MS"/>
                <a:cs typeface="Trebuchet MS"/>
                <a:sym typeface="Trebuchet MS"/>
              </a:rPr>
              <a:t>4,042,680 units</a:t>
            </a:r>
            <a:endParaRPr/>
          </a:p>
          <a:p>
            <a:pPr indent="-228600" lvl="1" marL="457200" marR="0" rtl="0" algn="l">
              <a:lnSpc>
                <a:spcPct val="90000"/>
              </a:lnSpc>
              <a:spcBef>
                <a:spcPts val="600"/>
              </a:spcBef>
              <a:spcAft>
                <a:spcPts val="0"/>
              </a:spcAft>
              <a:buClr>
                <a:schemeClr val="lt1"/>
              </a:buClr>
              <a:buSzPts val="2000"/>
              <a:buFont typeface="Arial"/>
              <a:buChar char="•"/>
            </a:pPr>
            <a:r>
              <a:rPr b="1" i="0" lang="en-US" sz="2000" u="none" cap="none" strike="noStrike">
                <a:solidFill>
                  <a:schemeClr val="lt1"/>
                </a:solidFill>
                <a:latin typeface="Trebuchet MS"/>
                <a:ea typeface="Trebuchet MS"/>
                <a:cs typeface="Trebuchet MS"/>
                <a:sym typeface="Trebuchet MS"/>
              </a:rPr>
              <a:t>Actual output: </a:t>
            </a:r>
            <a:r>
              <a:rPr b="0" i="0" lang="en-US" sz="2000" u="none" cap="none" strike="noStrike">
                <a:solidFill>
                  <a:schemeClr val="lt1"/>
                </a:solidFill>
                <a:latin typeface="Trebuchet MS"/>
                <a:ea typeface="Trebuchet MS"/>
                <a:cs typeface="Trebuchet MS"/>
                <a:sym typeface="Trebuchet MS"/>
              </a:rPr>
              <a:t>4,027,380 units</a:t>
            </a:r>
            <a:endParaRPr/>
          </a:p>
          <a:p>
            <a:pPr indent="127000" lvl="0" marL="0" marR="0" rtl="0" algn="l">
              <a:lnSpc>
                <a:spcPct val="90000"/>
              </a:lnSpc>
              <a:spcBef>
                <a:spcPts val="600"/>
              </a:spcBef>
              <a:spcAft>
                <a:spcPts val="0"/>
              </a:spcAft>
              <a:buClr>
                <a:schemeClr val="lt1"/>
              </a:buClr>
              <a:buSzPts val="2000"/>
              <a:buFont typeface="Arial"/>
              <a:buNone/>
            </a:pPr>
            <a:r>
              <a:t/>
            </a:r>
            <a:endParaRPr b="1" sz="2000">
              <a:solidFill>
                <a:schemeClr val="lt1"/>
              </a:solidFill>
              <a:latin typeface="Trebuchet MS"/>
              <a:ea typeface="Trebuchet MS"/>
              <a:cs typeface="Trebuchet MS"/>
              <a:sym typeface="Trebuchet MS"/>
            </a:endParaRPr>
          </a:p>
          <a:p>
            <a:pPr indent="-298450" lvl="0" marL="285750" marR="0" rtl="0" algn="l">
              <a:lnSpc>
                <a:spcPct val="90000"/>
              </a:lnSpc>
              <a:spcBef>
                <a:spcPts val="600"/>
              </a:spcBef>
              <a:spcAft>
                <a:spcPts val="0"/>
              </a:spcAft>
              <a:buClr>
                <a:schemeClr val="lt1"/>
              </a:buClr>
              <a:buSzPts val="2000"/>
              <a:buFont typeface="Arial"/>
              <a:buChar char="•"/>
            </a:pPr>
            <a:r>
              <a:rPr b="1" lang="en-US" sz="2000">
                <a:solidFill>
                  <a:schemeClr val="lt1"/>
                </a:solidFill>
                <a:latin typeface="Trebuchet MS"/>
                <a:ea typeface="Trebuchet MS"/>
                <a:cs typeface="Trebuchet MS"/>
                <a:sym typeface="Trebuchet MS"/>
              </a:rPr>
              <a:t>Model for Plant 2 reveals 16% underperformance</a:t>
            </a:r>
            <a:endParaRPr/>
          </a:p>
          <a:p>
            <a:pPr indent="-228600" lvl="1" marL="457200" marR="0" rtl="0" algn="l">
              <a:lnSpc>
                <a:spcPct val="90000"/>
              </a:lnSpc>
              <a:spcBef>
                <a:spcPts val="600"/>
              </a:spcBef>
              <a:spcAft>
                <a:spcPts val="0"/>
              </a:spcAft>
              <a:buClr>
                <a:schemeClr val="lt1"/>
              </a:buClr>
              <a:buSzPts val="2000"/>
              <a:buFont typeface="Arial"/>
              <a:buChar char="•"/>
            </a:pPr>
            <a:r>
              <a:rPr b="1" i="0" lang="en-US" sz="2000" u="none" cap="none" strike="noStrike">
                <a:solidFill>
                  <a:schemeClr val="lt1"/>
                </a:solidFill>
                <a:latin typeface="Trebuchet MS"/>
                <a:ea typeface="Trebuchet MS"/>
                <a:cs typeface="Trebuchet MS"/>
                <a:sym typeface="Trebuchet MS"/>
              </a:rPr>
              <a:t>Predicted output: </a:t>
            </a:r>
            <a:r>
              <a:rPr b="0" i="0" lang="en-US" sz="2000" u="none" cap="none" strike="noStrike">
                <a:solidFill>
                  <a:schemeClr val="lt1"/>
                </a:solidFill>
                <a:latin typeface="Trebuchet MS"/>
                <a:ea typeface="Trebuchet MS"/>
                <a:cs typeface="Trebuchet MS"/>
                <a:sym typeface="Trebuchet MS"/>
              </a:rPr>
              <a:t>3,480,916 units</a:t>
            </a:r>
            <a:endParaRPr/>
          </a:p>
          <a:p>
            <a:pPr indent="-228600" lvl="1" marL="457200" marR="0" rtl="0" algn="l">
              <a:lnSpc>
                <a:spcPct val="90000"/>
              </a:lnSpc>
              <a:spcBef>
                <a:spcPts val="600"/>
              </a:spcBef>
              <a:spcAft>
                <a:spcPts val="0"/>
              </a:spcAft>
              <a:buClr>
                <a:schemeClr val="lt1"/>
              </a:buClr>
              <a:buSzPts val="2000"/>
              <a:buFont typeface="Arial"/>
              <a:buChar char="•"/>
            </a:pPr>
            <a:r>
              <a:rPr b="1" i="0" lang="en-US" sz="2000" u="none" cap="none" strike="noStrike">
                <a:solidFill>
                  <a:schemeClr val="lt1"/>
                </a:solidFill>
                <a:latin typeface="Trebuchet MS"/>
                <a:ea typeface="Trebuchet MS"/>
                <a:cs typeface="Trebuchet MS"/>
                <a:sym typeface="Trebuchet MS"/>
              </a:rPr>
              <a:t>Actual output: </a:t>
            </a:r>
            <a:r>
              <a:rPr b="0" i="0" lang="en-US" sz="2000" u="none" cap="none" strike="noStrike">
                <a:solidFill>
                  <a:schemeClr val="lt1"/>
                </a:solidFill>
                <a:latin typeface="Trebuchet MS"/>
                <a:ea typeface="Trebuchet MS"/>
                <a:cs typeface="Trebuchet MS"/>
                <a:sym typeface="Trebuchet MS"/>
              </a:rPr>
              <a:t>2,924,922 units</a:t>
            </a:r>
            <a:endParaRPr/>
          </a:p>
          <a:p>
            <a:pPr indent="127000" lvl="0" marL="0" marR="0" rtl="0" algn="l">
              <a:lnSpc>
                <a:spcPct val="90000"/>
              </a:lnSpc>
              <a:spcBef>
                <a:spcPts val="600"/>
              </a:spcBef>
              <a:spcAft>
                <a:spcPts val="0"/>
              </a:spcAft>
              <a:buClr>
                <a:schemeClr val="lt1"/>
              </a:buClr>
              <a:buSzPts val="2000"/>
              <a:buFont typeface="Arial"/>
              <a:buNone/>
            </a:pPr>
            <a:r>
              <a:t/>
            </a:r>
            <a:endParaRPr b="1" sz="2000">
              <a:solidFill>
                <a:schemeClr val="lt1"/>
              </a:solidFill>
              <a:latin typeface="Trebuchet MS"/>
              <a:ea typeface="Trebuchet MS"/>
              <a:cs typeface="Trebuchet MS"/>
              <a:sym typeface="Trebuchet MS"/>
            </a:endParaRPr>
          </a:p>
          <a:p>
            <a:pPr indent="127000" lvl="0" marL="0" marR="0" rtl="0" algn="l">
              <a:lnSpc>
                <a:spcPct val="90000"/>
              </a:lnSpc>
              <a:spcBef>
                <a:spcPts val="600"/>
              </a:spcBef>
              <a:spcAft>
                <a:spcPts val="0"/>
              </a:spcAft>
              <a:buClr>
                <a:schemeClr val="lt1"/>
              </a:buClr>
              <a:buSzPts val="2000"/>
              <a:buFont typeface="Arial"/>
              <a:buNone/>
            </a:pPr>
            <a:r>
              <a:t/>
            </a:r>
            <a:endParaRPr b="1" sz="2000">
              <a:solidFill>
                <a:schemeClr val="lt1"/>
              </a:solidFill>
              <a:latin typeface="Trebuchet MS"/>
              <a:ea typeface="Trebuchet MS"/>
              <a:cs typeface="Trebuchet MS"/>
              <a:sym typeface="Trebuchet MS"/>
            </a:endParaRPr>
          </a:p>
        </p:txBody>
      </p:sp>
      <p:pic>
        <p:nvPicPr>
          <p:cNvPr id="359" name="Google Shape;359;p10"/>
          <p:cNvPicPr preferRelativeResize="0"/>
          <p:nvPr/>
        </p:nvPicPr>
        <p:blipFill rotWithShape="1">
          <a:blip r:embed="rId6">
            <a:alphaModFix/>
          </a:blip>
          <a:srcRect b="8900" l="0" r="-1" t="2522"/>
          <a:stretch/>
        </p:blipFill>
        <p:spPr>
          <a:xfrm>
            <a:off x="7104442" y="810825"/>
            <a:ext cx="4552134" cy="2646075"/>
          </a:xfrm>
          <a:prstGeom prst="rect">
            <a:avLst/>
          </a:prstGeom>
          <a:noFill/>
          <a:ln>
            <a:noFill/>
          </a:ln>
          <a:effectLst>
            <a:outerShdw blurRad="76200" rotWithShape="0" algn="tl" dir="5040000" dist="63500">
              <a:srgbClr val="000000">
                <a:alpha val="40784"/>
              </a:srgbClr>
            </a:outerShdw>
          </a:effectLst>
        </p:spPr>
      </p:pic>
      <p:sp>
        <p:nvSpPr>
          <p:cNvPr id="360" name="Google Shape;360;p10"/>
          <p:cNvSpPr txBox="1"/>
          <p:nvPr/>
        </p:nvSpPr>
        <p:spPr>
          <a:xfrm>
            <a:off x="9329924" y="438186"/>
            <a:ext cx="20574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Trebuchet MS"/>
                <a:ea typeface="Trebuchet MS"/>
                <a:cs typeface="Trebuchet MS"/>
                <a:sym typeface="Trebuchet MS"/>
              </a:rPr>
              <a:t>Plant 1</a:t>
            </a:r>
            <a:endParaRPr/>
          </a:p>
        </p:txBody>
      </p:sp>
      <p:sp>
        <p:nvSpPr>
          <p:cNvPr id="361" name="Google Shape;361;p10"/>
          <p:cNvSpPr txBox="1"/>
          <p:nvPr/>
        </p:nvSpPr>
        <p:spPr>
          <a:xfrm>
            <a:off x="9409112" y="3767199"/>
            <a:ext cx="20574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Trebuchet MS"/>
                <a:ea typeface="Trebuchet MS"/>
                <a:cs typeface="Trebuchet MS"/>
                <a:sym typeface="Trebuchet MS"/>
              </a:rPr>
              <a:t>Plant 2</a:t>
            </a:r>
            <a:endParaRPr/>
          </a:p>
        </p:txBody>
      </p:sp>
      <p:pic>
        <p:nvPicPr>
          <p:cNvPr id="362" name="Google Shape;362;p10"/>
          <p:cNvPicPr preferRelativeResize="0"/>
          <p:nvPr/>
        </p:nvPicPr>
        <p:blipFill>
          <a:blip r:embed="rId7">
            <a:alphaModFix/>
          </a:blip>
          <a:stretch>
            <a:fillRect/>
          </a:stretch>
        </p:blipFill>
        <p:spPr>
          <a:xfrm>
            <a:off x="7104450" y="3594875"/>
            <a:ext cx="4552125" cy="2963075"/>
          </a:xfrm>
          <a:prstGeom prst="rect">
            <a:avLst/>
          </a:prstGeom>
          <a:noFill/>
          <a:ln>
            <a:noFill/>
          </a:ln>
          <a:effectLst>
            <a:outerShdw blurRad="76200" rotWithShape="0" algn="tl" dir="5040000" dist="63500">
              <a:srgbClr val="000000">
                <a:alpha val="4078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gad7eb0b25a_3_0"/>
          <p:cNvSpPr txBox="1"/>
          <p:nvPr>
            <p:ph type="title"/>
          </p:nvPr>
        </p:nvSpPr>
        <p:spPr>
          <a:xfrm>
            <a:off x="680321" y="753228"/>
            <a:ext cx="9613800" cy="1080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Clustering</a:t>
            </a:r>
            <a:endParaRPr/>
          </a:p>
        </p:txBody>
      </p:sp>
      <p:sp>
        <p:nvSpPr>
          <p:cNvPr id="369" name="Google Shape;369;gad7eb0b25a_3_0"/>
          <p:cNvSpPr txBox="1"/>
          <p:nvPr/>
        </p:nvSpPr>
        <p:spPr>
          <a:xfrm>
            <a:off x="680325" y="2214873"/>
            <a:ext cx="9613800" cy="121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lt1"/>
                </a:solidFill>
                <a:latin typeface="Trebuchet MS"/>
                <a:ea typeface="Trebuchet MS"/>
                <a:cs typeface="Trebuchet MS"/>
                <a:sym typeface="Trebuchet MS"/>
              </a:rPr>
              <a:t>Goal is to improve the model by identifying and grouping the data for each plant into clusters using the KMeans clustering method that can then be modeled using regression.</a:t>
            </a:r>
            <a:endParaRPr/>
          </a:p>
        </p:txBody>
      </p:sp>
      <p:pic>
        <p:nvPicPr>
          <p:cNvPr id="370" name="Google Shape;370;gad7eb0b25a_3_0"/>
          <p:cNvPicPr preferRelativeResize="0"/>
          <p:nvPr/>
        </p:nvPicPr>
        <p:blipFill>
          <a:blip r:embed="rId3">
            <a:alphaModFix/>
          </a:blip>
          <a:stretch>
            <a:fillRect/>
          </a:stretch>
        </p:blipFill>
        <p:spPr>
          <a:xfrm>
            <a:off x="1186025" y="3711928"/>
            <a:ext cx="3829050" cy="2647950"/>
          </a:xfrm>
          <a:prstGeom prst="rect">
            <a:avLst/>
          </a:prstGeom>
          <a:noFill/>
          <a:ln>
            <a:noFill/>
          </a:ln>
        </p:spPr>
      </p:pic>
      <p:pic>
        <p:nvPicPr>
          <p:cNvPr id="371" name="Google Shape;371;gad7eb0b25a_3_0"/>
          <p:cNvPicPr preferRelativeResize="0"/>
          <p:nvPr/>
        </p:nvPicPr>
        <p:blipFill>
          <a:blip r:embed="rId4">
            <a:alphaModFix/>
          </a:blip>
          <a:stretch>
            <a:fillRect/>
          </a:stretch>
        </p:blipFill>
        <p:spPr>
          <a:xfrm>
            <a:off x="5883725" y="3711928"/>
            <a:ext cx="3771900" cy="2647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11"/>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Further Analysis</a:t>
            </a:r>
            <a:endParaRPr/>
          </a:p>
        </p:txBody>
      </p:sp>
      <p:pic>
        <p:nvPicPr>
          <p:cNvPr id="377" name="Google Shape;377;p11"/>
          <p:cNvPicPr preferRelativeResize="0"/>
          <p:nvPr/>
        </p:nvPicPr>
        <p:blipFill rotWithShape="1">
          <a:blip r:embed="rId3">
            <a:alphaModFix/>
          </a:blip>
          <a:srcRect b="0" l="0" r="0" t="0"/>
          <a:stretch/>
        </p:blipFill>
        <p:spPr>
          <a:xfrm>
            <a:off x="5487251" y="2628900"/>
            <a:ext cx="5943600" cy="3162300"/>
          </a:xfrm>
          <a:prstGeom prst="rect">
            <a:avLst/>
          </a:prstGeom>
          <a:noFill/>
          <a:ln>
            <a:noFill/>
          </a:ln>
        </p:spPr>
      </p:pic>
      <p:sp>
        <p:nvSpPr>
          <p:cNvPr id="378" name="Google Shape;378;p11"/>
          <p:cNvSpPr txBox="1"/>
          <p:nvPr/>
        </p:nvSpPr>
        <p:spPr>
          <a:xfrm>
            <a:off x="304800" y="2536476"/>
            <a:ext cx="4520400" cy="3690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lt1"/>
                </a:solidFill>
                <a:latin typeface="Trebuchet MS"/>
                <a:ea typeface="Trebuchet MS"/>
                <a:cs typeface="Trebuchet MS"/>
                <a:sym typeface="Trebuchet MS"/>
              </a:rPr>
              <a:t>What could be the cause of Plant 2’s underperformance?</a:t>
            </a:r>
            <a:endParaRPr/>
          </a:p>
          <a:p>
            <a:pPr indent="0" lvl="0" marL="0" marR="0" rtl="0" algn="l">
              <a:spcBef>
                <a:spcPts val="0"/>
              </a:spcBef>
              <a:spcAft>
                <a:spcPts val="0"/>
              </a:spcAft>
              <a:buNone/>
            </a:pPr>
            <a:r>
              <a:t/>
            </a:r>
            <a:endParaRPr sz="22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lang="en-US" sz="1800">
                <a:solidFill>
                  <a:schemeClr val="lt1"/>
                </a:solidFill>
                <a:latin typeface="Trebuchet MS"/>
                <a:ea typeface="Trebuchet MS"/>
                <a:cs typeface="Trebuchet MS"/>
                <a:sym typeface="Trebuchet MS"/>
              </a:rPr>
              <a:t>One possibility includes a lack of regularly scheduled maintenance, illustrated by the unusual pattern of shutdowns at the right</a:t>
            </a:r>
            <a:endParaRPr/>
          </a:p>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lang="en-US" sz="1800">
                <a:solidFill>
                  <a:schemeClr val="lt1"/>
                </a:solidFill>
                <a:latin typeface="Trebuchet MS"/>
                <a:ea typeface="Trebuchet MS"/>
                <a:cs typeface="Trebuchet MS"/>
                <a:sym typeface="Trebuchet MS"/>
              </a:rPr>
              <a:t>The majority of Plant 1’s shutdowns are </a:t>
            </a:r>
            <a:r>
              <a:rPr lang="en-US" sz="1800">
                <a:solidFill>
                  <a:schemeClr val="lt1"/>
                </a:solidFill>
                <a:latin typeface="Trebuchet MS"/>
                <a:ea typeface="Trebuchet MS"/>
                <a:cs typeface="Trebuchet MS"/>
                <a:sym typeface="Trebuchet MS"/>
              </a:rPr>
              <a:t>grouped around the early morning and evening hours which may indicate regular maintenance, while Plant 2 shows a more random pattern of shutdowns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382" name="Shape 382"/>
        <p:cNvGrpSpPr/>
        <p:nvPr/>
      </p:nvGrpSpPr>
      <p:grpSpPr>
        <a:xfrm>
          <a:off x="0" y="0"/>
          <a:ext cx="0" cy="0"/>
          <a:chOff x="0" y="0"/>
          <a:chExt cx="0" cy="0"/>
        </a:xfrm>
      </p:grpSpPr>
      <p:pic>
        <p:nvPicPr>
          <p:cNvPr id="383" name="Google Shape;383;p12"/>
          <p:cNvPicPr preferRelativeResize="0"/>
          <p:nvPr/>
        </p:nvPicPr>
        <p:blipFill rotWithShape="1">
          <a:blip r:embed="rId3">
            <a:alphaModFix amt="10000"/>
          </a:blip>
          <a:srcRect b="0" l="0" r="0" t="0"/>
          <a:stretch/>
        </p:blipFill>
        <p:spPr>
          <a:xfrm>
            <a:off x="0" y="0"/>
            <a:ext cx="12192000" cy="6858000"/>
          </a:xfrm>
          <a:prstGeom prst="rect">
            <a:avLst/>
          </a:prstGeom>
          <a:noFill/>
          <a:ln>
            <a:noFill/>
          </a:ln>
        </p:spPr>
      </p:pic>
      <p:pic>
        <p:nvPicPr>
          <p:cNvPr id="384" name="Google Shape;384;p12"/>
          <p:cNvPicPr preferRelativeResize="0"/>
          <p:nvPr/>
        </p:nvPicPr>
        <p:blipFill rotWithShape="1">
          <a:blip r:embed="rId4">
            <a:alphaModFix/>
          </a:blip>
          <a:srcRect b="0" l="0" r="0" t="0"/>
          <a:stretch/>
        </p:blipFill>
        <p:spPr>
          <a:xfrm>
            <a:off x="1" y="1970240"/>
            <a:ext cx="10437812" cy="321164"/>
          </a:xfrm>
          <a:prstGeom prst="rect">
            <a:avLst/>
          </a:prstGeom>
          <a:noFill/>
          <a:ln>
            <a:noFill/>
          </a:ln>
        </p:spPr>
      </p:pic>
      <p:pic>
        <p:nvPicPr>
          <p:cNvPr id="385" name="Google Shape;385;p12"/>
          <p:cNvPicPr preferRelativeResize="0"/>
          <p:nvPr/>
        </p:nvPicPr>
        <p:blipFill rotWithShape="1">
          <a:blip r:embed="rId5">
            <a:alphaModFix/>
          </a:blip>
          <a:srcRect b="0" l="0" r="0" t="0"/>
          <a:stretch/>
        </p:blipFill>
        <p:spPr>
          <a:xfrm>
            <a:off x="10585826" y="1971234"/>
            <a:ext cx="1602997" cy="144270"/>
          </a:xfrm>
          <a:prstGeom prst="rect">
            <a:avLst/>
          </a:prstGeom>
          <a:noFill/>
          <a:ln>
            <a:noFill/>
          </a:ln>
        </p:spPr>
      </p:pic>
      <p:sp>
        <p:nvSpPr>
          <p:cNvPr id="386" name="Google Shape;386;p12"/>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2"/>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8" name="Google Shape;388;p12"/>
          <p:cNvGrpSpPr/>
          <p:nvPr/>
        </p:nvGrpSpPr>
        <p:grpSpPr>
          <a:xfrm>
            <a:off x="-3176" y="0"/>
            <a:ext cx="12192001" cy="6858001"/>
            <a:chOff x="-3176" y="0"/>
            <a:chExt cx="12192001" cy="6858001"/>
          </a:xfrm>
        </p:grpSpPr>
        <p:sp>
          <p:nvSpPr>
            <p:cNvPr id="389" name="Google Shape;389;p12"/>
            <p:cNvSpPr/>
            <p:nvPr/>
          </p:nvSpPr>
          <p:spPr>
            <a:xfrm>
              <a:off x="0" y="0"/>
              <a:ext cx="12188825" cy="6858001"/>
            </a:xfrm>
            <a:prstGeom prst="rect">
              <a:avLst/>
            </a:prstGeom>
            <a:gradFill>
              <a:gsLst>
                <a:gs pos="0">
                  <a:srgbClr val="F78121"/>
                </a:gs>
                <a:gs pos="50000">
                  <a:srgbClr val="D54006"/>
                </a:gs>
                <a:gs pos="100000">
                  <a:srgbClr val="8C0000"/>
                </a:gs>
              </a:gsLst>
              <a:lin ang="252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pic>
          <p:nvPicPr>
            <p:cNvPr id="390" name="Google Shape;390;p12"/>
            <p:cNvPicPr preferRelativeResize="0"/>
            <p:nvPr/>
          </p:nvPicPr>
          <p:blipFill rotWithShape="1">
            <a:blip r:embed="rId3">
              <a:alphaModFix amt="10000"/>
            </a:blip>
            <a:srcRect b="0" l="0" r="0" t="0"/>
            <a:stretch/>
          </p:blipFill>
          <p:spPr>
            <a:xfrm>
              <a:off x="-3176" y="0"/>
              <a:ext cx="12192000" cy="6858000"/>
            </a:xfrm>
            <a:prstGeom prst="rect">
              <a:avLst/>
            </a:prstGeom>
            <a:noFill/>
            <a:ln>
              <a:noFill/>
            </a:ln>
          </p:spPr>
        </p:pic>
      </p:grpSp>
      <p:sp>
        <p:nvSpPr>
          <p:cNvPr id="391" name="Google Shape;391;p12"/>
          <p:cNvSpPr txBox="1"/>
          <p:nvPr/>
        </p:nvSpPr>
        <p:spPr>
          <a:xfrm>
            <a:off x="680322" y="2336873"/>
            <a:ext cx="5041628" cy="3599316"/>
          </a:xfrm>
          <a:prstGeom prst="rect">
            <a:avLst/>
          </a:prstGeom>
          <a:noFill/>
          <a:ln>
            <a:noFill/>
          </a:ln>
        </p:spPr>
        <p:txBody>
          <a:bodyPr anchorCtr="0" anchor="t" bIns="45700" lIns="91425" spcFirstLastPara="1" rIns="91425" wrap="square" tIns="45700">
            <a:noAutofit/>
          </a:bodyPr>
          <a:lstStyle/>
          <a:p>
            <a:pPr indent="-342900" lvl="0" marL="400050" marR="0" rtl="0" algn="l">
              <a:lnSpc>
                <a:spcPct val="90000"/>
              </a:lnSpc>
              <a:spcBef>
                <a:spcPts val="0"/>
              </a:spcBef>
              <a:spcAft>
                <a:spcPts val="0"/>
              </a:spcAft>
              <a:buClr>
                <a:schemeClr val="lt1"/>
              </a:buClr>
              <a:buSzPts val="2000"/>
              <a:buFont typeface="Noto Sans Symbols"/>
              <a:buChar char="⮚"/>
            </a:pPr>
            <a:r>
              <a:rPr lang="en-US" sz="2000">
                <a:solidFill>
                  <a:schemeClr val="lt1"/>
                </a:solidFill>
                <a:latin typeface="Trebuchet MS"/>
                <a:ea typeface="Trebuchet MS"/>
                <a:cs typeface="Trebuchet MS"/>
                <a:sym typeface="Trebuchet MS"/>
              </a:rPr>
              <a:t>Even with periods of downtime included in the model, Plant 2 still underperformed expected output by 16%</a:t>
            </a:r>
            <a:endParaRPr/>
          </a:p>
          <a:p>
            <a:pPr indent="12700" lvl="0" marL="114300" marR="0" rtl="0" algn="l">
              <a:lnSpc>
                <a:spcPct val="90000"/>
              </a:lnSpc>
              <a:spcBef>
                <a:spcPts val="600"/>
              </a:spcBef>
              <a:spcAft>
                <a:spcPts val="0"/>
              </a:spcAft>
              <a:buClr>
                <a:schemeClr val="lt1"/>
              </a:buClr>
              <a:buSzPts val="2000"/>
              <a:buFont typeface="Noto Sans Symbols"/>
              <a:buNone/>
            </a:pPr>
            <a:r>
              <a:t/>
            </a:r>
            <a:endParaRPr sz="2000">
              <a:solidFill>
                <a:schemeClr val="lt1"/>
              </a:solidFill>
              <a:latin typeface="Trebuchet MS"/>
              <a:ea typeface="Trebuchet MS"/>
              <a:cs typeface="Trebuchet MS"/>
              <a:sym typeface="Trebuchet MS"/>
            </a:endParaRPr>
          </a:p>
          <a:p>
            <a:pPr indent="-342900" lvl="0" marL="400050" marR="0" rtl="0" algn="l">
              <a:lnSpc>
                <a:spcPct val="90000"/>
              </a:lnSpc>
              <a:spcBef>
                <a:spcPts val="600"/>
              </a:spcBef>
              <a:spcAft>
                <a:spcPts val="0"/>
              </a:spcAft>
              <a:buClr>
                <a:schemeClr val="lt1"/>
              </a:buClr>
              <a:buSzPts val="2000"/>
              <a:buFont typeface="Noto Sans Symbols"/>
              <a:buChar char="⮚"/>
            </a:pPr>
            <a:r>
              <a:rPr lang="en-US" sz="2000">
                <a:solidFill>
                  <a:schemeClr val="lt1"/>
                </a:solidFill>
                <a:latin typeface="Trebuchet MS"/>
                <a:ea typeface="Trebuchet MS"/>
                <a:cs typeface="Trebuchet MS"/>
                <a:sym typeface="Trebuchet MS"/>
              </a:rPr>
              <a:t>Plant 2’s management team should follow a regular maintenance schedule to improve efficiency</a:t>
            </a:r>
            <a:endParaRPr/>
          </a:p>
          <a:p>
            <a:pPr indent="12700" lvl="0" marL="114300" marR="0" rtl="0" algn="l">
              <a:lnSpc>
                <a:spcPct val="90000"/>
              </a:lnSpc>
              <a:spcBef>
                <a:spcPts val="600"/>
              </a:spcBef>
              <a:spcAft>
                <a:spcPts val="0"/>
              </a:spcAft>
              <a:buClr>
                <a:schemeClr val="lt1"/>
              </a:buClr>
              <a:buSzPts val="2000"/>
              <a:buFont typeface="Noto Sans Symbols"/>
              <a:buNone/>
            </a:pPr>
            <a:r>
              <a:t/>
            </a:r>
            <a:endParaRPr sz="2000">
              <a:solidFill>
                <a:schemeClr val="lt1"/>
              </a:solidFill>
              <a:latin typeface="Trebuchet MS"/>
              <a:ea typeface="Trebuchet MS"/>
              <a:cs typeface="Trebuchet MS"/>
              <a:sym typeface="Trebuchet MS"/>
            </a:endParaRPr>
          </a:p>
          <a:p>
            <a:pPr indent="-342900" lvl="0" marL="400050" marR="0" rtl="0" algn="l">
              <a:lnSpc>
                <a:spcPct val="90000"/>
              </a:lnSpc>
              <a:spcBef>
                <a:spcPts val="600"/>
              </a:spcBef>
              <a:spcAft>
                <a:spcPts val="0"/>
              </a:spcAft>
              <a:buClr>
                <a:schemeClr val="lt1"/>
              </a:buClr>
              <a:buSzPts val="2000"/>
              <a:buFont typeface="Noto Sans Symbols"/>
              <a:buChar char="⮚"/>
            </a:pPr>
            <a:r>
              <a:rPr lang="en-US" sz="2000">
                <a:solidFill>
                  <a:schemeClr val="lt1"/>
                </a:solidFill>
                <a:latin typeface="Trebuchet MS"/>
                <a:ea typeface="Trebuchet MS"/>
                <a:cs typeface="Trebuchet MS"/>
                <a:sym typeface="Trebuchet MS"/>
              </a:rPr>
              <a:t>Further investigation is required to understand causes of malfunctioning inverters in both plants</a:t>
            </a:r>
            <a:endParaRPr/>
          </a:p>
        </p:txBody>
      </p:sp>
      <p:pic>
        <p:nvPicPr>
          <p:cNvPr descr="A sunset in the background&#10;&#10;Description automatically generated" id="392" name="Google Shape;392;p12"/>
          <p:cNvPicPr preferRelativeResize="0"/>
          <p:nvPr/>
        </p:nvPicPr>
        <p:blipFill rotWithShape="1">
          <a:blip r:embed="rId6">
            <a:alphaModFix/>
          </a:blip>
          <a:srcRect b="1" l="20654" r="22028" t="0"/>
          <a:stretch/>
        </p:blipFill>
        <p:spPr>
          <a:xfrm>
            <a:off x="6096000" y="10"/>
            <a:ext cx="6092823" cy="6856310"/>
          </a:xfrm>
          <a:prstGeom prst="rect">
            <a:avLst/>
          </a:prstGeom>
          <a:noFill/>
          <a:ln>
            <a:noFill/>
          </a:ln>
        </p:spPr>
      </p:pic>
      <p:sp>
        <p:nvSpPr>
          <p:cNvPr id="393" name="Google Shape;393;p12"/>
          <p:cNvSpPr/>
          <p:nvPr/>
        </p:nvSpPr>
        <p:spPr>
          <a:xfrm>
            <a:off x="2" y="609600"/>
            <a:ext cx="6499753"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2"/>
          <p:cNvSpPr txBox="1"/>
          <p:nvPr>
            <p:ph type="title"/>
          </p:nvPr>
        </p:nvSpPr>
        <p:spPr>
          <a:xfrm>
            <a:off x="680321" y="753228"/>
            <a:ext cx="5041629"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Conclusions</a:t>
            </a:r>
            <a:endParaRPr/>
          </a:p>
        </p:txBody>
      </p:sp>
      <p:pic>
        <p:nvPicPr>
          <p:cNvPr id="395" name="Google Shape;395;p12"/>
          <p:cNvPicPr preferRelativeResize="0"/>
          <p:nvPr/>
        </p:nvPicPr>
        <p:blipFill rotWithShape="1">
          <a:blip r:embed="rId4">
            <a:alphaModFix/>
          </a:blip>
          <a:srcRect b="0" l="0" r="0" t="0"/>
          <a:stretch/>
        </p:blipFill>
        <p:spPr>
          <a:xfrm>
            <a:off x="2" y="1970240"/>
            <a:ext cx="6492240" cy="26171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234" name="Shape 234"/>
        <p:cNvGrpSpPr/>
        <p:nvPr/>
      </p:nvGrpSpPr>
      <p:grpSpPr>
        <a:xfrm>
          <a:off x="0" y="0"/>
          <a:ext cx="0" cy="0"/>
          <a:chOff x="0" y="0"/>
          <a:chExt cx="0" cy="0"/>
        </a:xfrm>
      </p:grpSpPr>
      <p:grpSp>
        <p:nvGrpSpPr>
          <p:cNvPr id="235" name="Google Shape;235;p2"/>
          <p:cNvGrpSpPr/>
          <p:nvPr/>
        </p:nvGrpSpPr>
        <p:grpSpPr>
          <a:xfrm>
            <a:off x="-3176" y="0"/>
            <a:ext cx="12192001" cy="6858001"/>
            <a:chOff x="-3176" y="0"/>
            <a:chExt cx="12192001" cy="6858001"/>
          </a:xfrm>
        </p:grpSpPr>
        <p:sp>
          <p:nvSpPr>
            <p:cNvPr id="236" name="Google Shape;236;p2"/>
            <p:cNvSpPr/>
            <p:nvPr/>
          </p:nvSpPr>
          <p:spPr>
            <a:xfrm>
              <a:off x="0" y="0"/>
              <a:ext cx="12188825" cy="6858001"/>
            </a:xfrm>
            <a:prstGeom prst="rect">
              <a:avLst/>
            </a:prstGeom>
            <a:gradFill>
              <a:gsLst>
                <a:gs pos="0">
                  <a:srgbClr val="F78121"/>
                </a:gs>
                <a:gs pos="50000">
                  <a:srgbClr val="D54006"/>
                </a:gs>
                <a:gs pos="100000">
                  <a:srgbClr val="8C0000"/>
                </a:gs>
              </a:gsLst>
              <a:lin ang="252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pic>
          <p:nvPicPr>
            <p:cNvPr id="237" name="Google Shape;237;p2"/>
            <p:cNvPicPr preferRelativeResize="0"/>
            <p:nvPr/>
          </p:nvPicPr>
          <p:blipFill rotWithShape="1">
            <a:blip r:embed="rId3">
              <a:alphaModFix amt="10000"/>
            </a:blip>
            <a:srcRect b="0" l="0" r="0" t="0"/>
            <a:stretch/>
          </p:blipFill>
          <p:spPr>
            <a:xfrm>
              <a:off x="-3176" y="0"/>
              <a:ext cx="12192000" cy="6858000"/>
            </a:xfrm>
            <a:prstGeom prst="rect">
              <a:avLst/>
            </a:prstGeom>
            <a:noFill/>
            <a:ln>
              <a:noFill/>
            </a:ln>
          </p:spPr>
        </p:pic>
      </p:grpSp>
      <p:pic>
        <p:nvPicPr>
          <p:cNvPr descr="Top 10 Solar Energy Companies in the World 2019 | Solary Thermal &amp; Solar  Photovoltaic Energy Market" id="238" name="Google Shape;238;p2"/>
          <p:cNvPicPr preferRelativeResize="0"/>
          <p:nvPr/>
        </p:nvPicPr>
        <p:blipFill rotWithShape="1">
          <a:blip r:embed="rId4">
            <a:alphaModFix/>
          </a:blip>
          <a:srcRect b="-1" l="36377" r="22501" t="0"/>
          <a:stretch/>
        </p:blipFill>
        <p:spPr>
          <a:xfrm>
            <a:off x="7547810" y="10"/>
            <a:ext cx="4641013" cy="6856310"/>
          </a:xfrm>
          <a:prstGeom prst="rect">
            <a:avLst/>
          </a:prstGeom>
          <a:noFill/>
          <a:ln>
            <a:noFill/>
          </a:ln>
        </p:spPr>
      </p:pic>
      <p:sp>
        <p:nvSpPr>
          <p:cNvPr id="239" name="Google Shape;239;p2"/>
          <p:cNvSpPr/>
          <p:nvPr/>
        </p:nvSpPr>
        <p:spPr>
          <a:xfrm>
            <a:off x="2" y="609600"/>
            <a:ext cx="7967048"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
          <p:cNvSpPr txBox="1"/>
          <p:nvPr>
            <p:ph type="title"/>
          </p:nvPr>
        </p:nvSpPr>
        <p:spPr>
          <a:xfrm>
            <a:off x="680321" y="753228"/>
            <a:ext cx="7087552"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Data Overview</a:t>
            </a:r>
            <a:endParaRPr/>
          </a:p>
        </p:txBody>
      </p:sp>
      <p:pic>
        <p:nvPicPr>
          <p:cNvPr id="241" name="Google Shape;241;p2"/>
          <p:cNvPicPr preferRelativeResize="0"/>
          <p:nvPr/>
        </p:nvPicPr>
        <p:blipFill rotWithShape="1">
          <a:blip r:embed="rId5">
            <a:alphaModFix/>
          </a:blip>
          <a:srcRect b="0" l="0" r="0" t="0"/>
          <a:stretch/>
        </p:blipFill>
        <p:spPr>
          <a:xfrm>
            <a:off x="2" y="1970240"/>
            <a:ext cx="7967048" cy="321164"/>
          </a:xfrm>
          <a:prstGeom prst="rect">
            <a:avLst/>
          </a:prstGeom>
          <a:noFill/>
          <a:ln>
            <a:noFill/>
          </a:ln>
        </p:spPr>
      </p:pic>
      <p:sp>
        <p:nvSpPr>
          <p:cNvPr id="242" name="Google Shape;242;p2"/>
          <p:cNvSpPr txBox="1"/>
          <p:nvPr>
            <p:ph idx="1" type="body"/>
          </p:nvPr>
        </p:nvSpPr>
        <p:spPr>
          <a:xfrm>
            <a:off x="680321" y="2336873"/>
            <a:ext cx="6423211"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200"/>
              <a:buChar char="•"/>
            </a:pPr>
            <a:r>
              <a:rPr lang="en-US" sz="2200"/>
              <a:t>Dataset contains information from two solar power plants in India over a 34-day period in May-June 2020</a:t>
            </a:r>
            <a:endParaRPr/>
          </a:p>
          <a:p>
            <a:pPr indent="-228600" lvl="0" marL="228600" rtl="0" algn="l">
              <a:lnSpc>
                <a:spcPct val="90000"/>
              </a:lnSpc>
              <a:spcBef>
                <a:spcPts val="1000"/>
              </a:spcBef>
              <a:spcAft>
                <a:spcPts val="0"/>
              </a:spcAft>
              <a:buClr>
                <a:schemeClr val="lt1"/>
              </a:buClr>
              <a:buSzPts val="2200"/>
              <a:buChar char="•"/>
            </a:pPr>
            <a:r>
              <a:rPr lang="en-US" sz="2200"/>
              <a:t>Composed of four separate csv files</a:t>
            </a:r>
            <a:endParaRPr/>
          </a:p>
          <a:p>
            <a:pPr indent="-228600" lvl="1" marL="685800" rtl="0" algn="l">
              <a:lnSpc>
                <a:spcPct val="90000"/>
              </a:lnSpc>
              <a:spcBef>
                <a:spcPts val="500"/>
              </a:spcBef>
              <a:spcAft>
                <a:spcPts val="0"/>
              </a:spcAft>
              <a:buClr>
                <a:schemeClr val="lt1"/>
              </a:buClr>
              <a:buSzPts val="2200"/>
              <a:buChar char="•"/>
            </a:pPr>
            <a:r>
              <a:rPr lang="en-US" sz="2200"/>
              <a:t>Power generated by each inverter in a 15-minute period (2)</a:t>
            </a:r>
            <a:endParaRPr/>
          </a:p>
          <a:p>
            <a:pPr indent="-228600" lvl="1" marL="685800" rtl="0" algn="l">
              <a:lnSpc>
                <a:spcPct val="90000"/>
              </a:lnSpc>
              <a:spcBef>
                <a:spcPts val="500"/>
              </a:spcBef>
              <a:spcAft>
                <a:spcPts val="0"/>
              </a:spcAft>
              <a:buClr>
                <a:schemeClr val="lt1"/>
              </a:buClr>
              <a:buSzPts val="2200"/>
              <a:buChar char="•"/>
            </a:pPr>
            <a:r>
              <a:rPr lang="en-US" sz="2200"/>
              <a:t>Corresponding weather data (2)</a:t>
            </a:r>
            <a:endParaRPr/>
          </a:p>
          <a:p>
            <a:pPr indent="-228600" lvl="0" marL="228600" rtl="0" algn="l">
              <a:lnSpc>
                <a:spcPct val="90000"/>
              </a:lnSpc>
              <a:spcBef>
                <a:spcPts val="1000"/>
              </a:spcBef>
              <a:spcAft>
                <a:spcPts val="0"/>
              </a:spcAft>
              <a:buClr>
                <a:schemeClr val="lt1"/>
              </a:buClr>
              <a:buSzPts val="2200"/>
              <a:buChar char="•"/>
            </a:pPr>
            <a:r>
              <a:rPr lang="en-US" sz="2200"/>
              <a:t>Combined the four files into one complete dataset before starting analysis</a:t>
            </a:r>
            <a:endParaRPr/>
          </a:p>
          <a:p>
            <a:pPr indent="-228600" lvl="1" marL="685800" rtl="0" algn="l">
              <a:lnSpc>
                <a:spcPct val="90000"/>
              </a:lnSpc>
              <a:spcBef>
                <a:spcPts val="500"/>
              </a:spcBef>
              <a:spcAft>
                <a:spcPts val="0"/>
              </a:spcAft>
              <a:buClr>
                <a:schemeClr val="lt1"/>
              </a:buClr>
              <a:buSzPts val="2200"/>
              <a:buChar char="•"/>
            </a:pPr>
            <a:r>
              <a:rPr lang="en-US" sz="2200"/>
              <a:t>Shape: (143616, 9)</a:t>
            </a:r>
            <a:endParaRPr/>
          </a:p>
          <a:p>
            <a:pPr indent="-101600" lvl="0" marL="228600" rtl="0" algn="l">
              <a:lnSpc>
                <a:spcPct val="90000"/>
              </a:lnSpc>
              <a:spcBef>
                <a:spcPts val="1000"/>
              </a:spcBef>
              <a:spcAft>
                <a:spcPts val="0"/>
              </a:spcAft>
              <a:buClr>
                <a:schemeClr val="lt1"/>
              </a:buClr>
              <a:buSzPts val="2000"/>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Data Overview</a:t>
            </a:r>
            <a:endParaRPr/>
          </a:p>
        </p:txBody>
      </p:sp>
      <p:graphicFrame>
        <p:nvGraphicFramePr>
          <p:cNvPr id="248" name="Google Shape;248;p3"/>
          <p:cNvGraphicFramePr/>
          <p:nvPr/>
        </p:nvGraphicFramePr>
        <p:xfrm>
          <a:off x="1248354" y="2328921"/>
          <a:ext cx="3000000" cy="3000000"/>
        </p:xfrm>
        <a:graphic>
          <a:graphicData uri="http://schemas.openxmlformats.org/drawingml/2006/table">
            <a:tbl>
              <a:tblPr bandRow="1" firstRow="1">
                <a:noFill/>
                <a:tableStyleId>{3461ADC3-B2E8-4C75-A785-9913E6733E09}</a:tableStyleId>
              </a:tblPr>
              <a:tblGrid>
                <a:gridCol w="2831775"/>
                <a:gridCol w="6214050"/>
              </a:tblGrid>
              <a:tr h="364875">
                <a:tc>
                  <a:txBody>
                    <a:bodyPr/>
                    <a:lstStyle/>
                    <a:p>
                      <a:pPr indent="0" lvl="0" marL="0" marR="0" rtl="0" algn="l">
                        <a:spcBef>
                          <a:spcPts val="0"/>
                        </a:spcBef>
                        <a:spcAft>
                          <a:spcPts val="0"/>
                        </a:spcAft>
                        <a:buNone/>
                      </a:pPr>
                      <a:r>
                        <a:rPr lang="en-US" sz="1800" u="none" cap="none" strike="noStrike"/>
                        <a:t>Field Name</a:t>
                      </a:r>
                      <a:endParaRPr/>
                    </a:p>
                  </a:txBody>
                  <a:tcPr marT="45725" marB="45725" marR="91450" marL="91450"/>
                </a:tc>
                <a:tc>
                  <a:txBody>
                    <a:bodyPr/>
                    <a:lstStyle/>
                    <a:p>
                      <a:pPr indent="0" lvl="0" marL="0" marR="0" rtl="0" algn="l">
                        <a:spcBef>
                          <a:spcPts val="0"/>
                        </a:spcBef>
                        <a:spcAft>
                          <a:spcPts val="0"/>
                        </a:spcAft>
                        <a:buNone/>
                      </a:pPr>
                      <a:r>
                        <a:rPr lang="en-US" sz="1800"/>
                        <a:t>Description</a:t>
                      </a:r>
                      <a:endParaRPr/>
                    </a:p>
                  </a:txBody>
                  <a:tcPr marT="45725" marB="45725" marR="91450" marL="91450"/>
                </a:tc>
              </a:tr>
              <a:tr h="364875">
                <a:tc>
                  <a:txBody>
                    <a:bodyPr/>
                    <a:lstStyle/>
                    <a:p>
                      <a:pPr indent="0" lvl="0" marL="0" marR="0" rtl="0" algn="l">
                        <a:spcBef>
                          <a:spcPts val="0"/>
                        </a:spcBef>
                        <a:spcAft>
                          <a:spcPts val="0"/>
                        </a:spcAft>
                        <a:buNone/>
                      </a:pPr>
                      <a:r>
                        <a:rPr lang="en-US" sz="1800"/>
                        <a:t>NEW_PLANT_ID</a:t>
                      </a:r>
                      <a:endParaRPr/>
                    </a:p>
                  </a:txBody>
                  <a:tcPr marT="45725" marB="45725" marR="91450" marL="91450"/>
                </a:tc>
                <a:tc>
                  <a:txBody>
                    <a:bodyPr/>
                    <a:lstStyle/>
                    <a:p>
                      <a:pPr indent="0" lvl="0" marL="0" marR="0" rtl="0" algn="l">
                        <a:spcBef>
                          <a:spcPts val="0"/>
                        </a:spcBef>
                        <a:spcAft>
                          <a:spcPts val="0"/>
                        </a:spcAft>
                        <a:buNone/>
                      </a:pPr>
                      <a:r>
                        <a:rPr b="1" i="0" lang="en-US" sz="1200" u="none" strike="noStrike">
                          <a:solidFill>
                            <a:srgbClr val="000000"/>
                          </a:solidFill>
                          <a:latin typeface="Trebuchet MS"/>
                          <a:ea typeface="Trebuchet MS"/>
                          <a:cs typeface="Trebuchet MS"/>
                          <a:sym typeface="Trebuchet MS"/>
                        </a:rPr>
                        <a:t>  Indicates if the reading came from Plant 1 or Plant 2</a:t>
                      </a:r>
                      <a:endParaRPr/>
                    </a:p>
                  </a:txBody>
                  <a:tcPr marT="4775" marB="0" marR="4775" marL="4775" anchor="ctr"/>
                </a:tc>
              </a:tr>
              <a:tr h="364875">
                <a:tc>
                  <a:txBody>
                    <a:bodyPr/>
                    <a:lstStyle/>
                    <a:p>
                      <a:pPr indent="0" lvl="0" marL="0" marR="0" rtl="0" algn="l">
                        <a:spcBef>
                          <a:spcPts val="0"/>
                        </a:spcBef>
                        <a:spcAft>
                          <a:spcPts val="0"/>
                        </a:spcAft>
                        <a:buNone/>
                      </a:pPr>
                      <a:r>
                        <a:rPr lang="en-US" sz="1800"/>
                        <a:t>NEW_SOURCE_KEY</a:t>
                      </a:r>
                      <a:endParaRPr/>
                    </a:p>
                  </a:txBody>
                  <a:tcPr marT="45725" marB="45725" marR="91450" marL="91450"/>
                </a:tc>
                <a:tc>
                  <a:txBody>
                    <a:bodyPr/>
                    <a:lstStyle/>
                    <a:p>
                      <a:pPr indent="0" lvl="0" marL="0" marR="0" rtl="0" algn="l">
                        <a:spcBef>
                          <a:spcPts val="0"/>
                        </a:spcBef>
                        <a:spcAft>
                          <a:spcPts val="0"/>
                        </a:spcAft>
                        <a:buNone/>
                      </a:pPr>
                      <a:r>
                        <a:rPr b="1" i="0" lang="en-US" sz="1200" u="none" strike="noStrike">
                          <a:solidFill>
                            <a:srgbClr val="000000"/>
                          </a:solidFill>
                          <a:latin typeface="Trebuchet MS"/>
                          <a:ea typeface="Trebuchet MS"/>
                          <a:cs typeface="Trebuchet MS"/>
                          <a:sym typeface="Trebuchet MS"/>
                        </a:rPr>
                        <a:t>  Identifies the unique inverter in each observation</a:t>
                      </a:r>
                      <a:endParaRPr/>
                    </a:p>
                  </a:txBody>
                  <a:tcPr marT="4775" marB="0" marR="4775" marL="4775" anchor="ctr"/>
                </a:tc>
              </a:tr>
              <a:tr h="364875">
                <a:tc>
                  <a:txBody>
                    <a:bodyPr/>
                    <a:lstStyle/>
                    <a:p>
                      <a:pPr indent="0" lvl="0" marL="0" marR="0" rtl="0" algn="l">
                        <a:spcBef>
                          <a:spcPts val="0"/>
                        </a:spcBef>
                        <a:spcAft>
                          <a:spcPts val="0"/>
                        </a:spcAft>
                        <a:buNone/>
                      </a:pPr>
                      <a:r>
                        <a:rPr lang="en-US" sz="1800"/>
                        <a:t>AMBIENT_TEMPERATURE</a:t>
                      </a:r>
                      <a:endParaRPr/>
                    </a:p>
                  </a:txBody>
                  <a:tcPr marT="45725" marB="45725" marR="91450" marL="91450"/>
                </a:tc>
                <a:tc>
                  <a:txBody>
                    <a:bodyPr/>
                    <a:lstStyle/>
                    <a:p>
                      <a:pPr indent="0" lvl="0" marL="0" marR="0" rtl="0" algn="l">
                        <a:spcBef>
                          <a:spcPts val="0"/>
                        </a:spcBef>
                        <a:spcAft>
                          <a:spcPts val="0"/>
                        </a:spcAft>
                        <a:buNone/>
                      </a:pPr>
                      <a:r>
                        <a:rPr b="1" lang="en-US" sz="1200"/>
                        <a:t>Ambient temperature at the plant at the time of the observation (Celsius)</a:t>
                      </a:r>
                      <a:endParaRPr/>
                    </a:p>
                  </a:txBody>
                  <a:tcPr marT="45725" marB="45725" marR="91450" marL="91450" anchor="ctr"/>
                </a:tc>
              </a:tr>
              <a:tr h="364875">
                <a:tc>
                  <a:txBody>
                    <a:bodyPr/>
                    <a:lstStyle/>
                    <a:p>
                      <a:pPr indent="0" lvl="0" marL="0" marR="0" rtl="0" algn="l">
                        <a:spcBef>
                          <a:spcPts val="0"/>
                        </a:spcBef>
                        <a:spcAft>
                          <a:spcPts val="0"/>
                        </a:spcAft>
                        <a:buNone/>
                      </a:pPr>
                      <a:r>
                        <a:rPr lang="en-US" sz="1800"/>
                        <a:t>MODULE_TEMPERATURE</a:t>
                      </a:r>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200"/>
                        <a:buFont typeface="Trebuchet MS"/>
                        <a:buNone/>
                      </a:pPr>
                      <a:r>
                        <a:rPr b="1" lang="en-US" sz="1200"/>
                        <a:t>Temperature of the module (solar panel) at the time of the observation (Celsius)</a:t>
                      </a:r>
                      <a:endParaRPr/>
                    </a:p>
                  </a:txBody>
                  <a:tcPr marT="45725" marB="45725" marR="91450" marL="91450" anchor="ctr"/>
                </a:tc>
              </a:tr>
              <a:tr h="364875">
                <a:tc>
                  <a:txBody>
                    <a:bodyPr/>
                    <a:lstStyle/>
                    <a:p>
                      <a:pPr indent="0" lvl="0" marL="0" marR="0" rtl="0" algn="l">
                        <a:spcBef>
                          <a:spcPts val="0"/>
                        </a:spcBef>
                        <a:spcAft>
                          <a:spcPts val="0"/>
                        </a:spcAft>
                        <a:buNone/>
                      </a:pPr>
                      <a:r>
                        <a:rPr lang="en-US" sz="1800"/>
                        <a:t>IRRADIATION</a:t>
                      </a:r>
                      <a:endParaRPr/>
                    </a:p>
                  </a:txBody>
                  <a:tcPr marT="45725" marB="45725" marR="91450" marL="91450"/>
                </a:tc>
                <a:tc>
                  <a:txBody>
                    <a:bodyPr/>
                    <a:lstStyle/>
                    <a:p>
                      <a:pPr indent="0" lvl="0" marL="0" marR="0" rtl="0" algn="l">
                        <a:spcBef>
                          <a:spcPts val="0"/>
                        </a:spcBef>
                        <a:spcAft>
                          <a:spcPts val="0"/>
                        </a:spcAft>
                        <a:buNone/>
                      </a:pPr>
                      <a:r>
                        <a:rPr b="1" lang="en-US" sz="1200"/>
                        <a:t>Total solar irradiation over each 15-minute interval</a:t>
                      </a:r>
                      <a:endParaRPr/>
                    </a:p>
                  </a:txBody>
                  <a:tcPr marT="45725" marB="45725" marR="91450" marL="91450" anchor="ctr"/>
                </a:tc>
              </a:tr>
              <a:tr h="364875">
                <a:tc>
                  <a:txBody>
                    <a:bodyPr/>
                    <a:lstStyle/>
                    <a:p>
                      <a:pPr indent="0" lvl="0" marL="0" marR="0" rtl="0" algn="l">
                        <a:spcBef>
                          <a:spcPts val="0"/>
                        </a:spcBef>
                        <a:spcAft>
                          <a:spcPts val="0"/>
                        </a:spcAft>
                        <a:buNone/>
                      </a:pPr>
                      <a:r>
                        <a:rPr lang="en-US" sz="1800"/>
                        <a:t>DC_POWER</a:t>
                      </a:r>
                      <a:endParaRPr/>
                    </a:p>
                  </a:txBody>
                  <a:tcPr marT="45725" marB="45725" marR="91450" marL="91450"/>
                </a:tc>
                <a:tc>
                  <a:txBody>
                    <a:bodyPr/>
                    <a:lstStyle/>
                    <a:p>
                      <a:pPr indent="0" lvl="0" marL="0" marR="0" rtl="0" algn="l">
                        <a:spcBef>
                          <a:spcPts val="0"/>
                        </a:spcBef>
                        <a:spcAft>
                          <a:spcPts val="0"/>
                        </a:spcAft>
                        <a:buNone/>
                      </a:pPr>
                      <a:r>
                        <a:rPr b="1" lang="en-US" sz="1200"/>
                        <a:t>Amount of DC power generated in the 15-minute interval</a:t>
                      </a:r>
                      <a:endParaRPr/>
                    </a:p>
                  </a:txBody>
                  <a:tcPr marT="45725" marB="45725" marR="91450" marL="91450" anchor="ctr"/>
                </a:tc>
              </a:tr>
              <a:tr h="364875">
                <a:tc>
                  <a:txBody>
                    <a:bodyPr/>
                    <a:lstStyle/>
                    <a:p>
                      <a:pPr indent="0" lvl="0" marL="0" marR="0" rtl="0" algn="l">
                        <a:spcBef>
                          <a:spcPts val="0"/>
                        </a:spcBef>
                        <a:spcAft>
                          <a:spcPts val="0"/>
                        </a:spcAft>
                        <a:buNone/>
                      </a:pPr>
                      <a:r>
                        <a:rPr lang="en-US" sz="1800"/>
                        <a:t>AC_POWER</a:t>
                      </a:r>
                      <a:endParaRPr/>
                    </a:p>
                  </a:txBody>
                  <a:tcPr marT="45725" marB="45725" marR="91450" marL="91450"/>
                </a:tc>
                <a:tc>
                  <a:txBody>
                    <a:bodyPr/>
                    <a:lstStyle/>
                    <a:p>
                      <a:pPr indent="0" lvl="0" marL="0" marR="0" rtl="0" algn="l">
                        <a:spcBef>
                          <a:spcPts val="0"/>
                        </a:spcBef>
                        <a:spcAft>
                          <a:spcPts val="0"/>
                        </a:spcAft>
                        <a:buNone/>
                      </a:pPr>
                      <a:r>
                        <a:rPr b="1" lang="en-US" sz="1200"/>
                        <a:t>Amount of AC power generated in the 15-minute interval</a:t>
                      </a:r>
                      <a:endParaRPr/>
                    </a:p>
                  </a:txBody>
                  <a:tcPr marT="45725" marB="45725" marR="91450" marL="91450" anchor="ctr"/>
                </a:tc>
              </a:tr>
              <a:tr h="364875">
                <a:tc>
                  <a:txBody>
                    <a:bodyPr/>
                    <a:lstStyle/>
                    <a:p>
                      <a:pPr indent="0" lvl="0" marL="0" marR="0" rtl="0" algn="l">
                        <a:spcBef>
                          <a:spcPts val="0"/>
                        </a:spcBef>
                        <a:spcAft>
                          <a:spcPts val="0"/>
                        </a:spcAft>
                        <a:buNone/>
                      </a:pPr>
                      <a:r>
                        <a:rPr lang="en-US" sz="1800"/>
                        <a:t>DATE</a:t>
                      </a:r>
                      <a:endParaRPr/>
                    </a:p>
                  </a:txBody>
                  <a:tcPr marT="45725" marB="45725" marR="91450" marL="91450"/>
                </a:tc>
                <a:tc>
                  <a:txBody>
                    <a:bodyPr/>
                    <a:lstStyle/>
                    <a:p>
                      <a:pPr indent="0" lvl="0" marL="0" marR="0" rtl="0" algn="l">
                        <a:spcBef>
                          <a:spcPts val="0"/>
                        </a:spcBef>
                        <a:spcAft>
                          <a:spcPts val="0"/>
                        </a:spcAft>
                        <a:buNone/>
                      </a:pPr>
                      <a:r>
                        <a:rPr b="1" lang="en-US" sz="1200"/>
                        <a:t>The date of the observation</a:t>
                      </a:r>
                      <a:endParaRPr/>
                    </a:p>
                  </a:txBody>
                  <a:tcPr marT="45725" marB="45725" marR="91450" marL="91450" anchor="ctr"/>
                </a:tc>
              </a:tr>
              <a:tr h="364875">
                <a:tc>
                  <a:txBody>
                    <a:bodyPr/>
                    <a:lstStyle/>
                    <a:p>
                      <a:pPr indent="0" lvl="0" marL="0" marR="0" rtl="0" algn="l">
                        <a:spcBef>
                          <a:spcPts val="0"/>
                        </a:spcBef>
                        <a:spcAft>
                          <a:spcPts val="0"/>
                        </a:spcAft>
                        <a:buNone/>
                      </a:pPr>
                      <a:r>
                        <a:rPr lang="en-US" sz="1800"/>
                        <a:t>TIME</a:t>
                      </a:r>
                      <a:endParaRPr/>
                    </a:p>
                  </a:txBody>
                  <a:tcPr marT="45725" marB="45725" marR="91450" marL="91450"/>
                </a:tc>
                <a:tc>
                  <a:txBody>
                    <a:bodyPr/>
                    <a:lstStyle/>
                    <a:p>
                      <a:pPr indent="0" lvl="0" marL="0" marR="0" rtl="0" algn="l">
                        <a:spcBef>
                          <a:spcPts val="0"/>
                        </a:spcBef>
                        <a:spcAft>
                          <a:spcPts val="0"/>
                        </a:spcAft>
                        <a:buNone/>
                      </a:pPr>
                      <a:r>
                        <a:rPr b="1" lang="en-US" sz="1200"/>
                        <a:t>The time of the observation</a:t>
                      </a:r>
                      <a:endParaRPr/>
                    </a:p>
                  </a:txBody>
                  <a:tcPr marT="45725" marB="45725" marR="91450" marL="91450" anchor="ct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ad7eb0b25a_2_0"/>
          <p:cNvSpPr txBox="1"/>
          <p:nvPr>
            <p:ph type="title"/>
          </p:nvPr>
        </p:nvSpPr>
        <p:spPr>
          <a:xfrm>
            <a:off x="680321" y="753228"/>
            <a:ext cx="9613800" cy="1080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Data Overview</a:t>
            </a:r>
            <a:endParaRPr/>
          </a:p>
        </p:txBody>
      </p:sp>
      <p:pic>
        <p:nvPicPr>
          <p:cNvPr id="255" name="Google Shape;255;gad7eb0b25a_2_0"/>
          <p:cNvPicPr preferRelativeResize="0"/>
          <p:nvPr/>
        </p:nvPicPr>
        <p:blipFill>
          <a:blip r:embed="rId3">
            <a:alphaModFix/>
          </a:blip>
          <a:stretch>
            <a:fillRect/>
          </a:stretch>
        </p:blipFill>
        <p:spPr>
          <a:xfrm>
            <a:off x="777075" y="1834125"/>
            <a:ext cx="7038075" cy="4031450"/>
          </a:xfrm>
          <a:prstGeom prst="rect">
            <a:avLst/>
          </a:prstGeom>
          <a:noFill/>
          <a:ln>
            <a:noFill/>
          </a:ln>
        </p:spPr>
      </p:pic>
      <p:sp>
        <p:nvSpPr>
          <p:cNvPr id="256" name="Google Shape;256;gad7eb0b25a_2_0"/>
          <p:cNvSpPr txBox="1"/>
          <p:nvPr/>
        </p:nvSpPr>
        <p:spPr>
          <a:xfrm>
            <a:off x="7982925" y="2567125"/>
            <a:ext cx="4035900" cy="27036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rgbClr val="FFFFFF"/>
              </a:buClr>
              <a:buSzPts val="2200"/>
              <a:buFont typeface="Calibri"/>
              <a:buChar char="●"/>
            </a:pPr>
            <a:r>
              <a:rPr lang="en-US" sz="2200">
                <a:solidFill>
                  <a:srgbClr val="FFFFFF"/>
                </a:solidFill>
                <a:latin typeface="Calibri"/>
                <a:ea typeface="Calibri"/>
                <a:cs typeface="Calibri"/>
                <a:sym typeface="Calibri"/>
              </a:rPr>
              <a:t>Each plant collected data at the inverter level</a:t>
            </a:r>
            <a:endParaRPr sz="2200">
              <a:solidFill>
                <a:srgbClr val="FFFFFF"/>
              </a:solidFill>
              <a:latin typeface="Calibri"/>
              <a:ea typeface="Calibri"/>
              <a:cs typeface="Calibri"/>
              <a:sym typeface="Calibri"/>
            </a:endParaRPr>
          </a:p>
          <a:p>
            <a:pPr indent="0" lvl="0" marL="457200" rtl="0" algn="l">
              <a:spcBef>
                <a:spcPts val="0"/>
              </a:spcBef>
              <a:spcAft>
                <a:spcPts val="0"/>
              </a:spcAft>
              <a:buNone/>
            </a:pPr>
            <a:r>
              <a:t/>
            </a:r>
            <a:endParaRPr sz="2200">
              <a:solidFill>
                <a:srgbClr val="FFFFFF"/>
              </a:solidFill>
              <a:latin typeface="Calibri"/>
              <a:ea typeface="Calibri"/>
              <a:cs typeface="Calibri"/>
              <a:sym typeface="Calibri"/>
            </a:endParaRPr>
          </a:p>
          <a:p>
            <a:pPr indent="-368300" lvl="0" marL="457200" rtl="0" algn="l">
              <a:spcBef>
                <a:spcPts val="0"/>
              </a:spcBef>
              <a:spcAft>
                <a:spcPts val="0"/>
              </a:spcAft>
              <a:buClr>
                <a:srgbClr val="FFFFFF"/>
              </a:buClr>
              <a:buSzPts val="2200"/>
              <a:buFont typeface="Calibri"/>
              <a:buChar char="●"/>
            </a:pPr>
            <a:r>
              <a:rPr lang="en-US" sz="2200">
                <a:solidFill>
                  <a:srgbClr val="FFFFFF"/>
                </a:solidFill>
                <a:latin typeface="Calibri"/>
                <a:ea typeface="Calibri"/>
                <a:cs typeface="Calibri"/>
                <a:sym typeface="Calibri"/>
              </a:rPr>
              <a:t>Inverters are used to convert the DC power generated by solar panels into AC power</a:t>
            </a:r>
            <a:endParaRPr b="1" sz="2200">
              <a:solidFill>
                <a:srgbClr val="FFFF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260" name="Shape 260"/>
        <p:cNvGrpSpPr/>
        <p:nvPr/>
      </p:nvGrpSpPr>
      <p:grpSpPr>
        <a:xfrm>
          <a:off x="0" y="0"/>
          <a:ext cx="0" cy="0"/>
          <a:chOff x="0" y="0"/>
          <a:chExt cx="0" cy="0"/>
        </a:xfrm>
      </p:grpSpPr>
      <p:sp>
        <p:nvSpPr>
          <p:cNvPr id="261" name="Google Shape;261;p4"/>
          <p:cNvSpPr/>
          <p:nvPr/>
        </p:nvSpPr>
        <p:spPr>
          <a:xfrm>
            <a:off x="0" y="-1"/>
            <a:ext cx="12188825" cy="6858001"/>
          </a:xfrm>
          <a:prstGeom prst="rect">
            <a:avLst/>
          </a:prstGeom>
          <a:gradFill>
            <a:gsLst>
              <a:gs pos="0">
                <a:srgbClr val="F78121"/>
              </a:gs>
              <a:gs pos="50000">
                <a:srgbClr val="D54006"/>
              </a:gs>
              <a:gs pos="100000">
                <a:srgbClr val="8C0000"/>
              </a:gs>
            </a:gsLst>
            <a:lin ang="2520000" scaled="0"/>
          </a:gradFill>
          <a:ln cap="flat" cmpd="sng" w="12700">
            <a:solidFill>
              <a:srgbClr val="AF6C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262" name="Google Shape;262;p4"/>
          <p:cNvSpPr/>
          <p:nvPr/>
        </p:nvSpPr>
        <p:spPr>
          <a:xfrm>
            <a:off x="0" y="2116667"/>
            <a:ext cx="10439400" cy="3793206"/>
          </a:xfrm>
          <a:prstGeom prst="rect">
            <a:avLst/>
          </a:prstGeom>
          <a:solidFill>
            <a:srgbClr val="0C0C0C">
              <a:alpha val="8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3" name="Google Shape;263;p4"/>
          <p:cNvPicPr preferRelativeResize="0"/>
          <p:nvPr/>
        </p:nvPicPr>
        <p:blipFill rotWithShape="1">
          <a:blip r:embed="rId3">
            <a:alphaModFix/>
          </a:blip>
          <a:srcRect b="0" l="0" r="0" t="0"/>
          <a:stretch/>
        </p:blipFill>
        <p:spPr>
          <a:xfrm>
            <a:off x="1" y="1970240"/>
            <a:ext cx="10437812" cy="321164"/>
          </a:xfrm>
          <a:prstGeom prst="rect">
            <a:avLst/>
          </a:prstGeom>
          <a:noFill/>
          <a:ln>
            <a:noFill/>
          </a:ln>
        </p:spPr>
      </p:pic>
      <p:sp>
        <p:nvSpPr>
          <p:cNvPr id="264" name="Google Shape;264;p4"/>
          <p:cNvSpPr/>
          <p:nvPr/>
        </p:nvSpPr>
        <p:spPr>
          <a:xfrm>
            <a:off x="0" y="609600"/>
            <a:ext cx="10437812" cy="1368198"/>
          </a:xfrm>
          <a:prstGeom prst="rect">
            <a:avLst/>
          </a:prstGeom>
          <a:solidFill>
            <a:srgbClr val="0C0C0C">
              <a:alpha val="8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Business Objectives</a:t>
            </a:r>
            <a:endParaRPr/>
          </a:p>
        </p:txBody>
      </p:sp>
      <p:pic>
        <p:nvPicPr>
          <p:cNvPr id="266" name="Google Shape;266;p4"/>
          <p:cNvPicPr preferRelativeResize="0"/>
          <p:nvPr/>
        </p:nvPicPr>
        <p:blipFill rotWithShape="1">
          <a:blip r:embed="rId4">
            <a:alphaModFix/>
          </a:blip>
          <a:srcRect b="0" l="0" r="0" t="0"/>
          <a:stretch/>
        </p:blipFill>
        <p:spPr>
          <a:xfrm>
            <a:off x="10585826" y="1971234"/>
            <a:ext cx="1602997" cy="144270"/>
          </a:xfrm>
          <a:prstGeom prst="rect">
            <a:avLst/>
          </a:prstGeom>
          <a:noFill/>
          <a:ln>
            <a:noFill/>
          </a:ln>
        </p:spPr>
      </p:pic>
      <p:sp>
        <p:nvSpPr>
          <p:cNvPr id="267" name="Google Shape;267;p4"/>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8" name="Google Shape;268;p4"/>
          <p:cNvGrpSpPr/>
          <p:nvPr/>
        </p:nvGrpSpPr>
        <p:grpSpPr>
          <a:xfrm>
            <a:off x="680321" y="2336873"/>
            <a:ext cx="9613860" cy="3395059"/>
            <a:chOff x="0" y="0"/>
            <a:chExt cx="9613860" cy="3395059"/>
          </a:xfrm>
        </p:grpSpPr>
        <p:sp>
          <p:nvSpPr>
            <p:cNvPr id="269" name="Google Shape;269;p4"/>
            <p:cNvSpPr/>
            <p:nvPr/>
          </p:nvSpPr>
          <p:spPr>
            <a:xfrm>
              <a:off x="0" y="0"/>
              <a:ext cx="9613860" cy="1018518"/>
            </a:xfrm>
            <a:prstGeom prst="rect">
              <a:avLst/>
            </a:prstGeom>
            <a:solidFill>
              <a:srgbClr val="8D2E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
            <p:cNvSpPr txBox="1"/>
            <p:nvPr/>
          </p:nvSpPr>
          <p:spPr>
            <a:xfrm>
              <a:off x="0" y="0"/>
              <a:ext cx="9613860" cy="1018518"/>
            </a:xfrm>
            <a:prstGeom prst="rect">
              <a:avLst/>
            </a:prstGeom>
            <a:noFill/>
            <a:ln>
              <a:noFill/>
            </a:ln>
          </p:spPr>
          <p:txBody>
            <a:bodyPr anchorCtr="0" anchor="ctr" bIns="110475" lIns="110475" spcFirstLastPara="1" rIns="110475" wrap="square" tIns="110475">
              <a:noAutofit/>
            </a:bodyPr>
            <a:lstStyle/>
            <a:p>
              <a:pPr indent="0" lvl="0" marL="0" marR="0" rtl="0" algn="ctr">
                <a:lnSpc>
                  <a:spcPct val="90000"/>
                </a:lnSpc>
                <a:spcBef>
                  <a:spcPts val="0"/>
                </a:spcBef>
                <a:spcAft>
                  <a:spcPts val="0"/>
                </a:spcAft>
                <a:buClr>
                  <a:schemeClr val="lt1"/>
                </a:buClr>
                <a:buSzPts val="2900"/>
                <a:buFont typeface="Trebuchet MS"/>
                <a:buNone/>
              </a:pPr>
              <a:r>
                <a:rPr b="0" i="0" lang="en-US" sz="2900" u="none" cap="none" strike="noStrike">
                  <a:solidFill>
                    <a:schemeClr val="lt1"/>
                  </a:solidFill>
                  <a:latin typeface="Trebuchet MS"/>
                  <a:ea typeface="Trebuchet MS"/>
                  <a:cs typeface="Trebuchet MS"/>
                  <a:sym typeface="Trebuchet MS"/>
                </a:rPr>
                <a:t>Optimize the plant’s energy output through the following measures:</a:t>
              </a:r>
              <a:endParaRPr/>
            </a:p>
          </p:txBody>
        </p:sp>
        <p:sp>
          <p:nvSpPr>
            <p:cNvPr id="271" name="Google Shape;271;p4"/>
            <p:cNvSpPr/>
            <p:nvPr/>
          </p:nvSpPr>
          <p:spPr>
            <a:xfrm>
              <a:off x="4694" y="1018518"/>
              <a:ext cx="3201490" cy="2138887"/>
            </a:xfrm>
            <a:prstGeom prst="rect">
              <a:avLst/>
            </a:prstGeom>
            <a:gradFill>
              <a:gsLst>
                <a:gs pos="0">
                  <a:srgbClr val="A95646"/>
                </a:gs>
                <a:gs pos="50000">
                  <a:srgbClr val="A43302"/>
                </a:gs>
                <a:gs pos="100000">
                  <a:srgbClr val="972900"/>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
            <p:cNvSpPr txBox="1"/>
            <p:nvPr/>
          </p:nvSpPr>
          <p:spPr>
            <a:xfrm>
              <a:off x="4694" y="1018518"/>
              <a:ext cx="3201490" cy="2138887"/>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chemeClr val="lt1"/>
                </a:buClr>
                <a:buSzPts val="2800"/>
                <a:buFont typeface="Trebuchet MS"/>
                <a:buNone/>
              </a:pPr>
              <a:r>
                <a:rPr b="0" i="0" lang="en-US" sz="2800" u="none" cap="none" strike="noStrike">
                  <a:solidFill>
                    <a:schemeClr val="lt1"/>
                  </a:solidFill>
                  <a:latin typeface="Trebuchet MS"/>
                  <a:ea typeface="Trebuchet MS"/>
                  <a:cs typeface="Trebuchet MS"/>
                  <a:sym typeface="Trebuchet MS"/>
                </a:rPr>
                <a:t>Predictive model to forecast power based on weather data</a:t>
              </a:r>
              <a:endParaRPr/>
            </a:p>
          </p:txBody>
        </p:sp>
        <p:sp>
          <p:nvSpPr>
            <p:cNvPr id="273" name="Google Shape;273;p4"/>
            <p:cNvSpPr/>
            <p:nvPr/>
          </p:nvSpPr>
          <p:spPr>
            <a:xfrm>
              <a:off x="3206185" y="1018518"/>
              <a:ext cx="3201490" cy="2138887"/>
            </a:xfrm>
            <a:prstGeom prst="rect">
              <a:avLst/>
            </a:prstGeom>
            <a:gradFill>
              <a:gsLst>
                <a:gs pos="0">
                  <a:srgbClr val="A95646"/>
                </a:gs>
                <a:gs pos="50000">
                  <a:srgbClr val="A43302"/>
                </a:gs>
                <a:gs pos="100000">
                  <a:srgbClr val="972900"/>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
            <p:cNvSpPr txBox="1"/>
            <p:nvPr/>
          </p:nvSpPr>
          <p:spPr>
            <a:xfrm>
              <a:off x="3206185" y="1018518"/>
              <a:ext cx="3201490" cy="2138887"/>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chemeClr val="lt1"/>
                </a:buClr>
                <a:buSzPts val="2800"/>
                <a:buFont typeface="Trebuchet MS"/>
                <a:buNone/>
              </a:pPr>
              <a:r>
                <a:rPr b="0" i="0" lang="en-US" sz="2800" u="none" cap="none" strike="noStrike">
                  <a:solidFill>
                    <a:schemeClr val="lt1"/>
                  </a:solidFill>
                  <a:latin typeface="Trebuchet MS"/>
                  <a:ea typeface="Trebuchet MS"/>
                  <a:cs typeface="Trebuchet MS"/>
                  <a:sym typeface="Trebuchet MS"/>
                </a:rPr>
                <a:t>Identify underperforming inverters</a:t>
              </a:r>
              <a:endParaRPr/>
            </a:p>
          </p:txBody>
        </p:sp>
        <p:sp>
          <p:nvSpPr>
            <p:cNvPr id="275" name="Google Shape;275;p4"/>
            <p:cNvSpPr/>
            <p:nvPr/>
          </p:nvSpPr>
          <p:spPr>
            <a:xfrm>
              <a:off x="6407675" y="1018518"/>
              <a:ext cx="3201490" cy="2138887"/>
            </a:xfrm>
            <a:prstGeom prst="rect">
              <a:avLst/>
            </a:prstGeom>
            <a:gradFill>
              <a:gsLst>
                <a:gs pos="0">
                  <a:srgbClr val="A95646"/>
                </a:gs>
                <a:gs pos="50000">
                  <a:srgbClr val="A43302"/>
                </a:gs>
                <a:gs pos="100000">
                  <a:srgbClr val="972900"/>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
            <p:cNvSpPr txBox="1"/>
            <p:nvPr/>
          </p:nvSpPr>
          <p:spPr>
            <a:xfrm>
              <a:off x="6407675" y="1018518"/>
              <a:ext cx="3201490" cy="2138887"/>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chemeClr val="lt1"/>
                </a:buClr>
                <a:buSzPts val="2800"/>
                <a:buFont typeface="Trebuchet MS"/>
                <a:buNone/>
              </a:pPr>
              <a:r>
                <a:rPr b="0" i="0" lang="en-US" sz="2800" u="none" cap="none" strike="noStrike">
                  <a:solidFill>
                    <a:schemeClr val="lt1"/>
                  </a:solidFill>
                  <a:latin typeface="Trebuchet MS"/>
                  <a:ea typeface="Trebuchet MS"/>
                  <a:cs typeface="Trebuchet MS"/>
                  <a:sym typeface="Trebuchet MS"/>
                </a:rPr>
                <a:t>Compare the output of both plants to identify improvement opportunities</a:t>
              </a:r>
              <a:endParaRPr/>
            </a:p>
          </p:txBody>
        </p:sp>
        <p:sp>
          <p:nvSpPr>
            <p:cNvPr id="277" name="Google Shape;277;p4"/>
            <p:cNvSpPr/>
            <p:nvPr/>
          </p:nvSpPr>
          <p:spPr>
            <a:xfrm>
              <a:off x="0" y="3157405"/>
              <a:ext cx="9613860" cy="237654"/>
            </a:xfrm>
            <a:prstGeom prst="rect">
              <a:avLst/>
            </a:prstGeom>
            <a:solidFill>
              <a:srgbClr val="8D2E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5"/>
          <p:cNvSpPr txBox="1"/>
          <p:nvPr>
            <p:ph type="title"/>
          </p:nvPr>
        </p:nvSpPr>
        <p:spPr>
          <a:xfrm>
            <a:off x="669222" y="753228"/>
            <a:ext cx="9624960"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Exploratory Data Analysis</a:t>
            </a:r>
            <a:endParaRPr/>
          </a:p>
        </p:txBody>
      </p:sp>
      <p:sp>
        <p:nvSpPr>
          <p:cNvPr id="283" name="Google Shape;283;p5"/>
          <p:cNvSpPr txBox="1"/>
          <p:nvPr>
            <p:ph idx="3" type="body"/>
          </p:nvPr>
        </p:nvSpPr>
        <p:spPr>
          <a:xfrm>
            <a:off x="6696365" y="2977550"/>
            <a:ext cx="2326500" cy="461700"/>
          </a:xfrm>
          <a:prstGeom prst="rect">
            <a:avLst/>
          </a:prstGeom>
          <a:solidFill>
            <a:schemeClr val="lt1"/>
          </a:solidFill>
          <a:ln cap="flat" cmpd="sng" w="9525">
            <a:solidFill>
              <a:schemeClr val="dk1"/>
            </a:solidFill>
            <a:prstDash val="solid"/>
            <a:round/>
            <a:headEnd len="sm" w="sm" type="none"/>
            <a:tailEnd len="sm" w="sm" type="none"/>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a:solidFill>
                  <a:schemeClr val="dk1"/>
                </a:solidFill>
              </a:rPr>
              <a:t>ABNORMAL DAY</a:t>
            </a:r>
            <a:endParaRPr/>
          </a:p>
        </p:txBody>
      </p:sp>
      <p:pic>
        <p:nvPicPr>
          <p:cNvPr id="284" name="Google Shape;284;p5"/>
          <p:cNvPicPr preferRelativeResize="0"/>
          <p:nvPr/>
        </p:nvPicPr>
        <p:blipFill rotWithShape="1">
          <a:blip r:embed="rId3">
            <a:alphaModFix/>
          </a:blip>
          <a:srcRect b="0" l="0" r="0" t="0"/>
          <a:stretch/>
        </p:blipFill>
        <p:spPr>
          <a:xfrm>
            <a:off x="1264100" y="3542476"/>
            <a:ext cx="3916825" cy="1964775"/>
          </a:xfrm>
          <a:prstGeom prst="rect">
            <a:avLst/>
          </a:prstGeom>
          <a:noFill/>
          <a:ln>
            <a:noFill/>
          </a:ln>
        </p:spPr>
      </p:pic>
      <p:pic>
        <p:nvPicPr>
          <p:cNvPr id="285" name="Google Shape;285;p5"/>
          <p:cNvPicPr preferRelativeResize="0"/>
          <p:nvPr/>
        </p:nvPicPr>
        <p:blipFill rotWithShape="1">
          <a:blip r:embed="rId4">
            <a:alphaModFix/>
          </a:blip>
          <a:srcRect b="0" l="0" r="0" t="0"/>
          <a:stretch/>
        </p:blipFill>
        <p:spPr>
          <a:xfrm>
            <a:off x="5898650" y="3542480"/>
            <a:ext cx="3916825" cy="1964769"/>
          </a:xfrm>
          <a:prstGeom prst="rect">
            <a:avLst/>
          </a:prstGeom>
          <a:noFill/>
          <a:ln>
            <a:noFill/>
          </a:ln>
        </p:spPr>
      </p:pic>
      <p:sp>
        <p:nvSpPr>
          <p:cNvPr id="286" name="Google Shape;286;p5"/>
          <p:cNvSpPr txBox="1"/>
          <p:nvPr/>
        </p:nvSpPr>
        <p:spPr>
          <a:xfrm>
            <a:off x="569555" y="2217194"/>
            <a:ext cx="106731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lt1"/>
                </a:solidFill>
                <a:latin typeface="Trebuchet MS"/>
                <a:ea typeface="Trebuchet MS"/>
                <a:cs typeface="Trebuchet MS"/>
                <a:sym typeface="Trebuchet MS"/>
              </a:rPr>
              <a:t>Discovered gaps in </a:t>
            </a:r>
            <a:r>
              <a:rPr lang="en-US" sz="2400">
                <a:solidFill>
                  <a:schemeClr val="lt1"/>
                </a:solidFill>
                <a:latin typeface="Trebuchet MS"/>
                <a:ea typeface="Trebuchet MS"/>
                <a:cs typeface="Trebuchet MS"/>
                <a:sym typeface="Trebuchet MS"/>
              </a:rPr>
              <a:t>AC Power generation</a:t>
            </a:r>
            <a:r>
              <a:rPr b="0" i="0" lang="en-US" sz="2400" u="none" cap="none" strike="noStrike">
                <a:solidFill>
                  <a:schemeClr val="lt1"/>
                </a:solidFill>
                <a:latin typeface="Trebuchet MS"/>
                <a:ea typeface="Trebuchet MS"/>
                <a:cs typeface="Trebuchet MS"/>
                <a:sym typeface="Trebuchet MS"/>
              </a:rPr>
              <a:t> that suggest unexpected outages</a:t>
            </a:r>
            <a:endParaRPr/>
          </a:p>
        </p:txBody>
      </p:sp>
      <p:sp>
        <p:nvSpPr>
          <p:cNvPr id="287" name="Google Shape;287;p5"/>
          <p:cNvSpPr txBox="1"/>
          <p:nvPr/>
        </p:nvSpPr>
        <p:spPr>
          <a:xfrm>
            <a:off x="1192912" y="5873939"/>
            <a:ext cx="8577600" cy="461700"/>
          </a:xfrm>
          <a:prstGeom prst="rect">
            <a:avLst/>
          </a:prstGeom>
          <a:solidFill>
            <a:srgbClr val="F9D3A0"/>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rebuchet MS"/>
                <a:ea typeface="Trebuchet MS"/>
                <a:cs typeface="Trebuchet MS"/>
                <a:sym typeface="Trebuchet MS"/>
              </a:rPr>
              <a:t>The </a:t>
            </a:r>
            <a:r>
              <a:rPr lang="en-US" sz="2400">
                <a:solidFill>
                  <a:srgbClr val="FF0000"/>
                </a:solidFill>
                <a:latin typeface="Trebuchet MS"/>
                <a:ea typeface="Trebuchet MS"/>
                <a:cs typeface="Trebuchet MS"/>
                <a:sym typeface="Trebuchet MS"/>
              </a:rPr>
              <a:t>red</a:t>
            </a:r>
            <a:r>
              <a:rPr lang="en-US" sz="2400">
                <a:solidFill>
                  <a:schemeClr val="dk1"/>
                </a:solidFill>
                <a:latin typeface="Trebuchet MS"/>
                <a:ea typeface="Trebuchet MS"/>
                <a:cs typeface="Trebuchet MS"/>
                <a:sym typeface="Trebuchet MS"/>
              </a:rPr>
              <a:t> areas above correspond with inverters going offline</a:t>
            </a:r>
            <a:endParaRPr/>
          </a:p>
        </p:txBody>
      </p:sp>
      <p:sp>
        <p:nvSpPr>
          <p:cNvPr id="288" name="Google Shape;288;p5"/>
          <p:cNvSpPr txBox="1"/>
          <p:nvPr>
            <p:ph idx="3" type="body"/>
          </p:nvPr>
        </p:nvSpPr>
        <p:spPr>
          <a:xfrm>
            <a:off x="2120327" y="2977538"/>
            <a:ext cx="2326500" cy="461700"/>
          </a:xfrm>
          <a:prstGeom prst="rect">
            <a:avLst/>
          </a:prstGeom>
          <a:solidFill>
            <a:schemeClr val="lt1"/>
          </a:solidFill>
          <a:ln cap="flat" cmpd="sng" w="9525">
            <a:solidFill>
              <a:schemeClr val="dk1"/>
            </a:solidFill>
            <a:prstDash val="solid"/>
            <a:round/>
            <a:headEnd len="sm" w="sm" type="none"/>
            <a:tailEnd len="sm" w="sm" type="none"/>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a:solidFill>
                  <a:schemeClr val="dk1"/>
                </a:solidFill>
              </a:rPr>
              <a:t>NORMAL DAY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2" name="Shape 292"/>
        <p:cNvGrpSpPr/>
        <p:nvPr/>
      </p:nvGrpSpPr>
      <p:grpSpPr>
        <a:xfrm>
          <a:off x="0" y="0"/>
          <a:ext cx="0" cy="0"/>
          <a:chOff x="0" y="0"/>
          <a:chExt cx="0" cy="0"/>
        </a:xfrm>
      </p:grpSpPr>
      <p:pic>
        <p:nvPicPr>
          <p:cNvPr id="293" name="Google Shape;293;p6"/>
          <p:cNvPicPr preferRelativeResize="0"/>
          <p:nvPr/>
        </p:nvPicPr>
        <p:blipFill rotWithShape="1">
          <a:blip r:embed="rId3">
            <a:alphaModFix amt="10000"/>
          </a:blip>
          <a:srcRect b="0" l="0" r="0" t="0"/>
          <a:stretch/>
        </p:blipFill>
        <p:spPr>
          <a:xfrm>
            <a:off x="0" y="0"/>
            <a:ext cx="12192000" cy="6858000"/>
          </a:xfrm>
          <a:prstGeom prst="rect">
            <a:avLst/>
          </a:prstGeom>
          <a:noFill/>
          <a:ln>
            <a:noFill/>
          </a:ln>
        </p:spPr>
      </p:pic>
      <p:pic>
        <p:nvPicPr>
          <p:cNvPr id="294" name="Google Shape;294;p6"/>
          <p:cNvPicPr preferRelativeResize="0"/>
          <p:nvPr/>
        </p:nvPicPr>
        <p:blipFill rotWithShape="1">
          <a:blip r:embed="rId4">
            <a:alphaModFix/>
          </a:blip>
          <a:srcRect b="0" l="0" r="0" t="0"/>
          <a:stretch/>
        </p:blipFill>
        <p:spPr>
          <a:xfrm>
            <a:off x="1" y="1970240"/>
            <a:ext cx="10437812" cy="321164"/>
          </a:xfrm>
          <a:prstGeom prst="rect">
            <a:avLst/>
          </a:prstGeom>
          <a:noFill/>
          <a:ln>
            <a:noFill/>
          </a:ln>
        </p:spPr>
      </p:pic>
      <p:pic>
        <p:nvPicPr>
          <p:cNvPr id="295" name="Google Shape;295;p6"/>
          <p:cNvPicPr preferRelativeResize="0"/>
          <p:nvPr/>
        </p:nvPicPr>
        <p:blipFill rotWithShape="1">
          <a:blip r:embed="rId5">
            <a:alphaModFix/>
          </a:blip>
          <a:srcRect b="0" l="0" r="0" t="0"/>
          <a:stretch/>
        </p:blipFill>
        <p:spPr>
          <a:xfrm>
            <a:off x="10585826" y="1971234"/>
            <a:ext cx="1602997" cy="144270"/>
          </a:xfrm>
          <a:prstGeom prst="rect">
            <a:avLst/>
          </a:prstGeom>
          <a:noFill/>
          <a:ln>
            <a:noFill/>
          </a:ln>
        </p:spPr>
      </p:pic>
      <p:sp>
        <p:nvSpPr>
          <p:cNvPr id="296" name="Google Shape;296;p6"/>
          <p:cNvSpPr/>
          <p:nvPr/>
        </p:nvSpPr>
        <p:spPr>
          <a:xfrm>
            <a:off x="0" y="609600"/>
            <a:ext cx="10437812" cy="1368198"/>
          </a:xfrm>
          <a:prstGeom prst="rect">
            <a:avLst/>
          </a:pr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6"/>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8" name="Google Shape;298;p6"/>
          <p:cNvPicPr preferRelativeResize="0"/>
          <p:nvPr/>
        </p:nvPicPr>
        <p:blipFill rotWithShape="1">
          <a:blip r:embed="rId3">
            <a:alphaModFix amt="10000"/>
          </a:blip>
          <a:srcRect b="0" l="0" r="0" t="0"/>
          <a:stretch/>
        </p:blipFill>
        <p:spPr>
          <a:xfrm>
            <a:off x="0" y="0"/>
            <a:ext cx="12192000" cy="6858000"/>
          </a:xfrm>
          <a:prstGeom prst="rect">
            <a:avLst/>
          </a:prstGeom>
          <a:gradFill>
            <a:gsLst>
              <a:gs pos="0">
                <a:srgbClr val="F78925"/>
              </a:gs>
              <a:gs pos="50000">
                <a:srgbClr val="D54209"/>
              </a:gs>
              <a:gs pos="100000">
                <a:srgbClr val="8D0000"/>
              </a:gs>
            </a:gsLst>
            <a:lin ang="2520000" scaled="0"/>
          </a:gradFill>
          <a:ln>
            <a:noFill/>
          </a:ln>
        </p:spPr>
      </p:pic>
      <p:pic>
        <p:nvPicPr>
          <p:cNvPr id="299" name="Google Shape;299;p6"/>
          <p:cNvPicPr preferRelativeResize="0"/>
          <p:nvPr/>
        </p:nvPicPr>
        <p:blipFill rotWithShape="1">
          <a:blip r:embed="rId3">
            <a:alphaModFix amt="10000"/>
          </a:blip>
          <a:srcRect b="0" l="0" r="0" t="0"/>
          <a:stretch/>
        </p:blipFill>
        <p:spPr>
          <a:xfrm>
            <a:off x="0" y="0"/>
            <a:ext cx="12192000" cy="6858000"/>
          </a:xfrm>
          <a:prstGeom prst="rect">
            <a:avLst/>
          </a:prstGeom>
          <a:noFill/>
          <a:ln>
            <a:noFill/>
          </a:ln>
        </p:spPr>
      </p:pic>
      <p:sp>
        <p:nvSpPr>
          <p:cNvPr id="300" name="Google Shape;300;p6"/>
          <p:cNvSpPr/>
          <p:nvPr/>
        </p:nvSpPr>
        <p:spPr>
          <a:xfrm>
            <a:off x="6096000" y="0"/>
            <a:ext cx="6096000" cy="685800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01" name="Google Shape;301;p6"/>
          <p:cNvSpPr/>
          <p:nvPr/>
        </p:nvSpPr>
        <p:spPr>
          <a:xfrm>
            <a:off x="2" y="609600"/>
            <a:ext cx="6412862" cy="1368198"/>
          </a:xfrm>
          <a:prstGeom prst="rect">
            <a:avLst/>
          </a:prstGeom>
          <a:solidFill>
            <a:srgbClr val="0D0D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txBox="1"/>
          <p:nvPr>
            <p:ph type="title"/>
          </p:nvPr>
        </p:nvSpPr>
        <p:spPr>
          <a:xfrm>
            <a:off x="680321" y="753228"/>
            <a:ext cx="5584677"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Trebuchet MS"/>
              <a:buNone/>
            </a:pPr>
            <a:r>
              <a:rPr lang="en-US">
                <a:solidFill>
                  <a:srgbClr val="FFFFFF"/>
                </a:solidFill>
              </a:rPr>
              <a:t>Exploratory Data Analysis</a:t>
            </a:r>
            <a:endParaRPr/>
          </a:p>
        </p:txBody>
      </p:sp>
      <p:pic>
        <p:nvPicPr>
          <p:cNvPr id="303" name="Google Shape;303;p6"/>
          <p:cNvPicPr preferRelativeResize="0"/>
          <p:nvPr/>
        </p:nvPicPr>
        <p:blipFill rotWithShape="1">
          <a:blip r:embed="rId4">
            <a:alphaModFix/>
          </a:blip>
          <a:srcRect b="0" l="0" r="0" t="0"/>
          <a:stretch/>
        </p:blipFill>
        <p:spPr>
          <a:xfrm>
            <a:off x="2" y="1970241"/>
            <a:ext cx="6409944" cy="258395"/>
          </a:xfrm>
          <a:prstGeom prst="rect">
            <a:avLst/>
          </a:prstGeom>
          <a:noFill/>
          <a:ln>
            <a:noFill/>
          </a:ln>
        </p:spPr>
      </p:pic>
      <p:sp>
        <p:nvSpPr>
          <p:cNvPr id="304" name="Google Shape;304;p6"/>
          <p:cNvSpPr txBox="1"/>
          <p:nvPr>
            <p:ph idx="2" type="body"/>
          </p:nvPr>
        </p:nvSpPr>
        <p:spPr>
          <a:xfrm>
            <a:off x="680321" y="2336873"/>
            <a:ext cx="5104843" cy="35993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2600"/>
              <a:buNone/>
            </a:pPr>
            <a:r>
              <a:rPr b="1" lang="en-US" sz="2600">
                <a:solidFill>
                  <a:srgbClr val="FFFFFF"/>
                </a:solidFill>
              </a:rPr>
              <a:t>Comparing the output of both plants revealed discrepancies in the DC power output between plants</a:t>
            </a:r>
            <a:endParaRPr/>
          </a:p>
          <a:p>
            <a:pPr indent="-228600" lvl="0" marL="285750" rtl="0" algn="l">
              <a:lnSpc>
                <a:spcPct val="90000"/>
              </a:lnSpc>
              <a:spcBef>
                <a:spcPts val="1000"/>
              </a:spcBef>
              <a:spcAft>
                <a:spcPts val="0"/>
              </a:spcAft>
              <a:buClr>
                <a:srgbClr val="FFFFFF"/>
              </a:buClr>
              <a:buSzPts val="2400"/>
              <a:buChar char="•"/>
            </a:pPr>
            <a:r>
              <a:rPr lang="en-US" sz="2400">
                <a:solidFill>
                  <a:srgbClr val="FFFFFF"/>
                </a:solidFill>
              </a:rPr>
              <a:t>Plant 1 </a:t>
            </a:r>
            <a:r>
              <a:rPr lang="en-US" sz="2400">
                <a:solidFill>
                  <a:schemeClr val="lt1"/>
                </a:solidFill>
              </a:rPr>
              <a:t>(red)</a:t>
            </a:r>
            <a:r>
              <a:rPr lang="en-US" sz="2400">
                <a:solidFill>
                  <a:srgbClr val="FFFFFF"/>
                </a:solidFill>
              </a:rPr>
              <a:t> appears to be generating more DC power than Plant 2 (blue)</a:t>
            </a:r>
            <a:endParaRPr sz="2400">
              <a:solidFill>
                <a:srgbClr val="FFFFFF"/>
              </a:solidFill>
            </a:endParaRPr>
          </a:p>
          <a:p>
            <a:pPr indent="-228600" lvl="0" marL="285750" rtl="0" algn="l">
              <a:lnSpc>
                <a:spcPct val="90000"/>
              </a:lnSpc>
              <a:spcBef>
                <a:spcPts val="1000"/>
              </a:spcBef>
              <a:spcAft>
                <a:spcPts val="0"/>
              </a:spcAft>
              <a:buClr>
                <a:srgbClr val="FFFFFF"/>
              </a:buClr>
              <a:buSzPts val="2400"/>
              <a:buChar char="•"/>
            </a:pPr>
            <a:r>
              <a:rPr lang="en-US" sz="2400">
                <a:solidFill>
                  <a:srgbClr val="FFFFFF"/>
                </a:solidFill>
              </a:rPr>
              <a:t>Plant 2 may be underperforming by a power of 10</a:t>
            </a:r>
            <a:endParaRPr sz="2400">
              <a:solidFill>
                <a:srgbClr val="FFFFFF"/>
              </a:solidFill>
            </a:endParaRPr>
          </a:p>
        </p:txBody>
      </p:sp>
      <p:sp>
        <p:nvSpPr>
          <p:cNvPr id="305" name="Google Shape;305;p6"/>
          <p:cNvSpPr/>
          <p:nvPr/>
        </p:nvSpPr>
        <p:spPr>
          <a:xfrm>
            <a:off x="6733163" y="642795"/>
            <a:ext cx="4812406" cy="5575125"/>
          </a:xfrm>
          <a:prstGeom prst="rect">
            <a:avLst/>
          </a:prstGeom>
          <a:solidFill>
            <a:schemeClr val="lt1"/>
          </a:solidFill>
          <a:ln>
            <a:noFill/>
          </a:ln>
          <a:effectLst>
            <a:outerShdw blurRad="76200" rotWithShape="0" algn="t" dir="5040000" dist="63500">
              <a:srgbClr val="000000">
                <a:alpha val="4078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pic>
        <p:nvPicPr>
          <p:cNvPr descr="A picture containing shape&#10;&#10;Description automatically generated" id="306" name="Google Shape;306;p6"/>
          <p:cNvPicPr preferRelativeResize="0"/>
          <p:nvPr>
            <p:ph idx="1" type="body"/>
          </p:nvPr>
        </p:nvPicPr>
        <p:blipFill rotWithShape="1">
          <a:blip r:embed="rId6">
            <a:alphaModFix/>
          </a:blip>
          <a:srcRect b="0" l="0" r="0" t="0"/>
          <a:stretch/>
        </p:blipFill>
        <p:spPr>
          <a:xfrm>
            <a:off x="7043933" y="2032797"/>
            <a:ext cx="4178419" cy="2785612"/>
          </a:xfrm>
          <a:prstGeom prst="rect">
            <a:avLst/>
          </a:prstGeom>
          <a:noFill/>
          <a:ln>
            <a:noFill/>
          </a:ln>
        </p:spPr>
      </p:pic>
      <p:sp>
        <p:nvSpPr>
          <p:cNvPr id="307" name="Google Shape;307;p6"/>
          <p:cNvSpPr txBox="1"/>
          <p:nvPr/>
        </p:nvSpPr>
        <p:spPr>
          <a:xfrm rot="-2096092">
            <a:off x="7511847" y="3571525"/>
            <a:ext cx="12649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Trebuchet MS"/>
                <a:ea typeface="Trebuchet MS"/>
                <a:cs typeface="Trebuchet MS"/>
                <a:sym typeface="Trebuchet MS"/>
              </a:rPr>
              <a:t>Plant 1</a:t>
            </a:r>
            <a:endParaRPr sz="1800">
              <a:solidFill>
                <a:srgbClr val="FF0000"/>
              </a:solidFill>
              <a:latin typeface="Trebuchet MS"/>
              <a:ea typeface="Trebuchet MS"/>
              <a:cs typeface="Trebuchet MS"/>
              <a:sym typeface="Trebuchet MS"/>
            </a:endParaRPr>
          </a:p>
        </p:txBody>
      </p:sp>
      <p:sp>
        <p:nvSpPr>
          <p:cNvPr id="308" name="Google Shape;308;p6"/>
          <p:cNvSpPr txBox="1"/>
          <p:nvPr/>
        </p:nvSpPr>
        <p:spPr>
          <a:xfrm rot="-233384">
            <a:off x="9090119" y="3850019"/>
            <a:ext cx="1498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70C0"/>
                </a:solidFill>
                <a:latin typeface="Trebuchet MS"/>
                <a:ea typeface="Trebuchet MS"/>
                <a:cs typeface="Trebuchet MS"/>
                <a:sym typeface="Trebuchet MS"/>
              </a:rPr>
              <a:t>Plant 2</a:t>
            </a:r>
            <a:endParaRPr sz="1800">
              <a:solidFill>
                <a:srgbClr val="0070C0"/>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Exploratory Data Analysis</a:t>
            </a:r>
            <a:endParaRPr/>
          </a:p>
        </p:txBody>
      </p:sp>
      <p:pic>
        <p:nvPicPr>
          <p:cNvPr id="314" name="Google Shape;314;p7"/>
          <p:cNvPicPr preferRelativeResize="0"/>
          <p:nvPr/>
        </p:nvPicPr>
        <p:blipFill rotWithShape="1">
          <a:blip r:embed="rId3">
            <a:alphaModFix/>
          </a:blip>
          <a:srcRect b="0" l="0" r="0" t="0"/>
          <a:stretch/>
        </p:blipFill>
        <p:spPr>
          <a:xfrm>
            <a:off x="680321" y="3499809"/>
            <a:ext cx="3767455" cy="2520671"/>
          </a:xfrm>
          <a:prstGeom prst="rect">
            <a:avLst/>
          </a:prstGeom>
          <a:noFill/>
          <a:ln>
            <a:noFill/>
          </a:ln>
        </p:spPr>
      </p:pic>
      <p:pic>
        <p:nvPicPr>
          <p:cNvPr id="315" name="Google Shape;315;p7"/>
          <p:cNvPicPr preferRelativeResize="0"/>
          <p:nvPr/>
        </p:nvPicPr>
        <p:blipFill rotWithShape="1">
          <a:blip r:embed="rId4">
            <a:alphaModFix/>
          </a:blip>
          <a:srcRect b="0" l="0" r="0" t="0"/>
          <a:stretch/>
        </p:blipFill>
        <p:spPr>
          <a:xfrm>
            <a:off x="4909184" y="3499808"/>
            <a:ext cx="3767455" cy="2520671"/>
          </a:xfrm>
          <a:prstGeom prst="rect">
            <a:avLst/>
          </a:prstGeom>
          <a:noFill/>
          <a:ln>
            <a:noFill/>
          </a:ln>
        </p:spPr>
      </p:pic>
      <p:sp>
        <p:nvSpPr>
          <p:cNvPr id="316" name="Google Shape;316;p7"/>
          <p:cNvSpPr txBox="1"/>
          <p:nvPr/>
        </p:nvSpPr>
        <p:spPr>
          <a:xfrm>
            <a:off x="680321" y="2214880"/>
            <a:ext cx="9613861"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Trebuchet MS"/>
                <a:ea typeface="Trebuchet MS"/>
                <a:cs typeface="Trebuchet MS"/>
                <a:sym typeface="Trebuchet MS"/>
              </a:rPr>
              <a:t>Plotting both plants’ AC Power output against sunlight levels confirms Plant 2’s underperformance</a:t>
            </a:r>
            <a:endParaRPr/>
          </a:p>
        </p:txBody>
      </p:sp>
      <p:sp>
        <p:nvSpPr>
          <p:cNvPr id="317" name="Google Shape;317;p7"/>
          <p:cNvSpPr txBox="1"/>
          <p:nvPr/>
        </p:nvSpPr>
        <p:spPr>
          <a:xfrm>
            <a:off x="9138047" y="3692428"/>
            <a:ext cx="2515474" cy="1754326"/>
          </a:xfrm>
          <a:prstGeom prst="rect">
            <a:avLst/>
          </a:prstGeom>
          <a:solidFill>
            <a:srgbClr val="F9D3A0"/>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The solid horizontal line along the x-axis indicates periods when the plant is generating zero AC power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Exploratory Data Analysis</a:t>
            </a:r>
            <a:endParaRPr/>
          </a:p>
        </p:txBody>
      </p:sp>
      <p:sp>
        <p:nvSpPr>
          <p:cNvPr id="323" name="Google Shape;323;p8"/>
          <p:cNvSpPr txBox="1"/>
          <p:nvPr/>
        </p:nvSpPr>
        <p:spPr>
          <a:xfrm>
            <a:off x="680321" y="2214880"/>
            <a:ext cx="9613861"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Trebuchet MS"/>
                <a:ea typeface="Trebuchet MS"/>
                <a:cs typeface="Trebuchet MS"/>
                <a:sym typeface="Trebuchet MS"/>
              </a:rPr>
              <a:t>Further investigated Plant 2’s production issues by plotting the frequency of outages against module temperature</a:t>
            </a:r>
            <a:endParaRPr/>
          </a:p>
        </p:txBody>
      </p:sp>
      <p:pic>
        <p:nvPicPr>
          <p:cNvPr id="324" name="Google Shape;324;p8"/>
          <p:cNvPicPr preferRelativeResize="0"/>
          <p:nvPr/>
        </p:nvPicPr>
        <p:blipFill rotWithShape="1">
          <a:blip r:embed="rId3">
            <a:alphaModFix/>
          </a:blip>
          <a:srcRect b="0" l="0" r="0" t="0"/>
          <a:stretch/>
        </p:blipFill>
        <p:spPr>
          <a:xfrm>
            <a:off x="1240279" y="3426591"/>
            <a:ext cx="4199841" cy="2850384"/>
          </a:xfrm>
          <a:prstGeom prst="rect">
            <a:avLst/>
          </a:prstGeom>
          <a:noFill/>
          <a:ln>
            <a:noFill/>
          </a:ln>
        </p:spPr>
      </p:pic>
      <p:sp>
        <p:nvSpPr>
          <p:cNvPr id="325" name="Google Shape;325;p8"/>
          <p:cNvSpPr txBox="1"/>
          <p:nvPr/>
        </p:nvSpPr>
        <p:spPr>
          <a:xfrm>
            <a:off x="5991225" y="3495675"/>
            <a:ext cx="4960495" cy="24622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lt1"/>
                </a:solidFill>
                <a:latin typeface="Trebuchet MS"/>
                <a:ea typeface="Trebuchet MS"/>
                <a:cs typeface="Trebuchet MS"/>
                <a:sym typeface="Trebuchet MS"/>
              </a:rPr>
              <a:t>Result is a bi-modal pattern with two distinct peaks:</a:t>
            </a:r>
            <a:endParaRPr/>
          </a:p>
          <a:p>
            <a:pPr indent="0" lvl="0" marL="0" marR="0" rtl="0" algn="l">
              <a:spcBef>
                <a:spcPts val="0"/>
              </a:spcBef>
              <a:spcAft>
                <a:spcPts val="0"/>
              </a:spcAft>
              <a:buNone/>
            </a:pPr>
            <a:r>
              <a:t/>
            </a:r>
            <a:endParaRPr sz="2200">
              <a:solidFill>
                <a:schemeClr val="lt1"/>
              </a:solidFill>
              <a:latin typeface="Trebuchet MS"/>
              <a:ea typeface="Trebuchet MS"/>
              <a:cs typeface="Trebuchet MS"/>
              <a:sym typeface="Trebuchet MS"/>
            </a:endParaRPr>
          </a:p>
          <a:p>
            <a:pPr indent="-342900" lvl="0" marL="342900" marR="0" rtl="0" algn="l">
              <a:spcBef>
                <a:spcPts val="0"/>
              </a:spcBef>
              <a:spcAft>
                <a:spcPts val="0"/>
              </a:spcAft>
              <a:buClr>
                <a:schemeClr val="lt1"/>
              </a:buClr>
              <a:buSzPts val="2200"/>
              <a:buFont typeface="Trebuchet MS"/>
              <a:buAutoNum type="arabicPeriod"/>
            </a:pPr>
            <a:r>
              <a:rPr lang="en-US" sz="2200">
                <a:solidFill>
                  <a:schemeClr val="lt1"/>
                </a:solidFill>
                <a:latin typeface="Trebuchet MS"/>
                <a:ea typeface="Trebuchet MS"/>
                <a:cs typeface="Trebuchet MS"/>
                <a:sym typeface="Trebuchet MS"/>
              </a:rPr>
              <a:t>Low light situations in the early morning</a:t>
            </a:r>
            <a:endParaRPr/>
          </a:p>
          <a:p>
            <a:pPr indent="-342900" lvl="0" marL="342900" marR="0" rtl="0" algn="l">
              <a:spcBef>
                <a:spcPts val="0"/>
              </a:spcBef>
              <a:spcAft>
                <a:spcPts val="0"/>
              </a:spcAft>
              <a:buClr>
                <a:schemeClr val="lt1"/>
              </a:buClr>
              <a:buSzPts val="2200"/>
              <a:buFont typeface="Trebuchet MS"/>
              <a:buAutoNum type="arabicPeriod"/>
            </a:pPr>
            <a:r>
              <a:rPr lang="en-US" sz="2200">
                <a:solidFill>
                  <a:schemeClr val="lt1"/>
                </a:solidFill>
                <a:latin typeface="Trebuchet MS"/>
                <a:ea typeface="Trebuchet MS"/>
                <a:cs typeface="Trebuchet MS"/>
                <a:sym typeface="Trebuchet MS"/>
              </a:rPr>
              <a:t>Malfunctions possibly caused by overheating at high temperatures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2020-11-29T21:25:30Z</dcterms:created>
  <dc:creator>Tracy Strycharski</dc:creator>
</cp:coreProperties>
</file>