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77" r:id="rId3"/>
    <p:sldId id="278" r:id="rId4"/>
    <p:sldId id="280" r:id="rId5"/>
    <p:sldId id="276" r:id="rId6"/>
    <p:sldId id="281" r:id="rId7"/>
    <p:sldId id="283" r:id="rId8"/>
    <p:sldId id="282" r:id="rId9"/>
    <p:sldId id="256" r:id="rId10"/>
    <p:sldId id="258" r:id="rId11"/>
    <p:sldId id="259" r:id="rId12"/>
    <p:sldId id="257" r:id="rId13"/>
    <p:sldId id="265" r:id="rId14"/>
    <p:sldId id="262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3" autoAdjust="0"/>
    <p:restoredTop sz="94660"/>
  </p:normalViewPr>
  <p:slideViewPr>
    <p:cSldViewPr snapToGrid="0">
      <p:cViewPr>
        <p:scale>
          <a:sx n="75" d="100"/>
          <a:sy n="75" d="100"/>
        </p:scale>
        <p:origin x="12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59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3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8986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89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5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7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0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052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7A1166-061D-43D8-9D73-5EE4FBA7144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E772E4-6252-4A7C-9725-D223E906BF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9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3199F-A097-4321-BCD1-40572B77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471" y="1487935"/>
            <a:ext cx="9144000" cy="1466010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SMART DIAPER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6696F-23E4-42B2-BCD2-CBE61213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2471"/>
            <a:ext cx="9144000" cy="2075329"/>
          </a:xfrm>
        </p:spPr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를 활용한 환자 대소변 관리 솔루션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995DF-D49B-475B-966F-9E56B84A98D5}"/>
              </a:ext>
            </a:extLst>
          </p:cNvPr>
          <p:cNvSpPr txBox="1"/>
          <p:nvPr/>
        </p:nvSpPr>
        <p:spPr>
          <a:xfrm>
            <a:off x="2805953" y="4428565"/>
            <a:ext cx="6822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임영찬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 : IoT &amp; Server</a:t>
            </a:r>
          </a:p>
          <a:p>
            <a:pPr algn="ctr"/>
            <a:r>
              <a:rPr lang="ko-KR" altLang="en-US" dirty="0"/>
              <a:t>조민수 </a:t>
            </a:r>
            <a:r>
              <a:rPr lang="en-US" altLang="ko-KR" dirty="0"/>
              <a:t>: DB &amp; Server</a:t>
            </a:r>
          </a:p>
          <a:p>
            <a:pPr algn="ctr"/>
            <a:r>
              <a:rPr lang="ko-KR" altLang="en-US" dirty="0" err="1"/>
              <a:t>최낙훈</a:t>
            </a:r>
            <a:r>
              <a:rPr lang="ko-KR" altLang="en-US" dirty="0"/>
              <a:t> </a:t>
            </a:r>
            <a:r>
              <a:rPr lang="en-US" altLang="ko-KR" dirty="0"/>
              <a:t>: Android &amp; Server</a:t>
            </a:r>
          </a:p>
          <a:p>
            <a:endParaRPr lang="en-US" altLang="ko-KR" dirty="0"/>
          </a:p>
          <a:p>
            <a:pPr algn="ctr"/>
            <a:r>
              <a:rPr lang="ko-KR" altLang="en-US" dirty="0"/>
              <a:t>개발기간 </a:t>
            </a:r>
            <a:r>
              <a:rPr lang="en-US" altLang="ko-KR" dirty="0"/>
              <a:t>: 2019.03.01 ~ 2019.06.01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A96D8-BBA6-44B8-B9C4-09985CD9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A5BA7-F1C3-4241-BD05-86D7E422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60" y="1632204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캡처 및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차 경고 안내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조도센서로 근처의 사람을 인식 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카메라로 캡처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무단 투기자의 접근 및 전후 변화 파악용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1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차 경고 안내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무단 쓰레기투기 단속 구역입니다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.)</a:t>
            </a:r>
          </a:p>
          <a:p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녹화 및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차 경고 안내  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초음파센서로 쓰레기투기를 인식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카메라로 녹화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차 경고 안내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촬영중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입니다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투기물을 가져가지 않으면 관련법에 따라 처벌 받습니다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.)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캡처 이미지와 녹화 영상을 첨부하여 메일로 발송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스마트폰으로 확인</a:t>
            </a:r>
          </a:p>
        </p:txBody>
      </p:sp>
    </p:spTree>
    <p:extLst>
      <p:ext uri="{BB962C8B-B14F-4D97-AF65-F5344CB8AC3E}">
        <p14:creationId xmlns:p14="http://schemas.microsoft.com/office/powerpoint/2010/main" val="354935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A96D8-BBA6-44B8-B9C4-09985CD9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pic>
        <p:nvPicPr>
          <p:cNvPr id="5" name="_x446058096" descr="EMB00003c309430">
            <a:extLst>
              <a:ext uri="{FF2B5EF4-FFF2-40B4-BE49-F238E27FC236}">
                <a16:creationId xmlns:a16="http://schemas.microsoft.com/office/drawing/2014/main" id="{DE1811E3-1A7A-4863-B7AE-2DAA65A52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9" t="10356" r="29952" b="19044"/>
          <a:stretch/>
        </p:blipFill>
        <p:spPr bwMode="auto">
          <a:xfrm>
            <a:off x="8033645" y="4411420"/>
            <a:ext cx="1751368" cy="1705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ì¡°ëì¼ìì ëí ì´ë¯¸ì§ ê²ìê²°ê³¼">
            <a:extLst>
              <a:ext uri="{FF2B5EF4-FFF2-40B4-BE49-F238E27FC236}">
                <a16:creationId xmlns:a16="http://schemas.microsoft.com/office/drawing/2014/main" id="{5888D0C1-670A-4DEC-8BC9-417D3A96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36" y="1580596"/>
            <a:ext cx="1751367" cy="173412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ë¼ì¦ë² ë¦¬íì´3ì ëí ì´ë¯¸ì§ ê²ìê²°ê³¼">
            <a:extLst>
              <a:ext uri="{FF2B5EF4-FFF2-40B4-BE49-F238E27FC236}">
                <a16:creationId xmlns:a16="http://schemas.microsoft.com/office/drawing/2014/main" id="{F526ADD1-5953-4818-A466-7E8FF81C7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36" y="2878656"/>
            <a:ext cx="1731039" cy="17310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061A91-ED73-4A65-81C7-7B5438DB0FD7}"/>
              </a:ext>
            </a:extLst>
          </p:cNvPr>
          <p:cNvSpPr txBox="1"/>
          <p:nvPr/>
        </p:nvSpPr>
        <p:spPr>
          <a:xfrm>
            <a:off x="4804956" y="4725594"/>
            <a:ext cx="1188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E2ECF-255C-4EAC-9A68-E746B6854CAD}"/>
              </a:ext>
            </a:extLst>
          </p:cNvPr>
          <p:cNvSpPr txBox="1"/>
          <p:nvPr/>
        </p:nvSpPr>
        <p:spPr>
          <a:xfrm>
            <a:off x="8315248" y="6147412"/>
            <a:ext cx="1188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00424-996F-4205-8BDE-7A994AD585EC}"/>
              </a:ext>
            </a:extLst>
          </p:cNvPr>
          <p:cNvSpPr txBox="1"/>
          <p:nvPr/>
        </p:nvSpPr>
        <p:spPr>
          <a:xfrm>
            <a:off x="1552539" y="3396464"/>
            <a:ext cx="1188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조도센서</a:t>
            </a:r>
          </a:p>
        </p:txBody>
      </p:sp>
      <p:pic>
        <p:nvPicPr>
          <p:cNvPr id="1028" name="Picture 4" descr="ì´ìíì¼ìì ëí ì´ë¯¸ì§ ê²ìê²°ê³¼">
            <a:extLst>
              <a:ext uri="{FF2B5EF4-FFF2-40B4-BE49-F238E27FC236}">
                <a16:creationId xmlns:a16="http://schemas.microsoft.com/office/drawing/2014/main" id="{14F86BE2-EDD2-4340-90CC-E0DA3B418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644" y="1580596"/>
            <a:ext cx="1751368" cy="1734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58D46B-C094-4EFD-BDF5-4979861BBFA5}"/>
              </a:ext>
            </a:extLst>
          </p:cNvPr>
          <p:cNvSpPr txBox="1"/>
          <p:nvPr/>
        </p:nvSpPr>
        <p:spPr>
          <a:xfrm>
            <a:off x="8178501" y="3374844"/>
            <a:ext cx="146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초음파센서</a:t>
            </a:r>
            <a:endParaRPr lang="ko-KR" altLang="en-US" dirty="0"/>
          </a:p>
        </p:txBody>
      </p:sp>
      <p:pic>
        <p:nvPicPr>
          <p:cNvPr id="13" name="Picture 2" descr="ì¤í¼ì»¤ì ëí ì´ë¯¸ì§ ê²ìê²°ê³¼">
            <a:extLst>
              <a:ext uri="{FF2B5EF4-FFF2-40B4-BE49-F238E27FC236}">
                <a16:creationId xmlns:a16="http://schemas.microsoft.com/office/drawing/2014/main" id="{A28D5247-A402-4D2F-9F09-8E795FF9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36" y="4352292"/>
            <a:ext cx="1803550" cy="1705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47555E-6492-4128-80D3-D4C8FCC8D5C8}"/>
              </a:ext>
            </a:extLst>
          </p:cNvPr>
          <p:cNvSpPr txBox="1"/>
          <p:nvPr/>
        </p:nvSpPr>
        <p:spPr>
          <a:xfrm>
            <a:off x="1578631" y="6147412"/>
            <a:ext cx="1188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스피커</a:t>
            </a:r>
          </a:p>
        </p:txBody>
      </p: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26DAD262-5C24-479C-BCF0-AB1F1E078B08}"/>
              </a:ext>
            </a:extLst>
          </p:cNvPr>
          <p:cNvCxnSpPr>
            <a:stCxn id="6" idx="3"/>
          </p:cNvCxnSpPr>
          <p:nvPr/>
        </p:nvCxnSpPr>
        <p:spPr>
          <a:xfrm>
            <a:off x="3022303" y="2447656"/>
            <a:ext cx="1549833" cy="948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04D6B678-F373-4315-A459-D6EC390A60C0}"/>
              </a:ext>
            </a:extLst>
          </p:cNvPr>
          <p:cNvCxnSpPr/>
          <p:nvPr/>
        </p:nvCxnSpPr>
        <p:spPr>
          <a:xfrm flipV="1">
            <a:off x="3163105" y="4193241"/>
            <a:ext cx="1409031" cy="1161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501B0FEF-DACE-49FC-A7CD-BADAD59F40A8}"/>
              </a:ext>
            </a:extLst>
          </p:cNvPr>
          <p:cNvCxnSpPr/>
          <p:nvPr/>
        </p:nvCxnSpPr>
        <p:spPr>
          <a:xfrm rot="10800000" flipV="1">
            <a:off x="6303176" y="2331756"/>
            <a:ext cx="1730469" cy="1043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FE269207-49D6-4121-B33A-B1C1A4189C4B}"/>
              </a:ext>
            </a:extLst>
          </p:cNvPr>
          <p:cNvCxnSpPr>
            <a:stCxn id="5" idx="1"/>
          </p:cNvCxnSpPr>
          <p:nvPr/>
        </p:nvCxnSpPr>
        <p:spPr>
          <a:xfrm rot="10800000">
            <a:off x="6323503" y="4146101"/>
            <a:ext cx="1710142" cy="1118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1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>
            <a:extLst>
              <a:ext uri="{FF2B5EF4-FFF2-40B4-BE49-F238E27FC236}">
                <a16:creationId xmlns:a16="http://schemas.microsoft.com/office/drawing/2014/main" id="{082EA523-9676-4DFF-A204-74E9FE3E78DA}"/>
              </a:ext>
            </a:extLst>
          </p:cNvPr>
          <p:cNvSpPr/>
          <p:nvPr/>
        </p:nvSpPr>
        <p:spPr>
          <a:xfrm>
            <a:off x="8150664" y="1454677"/>
            <a:ext cx="820615" cy="49158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CDC8AF20-27AA-40D0-9BAB-FB8D0B1F5FDB}"/>
              </a:ext>
            </a:extLst>
          </p:cNvPr>
          <p:cNvSpPr/>
          <p:nvPr/>
        </p:nvSpPr>
        <p:spPr>
          <a:xfrm rot="16200000">
            <a:off x="7005742" y="2852619"/>
            <a:ext cx="988576" cy="13231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0B45F499-FBF1-4AC0-A538-B3A65C447ED8}"/>
              </a:ext>
            </a:extLst>
          </p:cNvPr>
          <p:cNvSpPr/>
          <p:nvPr/>
        </p:nvSpPr>
        <p:spPr>
          <a:xfrm>
            <a:off x="6445346" y="3991043"/>
            <a:ext cx="820615" cy="707154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83F94-4286-477A-B501-35828E453216}"/>
              </a:ext>
            </a:extLst>
          </p:cNvPr>
          <p:cNvSpPr txBox="1"/>
          <p:nvPr/>
        </p:nvSpPr>
        <p:spPr>
          <a:xfrm>
            <a:off x="6990082" y="2607185"/>
            <a:ext cx="1160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조도센서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3CA51-57AD-42EC-A0A4-55B033F46EAE}"/>
              </a:ext>
            </a:extLst>
          </p:cNvPr>
          <p:cNvSpPr txBox="1"/>
          <p:nvPr/>
        </p:nvSpPr>
        <p:spPr>
          <a:xfrm>
            <a:off x="7006490" y="1739090"/>
            <a:ext cx="1160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9C0E0-9E4A-41B8-83F0-4F9F6DD6CD14}"/>
              </a:ext>
            </a:extLst>
          </p:cNvPr>
          <p:cNvSpPr txBox="1"/>
          <p:nvPr/>
        </p:nvSpPr>
        <p:spPr>
          <a:xfrm>
            <a:off x="6990082" y="2188906"/>
            <a:ext cx="1160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스피커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4AF0-C76F-4C34-A80C-F6C9C3E2B632}"/>
              </a:ext>
            </a:extLst>
          </p:cNvPr>
          <p:cNvSpPr txBox="1"/>
          <p:nvPr/>
        </p:nvSpPr>
        <p:spPr>
          <a:xfrm>
            <a:off x="7234700" y="4008480"/>
            <a:ext cx="926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</a:t>
            </a:r>
            <a:endParaRPr lang="en-US" altLang="ko-KR" dirty="0"/>
          </a:p>
          <a:p>
            <a:r>
              <a:rPr lang="ko-KR" altLang="en-US" dirty="0"/>
              <a:t>센서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D67BA00-6416-4057-BD99-E77C7303D5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예상 화면</a:t>
            </a:r>
          </a:p>
        </p:txBody>
      </p:sp>
      <p:pic>
        <p:nvPicPr>
          <p:cNvPr id="2052" name="Picture 4" descr="man iconì ëí ì´ë¯¸ì§ ê²ìê²°ê³¼">
            <a:extLst>
              <a:ext uri="{FF2B5EF4-FFF2-40B4-BE49-F238E27FC236}">
                <a16:creationId xmlns:a16="http://schemas.microsoft.com/office/drawing/2014/main" id="{621E4ECC-8C24-4091-9267-12A8141E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07" y="3905619"/>
            <a:ext cx="1399450" cy="240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ì°ë ê¸° ë´í¬ì ëí ì´ë¯¸ì§ ê²ìê²°ê³¼">
            <a:extLst>
              <a:ext uri="{FF2B5EF4-FFF2-40B4-BE49-F238E27FC236}">
                <a16:creationId xmlns:a16="http://schemas.microsoft.com/office/drawing/2014/main" id="{8CEBB242-4115-431C-8C40-40A7EDC9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64" y="5245208"/>
            <a:ext cx="1087900" cy="10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C0C3AD4-40FD-4A53-9E21-2C9056A2D4ED}"/>
              </a:ext>
            </a:extLst>
          </p:cNvPr>
          <p:cNvCxnSpPr>
            <a:cxnSpLocks/>
          </p:cNvCxnSpPr>
          <p:nvPr/>
        </p:nvCxnSpPr>
        <p:spPr>
          <a:xfrm flipH="1">
            <a:off x="5048896" y="2976517"/>
            <a:ext cx="2373304" cy="1257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1E5F620-15AB-494D-BE22-E7C81EADDE7D}"/>
              </a:ext>
            </a:extLst>
          </p:cNvPr>
          <p:cNvSpPr txBox="1"/>
          <p:nvPr/>
        </p:nvSpPr>
        <p:spPr>
          <a:xfrm>
            <a:off x="4705538" y="2435124"/>
            <a:ext cx="278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1, 2</a:t>
            </a:r>
            <a:r>
              <a:rPr lang="ko-KR" altLang="en-US" dirty="0"/>
              <a:t>차 경고 안내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01E1BB-E90C-49A5-A1DB-EE942F72A570}"/>
              </a:ext>
            </a:extLst>
          </p:cNvPr>
          <p:cNvCxnSpPr>
            <a:cxnSpLocks/>
          </p:cNvCxnSpPr>
          <p:nvPr/>
        </p:nvCxnSpPr>
        <p:spPr>
          <a:xfrm>
            <a:off x="7666821" y="4670371"/>
            <a:ext cx="0" cy="582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8DAD39-362B-4F2D-B669-555BCFC59279}"/>
              </a:ext>
            </a:extLst>
          </p:cNvPr>
          <p:cNvSpPr txBox="1"/>
          <p:nvPr/>
        </p:nvSpPr>
        <p:spPr>
          <a:xfrm>
            <a:off x="7171896" y="4776787"/>
            <a:ext cx="161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인식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E477232-2639-4178-A649-1AF98907E0D9}"/>
              </a:ext>
            </a:extLst>
          </p:cNvPr>
          <p:cNvCxnSpPr>
            <a:cxnSpLocks/>
          </p:cNvCxnSpPr>
          <p:nvPr/>
        </p:nvCxnSpPr>
        <p:spPr>
          <a:xfrm flipH="1">
            <a:off x="4041337" y="1926581"/>
            <a:ext cx="2965153" cy="2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201885-1A91-4CB8-88F7-1E5BCE522D25}"/>
              </a:ext>
            </a:extLst>
          </p:cNvPr>
          <p:cNvSpPr txBox="1"/>
          <p:nvPr/>
        </p:nvSpPr>
        <p:spPr>
          <a:xfrm>
            <a:off x="5856974" y="3673724"/>
            <a:ext cx="11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인식</a:t>
            </a:r>
          </a:p>
        </p:txBody>
      </p:sp>
      <p:pic>
        <p:nvPicPr>
          <p:cNvPr id="2056" name="Picture 8" descr="sound wave iconì ëí ì´ë¯¸ì§ ê²ìê²°ê³¼">
            <a:extLst>
              <a:ext uri="{FF2B5EF4-FFF2-40B4-BE49-F238E27FC236}">
                <a16:creationId xmlns:a16="http://schemas.microsoft.com/office/drawing/2014/main" id="{3BFAE0C6-6D50-4ABF-94E8-5C731C9BD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3682">
            <a:off x="6323009" y="2091414"/>
            <a:ext cx="841288" cy="77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51277D-5FDF-4E83-AF74-2E10DACC1E2C}"/>
              </a:ext>
            </a:extLst>
          </p:cNvPr>
          <p:cNvSpPr txBox="1"/>
          <p:nvPr/>
        </p:nvSpPr>
        <p:spPr>
          <a:xfrm>
            <a:off x="2244597" y="1690688"/>
            <a:ext cx="323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차인식시 캡처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차인식시 녹화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AAA89-D218-4BB0-BB18-EFF6593E95C5}"/>
              </a:ext>
            </a:extLst>
          </p:cNvPr>
          <p:cNvSpPr txBox="1"/>
          <p:nvPr/>
        </p:nvSpPr>
        <p:spPr>
          <a:xfrm>
            <a:off x="7769665" y="3304392"/>
            <a:ext cx="11605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</a:t>
            </a:r>
          </a:p>
        </p:txBody>
      </p:sp>
    </p:spTree>
    <p:extLst>
      <p:ext uri="{BB962C8B-B14F-4D97-AF65-F5344CB8AC3E}">
        <p14:creationId xmlns:p14="http://schemas.microsoft.com/office/powerpoint/2010/main" val="148150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106" y="539293"/>
            <a:ext cx="6868886" cy="1325563"/>
          </a:xfrm>
        </p:spPr>
        <p:txBody>
          <a:bodyPr/>
          <a:lstStyle/>
          <a:p>
            <a:r>
              <a:rPr lang="ko-KR" altLang="en-US" dirty="0" err="1"/>
              <a:t>캡쳐</a:t>
            </a:r>
            <a:endParaRPr lang="ko-KR" altLang="en-US" dirty="0"/>
          </a:p>
        </p:txBody>
      </p:sp>
      <p:pic>
        <p:nvPicPr>
          <p:cNvPr id="1026" name="Picture 2" descr="C:\Users\Administrator\Desktop\Screenshot_20181213-160435_Gm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753" y="566052"/>
            <a:ext cx="2651027" cy="54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15446877623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37" y="2405966"/>
            <a:ext cx="5760156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7037" y="56460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화면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753" y="60153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발송된 메일</a:t>
            </a:r>
          </a:p>
        </p:txBody>
      </p:sp>
    </p:spTree>
    <p:extLst>
      <p:ext uri="{BB962C8B-B14F-4D97-AF65-F5344CB8AC3E}">
        <p14:creationId xmlns:p14="http://schemas.microsoft.com/office/powerpoint/2010/main" val="377530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그룹 265"/>
          <p:cNvGrpSpPr/>
          <p:nvPr/>
        </p:nvGrpSpPr>
        <p:grpSpPr>
          <a:xfrm>
            <a:off x="777455" y="482600"/>
            <a:ext cx="5449123" cy="6083300"/>
            <a:chOff x="777455" y="482600"/>
            <a:chExt cx="5449123" cy="6083300"/>
          </a:xfrm>
        </p:grpSpPr>
        <p:sp>
          <p:nvSpPr>
            <p:cNvPr id="248" name="사다리꼴 247"/>
            <p:cNvSpPr/>
            <p:nvPr/>
          </p:nvSpPr>
          <p:spPr>
            <a:xfrm>
              <a:off x="3906603" y="5338303"/>
              <a:ext cx="639758" cy="25204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사다리꼴 243"/>
            <p:cNvSpPr/>
            <p:nvPr/>
          </p:nvSpPr>
          <p:spPr>
            <a:xfrm>
              <a:off x="2842273" y="5417243"/>
              <a:ext cx="344462" cy="42107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70862" y="482600"/>
              <a:ext cx="2540000" cy="6083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78414" y="5501259"/>
              <a:ext cx="558800" cy="1680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578414" y="5333227"/>
              <a:ext cx="558800" cy="1680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255545" y="4127883"/>
              <a:ext cx="558800" cy="1680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814345" y="4127883"/>
              <a:ext cx="558800" cy="1680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278497" y="3857883"/>
              <a:ext cx="540000" cy="54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꺾인 연결선 78"/>
            <p:cNvCxnSpPr>
              <a:stCxn id="52" idx="1"/>
              <a:endCxn id="54" idx="4"/>
            </p:cNvCxnSpPr>
            <p:nvPr/>
          </p:nvCxnSpPr>
          <p:spPr>
            <a:xfrm rot="10800000" flipV="1">
              <a:off x="1548497" y="4211899"/>
              <a:ext cx="1707048" cy="185984"/>
            </a:xfrm>
            <a:prstGeom prst="bentConnector4">
              <a:avLst>
                <a:gd name="adj1" fmla="val 55484"/>
                <a:gd name="adj2" fmla="val 22291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332697" y="319061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GND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88425" y="1917700"/>
              <a:ext cx="838056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388425" y="1734820"/>
              <a:ext cx="838056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388425" y="1551940"/>
              <a:ext cx="838056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388425" y="1369060"/>
              <a:ext cx="838056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꺾인 연결선 113"/>
            <p:cNvCxnSpPr>
              <a:stCxn id="109" idx="1"/>
              <a:endCxn id="104" idx="1"/>
            </p:cNvCxnSpPr>
            <p:nvPr/>
          </p:nvCxnSpPr>
          <p:spPr>
            <a:xfrm rot="10800000" flipH="1" flipV="1">
              <a:off x="3388425" y="2009140"/>
              <a:ext cx="1944272" cy="1366140"/>
            </a:xfrm>
            <a:prstGeom prst="bentConnector3">
              <a:avLst>
                <a:gd name="adj1" fmla="val -1175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240524" y="20354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MOSI</a:t>
              </a:r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32697" y="48260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CLK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240525" y="83994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MISO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25113" y="1303020"/>
              <a:ext cx="758477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ADC</a:t>
              </a:r>
              <a:endParaRPr lang="ko-KR" altLang="en-US" dirty="0"/>
            </a:p>
          </p:txBody>
        </p:sp>
        <p:cxnSp>
          <p:nvCxnSpPr>
            <p:cNvPr id="125" name="꺾인 연결선 124"/>
            <p:cNvCxnSpPr>
              <a:stCxn id="117" idx="1"/>
              <a:endCxn id="110" idx="3"/>
            </p:cNvCxnSpPr>
            <p:nvPr/>
          </p:nvCxnSpPr>
          <p:spPr>
            <a:xfrm rot="10800000" flipV="1">
              <a:off x="4226481" y="1024612"/>
              <a:ext cx="1014044" cy="8016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꺾인 연결선 130"/>
            <p:cNvCxnSpPr>
              <a:stCxn id="116" idx="1"/>
              <a:endCxn id="111" idx="3"/>
            </p:cNvCxnSpPr>
            <p:nvPr/>
          </p:nvCxnSpPr>
          <p:spPr>
            <a:xfrm rot="10800000" flipV="1">
              <a:off x="4226481" y="667266"/>
              <a:ext cx="1106216" cy="976114"/>
            </a:xfrm>
            <a:prstGeom prst="bentConnector3">
              <a:avLst>
                <a:gd name="adj1" fmla="val 654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꺾인 연결선 138"/>
            <p:cNvCxnSpPr>
              <a:stCxn id="115" idx="1"/>
              <a:endCxn id="109" idx="3"/>
            </p:cNvCxnSpPr>
            <p:nvPr/>
          </p:nvCxnSpPr>
          <p:spPr>
            <a:xfrm rot="10800000">
              <a:off x="4226482" y="2009141"/>
              <a:ext cx="1014043" cy="2109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1500942" y="486807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3.3V</a:t>
              </a:r>
              <a:endParaRPr lang="ko-KR" altLang="en-US" dirty="0"/>
            </a:p>
          </p:txBody>
        </p:sp>
        <p:cxnSp>
          <p:nvCxnSpPr>
            <p:cNvPr id="144" name="꺾인 연결선 143"/>
            <p:cNvCxnSpPr>
              <a:stCxn id="141" idx="3"/>
              <a:endCxn id="112" idx="3"/>
            </p:cNvCxnSpPr>
            <p:nvPr/>
          </p:nvCxnSpPr>
          <p:spPr>
            <a:xfrm>
              <a:off x="2136052" y="671473"/>
              <a:ext cx="2090429" cy="789027"/>
            </a:xfrm>
            <a:prstGeom prst="bentConnector3">
              <a:avLst>
                <a:gd name="adj1" fmla="val 11093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>
              <a:stCxn id="141" idx="1"/>
              <a:endCxn id="54" idx="2"/>
            </p:cNvCxnSpPr>
            <p:nvPr/>
          </p:nvCxnSpPr>
          <p:spPr>
            <a:xfrm rot="10800000" flipV="1">
              <a:off x="1278498" y="671473"/>
              <a:ext cx="222445" cy="3456410"/>
            </a:xfrm>
            <a:prstGeom prst="bentConnector3">
              <a:avLst>
                <a:gd name="adj1" fmla="val 20276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꺾인 연결선 153"/>
            <p:cNvCxnSpPr>
              <a:stCxn id="111" idx="1"/>
              <a:endCxn id="52" idx="1"/>
            </p:cNvCxnSpPr>
            <p:nvPr/>
          </p:nvCxnSpPr>
          <p:spPr>
            <a:xfrm rot="10800000" flipV="1">
              <a:off x="3255545" y="1643379"/>
              <a:ext cx="132880" cy="2568519"/>
            </a:xfrm>
            <a:prstGeom prst="bentConnector3">
              <a:avLst>
                <a:gd name="adj1" fmla="val 27203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590710" y="88132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CS</a:t>
              </a:r>
              <a:endParaRPr lang="ko-KR" altLang="en-US" dirty="0"/>
            </a:p>
          </p:txBody>
        </p:sp>
        <p:cxnSp>
          <p:nvCxnSpPr>
            <p:cNvPr id="158" name="꺾인 연결선 157"/>
            <p:cNvCxnSpPr>
              <a:stCxn id="156" idx="3"/>
              <a:endCxn id="112" idx="1"/>
            </p:cNvCxnSpPr>
            <p:nvPr/>
          </p:nvCxnSpPr>
          <p:spPr>
            <a:xfrm>
              <a:off x="2046284" y="1065986"/>
              <a:ext cx="1342141" cy="39451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/>
            <p:cNvSpPr/>
            <p:nvPr/>
          </p:nvSpPr>
          <p:spPr>
            <a:xfrm>
              <a:off x="2037607" y="5334219"/>
              <a:ext cx="339022" cy="16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037607" y="5502251"/>
              <a:ext cx="339022" cy="16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037607" y="5670283"/>
              <a:ext cx="339022" cy="16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037607" y="5838315"/>
              <a:ext cx="339022" cy="16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꺾인 연결선 169"/>
            <p:cNvCxnSpPr>
              <a:stCxn id="47" idx="3"/>
              <a:endCxn id="46" idx="3"/>
            </p:cNvCxnSpPr>
            <p:nvPr/>
          </p:nvCxnSpPr>
          <p:spPr>
            <a:xfrm>
              <a:off x="4137214" y="5417243"/>
              <a:ext cx="12700" cy="168032"/>
            </a:xfrm>
            <a:prstGeom prst="bentConnector3">
              <a:avLst>
                <a:gd name="adj1" fmla="val 43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47" idx="1"/>
              <a:endCxn id="161" idx="3"/>
            </p:cNvCxnSpPr>
            <p:nvPr/>
          </p:nvCxnSpPr>
          <p:spPr>
            <a:xfrm rot="10800000" flipV="1">
              <a:off x="2376630" y="5417243"/>
              <a:ext cx="1201785" cy="99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꺾인 연결선 177"/>
            <p:cNvCxnSpPr>
              <a:stCxn id="46" idx="1"/>
              <a:endCxn id="162" idx="3"/>
            </p:cNvCxnSpPr>
            <p:nvPr/>
          </p:nvCxnSpPr>
          <p:spPr>
            <a:xfrm rot="10800000" flipV="1">
              <a:off x="2376630" y="5585275"/>
              <a:ext cx="1201785" cy="99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5423152" y="61965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5.0V</a:t>
              </a:r>
            </a:p>
          </p:txBody>
        </p:sp>
        <p:cxnSp>
          <p:nvCxnSpPr>
            <p:cNvPr id="189" name="꺾인 연결선 188"/>
            <p:cNvCxnSpPr>
              <a:stCxn id="164" idx="3"/>
              <a:endCxn id="183" idx="1"/>
            </p:cNvCxnSpPr>
            <p:nvPr/>
          </p:nvCxnSpPr>
          <p:spPr>
            <a:xfrm>
              <a:off x="2376629" y="5922331"/>
              <a:ext cx="3046523" cy="458903"/>
            </a:xfrm>
            <a:prstGeom prst="bentConnector3">
              <a:avLst>
                <a:gd name="adj1" fmla="val 2957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사다리꼴 40"/>
            <p:cNvSpPr/>
            <p:nvPr/>
          </p:nvSpPr>
          <p:spPr>
            <a:xfrm rot="5400000">
              <a:off x="1531760" y="5416520"/>
              <a:ext cx="1117612" cy="520700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256914" y="329604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조도센서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77455" y="53836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초음파 </a:t>
              </a:r>
              <a:endParaRPr lang="en-US" altLang="ko-KR" dirty="0"/>
            </a:p>
            <a:p>
              <a:r>
                <a:rPr lang="ko-KR" altLang="en-US" dirty="0"/>
                <a:t>센서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511211" y="366537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저항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522929" y="49333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저항</a:t>
              </a:r>
            </a:p>
          </p:txBody>
        </p:sp>
        <p:cxnSp>
          <p:nvCxnSpPr>
            <p:cNvPr id="231" name="꺾인 연결선 230"/>
            <p:cNvCxnSpPr>
              <a:stCxn id="104" idx="1"/>
            </p:cNvCxnSpPr>
            <p:nvPr/>
          </p:nvCxnSpPr>
          <p:spPr>
            <a:xfrm rot="10800000" flipV="1">
              <a:off x="4373145" y="3375279"/>
              <a:ext cx="959552" cy="836619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꺾인 연결선 232"/>
            <p:cNvCxnSpPr>
              <a:stCxn id="104" idx="3"/>
              <a:endCxn id="244" idx="0"/>
            </p:cNvCxnSpPr>
            <p:nvPr/>
          </p:nvCxnSpPr>
          <p:spPr>
            <a:xfrm flipH="1">
              <a:off x="3014504" y="3375280"/>
              <a:ext cx="3006202" cy="2041963"/>
            </a:xfrm>
            <a:prstGeom prst="bentConnector4">
              <a:avLst>
                <a:gd name="adj1" fmla="val -7604"/>
                <a:gd name="adj2" fmla="val 545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5254837" y="499437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GPIO23</a:t>
              </a:r>
              <a:endParaRPr lang="ko-KR" altLang="en-US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5254836" y="5829664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GPIO24</a:t>
              </a:r>
              <a:endParaRPr lang="ko-KR" altLang="en-US" dirty="0"/>
            </a:p>
          </p:txBody>
        </p:sp>
        <p:cxnSp>
          <p:nvCxnSpPr>
            <p:cNvPr id="254" name="꺾인 연결선 253"/>
            <p:cNvCxnSpPr>
              <a:stCxn id="249" idx="1"/>
              <a:endCxn id="248" idx="2"/>
            </p:cNvCxnSpPr>
            <p:nvPr/>
          </p:nvCxnSpPr>
          <p:spPr>
            <a:xfrm rot="10800000" flipV="1">
              <a:off x="4226483" y="5179037"/>
              <a:ext cx="1028355" cy="411313"/>
            </a:xfrm>
            <a:prstGeom prst="bentConnector4">
              <a:avLst>
                <a:gd name="adj1" fmla="val 34447"/>
                <a:gd name="adj2" fmla="val 1555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꺾인 연결선 259"/>
            <p:cNvCxnSpPr>
              <a:stCxn id="163" idx="3"/>
              <a:endCxn id="250" idx="1"/>
            </p:cNvCxnSpPr>
            <p:nvPr/>
          </p:nvCxnSpPr>
          <p:spPr>
            <a:xfrm>
              <a:off x="2376629" y="5754299"/>
              <a:ext cx="2878207" cy="26003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5" name="그림 2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t="605" r="18671" b="-605"/>
          <a:stretch/>
        </p:blipFill>
        <p:spPr>
          <a:xfrm rot="5400000">
            <a:off x="6418564" y="768253"/>
            <a:ext cx="5439732" cy="53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2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62AE20-1C98-42CF-B2C9-D0731187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950483"/>
            <a:ext cx="8949018" cy="5792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B125D-77B0-4FA8-9F63-A5D1CD2B834E}"/>
              </a:ext>
            </a:extLst>
          </p:cNvPr>
          <p:cNvSpPr txBox="1"/>
          <p:nvPr/>
        </p:nvSpPr>
        <p:spPr>
          <a:xfrm>
            <a:off x="1638300" y="365708"/>
            <a:ext cx="667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</a:t>
            </a:r>
            <a:r>
              <a:rPr lang="ko-KR" altLang="en-US" sz="3200" dirty="0"/>
              <a:t>차 경고 및 캡처를 하는 </a:t>
            </a:r>
            <a:r>
              <a:rPr lang="en-US" altLang="ko-KR" sz="3200" dirty="0"/>
              <a:t>Main</a:t>
            </a:r>
            <a:r>
              <a:rPr lang="ko-KR" altLang="en-US" sz="32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92716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33432-6A3F-428B-B68F-AF0C55A50693}"/>
              </a:ext>
            </a:extLst>
          </p:cNvPr>
          <p:cNvSpPr txBox="1"/>
          <p:nvPr/>
        </p:nvSpPr>
        <p:spPr>
          <a:xfrm>
            <a:off x="1074160" y="381289"/>
            <a:ext cx="9701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ko-KR" altLang="en-US" sz="3200" dirty="0"/>
              <a:t>차 경고 및 녹화와 메일 전송을 하는 </a:t>
            </a:r>
            <a:r>
              <a:rPr lang="en-US" altLang="ko-KR" sz="3200" dirty="0"/>
              <a:t>ultra</a:t>
            </a:r>
            <a:r>
              <a:rPr lang="ko-KR" altLang="en-US" sz="3200" dirty="0"/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D7DE8-9E15-45C4-93C7-B487C9B2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60" y="1009361"/>
            <a:ext cx="98774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9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460C4-62EC-44D7-926A-FCB2A288B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858242"/>
            <a:ext cx="10318418" cy="4394988"/>
          </a:xfrm>
        </p:spPr>
        <p:txBody>
          <a:bodyPr/>
          <a:lstStyle/>
          <a:p>
            <a:r>
              <a:rPr lang="ko-KR" altLang="en-US" sz="7200" b="1" dirty="0"/>
              <a:t>배틀 가로세로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03394A-3AE5-4EB6-A8BF-99C89EEC4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4451"/>
            <a:ext cx="9144000" cy="2101186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2000" dirty="0" err="1"/>
              <a:t>십자말풀이</a:t>
            </a:r>
            <a:r>
              <a:rPr lang="ko-KR" altLang="en-US" sz="2000" dirty="0"/>
              <a:t> 대전 게임</a:t>
            </a:r>
            <a:endParaRPr lang="en-US" altLang="ko-KR" sz="2000" dirty="0"/>
          </a:p>
          <a:p>
            <a:pPr fontAlgn="base" latinLnBrk="0"/>
            <a:endParaRPr lang="en-US" altLang="ko-KR" sz="2000" dirty="0"/>
          </a:p>
          <a:p>
            <a:pPr fontAlgn="base" latinLnBrk="0"/>
            <a:endParaRPr lang="en-US" altLang="ko-KR" sz="2000" dirty="0"/>
          </a:p>
          <a:p>
            <a:pPr fontAlgn="base" latinLnBrk="0"/>
            <a:r>
              <a:rPr lang="ko-KR" altLang="en-US" sz="2000" dirty="0"/>
              <a:t>팀원 </a:t>
            </a:r>
            <a:r>
              <a:rPr lang="en-US" altLang="ko-KR" sz="2000" dirty="0"/>
              <a:t>: </a:t>
            </a:r>
            <a:r>
              <a:rPr lang="ko-KR" altLang="en-US" sz="2000" dirty="0"/>
              <a:t>임영찬</a:t>
            </a:r>
            <a:r>
              <a:rPr lang="en-US" altLang="ko-KR" sz="2000" dirty="0"/>
              <a:t>(</a:t>
            </a:r>
            <a:r>
              <a:rPr lang="ko-KR" altLang="en-US" sz="2000" dirty="0"/>
              <a:t>서버</a:t>
            </a:r>
            <a:r>
              <a:rPr lang="en-US" altLang="ko-KR" sz="2000" dirty="0"/>
              <a:t>),</a:t>
            </a:r>
            <a:r>
              <a:rPr lang="ko-KR" altLang="en-US" sz="2000" dirty="0"/>
              <a:t> 김재훈</a:t>
            </a:r>
            <a:r>
              <a:rPr lang="en-US" altLang="ko-KR" sz="2000" dirty="0"/>
              <a:t>(</a:t>
            </a:r>
            <a:r>
              <a:rPr lang="ko-KR" altLang="en-US" sz="2000" dirty="0"/>
              <a:t>클라이언트</a:t>
            </a:r>
            <a:r>
              <a:rPr lang="en-US" altLang="ko-KR" sz="2000" dirty="0"/>
              <a:t>)</a:t>
            </a:r>
          </a:p>
          <a:p>
            <a:pPr fontAlgn="base" latinLnBrk="0"/>
            <a:r>
              <a:rPr lang="ko-KR" altLang="en-US" sz="2000" dirty="0"/>
              <a:t>개발기간 </a:t>
            </a:r>
            <a:r>
              <a:rPr lang="en-US" altLang="ko-KR" sz="2000" dirty="0"/>
              <a:t>: 2018.10.15 ~ 2018.12.10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6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33C4-0157-455E-A9F5-ECC8C431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5135" cy="99631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시스템 구성도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29835E-3267-4BA2-918F-F34E773D4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91869128" descr="DRW000031d43178">
            <a:extLst>
              <a:ext uri="{FF2B5EF4-FFF2-40B4-BE49-F238E27FC236}">
                <a16:creationId xmlns:a16="http://schemas.microsoft.com/office/drawing/2014/main" id="{503CF17C-7AC0-45E1-AA26-758795E2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34" y="1726565"/>
            <a:ext cx="9543150" cy="4095115"/>
          </a:xfrm>
          <a:prstGeom prst="rect">
            <a:avLst/>
          </a:prstGeom>
          <a:noFill/>
          <a:ln>
            <a:solidFill>
              <a:srgbClr val="9966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6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90B03D3-88AE-4336-8B6B-797581F8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93" y="1053274"/>
            <a:ext cx="4550626" cy="278572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1DF6B2-860C-4788-ABBD-5C72B6C6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00" y="3955113"/>
            <a:ext cx="4639774" cy="2785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1C5F90-4959-4E5F-A23C-939E203D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93" y="3981895"/>
            <a:ext cx="4550626" cy="2758945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63215B2F-6FDF-47C7-A51F-86E0B7FD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5135" cy="99631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실행 화면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CD7CAA4-1DC5-468C-994C-FAECF88B2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400" y="1053274"/>
            <a:ext cx="4639773" cy="2785727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1883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14721-EA3B-4250-8D17-678A0E92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C0344-F4D3-4308-BF32-267D3482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1" y="2778088"/>
            <a:ext cx="19283789" cy="59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34014152" descr="EMB000033cc4472">
            <a:extLst>
              <a:ext uri="{FF2B5EF4-FFF2-40B4-BE49-F238E27FC236}">
                <a16:creationId xmlns:a16="http://schemas.microsoft.com/office/drawing/2014/main" id="{952EE745-695C-44AE-91CA-2E376EAF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21" y="1377387"/>
            <a:ext cx="9573157" cy="476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6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D7CEF6-D86D-4C5E-827A-080647FB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02" y="1134195"/>
            <a:ext cx="9146110" cy="572380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B4FD3D4-D0E6-4BBC-9C5E-4B00445DA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385135" cy="996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latin typeface="+mj-ea"/>
              </a:rPr>
              <a:t>Sorket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연결 및 </a:t>
            </a:r>
            <a:r>
              <a:rPr lang="ko-KR" altLang="en-US" sz="3200" dirty="0" err="1">
                <a:latin typeface="+mj-ea"/>
              </a:rPr>
              <a:t>맵을</a:t>
            </a:r>
            <a:r>
              <a:rPr lang="ko-KR" altLang="en-US" sz="3200" dirty="0">
                <a:latin typeface="+mj-ea"/>
              </a:rPr>
              <a:t> 불러오는 </a:t>
            </a:r>
            <a:r>
              <a:rPr lang="en-US" altLang="ko-KR" sz="3200" dirty="0">
                <a:latin typeface="+mj-ea"/>
              </a:rPr>
              <a:t>Main</a:t>
            </a:r>
            <a:r>
              <a:rPr lang="ko-KR" altLang="en-US" sz="3200" dirty="0">
                <a:latin typeface="+mj-ea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57163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61C928-AA92-43C5-B94F-63CC5664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027906"/>
            <a:ext cx="8315325" cy="574357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ACD4542-1980-4718-ABF3-C06A5CBCDAB2}"/>
              </a:ext>
            </a:extLst>
          </p:cNvPr>
          <p:cNvSpPr txBox="1">
            <a:spLocks/>
          </p:cNvSpPr>
          <p:nvPr/>
        </p:nvSpPr>
        <p:spPr>
          <a:xfrm>
            <a:off x="757177" y="272528"/>
            <a:ext cx="9385135" cy="996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+mj-ea"/>
              </a:rPr>
              <a:t>클라이언트의 요청을 처리하는 </a:t>
            </a:r>
            <a:r>
              <a:rPr lang="en-US" altLang="ko-KR" sz="3200" dirty="0">
                <a:latin typeface="+mj-ea"/>
              </a:rPr>
              <a:t>Protocol </a:t>
            </a:r>
            <a:r>
              <a:rPr lang="ko-KR" altLang="en-US" sz="3200" dirty="0">
                <a:latin typeface="+mj-ea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64557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14721-EA3B-4250-8D17-678A0E92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화면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BE04AB-6297-4D08-B8F0-A6E4B1294D09}"/>
              </a:ext>
            </a:extLst>
          </p:cNvPr>
          <p:cNvGrpSpPr/>
          <p:nvPr/>
        </p:nvGrpSpPr>
        <p:grpSpPr>
          <a:xfrm>
            <a:off x="261928" y="1488248"/>
            <a:ext cx="11818312" cy="4822128"/>
            <a:chOff x="373688" y="1488248"/>
            <a:chExt cx="11818312" cy="48221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324CB4-DA94-4303-A64D-3DCC6F1D9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3" t="10139" r="21992" b="17845"/>
            <a:stretch/>
          </p:blipFill>
          <p:spPr>
            <a:xfrm>
              <a:off x="5495658" y="1496448"/>
              <a:ext cx="6696342" cy="387330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3F53E0-90B7-41F3-BC50-8A01AC21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245" y="4342418"/>
              <a:ext cx="4045951" cy="1965313"/>
            </a:xfrm>
            <a:prstGeom prst="rect">
              <a:avLst/>
            </a:prstGeom>
          </p:spPr>
        </p:pic>
        <p:pic>
          <p:nvPicPr>
            <p:cNvPr id="5" name="_x221010168" descr="EMB000051a84622">
              <a:extLst>
                <a:ext uri="{FF2B5EF4-FFF2-40B4-BE49-F238E27FC236}">
                  <a16:creationId xmlns:a16="http://schemas.microsoft.com/office/drawing/2014/main" id="{F9F1C7D6-AB5F-42CE-ABD9-6DD90E47F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334219"/>
              <a:ext cx="4444046" cy="1976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1397DA-F490-4ED8-9233-56868447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688" y="1488248"/>
              <a:ext cx="6079368" cy="284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4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14721-EA3B-4250-8D17-678A0E92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화면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C0344-F4D3-4308-BF32-267D3482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1" y="2778088"/>
            <a:ext cx="19283789" cy="59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_x150436488" descr="EMB000051a84627">
            <a:extLst>
              <a:ext uri="{FF2B5EF4-FFF2-40B4-BE49-F238E27FC236}">
                <a16:creationId xmlns:a16="http://schemas.microsoft.com/office/drawing/2014/main" id="{75D9884A-51E7-439E-8AEA-5E33B94F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858" y="1500233"/>
            <a:ext cx="3188462" cy="520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47789648" descr="EMB000051a84625">
            <a:extLst>
              <a:ext uri="{FF2B5EF4-FFF2-40B4-BE49-F238E27FC236}">
                <a16:creationId xmlns:a16="http://schemas.microsoft.com/office/drawing/2014/main" id="{A3CFD467-4005-45D0-9934-0F945D527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56" y="1505234"/>
            <a:ext cx="3188462" cy="51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33CFFB-7958-4859-B671-9517DA6B59A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61" y="1499133"/>
            <a:ext cx="3066131" cy="52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3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14721-EA3B-4250-8D17-678A0E92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및 기대효과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83257-1188-413C-98D2-89ADD5440AE7}"/>
              </a:ext>
            </a:extLst>
          </p:cNvPr>
          <p:cNvSpPr/>
          <p:nvPr/>
        </p:nvSpPr>
        <p:spPr>
          <a:xfrm>
            <a:off x="856012" y="29744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>
                <a:latin typeface="+mn-ea"/>
              </a:rPr>
              <a:t>용변 감지 및 실시간 모니터링</a:t>
            </a:r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r>
              <a:rPr lang="ko-KR" altLang="en-US" sz="2800" b="1" dirty="0">
                <a:latin typeface="+mn-ea"/>
              </a:rPr>
              <a:t>기저귀 교체 알림 및 재 알림</a:t>
            </a:r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r>
              <a:rPr lang="ko-KR" altLang="en-US" sz="2800" b="1" dirty="0">
                <a:latin typeface="+mn-ea"/>
              </a:rPr>
              <a:t>감지 및 교체 이력 조회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DE1891-1D7E-431F-AD61-82D46A10A738}"/>
              </a:ext>
            </a:extLst>
          </p:cNvPr>
          <p:cNvSpPr/>
          <p:nvPr/>
        </p:nvSpPr>
        <p:spPr>
          <a:xfrm>
            <a:off x="6952012" y="297195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>
                <a:latin typeface="+mn-ea"/>
              </a:rPr>
              <a:t>환자의 존엄성 보호</a:t>
            </a:r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r>
              <a:rPr lang="ko-KR" altLang="en-US" sz="2800" b="1" dirty="0">
                <a:latin typeface="+mn-ea"/>
              </a:rPr>
              <a:t>업무의 효율성 증대</a:t>
            </a:r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r>
              <a:rPr lang="ko-KR" altLang="en-US" sz="2800" b="1" dirty="0">
                <a:latin typeface="+mn-ea"/>
              </a:rPr>
              <a:t>서비스의 신뢰성 향상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56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6981B-EEE5-4560-885C-99382C63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적용 기술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E6FFF2-38AE-435B-99C8-B369E9680D0A}"/>
              </a:ext>
            </a:extLst>
          </p:cNvPr>
          <p:cNvSpPr/>
          <p:nvPr/>
        </p:nvSpPr>
        <p:spPr>
          <a:xfrm>
            <a:off x="1320800" y="2087156"/>
            <a:ext cx="8514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err="1"/>
              <a:t>타겟머신</a:t>
            </a:r>
            <a:r>
              <a:rPr lang="ko-KR" altLang="en-US" sz="2400" dirty="0"/>
              <a:t> </a:t>
            </a:r>
            <a:r>
              <a:rPr lang="en-US" altLang="ko-KR" sz="2400" dirty="0"/>
              <a:t>- Android, PC</a:t>
            </a:r>
          </a:p>
          <a:p>
            <a:pPr fontAlgn="base"/>
            <a:r>
              <a:rPr lang="ko-KR" altLang="en-US" sz="2400" dirty="0" err="1"/>
              <a:t>타겟운영체제</a:t>
            </a:r>
            <a:r>
              <a:rPr lang="ko-KR" altLang="en-US" sz="2400" dirty="0"/>
              <a:t> </a:t>
            </a:r>
            <a:r>
              <a:rPr lang="en-US" altLang="ko-KR" sz="2400" dirty="0"/>
              <a:t>- Windows10, Android, Raspbian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/>
              <a:t>주요 기술 </a:t>
            </a:r>
            <a:r>
              <a:rPr lang="en-US" altLang="ko-KR" sz="2400" dirty="0"/>
              <a:t>- Spring Framework, Bootstrap, JSON, IoT, DB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8FF556-07FC-4434-B52D-7F9C86D345C7}"/>
              </a:ext>
            </a:extLst>
          </p:cNvPr>
          <p:cNvSpPr/>
          <p:nvPr/>
        </p:nvSpPr>
        <p:spPr>
          <a:xfrm>
            <a:off x="1320800" y="4159796"/>
            <a:ext cx="8188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/>
              <a:t>개발도구 </a:t>
            </a:r>
            <a:r>
              <a:rPr lang="en-US" altLang="ko-KR" sz="2400" dirty="0"/>
              <a:t>– Raspberry PI 3, Eclipse, MySQL</a:t>
            </a:r>
          </a:p>
          <a:p>
            <a:pPr fontAlgn="base"/>
            <a:r>
              <a:rPr lang="en-US" altLang="ko-KR" sz="2400" dirty="0"/>
              <a:t>               Apache Tomcat 8.5, Android Studio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/>
              <a:t>개발언어 </a:t>
            </a:r>
            <a:r>
              <a:rPr lang="en-US" altLang="ko-KR" sz="2400" dirty="0"/>
              <a:t>– Java, JSP, Python, CSS, HTML, JavaScript, SQL</a:t>
            </a:r>
          </a:p>
        </p:txBody>
      </p:sp>
    </p:spTree>
    <p:extLst>
      <p:ext uri="{BB962C8B-B14F-4D97-AF65-F5344CB8AC3E}">
        <p14:creationId xmlns:p14="http://schemas.microsoft.com/office/powerpoint/2010/main" val="252727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AA66C-BB02-479B-BD3A-838693834840}"/>
              </a:ext>
            </a:extLst>
          </p:cNvPr>
          <p:cNvSpPr txBox="1"/>
          <p:nvPr/>
        </p:nvSpPr>
        <p:spPr>
          <a:xfrm>
            <a:off x="1505602" y="350982"/>
            <a:ext cx="843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감지 및 서버로 </a:t>
            </a:r>
            <a:r>
              <a:rPr lang="en-US" altLang="ko-KR" sz="2800" dirty="0"/>
              <a:t>request</a:t>
            </a:r>
            <a:r>
              <a:rPr lang="ko-KR" altLang="en-US" sz="2800" dirty="0"/>
              <a:t>를 보내는 센서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3C39B2-D69E-46E7-A620-5449C775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02" y="972335"/>
            <a:ext cx="9413349" cy="57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A12AB9-FE35-44B5-ABEA-D9B8C323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64" y="993876"/>
            <a:ext cx="9384071" cy="5513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AA66C-BB02-479B-BD3A-838693834840}"/>
              </a:ext>
            </a:extLst>
          </p:cNvPr>
          <p:cNvSpPr txBox="1"/>
          <p:nvPr/>
        </p:nvSpPr>
        <p:spPr>
          <a:xfrm>
            <a:off x="1505602" y="350982"/>
            <a:ext cx="843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센서에서 </a:t>
            </a:r>
            <a:r>
              <a:rPr lang="en-US" altLang="ko-KR" sz="2800" dirty="0"/>
              <a:t>request</a:t>
            </a:r>
            <a:r>
              <a:rPr lang="ko-KR" altLang="en-US" sz="2800" dirty="0"/>
              <a:t>을 받아 처리하는 </a:t>
            </a:r>
            <a:r>
              <a:rPr lang="en-US" altLang="ko-KR" sz="2800" dirty="0" err="1"/>
              <a:t>SignalController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754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3199F-A097-4321-BCD1-40572B775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b="1" dirty="0"/>
              <a:t>무단 쓰레기 투기 </a:t>
            </a:r>
            <a:br>
              <a:rPr lang="en-US" altLang="ko-KR" sz="6000" b="1" dirty="0"/>
            </a:br>
            <a:r>
              <a:rPr lang="ko-KR" altLang="en-US" sz="6000" b="1" dirty="0"/>
              <a:t>감시 </a:t>
            </a:r>
            <a:r>
              <a:rPr lang="en-US" altLang="ko-KR" sz="6000" dirty="0"/>
              <a:t>CCTV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6696F-23E4-42B2-BCD2-CBE61213C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995DF-D49B-475B-966F-9E56B84A98D5}"/>
              </a:ext>
            </a:extLst>
          </p:cNvPr>
          <p:cNvSpPr txBox="1"/>
          <p:nvPr/>
        </p:nvSpPr>
        <p:spPr>
          <a:xfrm>
            <a:off x="2805953" y="4428565"/>
            <a:ext cx="6822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임영찬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r>
              <a:rPr lang="en-US" altLang="ko-KR" dirty="0"/>
              <a:t>) ,</a:t>
            </a:r>
            <a:r>
              <a:rPr lang="ko-KR" altLang="en-US" dirty="0"/>
              <a:t>심재혁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pPr algn="ctr"/>
            <a:r>
              <a:rPr lang="ko-KR" altLang="en-US" dirty="0"/>
              <a:t>개발기간 </a:t>
            </a:r>
            <a:r>
              <a:rPr lang="en-US" altLang="ko-KR" dirty="0"/>
              <a:t>: 2018.10.15 ~ 2018.12.12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650673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0</TotalTime>
  <Words>354</Words>
  <Application>Microsoft Office PowerPoint</Application>
  <PresentationFormat>와이드스크린</PresentationFormat>
  <Paragraphs>98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휴먼매직체</vt:lpstr>
      <vt:lpstr>Arial</vt:lpstr>
      <vt:lpstr>Gill Sans MT</vt:lpstr>
      <vt:lpstr>Impact</vt:lpstr>
      <vt:lpstr>배지</vt:lpstr>
      <vt:lpstr>SMART DIAPER</vt:lpstr>
      <vt:lpstr>구조도</vt:lpstr>
      <vt:lpstr>웹 화면</vt:lpstr>
      <vt:lpstr>앱 화면</vt:lpstr>
      <vt:lpstr>기능 및 기대효과</vt:lpstr>
      <vt:lpstr>주요 적용 기술</vt:lpstr>
      <vt:lpstr>PowerPoint 프레젠테이션</vt:lpstr>
      <vt:lpstr>PowerPoint 프레젠테이션</vt:lpstr>
      <vt:lpstr>무단 쓰레기 투기  감시 CCTV</vt:lpstr>
      <vt:lpstr>기능</vt:lpstr>
      <vt:lpstr>시스템 구성도</vt:lpstr>
      <vt:lpstr>PowerPoint 프레젠테이션</vt:lpstr>
      <vt:lpstr>캡쳐</vt:lpstr>
      <vt:lpstr>PowerPoint 프레젠테이션</vt:lpstr>
      <vt:lpstr>PowerPoint 프레젠테이션</vt:lpstr>
      <vt:lpstr>PowerPoint 프레젠테이션</vt:lpstr>
      <vt:lpstr>배틀 가로세로</vt:lpstr>
      <vt:lpstr>시스템 구성도</vt:lpstr>
      <vt:lpstr>실행 화면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임영찬</dc:creator>
  <cp:lastModifiedBy>임영찬</cp:lastModifiedBy>
  <cp:revision>22</cp:revision>
  <dcterms:created xsi:type="dcterms:W3CDTF">2018-11-21T05:12:07Z</dcterms:created>
  <dcterms:modified xsi:type="dcterms:W3CDTF">2019-11-14T10:41:19Z</dcterms:modified>
</cp:coreProperties>
</file>