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33" r:id="rId3"/>
  </p:sldMasterIdLst>
  <p:notesMasterIdLst>
    <p:notesMasterId r:id="rId30"/>
  </p:notesMasterIdLst>
  <p:sldIdLst>
    <p:sldId id="305" r:id="rId4"/>
    <p:sldId id="257" r:id="rId5"/>
    <p:sldId id="338" r:id="rId6"/>
    <p:sldId id="339" r:id="rId7"/>
    <p:sldId id="340" r:id="rId8"/>
    <p:sldId id="341" r:id="rId9"/>
    <p:sldId id="428" r:id="rId10"/>
    <p:sldId id="429" r:id="rId11"/>
    <p:sldId id="430" r:id="rId12"/>
    <p:sldId id="345" r:id="rId13"/>
    <p:sldId id="396" r:id="rId14"/>
    <p:sldId id="414" r:id="rId15"/>
    <p:sldId id="416" r:id="rId16"/>
    <p:sldId id="411" r:id="rId17"/>
    <p:sldId id="405" r:id="rId18"/>
    <p:sldId id="399" r:id="rId19"/>
    <p:sldId id="419" r:id="rId20"/>
    <p:sldId id="420" r:id="rId21"/>
    <p:sldId id="434" r:id="rId22"/>
    <p:sldId id="431" r:id="rId23"/>
    <p:sldId id="432" r:id="rId24"/>
    <p:sldId id="433" r:id="rId25"/>
    <p:sldId id="427" r:id="rId26"/>
    <p:sldId id="369" r:id="rId27"/>
    <p:sldId id="370" r:id="rId28"/>
    <p:sldId id="385" r:id="rId29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AB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4434" autoAdjust="0"/>
  </p:normalViewPr>
  <p:slideViewPr>
    <p:cSldViewPr>
      <p:cViewPr varScale="1">
        <p:scale>
          <a:sx n="73" d="100"/>
          <a:sy n="73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D369EF-2DB2-414F-99A1-8215B636F20B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3D56B920-F7BC-4809-ACF5-713EF3B9A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8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8313B42-E0CE-49CA-A7E3-D6F47017A21C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1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842EC-C698-49FB-BC24-6A41CF54708E}" type="datetime1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7/25/2019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 sz="2400">
              <a:latin typeface="Arial Narrow" panose="020B060602020203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087C-D7C2-432F-94E6-E33DB606362D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2CF9C-57E7-4FAC-BE8B-E3427C196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B8042-9CE1-4EB7-97CE-38D283A0D7E6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4AB2-0232-4F7A-A135-020055F91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D8506-F82B-4D05-8777-AB9F64B0B694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6B7E7-537B-42A9-9ECF-634E7D162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564B-6B02-4257-B70F-D90C27E270B7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ACD8A-D0BB-49B2-971E-521D8DCC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795B8-A804-4D17-99CA-4F6BF5689D12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6BD9A-CE69-4ABB-A650-6D85D34AB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9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D55E-DD5D-4EEB-9EF6-AE0392B1E439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DC038-D3BB-47F1-A22C-831F64FE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94130-78D9-4E4A-A791-3437AFC7DB3F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CE529-F266-4A92-8280-54D6F7370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2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DC676-6C86-4C00-84BC-2105F79D4792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DDA3-B5B1-4576-8B42-3A288969D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F80A9-5265-48F7-8DAC-6EC062F66F83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9D7C5-FB78-4DED-BF9E-B2327D065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0DB9D-B702-4AE3-BFDC-9DCBC2BB72EF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D94ED-F3DF-4280-9DAD-C18447A85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0BA7-1150-44E9-AA2C-1F5943DA7831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4D07B-EC60-4D14-9C16-125A31594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5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5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8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0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2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8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4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62256C30-3C7C-4937-B3D7-9D17F6270317}" type="slidenum">
              <a:rPr lang="ko-KR" altLang="en-US" sz="1400" smtClean="0">
                <a:latin typeface="Tahom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 smtClean="0">
              <a:latin typeface="Tahoma" panose="020B0604030504040204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444444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ko-KR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34DDD52-AA4D-414F-8B62-4F9622B745BF}" type="datetimeFigureOut">
              <a:rPr lang="en-US"/>
              <a:pPr>
                <a:defRPr/>
              </a:pPr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9DE57286-F128-476E-9967-E69F186D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8DFB449D-41AE-42EC-ADE9-FE6886501789}" type="slidenum">
              <a:rPr lang="ko-KR" alt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smtClean="0">
                <a:solidFill>
                  <a:srgbClr val="444444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3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-33270" y="685800"/>
            <a:ext cx="9188067" cy="1143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  <a:lvl2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2pPr>
            <a:lvl3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3pPr>
            <a:lvl4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4pPr>
            <a:lvl5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Times New Roman" pitchFamily="18" charset="0"/>
                <a:ea typeface="Gulim" pitchFamily="50" charset="-127"/>
                <a:cs typeface="Times New Roman" pitchFamily="18" charset="0"/>
              </a:defRPr>
            </a:lvl5pPr>
            <a:lvl6pPr marL="4572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6pPr>
            <a:lvl7pPr marL="9144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7pPr>
            <a:lvl8pPr marL="13716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8pPr>
            <a:lvl9pPr marL="1828800" algn="ctr" rtl="0" eaLnBrk="1" fontAlgn="ctr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2"/>
                </a:solidFill>
                <a:latin typeface="Arial Narrow" pitchFamily="34" charset="0"/>
                <a:ea typeface="Gulim" pitchFamily="50" charset="-127"/>
              </a:defRPr>
            </a:lvl9pPr>
          </a:lstStyle>
          <a:p>
            <a:endParaRPr lang="en-GB" b="0" dirty="0"/>
          </a:p>
          <a:p>
            <a:r>
              <a:rPr lang="en-GB" b="0" dirty="0"/>
              <a:t> </a:t>
            </a:r>
            <a:r>
              <a:rPr lang="en-GB" dirty="0"/>
              <a:t>Detection and Prevention of ARP Spoofing using </a:t>
            </a:r>
            <a:endParaRPr lang="en-GB" b="0" dirty="0"/>
          </a:p>
          <a:p>
            <a:r>
              <a:rPr lang="en-GB" dirty="0"/>
              <a:t>Dynamic Port and State Allocation. </a:t>
            </a:r>
            <a:endParaRPr kumimoji="1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50871" y="3966626"/>
            <a:ext cx="23209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 smtClean="0">
                <a:latin typeface="Arial" pitchFamily="34" charset="0"/>
              </a:rPr>
              <a:t>Presented By</a:t>
            </a:r>
            <a:r>
              <a:rPr kumimoji="0" lang="en-US" altLang="en-US" sz="2000" b="1" dirty="0">
                <a:latin typeface="Arial" pitchFamily="34" charset="0"/>
              </a:rPr>
              <a:t>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Arial" pitchFamily="34" charset="0"/>
              </a:rPr>
              <a:t>Anika Akhtar Lima</a:t>
            </a:r>
            <a:endParaRPr kumimoji="0" lang="en-US" altLang="en-US" sz="2000" dirty="0">
              <a:latin typeface="Arial" pitchFamily="34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Arial" pitchFamily="34" charset="0"/>
              </a:rPr>
              <a:t>ID: </a:t>
            </a:r>
            <a:r>
              <a:rPr kumimoji="0" lang="en-US" altLang="en-US" sz="2000" dirty="0" smtClean="0">
                <a:latin typeface="Arial" pitchFamily="34" charset="0"/>
              </a:rPr>
              <a:t>1404058</a:t>
            </a:r>
            <a:endParaRPr kumimoji="0" lang="en-US" altLang="en-US" sz="2000" dirty="0">
              <a:latin typeface="Arial" pitchFamily="34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5824538" y="3913188"/>
            <a:ext cx="40052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Supervised By: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Dr. Asaduzzaman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Professor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Department of CSE,CUET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19200"/>
            <a:ext cx="8482013" cy="5181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 smtClean="0"/>
              <a:t>set up a topology on </a:t>
            </a:r>
            <a:r>
              <a:rPr lang="en-US" sz="2400" dirty="0" err="1" smtClean="0"/>
              <a:t>mininet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 smtClean="0"/>
              <a:t>generate a poison method</a:t>
            </a: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 smtClean="0"/>
              <a:t>generate a detection algorithm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 smtClean="0"/>
              <a:t>observe output using </a:t>
            </a:r>
            <a:r>
              <a:rPr lang="en-US" sz="2400" dirty="0" err="1" smtClean="0"/>
              <a:t>wireshark</a:t>
            </a:r>
            <a:r>
              <a:rPr lang="en-US" sz="2400" dirty="0" smtClean="0"/>
              <a:t> tool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Method</a:t>
            </a:r>
            <a:endParaRPr lang="en-GB" dirty="0"/>
          </a:p>
        </p:txBody>
      </p:sp>
      <p:pic>
        <p:nvPicPr>
          <p:cNvPr id="19" name="Picture 18" descr="C:\Users\lima\Downloads\correction\f_pox_e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9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 smtClean="0"/>
              <a:t>Discovery</a:t>
            </a:r>
            <a:r>
              <a:rPr lang="en-US" dirty="0"/>
              <a:t> </a:t>
            </a:r>
            <a:r>
              <a:rPr lang="en-US" dirty="0" smtClean="0"/>
              <a:t>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1143000"/>
            <a:ext cx="8642350" cy="52578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its next hop, S chooses the neighbor with the best metric.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 sends RCONF to the selected neighbor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That node transmits back RACK </a:t>
            </a:r>
            <a:r>
              <a:rPr lang="en-US" dirty="0" smtClean="0"/>
              <a:t>packet to S.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30480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07874"/>
            <a:ext cx="2971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PUs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1066800"/>
            <a:ext cx="8642350" cy="5334000"/>
          </a:xfrm>
        </p:spPr>
        <p:txBody>
          <a:bodyPr/>
          <a:lstStyle/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ea typeface="Calibri"/>
              </a:rPr>
              <a:t>If </a:t>
            </a:r>
            <a:r>
              <a:rPr lang="en-US" sz="2400" dirty="0">
                <a:ea typeface="Calibri"/>
              </a:rPr>
              <a:t>A</a:t>
            </a:r>
            <a:r>
              <a:rPr lang="en-US" sz="2400" dirty="0" smtClean="0">
                <a:ea typeface="Calibri"/>
              </a:rPr>
              <a:t> </a:t>
            </a:r>
            <a:r>
              <a:rPr lang="en-US" sz="2400" dirty="0">
                <a:ea typeface="Calibri"/>
              </a:rPr>
              <a:t>is in the interference range of PU, channel-1 is interrupted.</a:t>
            </a: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a typeface="Calibri"/>
              </a:rPr>
              <a:t>A</a:t>
            </a:r>
            <a:r>
              <a:rPr lang="en-US" sz="2400" dirty="0" smtClean="0">
                <a:ea typeface="Calibri"/>
              </a:rPr>
              <a:t> </a:t>
            </a:r>
            <a:r>
              <a:rPr lang="en-US" sz="2400" dirty="0">
                <a:ea typeface="Calibri"/>
              </a:rPr>
              <a:t>sends RUPDATE packet to its neighbors and S</a:t>
            </a:r>
            <a:r>
              <a:rPr lang="en-US" sz="2400" dirty="0" smtClean="0">
                <a:ea typeface="Calibri"/>
              </a:rPr>
              <a:t>.</a:t>
            </a: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a typeface="Calibri"/>
            </a:endParaRP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 smtClean="0">
              <a:ea typeface="Calibri"/>
            </a:endParaRP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a typeface="Calibri"/>
            </a:endParaRP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a typeface="Calibri"/>
            </a:endParaRP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200" dirty="0"/>
              <a:t>S broadcasts </a:t>
            </a:r>
            <a:r>
              <a:rPr lang="en-US" sz="2400" kern="1200" dirty="0" smtClean="0"/>
              <a:t>RNOT packet along </a:t>
            </a:r>
            <a:r>
              <a:rPr lang="en-US" sz="2400" kern="1200" dirty="0"/>
              <a:t>the route.</a:t>
            </a:r>
            <a:endParaRPr lang="en-US" sz="2400" dirty="0">
              <a:ea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6705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Channel Switching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37550" cy="4876800"/>
          </a:xfrm>
        </p:spPr>
        <p:txBody>
          <a:bodyPr/>
          <a:lstStyle/>
          <a:p>
            <a:pPr lvl="0"/>
            <a:r>
              <a:rPr lang="en-US" sz="2400" dirty="0"/>
              <a:t>A</a:t>
            </a:r>
            <a:r>
              <a:rPr lang="en-US" sz="2400" dirty="0" smtClean="0"/>
              <a:t> switches </a:t>
            </a:r>
            <a:r>
              <a:rPr lang="en-US" sz="2400" dirty="0"/>
              <a:t>its channel to new </a:t>
            </a:r>
            <a:r>
              <a:rPr lang="en-US" sz="2400" dirty="0" smtClean="0"/>
              <a:t>channel.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The </a:t>
            </a:r>
            <a:r>
              <a:rPr lang="en-US" sz="2400" dirty="0"/>
              <a:t>neighbors of </a:t>
            </a:r>
            <a:r>
              <a:rPr lang="en-US" sz="2400" dirty="0" smtClean="0"/>
              <a:t>A </a:t>
            </a:r>
            <a:r>
              <a:rPr lang="en-US" sz="2400" dirty="0"/>
              <a:t>calculate T for the new channel.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11439"/>
            <a:ext cx="419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329613" cy="3276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Custom simulator written in C++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Steps: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  </a:t>
            </a:r>
            <a:r>
              <a:rPr lang="en-US" sz="2400" dirty="0" smtClean="0"/>
              <a:t>Setting up topology on </a:t>
            </a:r>
            <a:r>
              <a:rPr lang="en-US" sz="2400" dirty="0" err="1" smtClean="0"/>
              <a:t>mininet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  </a:t>
            </a:r>
            <a:r>
              <a:rPr lang="en-US" sz="2400" dirty="0" smtClean="0"/>
              <a:t>Setting up devices on </a:t>
            </a:r>
            <a:r>
              <a:rPr lang="en-US" sz="2400" dirty="0" err="1" smtClean="0"/>
              <a:t>mininet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  </a:t>
            </a:r>
            <a:r>
              <a:rPr lang="en-US" sz="2400" dirty="0" smtClean="0"/>
              <a:t>selecting a controller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  </a:t>
            </a:r>
            <a:r>
              <a:rPr lang="en-US" sz="2400" dirty="0" smtClean="0"/>
              <a:t>Using tools for showing output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860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990600"/>
            <a:ext cx="8405813" cy="541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1066800"/>
            <a:ext cx="8642350" cy="53340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39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990600"/>
            <a:ext cx="9067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152323"/>
              </p:ext>
            </p:extLst>
          </p:nvPr>
        </p:nvGraphicFramePr>
        <p:xfrm>
          <a:off x="0" y="1066798"/>
          <a:ext cx="9144000" cy="518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25002">
                  <a:extLst>
                    <a:ext uri="{9D8B030D-6E8A-4147-A177-3AD203B41FA5}">
                      <a16:colId xmlns:a16="http://schemas.microsoft.com/office/drawing/2014/main" val="3140118927"/>
                    </a:ext>
                  </a:extLst>
                </a:gridCol>
                <a:gridCol w="1821315">
                  <a:extLst>
                    <a:ext uri="{9D8B030D-6E8A-4147-A177-3AD203B41FA5}">
                      <a16:colId xmlns:a16="http://schemas.microsoft.com/office/drawing/2014/main" val="4001324238"/>
                    </a:ext>
                  </a:extLst>
                </a:gridCol>
                <a:gridCol w="1458587">
                  <a:extLst>
                    <a:ext uri="{9D8B030D-6E8A-4147-A177-3AD203B41FA5}">
                      <a16:colId xmlns:a16="http://schemas.microsoft.com/office/drawing/2014/main" val="3783425165"/>
                    </a:ext>
                  </a:extLst>
                </a:gridCol>
                <a:gridCol w="1513284">
                  <a:extLst>
                    <a:ext uri="{9D8B030D-6E8A-4147-A177-3AD203B41FA5}">
                      <a16:colId xmlns:a16="http://schemas.microsoft.com/office/drawing/2014/main" val="354859256"/>
                    </a:ext>
                  </a:extLst>
                </a:gridCol>
                <a:gridCol w="1444194">
                  <a:extLst>
                    <a:ext uri="{9D8B030D-6E8A-4147-A177-3AD203B41FA5}">
                      <a16:colId xmlns:a16="http://schemas.microsoft.com/office/drawing/2014/main" val="3214221139"/>
                    </a:ext>
                  </a:extLst>
                </a:gridCol>
                <a:gridCol w="1481618">
                  <a:extLst>
                    <a:ext uri="{9D8B030D-6E8A-4147-A177-3AD203B41FA5}">
                      <a16:colId xmlns:a16="http://schemas.microsoft.com/office/drawing/2014/main" val="2564382139"/>
                    </a:ext>
                  </a:extLst>
                </a:gridCol>
              </a:tblGrid>
              <a:tr h="1449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POX Controller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RYU Controller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Additional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Host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Lighttpd Server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Existing Algorithm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32450"/>
                  </a:ext>
                </a:extLst>
              </a:tr>
              <a:tr h="12653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Packet Loss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8.3333333333%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12.5%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321014"/>
                  </a:ext>
                </a:extLst>
              </a:tr>
              <a:tr h="12336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Link Loss Rate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10.978%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7.8404%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8.527%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8.785%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818293"/>
                  </a:ext>
                </a:extLst>
              </a:tr>
              <a:tr h="12336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69.997ms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87.260ms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73.766ms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76.786ms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63.067ms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3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8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2438400" y="1295400"/>
            <a:ext cx="51816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Introduction</a:t>
            </a:r>
          </a:p>
          <a:p>
            <a:pPr algn="just"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Motivation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Previous Work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Objectives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Proposed Algorithm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Experimental Result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Simulation results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Conclusion</a:t>
            </a: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rgbClr val="000000"/>
                </a:solidFill>
              </a:rPr>
              <a:t>References</a:t>
            </a:r>
          </a:p>
          <a:p>
            <a:pPr marL="0" indent="0" latinLnBrk="0">
              <a:spcBef>
                <a:spcPct val="0"/>
              </a:spcBef>
              <a:buClrTx/>
              <a:buSzTx/>
              <a:buNone/>
            </a:pPr>
            <a:endParaRPr kumimoji="0" lang="en-US" sz="3200" dirty="0" smtClean="0">
              <a:solidFill>
                <a:srgbClr val="000000"/>
              </a:solidFill>
            </a:endParaRPr>
          </a:p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0"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0" y="990600"/>
            <a:ext cx="910698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</a:t>
            </a:r>
            <a:r>
              <a:rPr lang="en-GB" dirty="0" smtClean="0"/>
              <a:t>Results(cont.)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9915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</a:t>
            </a:r>
            <a:r>
              <a:rPr lang="en-GB" dirty="0" smtClean="0"/>
              <a:t>Results(cont.)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990600"/>
            <a:ext cx="90678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1295400"/>
            <a:ext cx="8642350" cy="51054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GB" sz="2000" dirty="0" smtClean="0"/>
              <a:t>Depending </a:t>
            </a:r>
            <a:r>
              <a:rPr lang="en-GB" sz="2000" dirty="0"/>
              <a:t>on the controller, the algorithm may provide an excellent detection process. So various controller need to be tested for finding a best performance.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dirty="0" smtClean="0"/>
              <a:t> </a:t>
            </a:r>
            <a:r>
              <a:rPr lang="en-GB" sz="2000" dirty="0"/>
              <a:t>Number of hosts detected need to be increased</a:t>
            </a:r>
            <a:r>
              <a:rPr lang="en-GB" sz="2000" dirty="0"/>
              <a:t>.</a:t>
            </a:r>
            <a:r>
              <a:rPr lang="en-GB" sz="2000" dirty="0"/>
              <a:t> 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/>
              <a:t>The detection procedure need to be executed within a faster time.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/>
              <a:t>Number of packet loss need to be reduced. Although when we used </a:t>
            </a:r>
            <a:r>
              <a:rPr lang="en-GB" sz="2000" dirty="0" err="1"/>
              <a:t>ryu</a:t>
            </a:r>
            <a:r>
              <a:rPr lang="en-GB" sz="2000" dirty="0"/>
              <a:t> controller, the loss was minimized at an extent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928688"/>
            <a:ext cx="8458201" cy="547211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Dynamic port and state allocation has been used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States are assigne</a:t>
            </a:r>
            <a:r>
              <a:rPr lang="en-US" sz="2400" dirty="0" smtClean="0"/>
              <a:t>d with random values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Requests may arrive only at a limited number of time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91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28688"/>
            <a:ext cx="8763001" cy="547211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000" dirty="0"/>
              <a:t>1. M. Zhao, C. Yin, and X. Wang, "A novel dynamic spectrum access algorithm for cognitive radio networks," Journal of Communications and Networks, vol. 15, no. </a:t>
            </a:r>
            <a:r>
              <a:rPr lang="en-US" altLang="en-US" sz="2000" dirty="0" smtClean="0"/>
              <a:t>  1</a:t>
            </a:r>
            <a:r>
              <a:rPr lang="en-US" altLang="en-US" sz="2000" dirty="0"/>
              <a:t>, pp. 38–44, Feb. 2013.</a:t>
            </a:r>
          </a:p>
          <a:p>
            <a:pPr marL="0" indent="0" algn="just">
              <a:buNone/>
            </a:pPr>
            <a:r>
              <a:rPr lang="en-US" altLang="en-US" sz="2000" dirty="0"/>
              <a:t>2. Y. R. Kondareddy and P. Agrawal, " A graph based routing algorithm for multi - hop cognitive radio networks", ICST (Institute for Computer Sciences, </a:t>
            </a:r>
            <a:r>
              <a:rPr lang="en-US" altLang="en-US" sz="2000" dirty="0" smtClean="0"/>
              <a:t>Social-         Informatics </a:t>
            </a:r>
            <a:r>
              <a:rPr lang="en-US" altLang="en-US" sz="2000" dirty="0"/>
              <a:t>and Telecommunications Engineering), 2008, p. 63-69.</a:t>
            </a:r>
          </a:p>
          <a:p>
            <a:pPr marL="0" indent="0" algn="just">
              <a:buNone/>
            </a:pPr>
            <a:r>
              <a:rPr lang="en-US" altLang="en-US" sz="2000" dirty="0"/>
              <a:t>3. Mahendra Kumar Murmu, Akheel M. Firoz, Sandeep Meena and Shubham Jain, “A Distributed Minimum Spanning Tree for Cognitive Radio Networks”, Twelfth </a:t>
            </a:r>
            <a:r>
              <a:rPr lang="en-US" altLang="en-US" sz="2000" dirty="0" smtClean="0"/>
              <a:t>  International </a:t>
            </a:r>
            <a:r>
              <a:rPr lang="en-US" altLang="en-US" sz="2000" dirty="0"/>
              <a:t>Multi-Conference on Information Processing-2016 (IMCIP-2016).</a:t>
            </a:r>
          </a:p>
          <a:p>
            <a:pPr marL="0" indent="0" algn="just">
              <a:buNone/>
            </a:pPr>
            <a:r>
              <a:rPr lang="en-US" altLang="en-US" sz="2000" dirty="0"/>
              <a:t>4. Islam Beltagy , Moustafa Youssef , Magdy Abd El-Azim , Mohamed </a:t>
            </a:r>
            <a:r>
              <a:rPr lang="en-US" altLang="en-US" sz="2000" dirty="0" smtClean="0"/>
              <a:t>El- Derini </a:t>
            </a:r>
            <a:r>
              <a:rPr lang="en-US" altLang="en-US" sz="2000" dirty="0"/>
              <a:t>,” Channel assignment with closeness multipath routing in cognitive networks”,  </a:t>
            </a:r>
            <a:r>
              <a:rPr lang="en-US" altLang="en-US" sz="2000" dirty="0" smtClean="0"/>
              <a:t>    Alexandria </a:t>
            </a:r>
            <a:r>
              <a:rPr lang="en-US" altLang="en-US" sz="2000" dirty="0"/>
              <a:t>Engineering journal (2013) 52, 665-670. </a:t>
            </a:r>
          </a:p>
          <a:p>
            <a:pPr marL="0" indent="0" algn="just">
              <a:buNone/>
            </a:pPr>
            <a:r>
              <a:rPr lang="en-US" altLang="en-US" sz="2000" dirty="0"/>
              <a:t>5. Karim Habak, Mohammed Abdelatif, Hazem Hagrass and Karim Rizc, “ A  </a:t>
            </a:r>
            <a:r>
              <a:rPr lang="en-US" altLang="en-US" sz="2000" dirty="0" smtClean="0"/>
              <a:t>       Location-Aided </a:t>
            </a:r>
            <a:r>
              <a:rPr lang="en-US" altLang="en-US" sz="2000" dirty="0"/>
              <a:t>Routing Protocol for Cognitive Radio Networks”, Egypt-Japan </a:t>
            </a:r>
            <a:r>
              <a:rPr lang="en-US" altLang="en-US" sz="2000" dirty="0" smtClean="0"/>
              <a:t>     Univ</a:t>
            </a:r>
            <a:r>
              <a:rPr lang="en-US" altLang="en-US" sz="2000" dirty="0"/>
              <a:t>. of Sc. and Tech. (E-JUST), Alexandria, Egypt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6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5400" b="1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72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5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8991599" cy="2209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/>
              <a:t>Arp Spoofing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Request is for mac address.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Reply is from a </a:t>
            </a:r>
            <a:r>
              <a:rPr lang="en-US" sz="2400" dirty="0" err="1" smtClean="0"/>
              <a:t>spoofer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Attacker copies </a:t>
            </a:r>
            <a:r>
              <a:rPr lang="en-US" sz="2400" dirty="0" err="1" smtClean="0"/>
              <a:t>ip</a:t>
            </a:r>
            <a:r>
              <a:rPr lang="en-US" sz="2400" dirty="0" smtClean="0"/>
              <a:t> address of desired destination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3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763000" cy="37338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>
              <a:buClrTx/>
              <a:buSzPct val="66000"/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  </a:t>
            </a:r>
            <a:r>
              <a:rPr lang="en-GB" sz="2400" dirty="0"/>
              <a:t>T</a:t>
            </a:r>
            <a:r>
              <a:rPr lang="en-GB" sz="2400" dirty="0" smtClean="0"/>
              <a:t>o ensure the delivery of secure </a:t>
            </a:r>
            <a:r>
              <a:rPr lang="en-GB" sz="2400" dirty="0" err="1" smtClean="0"/>
              <a:t>arp</a:t>
            </a:r>
            <a:r>
              <a:rPr lang="en-GB" sz="2400" dirty="0" smtClean="0"/>
              <a:t> packet</a:t>
            </a:r>
            <a:r>
              <a:rPr lang="en-US" sz="2400" dirty="0" smtClean="0"/>
              <a:t>.</a:t>
            </a:r>
          </a:p>
          <a:p>
            <a:pPr marL="0" indent="0">
              <a:buClrTx/>
              <a:buSzPct val="66000"/>
              <a:buNone/>
              <a:defRPr/>
            </a:pPr>
            <a:endParaRPr lang="en-US" sz="2400" dirty="0"/>
          </a:p>
          <a:p>
            <a:pPr>
              <a:buClrTx/>
              <a:buSzPct val="66000"/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   No external software is needed to be installed.</a:t>
            </a:r>
          </a:p>
          <a:p>
            <a:pPr marL="0" indent="0">
              <a:buClrTx/>
              <a:buSzPct val="66000"/>
              <a:buNone/>
              <a:defRPr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  No physical devices are needed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</a:t>
            </a:r>
            <a:r>
              <a:rPr lang="en-US" sz="2400" dirty="0"/>
              <a:t>D</a:t>
            </a:r>
            <a:r>
              <a:rPr lang="en-US" sz="2400" dirty="0" smtClean="0"/>
              <a:t>ynamic port allocation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05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Work(Existing Topology)</a:t>
            </a:r>
            <a:endParaRPr lang="en-US" dirty="0"/>
          </a:p>
        </p:txBody>
      </p:sp>
      <p:pic>
        <p:nvPicPr>
          <p:cNvPr id="4" name="Content Placeholder 3" descr="C:\Users\lima\Downloads\correction\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1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93712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b="1" dirty="0" smtClean="0"/>
              <a:t>“</a:t>
            </a:r>
            <a:r>
              <a:rPr lang="en-GB" sz="2400" b="1" dirty="0" smtClean="0"/>
              <a:t>Leveraging </a:t>
            </a:r>
            <a:r>
              <a:rPr lang="en-GB" sz="2400" b="1" dirty="0"/>
              <a:t>SDN for ARP security</a:t>
            </a:r>
            <a:r>
              <a:rPr lang="en-GB" sz="2400" b="1" dirty="0" smtClean="0"/>
              <a:t>.</a:t>
            </a:r>
            <a:r>
              <a:rPr lang="en-US" sz="2400" b="1" dirty="0" smtClean="0"/>
              <a:t>” [</a:t>
            </a:r>
            <a:r>
              <a:rPr lang="en-GB" sz="2400" b="1" dirty="0" smtClean="0"/>
              <a:t>Cox</a:t>
            </a:r>
            <a:r>
              <a:rPr lang="en-GB" sz="2400" b="1" dirty="0"/>
              <a:t>, J. H., Clark, R. J., &amp; Owen, H. L. (2016</a:t>
            </a:r>
            <a:r>
              <a:rPr lang="en-GB" sz="2400" b="1" dirty="0" smtClean="0"/>
              <a:t>).</a:t>
            </a:r>
            <a:r>
              <a:rPr lang="en-US" sz="2400" b="1" dirty="0" smtClean="0"/>
              <a:t>]</a:t>
            </a:r>
            <a:endParaRPr lang="en-US" sz="2400" b="1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err="1" smtClean="0"/>
              <a:t>DhCP</a:t>
            </a:r>
            <a:r>
              <a:rPr lang="en-US" sz="2400" dirty="0" smtClean="0"/>
              <a:t> offer or acknowledgement</a:t>
            </a:r>
            <a:endParaRPr lang="en-US" sz="2400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/>
              <a:t>Mac is checked on table</a:t>
            </a:r>
            <a:endParaRPr lang="en-US" sz="2400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/>
              <a:t>Static port is ignored.</a:t>
            </a:r>
            <a:endParaRPr lang="en-US" sz="2400" dirty="0"/>
          </a:p>
          <a:p>
            <a:pPr marL="0" indent="0" algn="just">
              <a:buNone/>
              <a:defRPr/>
            </a:pPr>
            <a:r>
              <a:rPr lang="en-US" sz="2400" b="1" dirty="0"/>
              <a:t>Limitation: 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/>
              <a:t>Attacker may send request several times </a:t>
            </a:r>
            <a:endParaRPr lang="en-US" sz="2400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400" dirty="0" smtClean="0"/>
              <a:t>Constant state values can be easily guessed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6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19200"/>
            <a:ext cx="8405813" cy="4648200"/>
          </a:xfrm>
        </p:spPr>
        <p:txBody>
          <a:bodyPr/>
          <a:lstStyle/>
          <a:p>
            <a:pPr eaLnBrk="1" fontAlgn="t" latinLnBrk="0" hangingPunct="1">
              <a:buFont typeface="Wingdings" panose="05000000000000000000" pitchFamily="2" charset="2"/>
              <a:buChar char="q"/>
            </a:pPr>
            <a:r>
              <a:rPr lang="en-GB" dirty="0" err="1" smtClean="0"/>
              <a:t>Dhcp</a:t>
            </a:r>
            <a:r>
              <a:rPr lang="en-GB" dirty="0" smtClean="0"/>
              <a:t> packet arrival</a:t>
            </a:r>
          </a:p>
          <a:p>
            <a:pPr marL="0" indent="0" eaLnBrk="1" fontAlgn="t" latinLnBrk="0" hangingPunct="1">
              <a:buNone/>
            </a:pPr>
            <a:endParaRPr lang="en-GB" dirty="0" smtClean="0"/>
          </a:p>
          <a:p>
            <a:pPr eaLnBrk="1" fontAlgn="t" latinLnBrk="0" hangingPunct="1">
              <a:buFont typeface="Wingdings" panose="05000000000000000000" pitchFamily="2" charset="2"/>
              <a:buChar char="q"/>
            </a:pPr>
            <a:r>
              <a:rPr lang="en-GB" dirty="0" smtClean="0"/>
              <a:t>Check for offer or acknowledgement</a:t>
            </a:r>
          </a:p>
          <a:p>
            <a:pPr marL="0" indent="0" eaLnBrk="1" fontAlgn="t" latinLnBrk="0" hangingPunct="1">
              <a:buNone/>
            </a:pPr>
            <a:endParaRPr lang="en-GB" dirty="0" smtClean="0"/>
          </a:p>
          <a:p>
            <a:pPr eaLnBrk="1" fontAlgn="t" latinLnBrk="0" hangingPunct="1">
              <a:buFont typeface="Wingdings" panose="05000000000000000000" pitchFamily="2" charset="2"/>
              <a:buChar char="q"/>
            </a:pPr>
            <a:r>
              <a:rPr lang="en-GB" dirty="0" smtClean="0"/>
              <a:t>If offer=true</a:t>
            </a:r>
          </a:p>
          <a:p>
            <a:pPr marL="0" indent="0" eaLnBrk="1" fontAlgn="t" latinLnBrk="0" hangingPunct="1">
              <a:buNone/>
            </a:pPr>
            <a:endParaRPr lang="en-GB" dirty="0" smtClean="0"/>
          </a:p>
          <a:p>
            <a:pPr eaLnBrk="1" fontAlgn="t" latinLnBrk="0" hangingPunct="1">
              <a:buFont typeface="Wingdings" panose="05000000000000000000" pitchFamily="2" charset="2"/>
              <a:buChar char="q"/>
            </a:pPr>
            <a:r>
              <a:rPr lang="en-GB" dirty="0" smtClean="0"/>
              <a:t>Find mac on table</a:t>
            </a:r>
          </a:p>
          <a:p>
            <a:pPr marL="0" indent="0" eaLnBrk="1" fontAlgn="t" latinLnBrk="0" hangingPunct="1">
              <a:buNone/>
            </a:pPr>
            <a:endParaRPr lang="en-GB" dirty="0" smtClean="0"/>
          </a:p>
          <a:p>
            <a:pPr eaLnBrk="1" fontAlgn="t" latinLnBrk="0" hangingPunct="1">
              <a:buFont typeface="Wingdings" panose="05000000000000000000" pitchFamily="2" charset="2"/>
              <a:buChar char="q"/>
            </a:pPr>
            <a:r>
              <a:rPr lang="en-GB" dirty="0" smtClean="0"/>
              <a:t>If not, add to d. table</a:t>
            </a:r>
          </a:p>
          <a:p>
            <a:pPr marL="0" indent="0" eaLnBrk="1" fontAlgn="t" latinLnBrk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58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Previous Work(cont.)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1219200"/>
            <a:ext cx="8642350" cy="4953000"/>
          </a:xfrm>
        </p:spPr>
        <p:txBody>
          <a:bodyPr/>
          <a:lstStyle/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 err="1" smtClean="0"/>
              <a:t>ack</a:t>
            </a:r>
            <a:r>
              <a:rPr lang="en-US" dirty="0" smtClean="0"/>
              <a:t> =T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US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Then </a:t>
            </a:r>
            <a:r>
              <a:rPr lang="en-US" dirty="0" err="1" smtClean="0"/>
              <a:t>ip</a:t>
            </a:r>
            <a:r>
              <a:rPr lang="en-US" dirty="0" smtClean="0"/>
              <a:t> match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US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State match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US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If both true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US" dirty="0" smtClean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Verified state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43000"/>
            <a:ext cx="8329613" cy="525780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 err="1" smtClean="0"/>
              <a:t>ack</a:t>
            </a:r>
            <a:r>
              <a:rPr lang="en-US" dirty="0" smtClean="0"/>
              <a:t> or offer==F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Check mac on table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If T , then state update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dirty="0" err="1" smtClean="0"/>
              <a:t>Otherwisw</a:t>
            </a:r>
            <a:r>
              <a:rPr lang="en-US" dirty="0" smtClean="0"/>
              <a:t> ignore packet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                      </a:t>
            </a:r>
          </a:p>
          <a:p>
            <a:pPr marL="457200" lvl="1" indent="0" algn="just">
              <a:buNone/>
            </a:pPr>
            <a:r>
              <a:rPr lang="en-US" dirty="0" smtClean="0"/>
              <a:t>              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7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13708</TotalTime>
  <Words>716</Words>
  <Application>Microsoft Office PowerPoint</Application>
  <PresentationFormat>On-screen Show (4:3)</PresentationFormat>
  <Paragraphs>182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Narrow</vt:lpstr>
      <vt:lpstr>Calibri</vt:lpstr>
      <vt:lpstr>Constantia</vt:lpstr>
      <vt:lpstr>Gulim</vt:lpstr>
      <vt:lpstr>Tahoma</vt:lpstr>
      <vt:lpstr>Times New Roman</vt:lpstr>
      <vt:lpstr>Wingdings</vt:lpstr>
      <vt:lpstr>휴먼명조</vt:lpstr>
      <vt:lpstr>1_islab2006-Eng</vt:lpstr>
      <vt:lpstr>Custom Design</vt:lpstr>
      <vt:lpstr>2_islab2006-Eng</vt:lpstr>
      <vt:lpstr>PowerPoint Presentation</vt:lpstr>
      <vt:lpstr>Contents</vt:lpstr>
      <vt:lpstr>Introduction</vt:lpstr>
      <vt:lpstr>Motivation</vt:lpstr>
      <vt:lpstr>Previous Work(Existing Topology)</vt:lpstr>
      <vt:lpstr>Previous Work(cont.)</vt:lpstr>
      <vt:lpstr>Previous Work(cont.)</vt:lpstr>
      <vt:lpstr>Previous Work(cont.)</vt:lpstr>
      <vt:lpstr>Previous Work(cont.)</vt:lpstr>
      <vt:lpstr>Objectives</vt:lpstr>
      <vt:lpstr>Proposed Method</vt:lpstr>
      <vt:lpstr>Route Discovery (cont.)</vt:lpstr>
      <vt:lpstr>PUs Activity</vt:lpstr>
      <vt:lpstr> Channel Switching </vt:lpstr>
      <vt:lpstr>Implementation Details</vt:lpstr>
      <vt:lpstr>Experimental Result</vt:lpstr>
      <vt:lpstr>Experimental Result(cont.)</vt:lpstr>
      <vt:lpstr>Experimental Result(cont.)</vt:lpstr>
      <vt:lpstr>Comparison</vt:lpstr>
      <vt:lpstr>Simulation Results</vt:lpstr>
      <vt:lpstr>Simulation Results(cont.)</vt:lpstr>
      <vt:lpstr>Simulation Results(cont.)</vt:lpstr>
      <vt:lpstr>Future Recommendation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Windows User</cp:lastModifiedBy>
  <cp:revision>795</cp:revision>
  <dcterms:created xsi:type="dcterms:W3CDTF">2012-03-24T22:43:44Z</dcterms:created>
  <dcterms:modified xsi:type="dcterms:W3CDTF">2019-07-24T21:33:26Z</dcterms:modified>
</cp:coreProperties>
</file>