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1" r:id="rId7"/>
    <p:sldId id="262" r:id="rId8"/>
    <p:sldId id="264" r:id="rId9"/>
    <p:sldId id="275" r:id="rId10"/>
    <p:sldId id="265" r:id="rId11"/>
    <p:sldId id="273" r:id="rId12"/>
    <p:sldId id="272" r:id="rId13"/>
    <p:sldId id="266" r:id="rId14"/>
    <p:sldId id="267" r:id="rId15"/>
    <p:sldId id="274" r:id="rId16"/>
    <p:sldId id="276" r:id="rId17"/>
    <p:sldId id="268" r:id="rId18"/>
    <p:sldId id="279" r:id="rId19"/>
    <p:sldId id="278"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8DC0D-B8B0-4D75-A87D-BC8EACF38A8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FBC443B-E442-4782-817E-C0B41AD87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574EB4A-E14D-4721-8687-91B7B264BDC9}"/>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5" name="Espaço Reservado para Rodapé 4">
            <a:extLst>
              <a:ext uri="{FF2B5EF4-FFF2-40B4-BE49-F238E27FC236}">
                <a16:creationId xmlns:a16="http://schemas.microsoft.com/office/drawing/2014/main" id="{53612BF5-076A-4429-9930-FF297BC947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13CDD4-A917-4963-8E0E-CB870DB2E439}"/>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96703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29EDD-C214-4B25-A818-6E5FB0915AB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6C55E2E-4DC2-4A45-A011-DE780EDE045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71BE24A-65A2-4FEE-8C18-08924B9C64DB}"/>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5" name="Espaço Reservado para Rodapé 4">
            <a:extLst>
              <a:ext uri="{FF2B5EF4-FFF2-40B4-BE49-F238E27FC236}">
                <a16:creationId xmlns:a16="http://schemas.microsoft.com/office/drawing/2014/main" id="{5C0D5F8A-14C8-4ACB-AE5D-3D87B479ADE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D10BE17-056A-44D8-9EA8-92077A2764A2}"/>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1067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4F219A3-EF01-43F5-B32C-2F94628D9961}"/>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B7A1FC0-47AC-4284-B038-B64E159D5A5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B0C1782-8BC0-4340-9E61-82CE2B6067EC}"/>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5" name="Espaço Reservado para Rodapé 4">
            <a:extLst>
              <a:ext uri="{FF2B5EF4-FFF2-40B4-BE49-F238E27FC236}">
                <a16:creationId xmlns:a16="http://schemas.microsoft.com/office/drawing/2014/main" id="{88F07467-7B0E-41DB-A8F7-8EF5839DE1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BE9233E-CC0E-45A1-AAA1-4F115A3A2FD0}"/>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18016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4AAD-BDD0-45DB-AD4A-1BB526F17B6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073F4F4-7405-4BC5-9919-94B22699FF8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1BAECE5-B20B-4D91-98E7-17DB28937CC8}"/>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5" name="Espaço Reservado para Rodapé 4">
            <a:extLst>
              <a:ext uri="{FF2B5EF4-FFF2-40B4-BE49-F238E27FC236}">
                <a16:creationId xmlns:a16="http://schemas.microsoft.com/office/drawing/2014/main" id="{B61A6052-7B3D-44CE-B3ED-6E31F27E653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1E4AC0F-4168-48A9-AA83-B08F78A0BF95}"/>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147222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3A59F-14A8-4E57-AC8A-7F335308866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F085717-07D0-41ED-B2BB-25E8964E22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E06312A-FF15-43E2-9207-7BEB3CD8CC68}"/>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5" name="Espaço Reservado para Rodapé 4">
            <a:extLst>
              <a:ext uri="{FF2B5EF4-FFF2-40B4-BE49-F238E27FC236}">
                <a16:creationId xmlns:a16="http://schemas.microsoft.com/office/drawing/2014/main" id="{C77EA023-C7E5-4A46-9EAB-865F2669F0F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0378060-5354-481E-9851-058A51AC01E3}"/>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318195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3E3F6-CCDB-4A3C-A8D6-0C7C6359B41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6423978-831C-4CC1-BEBA-2AFFB347591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AFFB2D8-B114-4A5E-BB23-CC35D233905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474B72F-8412-4E85-ADE3-ED6BC9F7AD78}"/>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6" name="Espaço Reservado para Rodapé 5">
            <a:extLst>
              <a:ext uri="{FF2B5EF4-FFF2-40B4-BE49-F238E27FC236}">
                <a16:creationId xmlns:a16="http://schemas.microsoft.com/office/drawing/2014/main" id="{F5615EC0-6509-44D6-B5B5-8D6DF765FE7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4A59380-8F26-4B94-80E5-E3921F5F74A5}"/>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268129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ADEA0-0417-4980-B12D-3C8A8575CE3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82BC5E9-09BB-4985-B885-82CFA20BA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C6F3732-AFCA-4EE9-931A-182AB1E0738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F2E6665-D2F5-4C2D-8DD4-421F8D6D6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311E2E4-3F03-48AB-83E8-DFF3060898B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BC2AAE3-8345-4B06-8D83-D9B09FCF538E}"/>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8" name="Espaço Reservado para Rodapé 7">
            <a:extLst>
              <a:ext uri="{FF2B5EF4-FFF2-40B4-BE49-F238E27FC236}">
                <a16:creationId xmlns:a16="http://schemas.microsoft.com/office/drawing/2014/main" id="{1D478F8D-01AA-45FB-B036-AF60D09DFAD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4759777-C495-46C8-B022-88DF7D48573C}"/>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66041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D284A-44FF-4C12-AF8B-97BE8743C13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A88F899-88AC-4E1C-BA19-D17C1494316F}"/>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4" name="Espaço Reservado para Rodapé 3">
            <a:extLst>
              <a:ext uri="{FF2B5EF4-FFF2-40B4-BE49-F238E27FC236}">
                <a16:creationId xmlns:a16="http://schemas.microsoft.com/office/drawing/2014/main" id="{8396A627-A174-4EE9-ADCC-972FFC45349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06724BF-8009-4D4F-93EB-5E0D6E4CA997}"/>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201342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6F96FAD-0910-4B84-BB93-1162BC9290A5}"/>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3" name="Espaço Reservado para Rodapé 2">
            <a:extLst>
              <a:ext uri="{FF2B5EF4-FFF2-40B4-BE49-F238E27FC236}">
                <a16:creationId xmlns:a16="http://schemas.microsoft.com/office/drawing/2014/main" id="{D4C4210F-E7C5-4CC4-83FD-48AC545FBA1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2D1EA03-2114-4D75-8C1E-4652DA1BF30F}"/>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231069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1CD85-10F0-49D4-831C-8203DC9D103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6BED90B-65E8-406C-85AE-9F6981D2FC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C644978-B980-4210-A40F-73FA9C4DA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FD4AD6-702E-46F4-B2CD-80046FF58D6A}"/>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6" name="Espaço Reservado para Rodapé 5">
            <a:extLst>
              <a:ext uri="{FF2B5EF4-FFF2-40B4-BE49-F238E27FC236}">
                <a16:creationId xmlns:a16="http://schemas.microsoft.com/office/drawing/2014/main" id="{0420A6A3-8FC9-4B72-8A47-A0B42D9F649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3FBA495-4F7A-4EE2-8660-C55FE85B264C}"/>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304414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B0FDE-C0C1-4A3A-976D-32819F0695C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0401D36-B62B-4D6E-BECE-100036D62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5E6A510-CDF2-46A1-A85A-81499584D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47F1AD8-4A80-47BF-B33B-AA70474E7C37}"/>
              </a:ext>
            </a:extLst>
          </p:cNvPr>
          <p:cNvSpPr>
            <a:spLocks noGrp="1"/>
          </p:cNvSpPr>
          <p:nvPr>
            <p:ph type="dt" sz="half" idx="10"/>
          </p:nvPr>
        </p:nvSpPr>
        <p:spPr/>
        <p:txBody>
          <a:bodyPr/>
          <a:lstStyle/>
          <a:p>
            <a:fld id="{85CD9EAC-54C6-4F58-B383-3D9C104106B9}" type="datetimeFigureOut">
              <a:rPr lang="pt-BR" smtClean="0"/>
              <a:t>17/05/2020</a:t>
            </a:fld>
            <a:endParaRPr lang="pt-BR"/>
          </a:p>
        </p:txBody>
      </p:sp>
      <p:sp>
        <p:nvSpPr>
          <p:cNvPr id="6" name="Espaço Reservado para Rodapé 5">
            <a:extLst>
              <a:ext uri="{FF2B5EF4-FFF2-40B4-BE49-F238E27FC236}">
                <a16:creationId xmlns:a16="http://schemas.microsoft.com/office/drawing/2014/main" id="{A4ED4F49-7F93-4D81-B700-8E7C2570A96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1108655-9087-4548-B4A1-B53D41EB89D4}"/>
              </a:ext>
            </a:extLst>
          </p:cNvPr>
          <p:cNvSpPr>
            <a:spLocks noGrp="1"/>
          </p:cNvSpPr>
          <p:nvPr>
            <p:ph type="sldNum" sz="quarter" idx="12"/>
          </p:nvPr>
        </p:nvSpPr>
        <p:spPr/>
        <p:txBody>
          <a:bodyPr/>
          <a:lstStyle/>
          <a:p>
            <a:fld id="{0FFBD74A-0519-431C-884B-40E75AE6BD69}" type="slidenum">
              <a:rPr lang="pt-BR" smtClean="0"/>
              <a:t>‹nº›</a:t>
            </a:fld>
            <a:endParaRPr lang="pt-BR"/>
          </a:p>
        </p:txBody>
      </p:sp>
    </p:spTree>
    <p:extLst>
      <p:ext uri="{BB962C8B-B14F-4D97-AF65-F5344CB8AC3E}">
        <p14:creationId xmlns:p14="http://schemas.microsoft.com/office/powerpoint/2010/main" val="80258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341EE45-AC8F-4677-A134-C2C761226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01C290E-409A-49B0-9A04-EA41E2B47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AD5D191-E736-4C32-868A-E26CB627C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D9EAC-54C6-4F58-B383-3D9C104106B9}" type="datetimeFigureOut">
              <a:rPr lang="pt-BR" smtClean="0"/>
              <a:t>17/05/2020</a:t>
            </a:fld>
            <a:endParaRPr lang="pt-BR"/>
          </a:p>
        </p:txBody>
      </p:sp>
      <p:sp>
        <p:nvSpPr>
          <p:cNvPr id="5" name="Espaço Reservado para Rodapé 4">
            <a:extLst>
              <a:ext uri="{FF2B5EF4-FFF2-40B4-BE49-F238E27FC236}">
                <a16:creationId xmlns:a16="http://schemas.microsoft.com/office/drawing/2014/main" id="{BA41C5F5-A59B-47E1-B142-2E160EECC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396B1F4-9AC7-4A01-A3BE-4E943A0FF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BD74A-0519-431C-884B-40E75AE6BD69}" type="slidenum">
              <a:rPr lang="pt-BR" smtClean="0"/>
              <a:t>‹nº›</a:t>
            </a:fld>
            <a:endParaRPr lang="pt-BR"/>
          </a:p>
        </p:txBody>
      </p:sp>
    </p:spTree>
    <p:extLst>
      <p:ext uri="{BB962C8B-B14F-4D97-AF65-F5344CB8AC3E}">
        <p14:creationId xmlns:p14="http://schemas.microsoft.com/office/powerpoint/2010/main" val="268998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guardian.com/news/datablog/2013/may/08/cities-top-millionaires-billionaires"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lab.org.uk/sao-paulo-the-worlds-biggest-helicopter-fleet/"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www.tucavieira.com.br/"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2997693" y="2139519"/>
            <a:ext cx="6196614" cy="1446550"/>
          </a:xfrm>
          <a:prstGeom prst="rect">
            <a:avLst/>
          </a:prstGeom>
          <a:noFill/>
        </p:spPr>
        <p:txBody>
          <a:bodyPr wrap="square" rtlCol="0">
            <a:spAutoFit/>
          </a:bodyPr>
          <a:lstStyle/>
          <a:p>
            <a:pPr algn="ctr"/>
            <a:r>
              <a:rPr lang="en-US" sz="4400" dirty="0"/>
              <a:t>Insights on inequality in Sao Paulo (Brazil)</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2997693" y="4493581"/>
            <a:ext cx="6196614" cy="923330"/>
          </a:xfrm>
          <a:prstGeom prst="rect">
            <a:avLst/>
          </a:prstGeom>
          <a:noFill/>
        </p:spPr>
        <p:txBody>
          <a:bodyPr wrap="square" rtlCol="0">
            <a:spAutoFit/>
          </a:bodyPr>
          <a:lstStyle/>
          <a:p>
            <a:pPr algn="ctr"/>
            <a:r>
              <a:rPr lang="en-US" dirty="0"/>
              <a:t>Luiz Lima</a:t>
            </a:r>
          </a:p>
          <a:p>
            <a:pPr algn="ctr"/>
            <a:endParaRPr lang="en-US" dirty="0"/>
          </a:p>
          <a:p>
            <a:pPr algn="ctr"/>
            <a:r>
              <a:rPr lang="en-US" dirty="0"/>
              <a:t>May 2020</a:t>
            </a:r>
            <a:endParaRPr lang="pt-BR" dirty="0"/>
          </a:p>
        </p:txBody>
      </p:sp>
    </p:spTree>
    <p:extLst>
      <p:ext uri="{BB962C8B-B14F-4D97-AF65-F5344CB8AC3E}">
        <p14:creationId xmlns:p14="http://schemas.microsoft.com/office/powerpoint/2010/main" val="276898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Exploratory data analysis</a:t>
            </a:r>
            <a:endParaRPr lang="pt-BR" sz="4400" dirty="0"/>
          </a:p>
        </p:txBody>
      </p:sp>
      <p:grpSp>
        <p:nvGrpSpPr>
          <p:cNvPr id="7" name="Agrupar 6">
            <a:extLst>
              <a:ext uri="{FF2B5EF4-FFF2-40B4-BE49-F238E27FC236}">
                <a16:creationId xmlns:a16="http://schemas.microsoft.com/office/drawing/2014/main" id="{00326699-162F-46AA-8FF7-64EF8DBD421A}"/>
              </a:ext>
            </a:extLst>
          </p:cNvPr>
          <p:cNvGrpSpPr/>
          <p:nvPr/>
        </p:nvGrpSpPr>
        <p:grpSpPr>
          <a:xfrm>
            <a:off x="2062024" y="1562468"/>
            <a:ext cx="8067952" cy="2986629"/>
            <a:chOff x="1876981" y="955285"/>
            <a:chExt cx="9740283" cy="3972850"/>
          </a:xfrm>
        </p:grpSpPr>
        <p:pic>
          <p:nvPicPr>
            <p:cNvPr id="3" name="Imagem 2">
              <a:extLst>
                <a:ext uri="{FF2B5EF4-FFF2-40B4-BE49-F238E27FC236}">
                  <a16:creationId xmlns:a16="http://schemas.microsoft.com/office/drawing/2014/main" id="{38419D7F-A7D1-4611-AFA6-67460D19265D}"/>
                </a:ext>
              </a:extLst>
            </p:cNvPr>
            <p:cNvPicPr>
              <a:picLocks noChangeAspect="1"/>
            </p:cNvPicPr>
            <p:nvPr/>
          </p:nvPicPr>
          <p:blipFill>
            <a:blip r:embed="rId2"/>
            <a:stretch>
              <a:fillRect/>
            </a:stretch>
          </p:blipFill>
          <p:spPr>
            <a:xfrm>
              <a:off x="1876981" y="955285"/>
              <a:ext cx="4733925" cy="3895725"/>
            </a:xfrm>
            <a:prstGeom prst="rect">
              <a:avLst/>
            </a:prstGeom>
          </p:spPr>
        </p:pic>
        <p:pic>
          <p:nvPicPr>
            <p:cNvPr id="4" name="Imagem 3">
              <a:extLst>
                <a:ext uri="{FF2B5EF4-FFF2-40B4-BE49-F238E27FC236}">
                  <a16:creationId xmlns:a16="http://schemas.microsoft.com/office/drawing/2014/main" id="{139E365A-108C-416C-AE2D-A3B1683C9181}"/>
                </a:ext>
              </a:extLst>
            </p:cNvPr>
            <p:cNvPicPr>
              <a:picLocks noChangeAspect="1"/>
            </p:cNvPicPr>
            <p:nvPr/>
          </p:nvPicPr>
          <p:blipFill>
            <a:blip r:embed="rId3"/>
            <a:stretch>
              <a:fillRect/>
            </a:stretch>
          </p:blipFill>
          <p:spPr>
            <a:xfrm>
              <a:off x="6759514" y="975260"/>
              <a:ext cx="4857750" cy="3952875"/>
            </a:xfrm>
            <a:prstGeom prst="rect">
              <a:avLst/>
            </a:prstGeom>
          </p:spPr>
        </p:pic>
      </p:grpSp>
      <p:sp>
        <p:nvSpPr>
          <p:cNvPr id="8" name="CaixaDeTexto 7">
            <a:extLst>
              <a:ext uri="{FF2B5EF4-FFF2-40B4-BE49-F238E27FC236}">
                <a16:creationId xmlns:a16="http://schemas.microsoft.com/office/drawing/2014/main" id="{BF54B4EB-9892-4EAF-B5B1-918D7F554D17}"/>
              </a:ext>
            </a:extLst>
          </p:cNvPr>
          <p:cNvSpPr txBox="1"/>
          <p:nvPr/>
        </p:nvSpPr>
        <p:spPr>
          <a:xfrm>
            <a:off x="506027" y="5080461"/>
            <a:ext cx="11339744" cy="707886"/>
          </a:xfrm>
          <a:prstGeom prst="rect">
            <a:avLst/>
          </a:prstGeom>
          <a:noFill/>
        </p:spPr>
        <p:txBody>
          <a:bodyPr wrap="square" rtlCol="0">
            <a:spAutoFit/>
          </a:bodyPr>
          <a:lstStyle/>
          <a:p>
            <a:r>
              <a:rPr lang="en-US" sz="2000" dirty="0"/>
              <a:t>Similar results were found when the RDPC3 indicator is replaced by GINI. There seems to be a clear relation between non-essential venues occurrence and the wealthiness of the neighborhood.</a:t>
            </a:r>
            <a:endParaRPr lang="pt-BR" sz="2000" dirty="0"/>
          </a:p>
        </p:txBody>
      </p:sp>
    </p:spTree>
    <p:extLst>
      <p:ext uri="{BB962C8B-B14F-4D97-AF65-F5344CB8AC3E}">
        <p14:creationId xmlns:p14="http://schemas.microsoft.com/office/powerpoint/2010/main" val="134796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Exploratory data analysis</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355106" y="1689717"/>
            <a:ext cx="8078680" cy="4401205"/>
          </a:xfrm>
          <a:prstGeom prst="rect">
            <a:avLst/>
          </a:prstGeom>
          <a:noFill/>
        </p:spPr>
        <p:txBody>
          <a:bodyPr wrap="square" rtlCol="0">
            <a:spAutoFit/>
          </a:bodyPr>
          <a:lstStyle/>
          <a:p>
            <a:r>
              <a:rPr lang="en-US" sz="2000" dirty="0"/>
              <a:t>The similarity between the results for GINI and RDPC3 can be explained if these two variables are plotted against one another – a clear, positive correlation is found</a:t>
            </a:r>
          </a:p>
          <a:p>
            <a:endParaRPr lang="en-US" sz="2000" dirty="0"/>
          </a:p>
          <a:p>
            <a:r>
              <a:rPr lang="en-US" sz="2000" dirty="0"/>
              <a:t>This is explained by the fact that no neighborhood in Sao Paulo is wealthy in absolute numbers – that is, unfortunately there are poor people living in all of the regions</a:t>
            </a:r>
          </a:p>
          <a:p>
            <a:endParaRPr lang="en-US" sz="2000" dirty="0"/>
          </a:p>
          <a:p>
            <a:r>
              <a:rPr lang="en-US" sz="2000" dirty="0"/>
              <a:t>However, there is indeed regions where the poor are vastly prevalent. So, it can be inferred that regions with lower GINIs (i.e. lower inequality) are more equal because all of the residents are living in poor conditions</a:t>
            </a:r>
          </a:p>
          <a:p>
            <a:endParaRPr lang="en-US" sz="2000" dirty="0"/>
          </a:p>
          <a:p>
            <a:r>
              <a:rPr lang="en-US" sz="2000" dirty="0"/>
              <a:t>Similarly, regions with larger GINIs (i.e. higher inequality) have at the same space poor and rich people (as clearly shown in the picture at the slide #3).</a:t>
            </a:r>
            <a:endParaRPr lang="pt-BR" sz="2000" dirty="0"/>
          </a:p>
        </p:txBody>
      </p:sp>
      <p:pic>
        <p:nvPicPr>
          <p:cNvPr id="4" name="Imagem 3">
            <a:extLst>
              <a:ext uri="{FF2B5EF4-FFF2-40B4-BE49-F238E27FC236}">
                <a16:creationId xmlns:a16="http://schemas.microsoft.com/office/drawing/2014/main" id="{EAFE38D6-01DC-48EB-9AEB-B4100CAB8DB3}"/>
              </a:ext>
            </a:extLst>
          </p:cNvPr>
          <p:cNvPicPr>
            <a:picLocks noChangeAspect="1"/>
          </p:cNvPicPr>
          <p:nvPr/>
        </p:nvPicPr>
        <p:blipFill>
          <a:blip r:embed="rId2"/>
          <a:stretch>
            <a:fillRect/>
          </a:stretch>
        </p:blipFill>
        <p:spPr>
          <a:xfrm>
            <a:off x="8495930" y="2177034"/>
            <a:ext cx="3536272" cy="2858083"/>
          </a:xfrm>
          <a:prstGeom prst="rect">
            <a:avLst/>
          </a:prstGeom>
        </p:spPr>
      </p:pic>
    </p:spTree>
    <p:extLst>
      <p:ext uri="{BB962C8B-B14F-4D97-AF65-F5344CB8AC3E}">
        <p14:creationId xmlns:p14="http://schemas.microsoft.com/office/powerpoint/2010/main" val="194332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Exploratory data analysis</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4818726"/>
            <a:ext cx="11339744" cy="1631216"/>
          </a:xfrm>
          <a:prstGeom prst="rect">
            <a:avLst/>
          </a:prstGeom>
          <a:noFill/>
        </p:spPr>
        <p:txBody>
          <a:bodyPr wrap="square" rtlCol="0">
            <a:spAutoFit/>
          </a:bodyPr>
          <a:lstStyle/>
          <a:p>
            <a:r>
              <a:rPr lang="en-US" sz="2000" dirty="0"/>
              <a:t>A simplified way of compiling the results of the slides #9 and #10 is by using a unified metric, the ratio between essential and non-essential venues.</a:t>
            </a:r>
          </a:p>
          <a:p>
            <a:endParaRPr lang="en-US" sz="2000" dirty="0"/>
          </a:p>
          <a:p>
            <a:r>
              <a:rPr lang="en-US" sz="2000" dirty="0"/>
              <a:t>This simplified metric summarizes the idea that wealthy and inequality is moderately correlated with the venues present at each neighborhood.</a:t>
            </a:r>
            <a:endParaRPr lang="pt-BR" sz="2000" dirty="0"/>
          </a:p>
        </p:txBody>
      </p:sp>
      <p:grpSp>
        <p:nvGrpSpPr>
          <p:cNvPr id="4" name="Agrupar 3">
            <a:extLst>
              <a:ext uri="{FF2B5EF4-FFF2-40B4-BE49-F238E27FC236}">
                <a16:creationId xmlns:a16="http://schemas.microsoft.com/office/drawing/2014/main" id="{3C14138B-250F-4E1F-B8AB-E579BD840268}"/>
              </a:ext>
            </a:extLst>
          </p:cNvPr>
          <p:cNvGrpSpPr/>
          <p:nvPr/>
        </p:nvGrpSpPr>
        <p:grpSpPr>
          <a:xfrm>
            <a:off x="2108226" y="1344054"/>
            <a:ext cx="7975547" cy="3085903"/>
            <a:chOff x="2005475" y="955285"/>
            <a:chExt cx="9772233" cy="3905250"/>
          </a:xfrm>
        </p:grpSpPr>
        <p:pic>
          <p:nvPicPr>
            <p:cNvPr id="2" name="Imagem 1">
              <a:extLst>
                <a:ext uri="{FF2B5EF4-FFF2-40B4-BE49-F238E27FC236}">
                  <a16:creationId xmlns:a16="http://schemas.microsoft.com/office/drawing/2014/main" id="{8F6AC247-991F-48A1-9848-C91BB29C5D9C}"/>
                </a:ext>
              </a:extLst>
            </p:cNvPr>
            <p:cNvPicPr>
              <a:picLocks noChangeAspect="1"/>
            </p:cNvPicPr>
            <p:nvPr/>
          </p:nvPicPr>
          <p:blipFill>
            <a:blip r:embed="rId2"/>
            <a:stretch>
              <a:fillRect/>
            </a:stretch>
          </p:blipFill>
          <p:spPr>
            <a:xfrm>
              <a:off x="2005475" y="955285"/>
              <a:ext cx="4772025" cy="3876675"/>
            </a:xfrm>
            <a:prstGeom prst="rect">
              <a:avLst/>
            </a:prstGeom>
          </p:spPr>
        </p:pic>
        <p:pic>
          <p:nvPicPr>
            <p:cNvPr id="3" name="Imagem 2">
              <a:extLst>
                <a:ext uri="{FF2B5EF4-FFF2-40B4-BE49-F238E27FC236}">
                  <a16:creationId xmlns:a16="http://schemas.microsoft.com/office/drawing/2014/main" id="{621ABAB7-9163-4891-874B-555E7A5C5744}"/>
                </a:ext>
              </a:extLst>
            </p:cNvPr>
            <p:cNvPicPr>
              <a:picLocks noChangeAspect="1"/>
            </p:cNvPicPr>
            <p:nvPr/>
          </p:nvPicPr>
          <p:blipFill>
            <a:blip r:embed="rId3"/>
            <a:stretch>
              <a:fillRect/>
            </a:stretch>
          </p:blipFill>
          <p:spPr>
            <a:xfrm>
              <a:off x="6910433" y="955285"/>
              <a:ext cx="4867275" cy="3905250"/>
            </a:xfrm>
            <a:prstGeom prst="rect">
              <a:avLst/>
            </a:prstGeom>
          </p:spPr>
        </p:pic>
      </p:grpSp>
    </p:spTree>
    <p:extLst>
      <p:ext uri="{BB962C8B-B14F-4D97-AF65-F5344CB8AC3E}">
        <p14:creationId xmlns:p14="http://schemas.microsoft.com/office/powerpoint/2010/main" val="425356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Modelling</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11339744" cy="4154984"/>
          </a:xfrm>
          <a:prstGeom prst="rect">
            <a:avLst/>
          </a:prstGeom>
          <a:noFill/>
        </p:spPr>
        <p:txBody>
          <a:bodyPr wrap="square" rtlCol="0">
            <a:spAutoFit/>
          </a:bodyPr>
          <a:lstStyle/>
          <a:p>
            <a:r>
              <a:rPr lang="en-US" sz="2400" dirty="0"/>
              <a:t>The data exploration shown above supports the hypothesis that there is a </a:t>
            </a:r>
            <a:r>
              <a:rPr lang="en-US" sz="2400" dirty="0">
                <a:solidFill>
                  <a:srgbClr val="FF0000"/>
                </a:solidFill>
              </a:rPr>
              <a:t>clear inequality </a:t>
            </a:r>
            <a:r>
              <a:rPr lang="en-US" sz="2400" dirty="0"/>
              <a:t>in the distribution of venues throughout Sao Paulo. </a:t>
            </a:r>
          </a:p>
          <a:p>
            <a:endParaRPr lang="en-US" sz="2400" dirty="0"/>
          </a:p>
          <a:p>
            <a:r>
              <a:rPr lang="en-US" sz="2400" dirty="0">
                <a:solidFill>
                  <a:srgbClr val="FF0000"/>
                </a:solidFill>
              </a:rPr>
              <a:t>Next step </a:t>
            </a:r>
            <a:r>
              <a:rPr lang="en-US" sz="2400" dirty="0">
                <a:solidFill>
                  <a:srgbClr val="FF0000"/>
                </a:solidFill>
                <a:sym typeface="Wingdings" panose="05000000000000000000" pitchFamily="2" charset="2"/>
              </a:rPr>
              <a:t> </a:t>
            </a:r>
            <a:r>
              <a:rPr lang="en-US" sz="2400" dirty="0">
                <a:solidFill>
                  <a:srgbClr val="FF0000"/>
                </a:solidFill>
              </a:rPr>
              <a:t>predictive model </a:t>
            </a:r>
            <a:r>
              <a:rPr lang="en-US" sz="2400" dirty="0"/>
              <a:t>to estimate the wealth level of a neighborhood based on the types of venues found there.</a:t>
            </a:r>
          </a:p>
          <a:p>
            <a:endParaRPr lang="en-US" sz="2400" dirty="0"/>
          </a:p>
          <a:p>
            <a:r>
              <a:rPr lang="en-US" sz="2400" dirty="0"/>
              <a:t>Relatively small number of neighborhoods </a:t>
            </a:r>
            <a:r>
              <a:rPr lang="en-US" sz="2400" dirty="0">
                <a:sym typeface="Wingdings" panose="05000000000000000000" pitchFamily="2" charset="2"/>
              </a:rPr>
              <a:t> </a:t>
            </a:r>
            <a:r>
              <a:rPr lang="en-US" sz="2400" dirty="0">
                <a:solidFill>
                  <a:srgbClr val="FF0000"/>
                </a:solidFill>
                <a:sym typeface="Wingdings" panose="05000000000000000000" pitchFamily="2" charset="2"/>
              </a:rPr>
              <a:t>regression models not suitable</a:t>
            </a:r>
          </a:p>
          <a:p>
            <a:endParaRPr lang="en-US" sz="2400" dirty="0">
              <a:sym typeface="Wingdings" panose="05000000000000000000" pitchFamily="2" charset="2"/>
            </a:endParaRPr>
          </a:p>
          <a:p>
            <a:r>
              <a:rPr lang="en-US" sz="2400" dirty="0">
                <a:sym typeface="Wingdings" panose="05000000000000000000" pitchFamily="2" charset="2"/>
              </a:rPr>
              <a:t>More reasonable: </a:t>
            </a:r>
            <a:r>
              <a:rPr lang="en-US" sz="2400" dirty="0">
                <a:solidFill>
                  <a:srgbClr val="FF0000"/>
                </a:solidFill>
                <a:sym typeface="Wingdings" panose="05000000000000000000" pitchFamily="2" charset="2"/>
              </a:rPr>
              <a:t>use classifiers to predict</a:t>
            </a:r>
            <a:r>
              <a:rPr lang="en-US" sz="2400" dirty="0">
                <a:sym typeface="Wingdings" panose="05000000000000000000" pitchFamily="2" charset="2"/>
              </a:rPr>
              <a:t>, based on the neighborhood venues, if it is a low, medium or high income neighborhood</a:t>
            </a:r>
          </a:p>
          <a:p>
            <a:endParaRPr lang="en-US" sz="2400" dirty="0">
              <a:sym typeface="Wingdings" panose="05000000000000000000" pitchFamily="2" charset="2"/>
            </a:endParaRPr>
          </a:p>
        </p:txBody>
      </p:sp>
    </p:spTree>
    <p:extLst>
      <p:ext uri="{BB962C8B-B14F-4D97-AF65-F5344CB8AC3E}">
        <p14:creationId xmlns:p14="http://schemas.microsoft.com/office/powerpoint/2010/main" val="134460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Modelling</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8495930" cy="5139869"/>
          </a:xfrm>
          <a:prstGeom prst="rect">
            <a:avLst/>
          </a:prstGeom>
          <a:noFill/>
        </p:spPr>
        <p:txBody>
          <a:bodyPr wrap="square" rtlCol="0">
            <a:spAutoFit/>
          </a:bodyPr>
          <a:lstStyle/>
          <a:p>
            <a:r>
              <a:rPr lang="en-US" sz="2400" dirty="0">
                <a:sym typeface="Wingdings" panose="05000000000000000000" pitchFamily="2" charset="2"/>
              </a:rPr>
              <a:t>The following classifiers were evaluated, all using scikit-learn:</a:t>
            </a:r>
            <a:r>
              <a:rPr lang="pt-BR" sz="2400" dirty="0">
                <a:sym typeface="Wingdings" panose="05000000000000000000" pitchFamily="2" charset="2"/>
              </a:rPr>
              <a:t> </a:t>
            </a:r>
          </a:p>
          <a:p>
            <a:endParaRPr lang="pt-BR" sz="2400" dirty="0">
              <a:sym typeface="Wingdings" panose="05000000000000000000" pitchFamily="2" charset="2"/>
            </a:endParaRPr>
          </a:p>
          <a:p>
            <a:pPr marL="800100" lvl="1" indent="-342900">
              <a:buFont typeface="Arial" panose="020B0604020202020204" pitchFamily="34" charset="0"/>
              <a:buChar char="•"/>
            </a:pPr>
            <a:r>
              <a:rPr lang="pt-BR" sz="2000" dirty="0" err="1">
                <a:sym typeface="Wingdings" panose="05000000000000000000" pitchFamily="2" charset="2"/>
              </a:rPr>
              <a:t>support</a:t>
            </a:r>
            <a:r>
              <a:rPr lang="pt-BR" sz="2000" dirty="0">
                <a:sym typeface="Wingdings" panose="05000000000000000000" pitchFamily="2" charset="2"/>
              </a:rPr>
              <a:t> vector </a:t>
            </a:r>
            <a:r>
              <a:rPr lang="pt-BR" sz="2000" dirty="0" err="1">
                <a:sym typeface="Wingdings" panose="05000000000000000000" pitchFamily="2" charset="2"/>
              </a:rPr>
              <a:t>machine</a:t>
            </a:r>
            <a:r>
              <a:rPr lang="pt-BR" sz="2000" dirty="0">
                <a:sym typeface="Wingdings" panose="05000000000000000000" pitchFamily="2" charset="2"/>
              </a:rPr>
              <a:t> (SVM), </a:t>
            </a:r>
          </a:p>
          <a:p>
            <a:pPr marL="800100" lvl="1" indent="-342900">
              <a:buFont typeface="Arial" panose="020B0604020202020204" pitchFamily="34" charset="0"/>
              <a:buChar char="•"/>
            </a:pPr>
            <a:r>
              <a:rPr lang="pt-BR" sz="2000" dirty="0" err="1">
                <a:sym typeface="Wingdings" panose="05000000000000000000" pitchFamily="2" charset="2"/>
              </a:rPr>
              <a:t>naive-Bayes</a:t>
            </a:r>
            <a:r>
              <a:rPr lang="pt-BR" sz="2000" dirty="0">
                <a:sym typeface="Wingdings" panose="05000000000000000000" pitchFamily="2" charset="2"/>
              </a:rPr>
              <a:t>, </a:t>
            </a:r>
          </a:p>
          <a:p>
            <a:pPr marL="800100" lvl="1" indent="-342900">
              <a:buFont typeface="Arial" panose="020B0604020202020204" pitchFamily="34" charset="0"/>
              <a:buChar char="•"/>
            </a:pPr>
            <a:r>
              <a:rPr lang="pt-BR" sz="2000" dirty="0" err="1">
                <a:sym typeface="Wingdings" panose="05000000000000000000" pitchFamily="2" charset="2"/>
              </a:rPr>
              <a:t>logistic</a:t>
            </a:r>
            <a:r>
              <a:rPr lang="pt-BR" sz="2000" dirty="0">
                <a:sym typeface="Wingdings" panose="05000000000000000000" pitchFamily="2" charset="2"/>
              </a:rPr>
              <a:t> </a:t>
            </a:r>
            <a:r>
              <a:rPr lang="pt-BR" sz="2000" dirty="0" err="1">
                <a:sym typeface="Wingdings" panose="05000000000000000000" pitchFamily="2" charset="2"/>
              </a:rPr>
              <a:t>regression</a:t>
            </a:r>
            <a:r>
              <a:rPr lang="pt-BR" sz="2000" dirty="0">
                <a:sym typeface="Wingdings" panose="05000000000000000000" pitchFamily="2" charset="2"/>
              </a:rPr>
              <a:t>,</a:t>
            </a:r>
          </a:p>
          <a:p>
            <a:pPr marL="800100" lvl="1" indent="-342900">
              <a:buFont typeface="Arial" panose="020B0604020202020204" pitchFamily="34" charset="0"/>
              <a:buChar char="•"/>
            </a:pPr>
            <a:r>
              <a:rPr lang="pt-BR" sz="2000" dirty="0">
                <a:sym typeface="Wingdings" panose="05000000000000000000" pitchFamily="2" charset="2"/>
              </a:rPr>
              <a:t>k-</a:t>
            </a:r>
            <a:r>
              <a:rPr lang="pt-BR" sz="2000" dirty="0" err="1">
                <a:sym typeface="Wingdings" panose="05000000000000000000" pitchFamily="2" charset="2"/>
              </a:rPr>
              <a:t>means</a:t>
            </a:r>
            <a:r>
              <a:rPr lang="pt-BR" sz="2000" dirty="0">
                <a:sym typeface="Wingdings" panose="05000000000000000000" pitchFamily="2" charset="2"/>
              </a:rPr>
              <a:t> </a:t>
            </a:r>
            <a:r>
              <a:rPr lang="pt-BR" sz="2000" dirty="0" err="1">
                <a:sym typeface="Wingdings" panose="05000000000000000000" pitchFamily="2" charset="2"/>
              </a:rPr>
              <a:t>classifier</a:t>
            </a:r>
            <a:r>
              <a:rPr lang="pt-BR" sz="2000" dirty="0">
                <a:sym typeface="Wingdings" panose="05000000000000000000" pitchFamily="2" charset="2"/>
              </a:rPr>
              <a:t>,</a:t>
            </a:r>
          </a:p>
          <a:p>
            <a:pPr marL="800100" lvl="1" indent="-342900">
              <a:buFont typeface="Arial" panose="020B0604020202020204" pitchFamily="34" charset="0"/>
              <a:buChar char="•"/>
            </a:pPr>
            <a:r>
              <a:rPr lang="pt-BR" sz="2000" dirty="0" err="1">
                <a:sym typeface="Wingdings" panose="05000000000000000000" pitchFamily="2" charset="2"/>
              </a:rPr>
              <a:t>multi-layer</a:t>
            </a:r>
            <a:r>
              <a:rPr lang="pt-BR" sz="2000" dirty="0">
                <a:sym typeface="Wingdings" panose="05000000000000000000" pitchFamily="2" charset="2"/>
              </a:rPr>
              <a:t> </a:t>
            </a:r>
            <a:r>
              <a:rPr lang="pt-BR" sz="2000" dirty="0" err="1">
                <a:sym typeface="Wingdings" panose="05000000000000000000" pitchFamily="2" charset="2"/>
              </a:rPr>
              <a:t>perceptron</a:t>
            </a:r>
            <a:r>
              <a:rPr lang="pt-BR" sz="2000" dirty="0">
                <a:sym typeface="Wingdings" panose="05000000000000000000" pitchFamily="2" charset="2"/>
              </a:rPr>
              <a:t> (neural network)</a:t>
            </a:r>
          </a:p>
          <a:p>
            <a:pPr marL="342900" indent="-342900">
              <a:buFont typeface="Arial" panose="020B0604020202020204" pitchFamily="34" charset="0"/>
              <a:buChar char="•"/>
            </a:pPr>
            <a:endParaRPr lang="pt-BR" sz="2400" dirty="0">
              <a:sym typeface="Wingdings" panose="05000000000000000000" pitchFamily="2" charset="2"/>
            </a:endParaRPr>
          </a:p>
          <a:p>
            <a:r>
              <a:rPr lang="pt-BR" sz="2400" dirty="0">
                <a:sym typeface="Wingdings" panose="05000000000000000000" pitchFamily="2" charset="2"/>
              </a:rPr>
              <a:t>The GDPC3 </a:t>
            </a:r>
            <a:r>
              <a:rPr lang="pt-BR" sz="2400" dirty="0" err="1">
                <a:sym typeface="Wingdings" panose="05000000000000000000" pitchFamily="2" charset="2"/>
              </a:rPr>
              <a:t>dataset</a:t>
            </a:r>
            <a:r>
              <a:rPr lang="pt-BR" sz="2400" dirty="0">
                <a:sym typeface="Wingdings" panose="05000000000000000000" pitchFamily="2" charset="2"/>
              </a:rPr>
              <a:t> </a:t>
            </a:r>
            <a:r>
              <a:rPr lang="pt-BR" sz="2400" dirty="0" err="1">
                <a:sym typeface="Wingdings" panose="05000000000000000000" pitchFamily="2" charset="2"/>
              </a:rPr>
              <a:t>was</a:t>
            </a:r>
            <a:r>
              <a:rPr lang="pt-BR" sz="2400" dirty="0">
                <a:sym typeface="Wingdings" panose="05000000000000000000" pitchFamily="2" charset="2"/>
              </a:rPr>
              <a:t> </a:t>
            </a:r>
            <a:r>
              <a:rPr lang="pt-BR" sz="2400" dirty="0" err="1">
                <a:sym typeface="Wingdings" panose="05000000000000000000" pitchFamily="2" charset="2"/>
              </a:rPr>
              <a:t>modified</a:t>
            </a:r>
            <a:r>
              <a:rPr lang="pt-BR" sz="2400" dirty="0">
                <a:sym typeface="Wingdings" panose="05000000000000000000" pitchFamily="2" charset="2"/>
              </a:rPr>
              <a:t>, </a:t>
            </a:r>
            <a:r>
              <a:rPr lang="pt-BR" sz="2400" dirty="0" err="1">
                <a:sym typeface="Wingdings" panose="05000000000000000000" pitchFamily="2" charset="2"/>
              </a:rPr>
              <a:t>so</a:t>
            </a:r>
            <a:r>
              <a:rPr lang="pt-BR" sz="2400" dirty="0">
                <a:sym typeface="Wingdings" panose="05000000000000000000" pitchFamily="2" charset="2"/>
              </a:rPr>
              <a:t> </a:t>
            </a:r>
            <a:r>
              <a:rPr lang="pt-BR" sz="2400" dirty="0" err="1">
                <a:sym typeface="Wingdings" panose="05000000000000000000" pitchFamily="2" charset="2"/>
              </a:rPr>
              <a:t>that</a:t>
            </a:r>
            <a:r>
              <a:rPr lang="pt-BR" sz="2400" dirty="0">
                <a:sym typeface="Wingdings" panose="05000000000000000000" pitchFamily="2" charset="2"/>
              </a:rPr>
              <a:t> </a:t>
            </a:r>
            <a:r>
              <a:rPr lang="pt-BR" sz="2400" dirty="0" err="1">
                <a:sym typeface="Wingdings" panose="05000000000000000000" pitchFamily="2" charset="2"/>
              </a:rPr>
              <a:t>the</a:t>
            </a:r>
            <a:r>
              <a:rPr lang="pt-BR" sz="2400" dirty="0">
                <a:sym typeface="Wingdings" panose="05000000000000000000" pitchFamily="2" charset="2"/>
              </a:rPr>
              <a:t> </a:t>
            </a:r>
            <a:r>
              <a:rPr lang="pt-BR" sz="2400" dirty="0" err="1">
                <a:sym typeface="Wingdings" panose="05000000000000000000" pitchFamily="2" charset="2"/>
              </a:rPr>
              <a:t>neighborhoods</a:t>
            </a:r>
            <a:r>
              <a:rPr lang="pt-BR" sz="2400" dirty="0">
                <a:sym typeface="Wingdings" panose="05000000000000000000" pitchFamily="2" charset="2"/>
              </a:rPr>
              <a:t> </a:t>
            </a:r>
            <a:r>
              <a:rPr lang="pt-BR" sz="2400" dirty="0" err="1">
                <a:sym typeface="Wingdings" panose="05000000000000000000" pitchFamily="2" charset="2"/>
              </a:rPr>
              <a:t>were</a:t>
            </a:r>
            <a:r>
              <a:rPr lang="pt-BR" sz="2400" dirty="0">
                <a:sym typeface="Wingdings" panose="05000000000000000000" pitchFamily="2" charset="2"/>
              </a:rPr>
              <a:t> </a:t>
            </a:r>
            <a:r>
              <a:rPr lang="pt-BR" sz="2400" dirty="0" err="1">
                <a:sym typeface="Wingdings" panose="05000000000000000000" pitchFamily="2" charset="2"/>
              </a:rPr>
              <a:t>classified</a:t>
            </a:r>
            <a:r>
              <a:rPr lang="pt-BR" sz="2400" dirty="0">
                <a:sym typeface="Wingdings" panose="05000000000000000000" pitchFamily="2" charset="2"/>
              </a:rPr>
              <a:t> </a:t>
            </a:r>
            <a:r>
              <a:rPr lang="pt-BR" sz="2400" dirty="0" err="1">
                <a:sym typeface="Wingdings" panose="05000000000000000000" pitchFamily="2" charset="2"/>
              </a:rPr>
              <a:t>into</a:t>
            </a:r>
            <a:r>
              <a:rPr lang="pt-BR" sz="2400" dirty="0">
                <a:sym typeface="Wingdings" panose="05000000000000000000" pitchFamily="2" charset="2"/>
              </a:rPr>
              <a:t> 3 </a:t>
            </a:r>
            <a:r>
              <a:rPr lang="pt-BR" sz="2400" dirty="0" err="1">
                <a:sym typeface="Wingdings" panose="05000000000000000000" pitchFamily="2" charset="2"/>
              </a:rPr>
              <a:t>categories</a:t>
            </a:r>
            <a:r>
              <a:rPr lang="pt-BR" sz="2400" dirty="0">
                <a:sym typeface="Wingdings" panose="05000000000000000000" pitchFamily="2" charset="2"/>
              </a:rPr>
              <a:t>:</a:t>
            </a:r>
          </a:p>
          <a:p>
            <a:endParaRPr lang="pt-BR" sz="2400" dirty="0">
              <a:sym typeface="Wingdings" panose="05000000000000000000" pitchFamily="2" charset="2"/>
            </a:endParaRPr>
          </a:p>
          <a:p>
            <a:pPr marL="800100" lvl="1" indent="-342900">
              <a:buFont typeface="Arial" panose="020B0604020202020204" pitchFamily="34" charset="0"/>
              <a:buChar char="•"/>
            </a:pPr>
            <a:r>
              <a:rPr lang="pt-BR" sz="2000" dirty="0">
                <a:sym typeface="Wingdings" panose="05000000000000000000" pitchFamily="2" charset="2"/>
              </a:rPr>
              <a:t>High income (&gt; 1000 BRL) – index = 2</a:t>
            </a:r>
          </a:p>
          <a:p>
            <a:pPr marL="800100" lvl="1" indent="-342900">
              <a:buFont typeface="Arial" panose="020B0604020202020204" pitchFamily="34" charset="0"/>
              <a:buChar char="•"/>
            </a:pPr>
            <a:r>
              <a:rPr lang="pt-BR" sz="2000" dirty="0" err="1">
                <a:sym typeface="Wingdings" panose="05000000000000000000" pitchFamily="2" charset="2"/>
              </a:rPr>
              <a:t>Medium</a:t>
            </a:r>
            <a:r>
              <a:rPr lang="pt-BR" sz="2000" dirty="0">
                <a:sym typeface="Wingdings" panose="05000000000000000000" pitchFamily="2" charset="2"/>
              </a:rPr>
              <a:t> income (&gt; 500 BRL </a:t>
            </a:r>
            <a:r>
              <a:rPr lang="pt-BR" sz="2000" dirty="0" err="1">
                <a:sym typeface="Wingdings" panose="05000000000000000000" pitchFamily="2" charset="2"/>
              </a:rPr>
              <a:t>and</a:t>
            </a:r>
            <a:r>
              <a:rPr lang="pt-BR" sz="2000" dirty="0">
                <a:sym typeface="Wingdings" panose="05000000000000000000" pitchFamily="2" charset="2"/>
              </a:rPr>
              <a:t> &lt; 1000 BRL) – index = 1</a:t>
            </a:r>
          </a:p>
          <a:p>
            <a:pPr marL="800100" lvl="1" indent="-342900">
              <a:buFont typeface="Arial" panose="020B0604020202020204" pitchFamily="34" charset="0"/>
              <a:buChar char="•"/>
            </a:pPr>
            <a:r>
              <a:rPr lang="pt-BR" sz="2000" dirty="0" err="1">
                <a:sym typeface="Wingdings" panose="05000000000000000000" pitchFamily="2" charset="2"/>
              </a:rPr>
              <a:t>Low</a:t>
            </a:r>
            <a:r>
              <a:rPr lang="pt-BR" sz="2000" dirty="0">
                <a:sym typeface="Wingdings" panose="05000000000000000000" pitchFamily="2" charset="2"/>
              </a:rPr>
              <a:t> income (&lt; 500 BRL) – index = 0</a:t>
            </a:r>
            <a:endParaRPr lang="en-US" sz="2000" dirty="0">
              <a:sym typeface="Wingdings" panose="05000000000000000000" pitchFamily="2" charset="2"/>
            </a:endParaRPr>
          </a:p>
          <a:p>
            <a:endParaRPr lang="pt-BR" sz="2400" dirty="0"/>
          </a:p>
        </p:txBody>
      </p:sp>
      <p:pic>
        <p:nvPicPr>
          <p:cNvPr id="3" name="Imagem 2">
            <a:extLst>
              <a:ext uri="{FF2B5EF4-FFF2-40B4-BE49-F238E27FC236}">
                <a16:creationId xmlns:a16="http://schemas.microsoft.com/office/drawing/2014/main" id="{8676338D-98D1-4CE8-8F66-7232336CB7D5}"/>
              </a:ext>
            </a:extLst>
          </p:cNvPr>
          <p:cNvPicPr>
            <a:picLocks noChangeAspect="1"/>
          </p:cNvPicPr>
          <p:nvPr/>
        </p:nvPicPr>
        <p:blipFill>
          <a:blip r:embed="rId2"/>
          <a:stretch>
            <a:fillRect/>
          </a:stretch>
        </p:blipFill>
        <p:spPr>
          <a:xfrm>
            <a:off x="9189336" y="754603"/>
            <a:ext cx="2576536" cy="5500826"/>
          </a:xfrm>
          <a:prstGeom prst="rect">
            <a:avLst/>
          </a:prstGeom>
          <a:ln>
            <a:solidFill>
              <a:schemeClr val="tx1"/>
            </a:solidFill>
          </a:ln>
        </p:spPr>
      </p:pic>
    </p:spTree>
    <p:extLst>
      <p:ext uri="{BB962C8B-B14F-4D97-AF65-F5344CB8AC3E}">
        <p14:creationId xmlns:p14="http://schemas.microsoft.com/office/powerpoint/2010/main" val="3405324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Modelling</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11339744" cy="3416320"/>
          </a:xfrm>
          <a:prstGeom prst="rect">
            <a:avLst/>
          </a:prstGeom>
          <a:noFill/>
        </p:spPr>
        <p:txBody>
          <a:bodyPr wrap="square" rtlCol="0">
            <a:spAutoFit/>
          </a:bodyPr>
          <a:lstStyle/>
          <a:p>
            <a:r>
              <a:rPr lang="en-US" sz="2400" dirty="0"/>
              <a:t>Methodology</a:t>
            </a:r>
          </a:p>
          <a:p>
            <a:endParaRPr lang="en-US" sz="2400" dirty="0"/>
          </a:p>
          <a:p>
            <a:pPr marL="342900" indent="-342900">
              <a:buFont typeface="Arial" panose="020B0604020202020204" pitchFamily="34" charset="0"/>
              <a:buChar char="•"/>
            </a:pPr>
            <a:r>
              <a:rPr lang="en-US" sz="2400" dirty="0"/>
              <a:t>Initially, the classifiers were compared in a high level, using default parameters or small variations.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most promising models were investigated in more detail</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best set of parameters for the 2 most promising models were selected for result discussion</a:t>
            </a:r>
            <a:endParaRPr lang="pt-BR" sz="2400" dirty="0"/>
          </a:p>
        </p:txBody>
      </p:sp>
    </p:spTree>
    <p:extLst>
      <p:ext uri="{BB962C8B-B14F-4D97-AF65-F5344CB8AC3E}">
        <p14:creationId xmlns:p14="http://schemas.microsoft.com/office/powerpoint/2010/main" val="52535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Modelling</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11339744" cy="4893647"/>
          </a:xfrm>
          <a:prstGeom prst="rect">
            <a:avLst/>
          </a:prstGeom>
          <a:noFill/>
        </p:spPr>
        <p:txBody>
          <a:bodyPr wrap="square" rtlCol="0">
            <a:spAutoFit/>
          </a:bodyPr>
          <a:lstStyle/>
          <a:p>
            <a:r>
              <a:rPr lang="en-US" sz="2400" dirty="0"/>
              <a:t>Preliminary comparison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models that showed the best results were the K-means classified and the MLP neural network. These two models were investigated in more depth.</a:t>
            </a:r>
          </a:p>
        </p:txBody>
      </p:sp>
      <p:pic>
        <p:nvPicPr>
          <p:cNvPr id="2" name="Imagem 1">
            <a:extLst>
              <a:ext uri="{FF2B5EF4-FFF2-40B4-BE49-F238E27FC236}">
                <a16:creationId xmlns:a16="http://schemas.microsoft.com/office/drawing/2014/main" id="{2F1630B7-5406-4C61-9F7B-69D1014E235F}"/>
              </a:ext>
            </a:extLst>
          </p:cNvPr>
          <p:cNvPicPr>
            <a:picLocks noChangeAspect="1"/>
          </p:cNvPicPr>
          <p:nvPr/>
        </p:nvPicPr>
        <p:blipFill>
          <a:blip r:embed="rId2"/>
          <a:stretch>
            <a:fillRect/>
          </a:stretch>
        </p:blipFill>
        <p:spPr>
          <a:xfrm>
            <a:off x="2277053" y="2302479"/>
            <a:ext cx="7637894" cy="2673593"/>
          </a:xfrm>
          <a:prstGeom prst="rect">
            <a:avLst/>
          </a:prstGeom>
        </p:spPr>
      </p:pic>
    </p:spTree>
    <p:extLst>
      <p:ext uri="{BB962C8B-B14F-4D97-AF65-F5344CB8AC3E}">
        <p14:creationId xmlns:p14="http://schemas.microsoft.com/office/powerpoint/2010/main" val="352192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Results</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11339744" cy="830997"/>
          </a:xfrm>
          <a:prstGeom prst="rect">
            <a:avLst/>
          </a:prstGeom>
          <a:noFill/>
        </p:spPr>
        <p:txBody>
          <a:bodyPr wrap="square" rtlCol="0">
            <a:spAutoFit/>
          </a:bodyPr>
          <a:lstStyle/>
          <a:p>
            <a:r>
              <a:rPr lang="en-US" sz="2400" b="1" i="1" u="sng" dirty="0"/>
              <a:t>MLP neural network: </a:t>
            </a:r>
            <a:r>
              <a:rPr lang="en-US" sz="2400" dirty="0"/>
              <a:t>fine tuning was performed in the three parameters that were found to have the largest influence in the model outcome:</a:t>
            </a:r>
            <a:endParaRPr lang="pt-BR" sz="2400" dirty="0"/>
          </a:p>
        </p:txBody>
      </p:sp>
      <p:pic>
        <p:nvPicPr>
          <p:cNvPr id="2" name="Imagem 1">
            <a:extLst>
              <a:ext uri="{FF2B5EF4-FFF2-40B4-BE49-F238E27FC236}">
                <a16:creationId xmlns:a16="http://schemas.microsoft.com/office/drawing/2014/main" id="{2CD8AB55-95AB-4D4E-BB05-E99CDA37ECED}"/>
              </a:ext>
            </a:extLst>
          </p:cNvPr>
          <p:cNvPicPr>
            <a:picLocks noChangeAspect="1"/>
          </p:cNvPicPr>
          <p:nvPr/>
        </p:nvPicPr>
        <p:blipFill>
          <a:blip r:embed="rId2"/>
          <a:stretch>
            <a:fillRect/>
          </a:stretch>
        </p:blipFill>
        <p:spPr>
          <a:xfrm>
            <a:off x="688297" y="2490649"/>
            <a:ext cx="11077575" cy="2533650"/>
          </a:xfrm>
          <a:prstGeom prst="rect">
            <a:avLst/>
          </a:prstGeom>
        </p:spPr>
      </p:pic>
      <p:sp>
        <p:nvSpPr>
          <p:cNvPr id="7" name="CaixaDeTexto 6">
            <a:extLst>
              <a:ext uri="{FF2B5EF4-FFF2-40B4-BE49-F238E27FC236}">
                <a16:creationId xmlns:a16="http://schemas.microsoft.com/office/drawing/2014/main" id="{3955A263-EAEB-4F06-B45B-C8FA4DC1535A}"/>
              </a:ext>
            </a:extLst>
          </p:cNvPr>
          <p:cNvSpPr txBox="1"/>
          <p:nvPr/>
        </p:nvSpPr>
        <p:spPr>
          <a:xfrm>
            <a:off x="414292" y="5352218"/>
            <a:ext cx="11339744" cy="1200329"/>
          </a:xfrm>
          <a:prstGeom prst="rect">
            <a:avLst/>
          </a:prstGeom>
          <a:noFill/>
        </p:spPr>
        <p:txBody>
          <a:bodyPr wrap="square" rtlCol="0">
            <a:spAutoFit/>
          </a:bodyPr>
          <a:lstStyle/>
          <a:p>
            <a:r>
              <a:rPr lang="en-US" sz="2400" dirty="0"/>
              <a:t>Thus, the fine-tuned models were able to guess the correct level of wealth of a neighborhood based on the local venues on roughly 60% of the cases, compared to 33% expected at blind guess.</a:t>
            </a:r>
            <a:endParaRPr lang="pt-BR" sz="2400" dirty="0"/>
          </a:p>
        </p:txBody>
      </p:sp>
    </p:spTree>
    <p:extLst>
      <p:ext uri="{BB962C8B-B14F-4D97-AF65-F5344CB8AC3E}">
        <p14:creationId xmlns:p14="http://schemas.microsoft.com/office/powerpoint/2010/main" val="1015185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Results</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11339744" cy="2677656"/>
          </a:xfrm>
          <a:prstGeom prst="rect">
            <a:avLst/>
          </a:prstGeom>
          <a:noFill/>
        </p:spPr>
        <p:txBody>
          <a:bodyPr wrap="square" rtlCol="0">
            <a:spAutoFit/>
          </a:bodyPr>
          <a:lstStyle/>
          <a:p>
            <a:r>
              <a:rPr lang="en-US" sz="2400" b="1" i="1" u="sng" dirty="0"/>
              <a:t>K-means classifier:</a:t>
            </a:r>
            <a:r>
              <a:rPr lang="en-US" sz="2400" dirty="0"/>
              <a:t> No further improvement was possible in the k-means model, as there are no parameters to tune in this model apart from the value of k, already optimized in the previous step. </a:t>
            </a:r>
          </a:p>
          <a:p>
            <a:endParaRPr lang="en-US" sz="2400" dirty="0"/>
          </a:p>
          <a:p>
            <a:r>
              <a:rPr lang="en-US" sz="2400" dirty="0"/>
              <a:t>However, </a:t>
            </a:r>
            <a:r>
              <a:rPr lang="en-US" sz="2400" dirty="0">
                <a:solidFill>
                  <a:srgbClr val="FF0000"/>
                </a:solidFill>
              </a:rPr>
              <a:t>a cross-validation step was performed, leading to a score of 0.61</a:t>
            </a:r>
            <a:r>
              <a:rPr lang="en-US" sz="2400" dirty="0"/>
              <a:t>, i.e. this model was able to guess the correct level of wealth of a neighborhood based on the local venues on roughly 61% of the cases, compared to 33% expected at blind guess </a:t>
            </a:r>
            <a:endParaRPr lang="pt-BR" sz="2400" b="1" i="1" u="sng" dirty="0"/>
          </a:p>
        </p:txBody>
      </p:sp>
    </p:spTree>
    <p:extLst>
      <p:ext uri="{BB962C8B-B14F-4D97-AF65-F5344CB8AC3E}">
        <p14:creationId xmlns:p14="http://schemas.microsoft.com/office/powerpoint/2010/main" val="253094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Conclusions / final remarks</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11339744" cy="4862870"/>
          </a:xfrm>
          <a:prstGeom prst="rect">
            <a:avLst/>
          </a:prstGeom>
          <a:noFill/>
        </p:spPr>
        <p:txBody>
          <a:bodyPr wrap="square" rtlCol="0">
            <a:spAutoFit/>
          </a:bodyPr>
          <a:lstStyle/>
          <a:p>
            <a:r>
              <a:rPr lang="en-US" sz="2200" dirty="0"/>
              <a:t>The main hypothesis of this work, the relation between the distribution of venues throughout the city of Sao Paulo and its wealth indicators, was successfully confirmed in the exploratory data analysis.</a:t>
            </a:r>
          </a:p>
          <a:p>
            <a:endParaRPr lang="en-US" sz="2200" dirty="0"/>
          </a:p>
          <a:p>
            <a:r>
              <a:rPr lang="en-US" sz="2200" dirty="0"/>
              <a:t>Neural network and k-means classification were the models that shown the best predictive capabilities, in the context of this project.</a:t>
            </a:r>
          </a:p>
          <a:p>
            <a:endParaRPr lang="en-US" sz="2200" dirty="0"/>
          </a:p>
          <a:p>
            <a:r>
              <a:rPr lang="en-US" sz="2200" dirty="0"/>
              <a:t>Although the measured scores are still not good enough to consider these models a proper tool for predicting wealth as a function of venues per neighborhood, the results are considerably better than blind guess.</a:t>
            </a:r>
          </a:p>
          <a:p>
            <a:endParaRPr lang="en-US" sz="2200" dirty="0"/>
          </a:p>
          <a:p>
            <a:r>
              <a:rPr lang="en-US" sz="2200" dirty="0"/>
              <a:t>Results can be further improved if the neighborhoods, considered in this work as the whole “</a:t>
            </a:r>
            <a:r>
              <a:rPr lang="en-US" sz="2200" dirty="0" err="1"/>
              <a:t>subprefeituras</a:t>
            </a:r>
            <a:r>
              <a:rPr lang="en-US" sz="2200" dirty="0"/>
              <a:t>”, could instead be split into sub-neighbors.</a:t>
            </a:r>
          </a:p>
          <a:p>
            <a:endParaRPr lang="en-US" sz="2400" dirty="0"/>
          </a:p>
        </p:txBody>
      </p:sp>
    </p:spTree>
    <p:extLst>
      <p:ext uri="{BB962C8B-B14F-4D97-AF65-F5344CB8AC3E}">
        <p14:creationId xmlns:p14="http://schemas.microsoft.com/office/powerpoint/2010/main" val="289089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Introduction – Sao Paulo</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550415" y="2065583"/>
            <a:ext cx="11339744" cy="3046988"/>
          </a:xfrm>
          <a:prstGeom prst="rect">
            <a:avLst/>
          </a:prstGeom>
          <a:noFill/>
        </p:spPr>
        <p:txBody>
          <a:bodyPr wrap="square" rtlCol="0">
            <a:spAutoFit/>
          </a:bodyPr>
          <a:lstStyle/>
          <a:p>
            <a:r>
              <a:rPr lang="en-US" sz="2400" dirty="0"/>
              <a:t>Not Brazil’s capital city, but largest GDP</a:t>
            </a:r>
          </a:p>
          <a:p>
            <a:endParaRPr lang="en-US" sz="2400" dirty="0"/>
          </a:p>
          <a:p>
            <a:r>
              <a:rPr lang="en-US" sz="2400" dirty="0"/>
              <a:t>Large amount of wealthy people:</a:t>
            </a:r>
          </a:p>
          <a:p>
            <a:endParaRPr lang="en-US" sz="2400" dirty="0"/>
          </a:p>
          <a:p>
            <a:pPr marL="342900" indent="-342900">
              <a:buFont typeface="Arial" panose="020B0604020202020204" pitchFamily="34" charset="0"/>
              <a:buChar char="•"/>
            </a:pPr>
            <a:r>
              <a:rPr lang="en-US" sz="2400" dirty="0">
                <a:solidFill>
                  <a:srgbClr val="FF0000"/>
                </a:solidFill>
              </a:rPr>
              <a:t>Largest</a:t>
            </a:r>
            <a:r>
              <a:rPr lang="en-US" sz="2400" dirty="0"/>
              <a:t> helicopter fleet in the world</a:t>
            </a:r>
          </a:p>
          <a:p>
            <a:pPr marL="342900" indent="-342900">
              <a:buFont typeface="Arial" panose="020B0604020202020204" pitchFamily="34" charset="0"/>
              <a:buChar char="•"/>
            </a:pPr>
            <a:r>
              <a:rPr lang="pt-BR" sz="2400" dirty="0">
                <a:solidFill>
                  <a:srgbClr val="FF0000"/>
                </a:solidFill>
              </a:rPr>
              <a:t>12th</a:t>
            </a:r>
            <a:r>
              <a:rPr lang="pt-BR" sz="2400" dirty="0"/>
              <a:t> in </a:t>
            </a:r>
            <a:r>
              <a:rPr lang="pt-BR" sz="2400" dirty="0" err="1"/>
              <a:t>city</a:t>
            </a:r>
            <a:r>
              <a:rPr lang="pt-BR" sz="2400" dirty="0"/>
              <a:t> rankings </a:t>
            </a:r>
            <a:r>
              <a:rPr lang="pt-BR" sz="2400" dirty="0" err="1"/>
              <a:t>by</a:t>
            </a:r>
            <a:r>
              <a:rPr lang="pt-BR" sz="2400" dirty="0"/>
              <a:t> </a:t>
            </a:r>
            <a:r>
              <a:rPr lang="pt-BR" sz="2400" dirty="0" err="1"/>
              <a:t>multi-millionaires</a:t>
            </a:r>
            <a:endParaRPr lang="pt-BR" sz="2400" dirty="0"/>
          </a:p>
          <a:p>
            <a:pPr marL="342900" indent="-342900">
              <a:buFont typeface="Arial" panose="020B0604020202020204" pitchFamily="34" charset="0"/>
              <a:buChar char="•"/>
            </a:pPr>
            <a:r>
              <a:rPr lang="pt-BR" sz="2400" dirty="0"/>
              <a:t>More </a:t>
            </a:r>
            <a:r>
              <a:rPr lang="pt-BR" sz="2400" dirty="0" err="1"/>
              <a:t>than</a:t>
            </a:r>
            <a:r>
              <a:rPr lang="pt-BR" sz="2400" dirty="0"/>
              <a:t> </a:t>
            </a:r>
            <a:r>
              <a:rPr lang="pt-BR" sz="2400" dirty="0">
                <a:solidFill>
                  <a:srgbClr val="FF0000"/>
                </a:solidFill>
              </a:rPr>
              <a:t>12,000</a:t>
            </a:r>
            <a:r>
              <a:rPr lang="pt-BR" sz="2400" dirty="0"/>
              <a:t> </a:t>
            </a:r>
            <a:r>
              <a:rPr lang="pt-BR" sz="2400" dirty="0" err="1"/>
              <a:t>restaurants</a:t>
            </a:r>
            <a:r>
              <a:rPr lang="pt-BR" sz="2400" dirty="0"/>
              <a:t>, </a:t>
            </a:r>
            <a:r>
              <a:rPr lang="pt-BR" sz="2400" dirty="0">
                <a:solidFill>
                  <a:srgbClr val="FF0000"/>
                </a:solidFill>
              </a:rPr>
              <a:t>40</a:t>
            </a:r>
            <a:r>
              <a:rPr lang="pt-BR" sz="2400" dirty="0"/>
              <a:t> </a:t>
            </a:r>
            <a:r>
              <a:rPr lang="pt-BR" sz="2400" dirty="0" err="1"/>
              <a:t>different</a:t>
            </a:r>
            <a:r>
              <a:rPr lang="pt-BR" sz="2400" dirty="0"/>
              <a:t> world </a:t>
            </a:r>
            <a:r>
              <a:rPr lang="pt-BR" sz="2400" dirty="0" err="1"/>
              <a:t>cuisines</a:t>
            </a:r>
            <a:endParaRPr lang="pt-BR" sz="2400" dirty="0"/>
          </a:p>
          <a:p>
            <a:pPr marL="342900" indent="-342900">
              <a:buFont typeface="Arial" panose="020B0604020202020204" pitchFamily="34" charset="0"/>
              <a:buChar char="•"/>
            </a:pPr>
            <a:r>
              <a:rPr lang="pt-BR" sz="2400" dirty="0">
                <a:solidFill>
                  <a:srgbClr val="FF0000"/>
                </a:solidFill>
              </a:rPr>
              <a:t>8th</a:t>
            </a:r>
            <a:r>
              <a:rPr lang="pt-BR" sz="2400" dirty="0"/>
              <a:t> </a:t>
            </a:r>
            <a:r>
              <a:rPr lang="pt-BR" sz="2400" dirty="0" err="1"/>
              <a:t>most</a:t>
            </a:r>
            <a:r>
              <a:rPr lang="pt-BR" sz="2400" dirty="0"/>
              <a:t> </a:t>
            </a:r>
            <a:r>
              <a:rPr lang="pt-BR" sz="2400" dirty="0" err="1"/>
              <a:t>luxurious</a:t>
            </a:r>
            <a:r>
              <a:rPr lang="pt-BR" sz="2400" dirty="0"/>
              <a:t> </a:t>
            </a:r>
            <a:r>
              <a:rPr lang="pt-BR" sz="2400" dirty="0" err="1"/>
              <a:t>street</a:t>
            </a:r>
            <a:r>
              <a:rPr lang="pt-BR" sz="2400" dirty="0"/>
              <a:t> in </a:t>
            </a:r>
            <a:r>
              <a:rPr lang="pt-BR" sz="2400" dirty="0" err="1"/>
              <a:t>the</a:t>
            </a:r>
            <a:r>
              <a:rPr lang="pt-BR" sz="2400" dirty="0"/>
              <a:t> world (Oscar Freire </a:t>
            </a:r>
            <a:r>
              <a:rPr lang="pt-BR" sz="2400" dirty="0" err="1"/>
              <a:t>street</a:t>
            </a:r>
            <a:r>
              <a:rPr lang="pt-BR" sz="2400" dirty="0"/>
              <a:t>)</a:t>
            </a:r>
          </a:p>
        </p:txBody>
      </p:sp>
      <p:pic>
        <p:nvPicPr>
          <p:cNvPr id="2" name="Imagem 1">
            <a:extLst>
              <a:ext uri="{FF2B5EF4-FFF2-40B4-BE49-F238E27FC236}">
                <a16:creationId xmlns:a16="http://schemas.microsoft.com/office/drawing/2014/main" id="{A35649F5-DAC6-4497-B76B-47D8296BE3C6}"/>
              </a:ext>
            </a:extLst>
          </p:cNvPr>
          <p:cNvPicPr>
            <a:picLocks noChangeAspect="1"/>
          </p:cNvPicPr>
          <p:nvPr/>
        </p:nvPicPr>
        <p:blipFill>
          <a:blip r:embed="rId2"/>
          <a:stretch>
            <a:fillRect/>
          </a:stretch>
        </p:blipFill>
        <p:spPr>
          <a:xfrm>
            <a:off x="8344708" y="2997792"/>
            <a:ext cx="3545451" cy="3453702"/>
          </a:xfrm>
          <a:prstGeom prst="rect">
            <a:avLst/>
          </a:prstGeom>
        </p:spPr>
      </p:pic>
      <p:sp>
        <p:nvSpPr>
          <p:cNvPr id="3" name="Retângulo 2">
            <a:extLst>
              <a:ext uri="{FF2B5EF4-FFF2-40B4-BE49-F238E27FC236}">
                <a16:creationId xmlns:a16="http://schemas.microsoft.com/office/drawing/2014/main" id="{96936085-0E8B-49FF-97BE-36002A66B5DD}"/>
              </a:ext>
            </a:extLst>
          </p:cNvPr>
          <p:cNvSpPr/>
          <p:nvPr/>
        </p:nvSpPr>
        <p:spPr>
          <a:xfrm>
            <a:off x="7379855" y="6499696"/>
            <a:ext cx="4750001" cy="230832"/>
          </a:xfrm>
          <a:prstGeom prst="rect">
            <a:avLst/>
          </a:prstGeom>
        </p:spPr>
        <p:txBody>
          <a:bodyPr wrap="square">
            <a:spAutoFit/>
          </a:bodyPr>
          <a:lstStyle/>
          <a:p>
            <a:r>
              <a:rPr lang="pt-BR" sz="900" dirty="0">
                <a:hlinkClick r:id="rId3"/>
              </a:rPr>
              <a:t>https://www.theguardian.com/news/datablog/2013/may/08/cities-top-millionaires-billionaires</a:t>
            </a:r>
            <a:endParaRPr lang="pt-BR" sz="900" dirty="0"/>
          </a:p>
        </p:txBody>
      </p:sp>
      <p:pic>
        <p:nvPicPr>
          <p:cNvPr id="4" name="Imagem 3">
            <a:extLst>
              <a:ext uri="{FF2B5EF4-FFF2-40B4-BE49-F238E27FC236}">
                <a16:creationId xmlns:a16="http://schemas.microsoft.com/office/drawing/2014/main" id="{133B0AC5-FE56-4BDF-B095-DEB45AC37AE7}"/>
              </a:ext>
            </a:extLst>
          </p:cNvPr>
          <p:cNvPicPr>
            <a:picLocks noChangeAspect="1"/>
          </p:cNvPicPr>
          <p:nvPr/>
        </p:nvPicPr>
        <p:blipFill>
          <a:blip r:embed="rId4"/>
          <a:stretch>
            <a:fillRect/>
          </a:stretch>
        </p:blipFill>
        <p:spPr>
          <a:xfrm>
            <a:off x="8148443" y="417316"/>
            <a:ext cx="3741716" cy="2472477"/>
          </a:xfrm>
          <a:prstGeom prst="rect">
            <a:avLst/>
          </a:prstGeom>
          <a:ln>
            <a:solidFill>
              <a:schemeClr val="tx1"/>
            </a:solidFill>
          </a:ln>
        </p:spPr>
      </p:pic>
      <p:sp>
        <p:nvSpPr>
          <p:cNvPr id="7" name="Retângulo 6">
            <a:extLst>
              <a:ext uri="{FF2B5EF4-FFF2-40B4-BE49-F238E27FC236}">
                <a16:creationId xmlns:a16="http://schemas.microsoft.com/office/drawing/2014/main" id="{816200D7-4081-4BF1-A5F5-08ACD4E21FE0}"/>
              </a:ext>
            </a:extLst>
          </p:cNvPr>
          <p:cNvSpPr/>
          <p:nvPr/>
        </p:nvSpPr>
        <p:spPr>
          <a:xfrm>
            <a:off x="8118795" y="181996"/>
            <a:ext cx="3722255" cy="230832"/>
          </a:xfrm>
          <a:prstGeom prst="rect">
            <a:avLst/>
          </a:prstGeom>
        </p:spPr>
        <p:txBody>
          <a:bodyPr wrap="square">
            <a:spAutoFit/>
          </a:bodyPr>
          <a:lstStyle/>
          <a:p>
            <a:r>
              <a:rPr lang="pt-BR" sz="9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5"/>
              </a:rPr>
              <a:t>https://lab.org.uk/sao-paulo-the-worlds-biggest-helicopter-fleet/</a:t>
            </a:r>
            <a:endParaRPr lang="pt-BR" sz="900" dirty="0"/>
          </a:p>
        </p:txBody>
      </p:sp>
    </p:spTree>
    <p:extLst>
      <p:ext uri="{BB962C8B-B14F-4D97-AF65-F5344CB8AC3E}">
        <p14:creationId xmlns:p14="http://schemas.microsoft.com/office/powerpoint/2010/main" val="275092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Introduction – Sao Paulo</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11339744" cy="2308324"/>
          </a:xfrm>
          <a:prstGeom prst="rect">
            <a:avLst/>
          </a:prstGeom>
          <a:noFill/>
        </p:spPr>
        <p:txBody>
          <a:bodyPr wrap="square" rtlCol="0">
            <a:spAutoFit/>
          </a:bodyPr>
          <a:lstStyle/>
          <a:p>
            <a:r>
              <a:rPr lang="en-US" sz="2400" dirty="0"/>
              <a:t>On the other hand…</a:t>
            </a:r>
          </a:p>
          <a:p>
            <a:endParaRPr lang="en-US" sz="2400" dirty="0"/>
          </a:p>
          <a:p>
            <a:pPr marL="342900" indent="-342900">
              <a:buFont typeface="Arial" panose="020B0604020202020204" pitchFamily="34" charset="0"/>
              <a:buChar char="•"/>
            </a:pPr>
            <a:r>
              <a:rPr lang="en-US" sz="2400" dirty="0"/>
              <a:t>More than </a:t>
            </a:r>
            <a:r>
              <a:rPr lang="en-US" sz="2400" dirty="0">
                <a:solidFill>
                  <a:srgbClr val="FF0000"/>
                </a:solidFill>
              </a:rPr>
              <a:t>100</a:t>
            </a:r>
            <a:r>
              <a:rPr lang="en-US" sz="2400" dirty="0"/>
              <a:t> slums</a:t>
            </a:r>
          </a:p>
          <a:p>
            <a:pPr marL="342900" indent="-342900">
              <a:buFont typeface="Arial" panose="020B0604020202020204" pitchFamily="34" charset="0"/>
              <a:buChar char="•"/>
            </a:pPr>
            <a:r>
              <a:rPr lang="en-US" sz="2400" u="sng" dirty="0">
                <a:solidFill>
                  <a:srgbClr val="FF0000"/>
                </a:solidFill>
              </a:rPr>
              <a:t>700,000</a:t>
            </a:r>
            <a:r>
              <a:rPr lang="en-US" sz="2400" dirty="0"/>
              <a:t> people living in extreme poverty</a:t>
            </a:r>
          </a:p>
          <a:p>
            <a:pPr marL="342900" indent="-342900">
              <a:buFont typeface="Arial" panose="020B0604020202020204" pitchFamily="34" charset="0"/>
              <a:buChar char="•"/>
            </a:pPr>
            <a:r>
              <a:rPr lang="en-US" sz="2400" u="sng" dirty="0">
                <a:solidFill>
                  <a:srgbClr val="FF0000"/>
                </a:solidFill>
              </a:rPr>
              <a:t>120,000</a:t>
            </a:r>
            <a:r>
              <a:rPr lang="en-US" sz="2400" dirty="0"/>
              <a:t> people have no access to running water</a:t>
            </a:r>
          </a:p>
          <a:p>
            <a:pPr marL="342900" indent="-342900">
              <a:buFont typeface="Arial" panose="020B0604020202020204" pitchFamily="34" charset="0"/>
              <a:buChar char="•"/>
            </a:pPr>
            <a:r>
              <a:rPr lang="en-US" sz="2400" dirty="0">
                <a:solidFill>
                  <a:srgbClr val="FF0000"/>
                </a:solidFill>
              </a:rPr>
              <a:t>685</a:t>
            </a:r>
            <a:r>
              <a:rPr lang="en-US" sz="2400" dirty="0"/>
              <a:t> murders, </a:t>
            </a:r>
            <a:r>
              <a:rPr lang="en-US" sz="2400" dirty="0">
                <a:solidFill>
                  <a:srgbClr val="FF0000"/>
                </a:solidFill>
              </a:rPr>
              <a:t>220,000</a:t>
            </a:r>
            <a:r>
              <a:rPr lang="en-US" sz="2400" dirty="0"/>
              <a:t> thefts in 2019</a:t>
            </a:r>
            <a:endParaRPr lang="pt-BR" sz="2400" dirty="0"/>
          </a:p>
        </p:txBody>
      </p:sp>
      <p:pic>
        <p:nvPicPr>
          <p:cNvPr id="1026" name="Picture 2">
            <a:extLst>
              <a:ext uri="{FF2B5EF4-FFF2-40B4-BE49-F238E27FC236}">
                <a16:creationId xmlns:a16="http://schemas.microsoft.com/office/drawing/2014/main" id="{D16029EC-E8BB-441C-84EF-E30B11D73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7540" y="3502758"/>
            <a:ext cx="4580304" cy="3055062"/>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206ACB36-8C81-4A79-8AA2-F719C39913A7}"/>
              </a:ext>
            </a:extLst>
          </p:cNvPr>
          <p:cNvSpPr/>
          <p:nvPr/>
        </p:nvSpPr>
        <p:spPr>
          <a:xfrm>
            <a:off x="5561080" y="3239826"/>
            <a:ext cx="6096000" cy="230832"/>
          </a:xfrm>
          <a:prstGeom prst="rect">
            <a:avLst/>
          </a:prstGeom>
        </p:spPr>
        <p:txBody>
          <a:bodyPr>
            <a:spAutoFit/>
          </a:bodyPr>
          <a:lstStyle/>
          <a:p>
            <a:pPr algn="r"/>
            <a:r>
              <a:rPr lang="pt-BR" sz="900" b="0" i="1" dirty="0" err="1">
                <a:solidFill>
                  <a:srgbClr val="110207"/>
                </a:solidFill>
                <a:effectLst/>
                <a:latin typeface="Lato"/>
              </a:rPr>
              <a:t>Photo</a:t>
            </a:r>
            <a:r>
              <a:rPr lang="pt-BR" sz="900" b="0" i="1" dirty="0">
                <a:solidFill>
                  <a:srgbClr val="110207"/>
                </a:solidFill>
                <a:effectLst/>
                <a:latin typeface="Lato"/>
              </a:rPr>
              <a:t>: </a:t>
            </a:r>
            <a:r>
              <a:rPr lang="pt-BR" sz="900" b="0" i="1" u="none" strike="noStrike" dirty="0">
                <a:solidFill>
                  <a:srgbClr val="6075BC"/>
                </a:solidFill>
                <a:effectLst/>
                <a:latin typeface="Lato"/>
                <a:hlinkClick r:id="rId3"/>
              </a:rPr>
              <a:t>Tuca Viera /</a:t>
            </a:r>
            <a:r>
              <a:rPr lang="pt-BR" sz="900" b="0" i="1" u="none" strike="noStrike" dirty="0">
                <a:solidFill>
                  <a:srgbClr val="6075BC"/>
                </a:solidFill>
                <a:effectLst/>
                <a:latin typeface="Lato"/>
              </a:rPr>
              <a:t> </a:t>
            </a:r>
            <a:r>
              <a:rPr lang="pt-BR" sz="900" b="0" i="1" dirty="0">
                <a:solidFill>
                  <a:srgbClr val="110207"/>
                </a:solidFill>
                <a:effectLst/>
                <a:latin typeface="Lato"/>
              </a:rPr>
              <a:t>Fair Use </a:t>
            </a:r>
            <a:r>
              <a:rPr lang="pt-BR" sz="900" b="0" i="1" dirty="0" err="1">
                <a:solidFill>
                  <a:srgbClr val="110207"/>
                </a:solidFill>
                <a:effectLst/>
                <a:latin typeface="Lato"/>
              </a:rPr>
              <a:t>exemption</a:t>
            </a:r>
            <a:endParaRPr lang="pt-BR" sz="900" dirty="0"/>
          </a:p>
        </p:txBody>
      </p:sp>
    </p:spTree>
    <p:extLst>
      <p:ext uri="{BB962C8B-B14F-4D97-AF65-F5344CB8AC3E}">
        <p14:creationId xmlns:p14="http://schemas.microsoft.com/office/powerpoint/2010/main" val="368413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Objectives</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11339744"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Investigate the key venues in the city of Sao Paulo per neighborhood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Verify if a relation can be established between these venues and wealth / inequality indicators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Verify if a predictive model can be proposed to indicate a neighborhood level of wealthy based on the type and count of its venues</a:t>
            </a:r>
            <a:endParaRPr lang="pt-BR" sz="2400" dirty="0"/>
          </a:p>
        </p:txBody>
      </p:sp>
    </p:spTree>
    <p:extLst>
      <p:ext uri="{BB962C8B-B14F-4D97-AF65-F5344CB8AC3E}">
        <p14:creationId xmlns:p14="http://schemas.microsoft.com/office/powerpoint/2010/main" val="192678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Data gathering</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6818051" cy="3785652"/>
          </a:xfrm>
          <a:prstGeom prst="rect">
            <a:avLst/>
          </a:prstGeom>
          <a:noFill/>
        </p:spPr>
        <p:txBody>
          <a:bodyPr wrap="square" rtlCol="0">
            <a:spAutoFit/>
          </a:bodyPr>
          <a:lstStyle/>
          <a:p>
            <a:r>
              <a:rPr lang="en-US" sz="2400" dirty="0"/>
              <a:t>Sao Paulo is divided in 32 sub-regions called “</a:t>
            </a:r>
            <a:r>
              <a:rPr lang="en-US" sz="2400" dirty="0" err="1"/>
              <a:t>subprefeituras</a:t>
            </a:r>
            <a:r>
              <a:rPr lang="en-US" sz="2400" dirty="0"/>
              <a:t>”, which can be seen as neighborhoods</a:t>
            </a:r>
          </a:p>
          <a:p>
            <a:endParaRPr lang="en-US" sz="2400" dirty="0"/>
          </a:p>
          <a:p>
            <a:r>
              <a:rPr lang="en-US" sz="2400" dirty="0"/>
              <a:t>The address of their administration offices are available in the city official website</a:t>
            </a:r>
          </a:p>
          <a:p>
            <a:endParaRPr lang="en-US" sz="2400" dirty="0"/>
          </a:p>
          <a:p>
            <a:r>
              <a:rPr lang="en-US" sz="2400" dirty="0"/>
              <a:t>If the addresses are read and converted into coordinates using </a:t>
            </a:r>
            <a:r>
              <a:rPr lang="en-US" sz="2400" dirty="0" err="1"/>
              <a:t>GeoPy</a:t>
            </a:r>
            <a:r>
              <a:rPr lang="en-US" sz="2400" dirty="0"/>
              <a:t>, they can be superimposed into the city map, as seen to the right</a:t>
            </a:r>
            <a:endParaRPr lang="pt-BR" sz="2400" dirty="0"/>
          </a:p>
        </p:txBody>
      </p:sp>
      <p:pic>
        <p:nvPicPr>
          <p:cNvPr id="4" name="Imagem 3">
            <a:extLst>
              <a:ext uri="{FF2B5EF4-FFF2-40B4-BE49-F238E27FC236}">
                <a16:creationId xmlns:a16="http://schemas.microsoft.com/office/drawing/2014/main" id="{0094F0FD-9814-4A9C-9E48-F2720543C5A5}"/>
              </a:ext>
            </a:extLst>
          </p:cNvPr>
          <p:cNvPicPr/>
          <p:nvPr/>
        </p:nvPicPr>
        <p:blipFill>
          <a:blip r:embed="rId2"/>
          <a:stretch>
            <a:fillRect/>
          </a:stretch>
        </p:blipFill>
        <p:spPr>
          <a:xfrm>
            <a:off x="7643674" y="1226524"/>
            <a:ext cx="3409026" cy="4925701"/>
          </a:xfrm>
          <a:prstGeom prst="rect">
            <a:avLst/>
          </a:prstGeom>
        </p:spPr>
      </p:pic>
    </p:spTree>
    <p:extLst>
      <p:ext uri="{BB962C8B-B14F-4D97-AF65-F5344CB8AC3E}">
        <p14:creationId xmlns:p14="http://schemas.microsoft.com/office/powerpoint/2010/main" val="150178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Data gathering</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14292" y="1643848"/>
            <a:ext cx="5669872" cy="3785652"/>
          </a:xfrm>
          <a:prstGeom prst="rect">
            <a:avLst/>
          </a:prstGeom>
          <a:noFill/>
        </p:spPr>
        <p:txBody>
          <a:bodyPr wrap="square" rtlCol="0">
            <a:spAutoFit/>
          </a:bodyPr>
          <a:lstStyle/>
          <a:p>
            <a:r>
              <a:rPr lang="en-US" sz="2400" dirty="0"/>
              <a:t>The addresses of the neighborhoods can be input into the </a:t>
            </a:r>
            <a:r>
              <a:rPr lang="en-US" sz="2400" dirty="0" err="1"/>
              <a:t>FourSquare</a:t>
            </a:r>
            <a:r>
              <a:rPr lang="en-US" sz="2400" dirty="0"/>
              <a:t> API to deliver the top venues around these places</a:t>
            </a:r>
          </a:p>
          <a:p>
            <a:endParaRPr lang="en-US" sz="2400" dirty="0"/>
          </a:p>
          <a:p>
            <a:r>
              <a:rPr lang="en-US" sz="2400" dirty="0"/>
              <a:t>An example is shown in the top right picture</a:t>
            </a:r>
          </a:p>
          <a:p>
            <a:endParaRPr lang="en-US" sz="2400" dirty="0"/>
          </a:p>
          <a:p>
            <a:r>
              <a:rPr lang="en-US" sz="2400" dirty="0"/>
              <a:t>The top 50 most frequent venues can be used as a filter, so that a top venue x neighborhood </a:t>
            </a:r>
            <a:r>
              <a:rPr lang="en-US" sz="2400" dirty="0" err="1"/>
              <a:t>dataframe</a:t>
            </a:r>
            <a:r>
              <a:rPr lang="en-US" sz="2400" dirty="0"/>
              <a:t> is obtained, as shown to the right</a:t>
            </a:r>
            <a:endParaRPr lang="pt-BR" sz="2400" dirty="0"/>
          </a:p>
        </p:txBody>
      </p:sp>
      <p:pic>
        <p:nvPicPr>
          <p:cNvPr id="4" name="Imagem 3">
            <a:extLst>
              <a:ext uri="{FF2B5EF4-FFF2-40B4-BE49-F238E27FC236}">
                <a16:creationId xmlns:a16="http://schemas.microsoft.com/office/drawing/2014/main" id="{54121B5D-D959-48ED-8553-E5B138562602}"/>
              </a:ext>
            </a:extLst>
          </p:cNvPr>
          <p:cNvPicPr/>
          <p:nvPr/>
        </p:nvPicPr>
        <p:blipFill>
          <a:blip r:embed="rId2"/>
          <a:stretch>
            <a:fillRect/>
          </a:stretch>
        </p:blipFill>
        <p:spPr>
          <a:xfrm>
            <a:off x="6377668" y="3429000"/>
            <a:ext cx="5400040" cy="2639060"/>
          </a:xfrm>
          <a:prstGeom prst="rect">
            <a:avLst/>
          </a:prstGeom>
        </p:spPr>
      </p:pic>
      <p:pic>
        <p:nvPicPr>
          <p:cNvPr id="2" name="Imagem 1">
            <a:extLst>
              <a:ext uri="{FF2B5EF4-FFF2-40B4-BE49-F238E27FC236}">
                <a16:creationId xmlns:a16="http://schemas.microsoft.com/office/drawing/2014/main" id="{95E088AB-A923-444E-8A1B-56B3C65A2B8C}"/>
              </a:ext>
            </a:extLst>
          </p:cNvPr>
          <p:cNvPicPr>
            <a:picLocks noChangeAspect="1"/>
          </p:cNvPicPr>
          <p:nvPr/>
        </p:nvPicPr>
        <p:blipFill>
          <a:blip r:embed="rId3"/>
          <a:stretch>
            <a:fillRect/>
          </a:stretch>
        </p:blipFill>
        <p:spPr>
          <a:xfrm>
            <a:off x="7936637" y="570285"/>
            <a:ext cx="2558664" cy="2474219"/>
          </a:xfrm>
          <a:prstGeom prst="rect">
            <a:avLst/>
          </a:prstGeom>
          <a:ln>
            <a:solidFill>
              <a:schemeClr val="tx1"/>
            </a:solidFill>
          </a:ln>
        </p:spPr>
      </p:pic>
    </p:spTree>
    <p:extLst>
      <p:ext uri="{BB962C8B-B14F-4D97-AF65-F5344CB8AC3E}">
        <p14:creationId xmlns:p14="http://schemas.microsoft.com/office/powerpoint/2010/main" val="143897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Data gathering</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426128" y="1492928"/>
            <a:ext cx="8318377" cy="3785652"/>
          </a:xfrm>
          <a:prstGeom prst="rect">
            <a:avLst/>
          </a:prstGeom>
          <a:noFill/>
        </p:spPr>
        <p:txBody>
          <a:bodyPr wrap="square" rtlCol="0">
            <a:spAutoFit/>
          </a:bodyPr>
          <a:lstStyle/>
          <a:p>
            <a:r>
              <a:rPr lang="en-US" sz="2400" dirty="0"/>
              <a:t>Sao Paulo administration official website also make available key indicators as a function of the neighborhood</a:t>
            </a:r>
          </a:p>
          <a:p>
            <a:endParaRPr lang="en-US" sz="2400" dirty="0"/>
          </a:p>
          <a:p>
            <a:r>
              <a:rPr lang="en-US" sz="2400" dirty="0"/>
              <a:t>For this project, we will use two of these wealth / inequality indicators:</a:t>
            </a:r>
          </a:p>
          <a:p>
            <a:endParaRPr lang="en-US" sz="2400" dirty="0"/>
          </a:p>
          <a:p>
            <a:pPr marL="342900" indent="-342900">
              <a:buFont typeface="Arial" panose="020B0604020202020204" pitchFamily="34" charset="0"/>
              <a:buChar char="•"/>
            </a:pPr>
            <a:r>
              <a:rPr lang="en-US" sz="2400" dirty="0"/>
              <a:t>The GINI coefficient, widely used as an indicator of wealth inequality; and</a:t>
            </a:r>
          </a:p>
          <a:p>
            <a:pPr marL="342900" indent="-342900">
              <a:buFont typeface="Arial" panose="020B0604020202020204" pitchFamily="34" charset="0"/>
              <a:buChar char="•"/>
            </a:pPr>
            <a:r>
              <a:rPr lang="en-US" sz="2400" dirty="0"/>
              <a:t>The GDPC3, mean income per capita of the 3</a:t>
            </a:r>
            <a:r>
              <a:rPr lang="en-US" sz="2400" baseline="30000" dirty="0"/>
              <a:t>rd</a:t>
            </a:r>
            <a:r>
              <a:rPr lang="en-US" sz="2400" dirty="0"/>
              <a:t> poorest quartile of the population*</a:t>
            </a:r>
            <a:endParaRPr lang="pt-BR" sz="2400" dirty="0"/>
          </a:p>
        </p:txBody>
      </p:sp>
      <p:pic>
        <p:nvPicPr>
          <p:cNvPr id="4" name="Imagem 3">
            <a:extLst>
              <a:ext uri="{FF2B5EF4-FFF2-40B4-BE49-F238E27FC236}">
                <a16:creationId xmlns:a16="http://schemas.microsoft.com/office/drawing/2014/main" id="{A8061E3F-2D6A-4CA0-BF43-FAA7E4D32ED3}"/>
              </a:ext>
            </a:extLst>
          </p:cNvPr>
          <p:cNvPicPr/>
          <p:nvPr/>
        </p:nvPicPr>
        <p:blipFill>
          <a:blip r:embed="rId2"/>
          <a:stretch>
            <a:fillRect/>
          </a:stretch>
        </p:blipFill>
        <p:spPr>
          <a:xfrm>
            <a:off x="8842159" y="2006891"/>
            <a:ext cx="3181165" cy="2757725"/>
          </a:xfrm>
          <a:prstGeom prst="rect">
            <a:avLst/>
          </a:prstGeom>
        </p:spPr>
      </p:pic>
      <p:sp>
        <p:nvSpPr>
          <p:cNvPr id="2" name="Retângulo 1">
            <a:extLst>
              <a:ext uri="{FF2B5EF4-FFF2-40B4-BE49-F238E27FC236}">
                <a16:creationId xmlns:a16="http://schemas.microsoft.com/office/drawing/2014/main" id="{4C6732B4-0F10-4C0B-810F-6DDC5DFD570E}"/>
              </a:ext>
            </a:extLst>
          </p:cNvPr>
          <p:cNvSpPr/>
          <p:nvPr/>
        </p:nvSpPr>
        <p:spPr>
          <a:xfrm>
            <a:off x="242656" y="6232527"/>
            <a:ext cx="6096000" cy="461665"/>
          </a:xfrm>
          <a:prstGeom prst="rect">
            <a:avLst/>
          </a:prstGeom>
        </p:spPr>
        <p:txBody>
          <a:bodyPr>
            <a:spAutoFit/>
          </a:bodyPr>
          <a:lstStyle/>
          <a:p>
            <a:r>
              <a:rPr lang="en-US" sz="800" dirty="0">
                <a:latin typeface="Calibri" panose="020F0502020204030204" pitchFamily="34" charset="0"/>
                <a:ea typeface="Calibri" panose="020F0502020204030204" pitchFamily="34" charset="0"/>
                <a:cs typeface="Times New Roman" panose="02020603050405020304" pitchFamily="18" charset="0"/>
              </a:rPr>
              <a:t>*This is a good indicator of the mean wealth of the neighborhood, more accurate than the simple mean income per capita, which can be distorted by a small amount of people with very large income. Statistically, is the equivalent of choosing the median instead of the mean of this distribution.</a:t>
            </a:r>
            <a:endParaRPr lang="pt-BR" sz="800" dirty="0"/>
          </a:p>
        </p:txBody>
      </p:sp>
    </p:spTree>
    <p:extLst>
      <p:ext uri="{BB962C8B-B14F-4D97-AF65-F5344CB8AC3E}">
        <p14:creationId xmlns:p14="http://schemas.microsoft.com/office/powerpoint/2010/main" val="373425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Exploratory data analysis</a:t>
            </a:r>
            <a:endParaRPr lang="pt-BR" sz="4400" dirty="0"/>
          </a:p>
        </p:txBody>
      </p:sp>
      <p:sp>
        <p:nvSpPr>
          <p:cNvPr id="8" name="CaixaDeTexto 7">
            <a:extLst>
              <a:ext uri="{FF2B5EF4-FFF2-40B4-BE49-F238E27FC236}">
                <a16:creationId xmlns:a16="http://schemas.microsoft.com/office/drawing/2014/main" id="{2C3A4B18-B932-4CF0-9E1B-AE32958AC832}"/>
              </a:ext>
            </a:extLst>
          </p:cNvPr>
          <p:cNvSpPr txBox="1"/>
          <p:nvPr/>
        </p:nvSpPr>
        <p:spPr>
          <a:xfrm>
            <a:off x="426128" y="1492928"/>
            <a:ext cx="11301274" cy="4524315"/>
          </a:xfrm>
          <a:prstGeom prst="rect">
            <a:avLst/>
          </a:prstGeom>
          <a:noFill/>
        </p:spPr>
        <p:txBody>
          <a:bodyPr wrap="square" rtlCol="0">
            <a:spAutoFit/>
          </a:bodyPr>
          <a:lstStyle/>
          <a:p>
            <a:r>
              <a:rPr lang="en-US" sz="2400" dirty="0"/>
              <a:t>To get a first understanding about the relation between venues and official key indicators, an </a:t>
            </a:r>
            <a:r>
              <a:rPr lang="en-US" sz="2400" dirty="0">
                <a:solidFill>
                  <a:srgbClr val="FF0000"/>
                </a:solidFill>
              </a:rPr>
              <a:t>exploratory data analysis</a:t>
            </a:r>
            <a:r>
              <a:rPr lang="en-US" sz="2400" dirty="0"/>
              <a:t> was performed.</a:t>
            </a:r>
          </a:p>
          <a:p>
            <a:endParaRPr lang="en-US" sz="2400" dirty="0"/>
          </a:p>
          <a:p>
            <a:r>
              <a:rPr lang="en-US" sz="2400" dirty="0"/>
              <a:t>The top venues of the city were classified as </a:t>
            </a:r>
            <a:r>
              <a:rPr lang="en-US" sz="2400" i="1" dirty="0">
                <a:solidFill>
                  <a:srgbClr val="FF0000"/>
                </a:solidFill>
              </a:rPr>
              <a:t>essential</a:t>
            </a:r>
            <a:r>
              <a:rPr lang="en-US" sz="2400" dirty="0"/>
              <a:t> (i.e. market, grocery store, pharmacies, </a:t>
            </a:r>
            <a:r>
              <a:rPr lang="en-US" sz="2400" dirty="0" err="1"/>
              <a:t>etc</a:t>
            </a:r>
            <a:r>
              <a:rPr lang="en-US" sz="2400" dirty="0"/>
              <a:t>) or </a:t>
            </a:r>
            <a:r>
              <a:rPr lang="en-US" sz="2400" i="1" dirty="0">
                <a:solidFill>
                  <a:srgbClr val="FF0000"/>
                </a:solidFill>
              </a:rPr>
              <a:t>non-essential</a:t>
            </a:r>
            <a:r>
              <a:rPr lang="en-US" sz="2400" dirty="0"/>
              <a:t> (theaters, spas, bistros, </a:t>
            </a:r>
            <a:r>
              <a:rPr lang="en-US" sz="2400" dirty="0" err="1"/>
              <a:t>etc</a:t>
            </a:r>
            <a:r>
              <a:rPr lang="en-US" sz="2400" dirty="0"/>
              <a:t>).</a:t>
            </a:r>
          </a:p>
          <a:p>
            <a:endParaRPr lang="en-US" sz="2400" dirty="0"/>
          </a:p>
          <a:p>
            <a:r>
              <a:rPr lang="en-US" sz="2400" dirty="0"/>
              <a:t>A reasonable hypothesis is that the essential services will be present in both poor and wealthy neighborhoods, but </a:t>
            </a:r>
            <a:r>
              <a:rPr lang="en-US" sz="2400" dirty="0">
                <a:solidFill>
                  <a:srgbClr val="FF0000"/>
                </a:solidFill>
              </a:rPr>
              <a:t>non-essential services will be prevalent in the wealthiest </a:t>
            </a:r>
            <a:r>
              <a:rPr lang="en-US" sz="2400" dirty="0"/>
              <a:t>ones.</a:t>
            </a:r>
          </a:p>
          <a:p>
            <a:endParaRPr lang="en-US" sz="2400" dirty="0"/>
          </a:p>
          <a:p>
            <a:r>
              <a:rPr lang="en-US" sz="2400" dirty="0"/>
              <a:t>To check this hypothesis, both GDPC3 and GINI data were be plotted against the amount of essential and non-essential venues per neighborhood.</a:t>
            </a:r>
          </a:p>
        </p:txBody>
      </p:sp>
    </p:spTree>
    <p:extLst>
      <p:ext uri="{BB962C8B-B14F-4D97-AF65-F5344CB8AC3E}">
        <p14:creationId xmlns:p14="http://schemas.microsoft.com/office/powerpoint/2010/main" val="273635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F36362-2BDD-458C-928B-E37ABED3988F}"/>
              </a:ext>
            </a:extLst>
          </p:cNvPr>
          <p:cNvSpPr txBox="1"/>
          <p:nvPr/>
        </p:nvSpPr>
        <p:spPr>
          <a:xfrm>
            <a:off x="414292" y="308954"/>
            <a:ext cx="6196614" cy="646331"/>
          </a:xfrm>
          <a:prstGeom prst="rect">
            <a:avLst/>
          </a:prstGeom>
          <a:noFill/>
        </p:spPr>
        <p:txBody>
          <a:bodyPr wrap="square" rtlCol="0">
            <a:spAutoFit/>
          </a:bodyPr>
          <a:lstStyle/>
          <a:p>
            <a:r>
              <a:rPr lang="en-US" sz="3600" dirty="0"/>
              <a:t>Exploratory data analysis</a:t>
            </a:r>
            <a:endParaRPr lang="pt-BR" sz="4400" dirty="0"/>
          </a:p>
        </p:txBody>
      </p:sp>
      <p:sp>
        <p:nvSpPr>
          <p:cNvPr id="6" name="CaixaDeTexto 5">
            <a:extLst>
              <a:ext uri="{FF2B5EF4-FFF2-40B4-BE49-F238E27FC236}">
                <a16:creationId xmlns:a16="http://schemas.microsoft.com/office/drawing/2014/main" id="{1752181E-3C9B-4130-94CF-0194781D06B3}"/>
              </a:ext>
            </a:extLst>
          </p:cNvPr>
          <p:cNvSpPr txBox="1"/>
          <p:nvPr/>
        </p:nvSpPr>
        <p:spPr>
          <a:xfrm>
            <a:off x="594804" y="4947506"/>
            <a:ext cx="11339744" cy="1631216"/>
          </a:xfrm>
          <a:prstGeom prst="rect">
            <a:avLst/>
          </a:prstGeom>
          <a:noFill/>
        </p:spPr>
        <p:txBody>
          <a:bodyPr wrap="square" rtlCol="0">
            <a:spAutoFit/>
          </a:bodyPr>
          <a:lstStyle/>
          <a:p>
            <a:r>
              <a:rPr lang="en-US" sz="2000" dirty="0"/>
              <a:t>Good correlation coefficients were found between RDPC3 and both essential and non-essential venues, with excellent statistical significance.</a:t>
            </a:r>
          </a:p>
          <a:p>
            <a:endParaRPr lang="en-US" sz="2000" dirty="0"/>
          </a:p>
          <a:p>
            <a:r>
              <a:rPr lang="en-US" sz="2000" dirty="0"/>
              <a:t>Wealthier neighborhoods are associated with more non-essential venues, resulting in a lower proportion of essential venues. The opposite is also true.</a:t>
            </a:r>
            <a:endParaRPr lang="pt-BR" sz="2000" dirty="0"/>
          </a:p>
        </p:txBody>
      </p:sp>
      <p:grpSp>
        <p:nvGrpSpPr>
          <p:cNvPr id="7" name="Agrupar 6">
            <a:extLst>
              <a:ext uri="{FF2B5EF4-FFF2-40B4-BE49-F238E27FC236}">
                <a16:creationId xmlns:a16="http://schemas.microsoft.com/office/drawing/2014/main" id="{1AAA83A0-2E3B-4117-919B-440F402AA2E3}"/>
              </a:ext>
            </a:extLst>
          </p:cNvPr>
          <p:cNvGrpSpPr/>
          <p:nvPr/>
        </p:nvGrpSpPr>
        <p:grpSpPr>
          <a:xfrm>
            <a:off x="2187283" y="1512136"/>
            <a:ext cx="7817434" cy="2953331"/>
            <a:chOff x="1814837" y="1013211"/>
            <a:chExt cx="9951035" cy="3905250"/>
          </a:xfrm>
        </p:grpSpPr>
        <p:pic>
          <p:nvPicPr>
            <p:cNvPr id="3" name="Imagem 2">
              <a:extLst>
                <a:ext uri="{FF2B5EF4-FFF2-40B4-BE49-F238E27FC236}">
                  <a16:creationId xmlns:a16="http://schemas.microsoft.com/office/drawing/2014/main" id="{22A4376F-3934-48BD-B04E-6362FF7BFB6A}"/>
                </a:ext>
              </a:extLst>
            </p:cNvPr>
            <p:cNvPicPr>
              <a:picLocks noChangeAspect="1"/>
            </p:cNvPicPr>
            <p:nvPr/>
          </p:nvPicPr>
          <p:blipFill>
            <a:blip r:embed="rId2"/>
            <a:stretch>
              <a:fillRect/>
            </a:stretch>
          </p:blipFill>
          <p:spPr>
            <a:xfrm>
              <a:off x="6898597" y="1022736"/>
              <a:ext cx="4867275" cy="3886200"/>
            </a:xfrm>
            <a:prstGeom prst="rect">
              <a:avLst/>
            </a:prstGeom>
          </p:spPr>
        </p:pic>
        <p:pic>
          <p:nvPicPr>
            <p:cNvPr id="4" name="Imagem 3">
              <a:extLst>
                <a:ext uri="{FF2B5EF4-FFF2-40B4-BE49-F238E27FC236}">
                  <a16:creationId xmlns:a16="http://schemas.microsoft.com/office/drawing/2014/main" id="{92C05917-23F3-4DA0-ADFD-00AF04C792DF}"/>
                </a:ext>
              </a:extLst>
            </p:cNvPr>
            <p:cNvPicPr>
              <a:picLocks noChangeAspect="1"/>
            </p:cNvPicPr>
            <p:nvPr/>
          </p:nvPicPr>
          <p:blipFill>
            <a:blip r:embed="rId3"/>
            <a:stretch>
              <a:fillRect/>
            </a:stretch>
          </p:blipFill>
          <p:spPr>
            <a:xfrm>
              <a:off x="1814837" y="1013211"/>
              <a:ext cx="4733925" cy="3905250"/>
            </a:xfrm>
            <a:prstGeom prst="rect">
              <a:avLst/>
            </a:prstGeom>
          </p:spPr>
        </p:pic>
      </p:grpSp>
    </p:spTree>
    <p:extLst>
      <p:ext uri="{BB962C8B-B14F-4D97-AF65-F5344CB8AC3E}">
        <p14:creationId xmlns:p14="http://schemas.microsoft.com/office/powerpoint/2010/main" val="298452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TotalTime>
  <Words>1331</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Lato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 Lima</dc:creator>
  <cp:lastModifiedBy>Luiz Lima</cp:lastModifiedBy>
  <cp:revision>25</cp:revision>
  <dcterms:created xsi:type="dcterms:W3CDTF">2020-05-16T23:25:55Z</dcterms:created>
  <dcterms:modified xsi:type="dcterms:W3CDTF">2020-05-17T21:47:16Z</dcterms:modified>
</cp:coreProperties>
</file>