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62" r:id="rId4"/>
    <p:sldId id="270" r:id="rId5"/>
    <p:sldId id="268" r:id="rId6"/>
    <p:sldId id="266" r:id="rId7"/>
    <p:sldId id="264" r:id="rId8"/>
    <p:sldId id="265" r:id="rId9"/>
    <p:sldId id="274" r:id="rId10"/>
    <p:sldId id="275" r:id="rId11"/>
    <p:sldId id="276" r:id="rId12"/>
    <p:sldId id="277" r:id="rId13"/>
    <p:sldId id="278" r:id="rId14"/>
    <p:sldId id="279" r:id="rId1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0515" autoAdjust="0"/>
    <p:restoredTop sz="94394" autoAdjust="0"/>
  </p:normalViewPr>
  <p:slideViewPr>
    <p:cSldViewPr snapToGrid="0">
      <p:cViewPr>
        <p:scale>
          <a:sx n="90" d="100"/>
          <a:sy n="90" d="100"/>
        </p:scale>
        <p:origin x="-594" y="2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2" d="100"/>
          <a:sy n="72" d="100"/>
        </p:scale>
        <p:origin x="4146" y="7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69B0D5-7F55-455B-B769-84B61581E250}" type="datetime1">
              <a:rPr lang="pt-BR" smtClean="0"/>
              <a:pPr rtl="0"/>
              <a:t>01/03/2019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994624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FE56F6-A70B-491B-A989-29E38C94819E}" type="datetime1">
              <a:rPr lang="pt-BR" noProof="0" smtClean="0"/>
              <a:pPr rtl="0"/>
              <a:t>01/03/2019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 smtClean="0"/>
              <a:t>Clique para editar o texto Mestre</a:t>
            </a:r>
          </a:p>
          <a:p>
            <a:pPr lvl="1" rtl="0"/>
            <a:r>
              <a:rPr lang="pt-BR" noProof="0" dirty="0" smtClean="0"/>
              <a:t>Segundo nível</a:t>
            </a:r>
          </a:p>
          <a:p>
            <a:pPr lvl="2" rtl="0"/>
            <a:r>
              <a:rPr lang="pt-BR" noProof="0" dirty="0" smtClean="0"/>
              <a:t>Terceiro nível</a:t>
            </a:r>
          </a:p>
          <a:p>
            <a:pPr lvl="3" rtl="0"/>
            <a:r>
              <a:rPr lang="pt-BR" noProof="0" dirty="0" smtClean="0"/>
              <a:t>Quarto nível</a:t>
            </a:r>
          </a:p>
          <a:p>
            <a:pPr lvl="4" rtl="0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xmlns="" val="117460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 smtClean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pPr rtl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542422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pPr rtl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425084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pPr rtl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730316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pPr rtl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791221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pPr rtl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584379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pPr rtl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94019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pPr rtl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405629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 noChangeArrowheads="1"/>
          </p:cNvSpPr>
          <p:nvPr/>
        </p:nvSpPr>
        <p:spPr bwMode="white">
          <a:xfrm>
            <a:off x="8429025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pt-BR" sz="1800" noProof="0" dirty="0"/>
          </a:p>
        </p:txBody>
      </p:sp>
      <p:sp>
        <p:nvSpPr>
          <p:cNvPr id="7" name="Forma Livre 6"/>
          <p:cNvSpPr>
            <a:spLocks/>
          </p:cNvSpPr>
          <p:nvPr/>
        </p:nvSpPr>
        <p:spPr bwMode="auto">
          <a:xfrm>
            <a:off x="814538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950655" y="0"/>
            <a:ext cx="1528233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estilo do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xmlns="" val="512585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4" y="255135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 smtClean="0"/>
              <a:t>Clique para editar o estilo do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4724403" y="1828801"/>
            <a:ext cx="6172201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dirty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4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Clique para editar os estilos do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540BCD-A9BE-4069-AF5C-2A3DFF693F79}" type="datetime1">
              <a:rPr lang="pt-BR" noProof="0" smtClean="0"/>
              <a:pPr rtl="0"/>
              <a:t>01/03/2019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xmlns="" val="106759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ua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1295401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/>
          <p:cNvSpPr/>
          <p:nvPr/>
        </p:nvSpPr>
        <p:spPr>
          <a:xfrm>
            <a:off x="1295401" y="5257802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12" name="Retângulo 11"/>
          <p:cNvSpPr/>
          <p:nvPr/>
        </p:nvSpPr>
        <p:spPr>
          <a:xfrm>
            <a:off x="6324599" y="5257802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4" y="255135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 smtClean="0"/>
              <a:t>Clique para editar o estilo do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1298448" y="1828803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dirty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Clique para editar os estilos do texto mestre</a:t>
            </a:r>
          </a:p>
        </p:txBody>
      </p:sp>
      <p:sp>
        <p:nvSpPr>
          <p:cNvPr id="8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3"/>
          </p:nvPr>
        </p:nvSpPr>
        <p:spPr>
          <a:xfrm>
            <a:off x="6324601" y="1828803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dirty="0" smtClean="0"/>
              <a:t>Clique no ícone para adicionar uma imagem</a:t>
            </a:r>
            <a:endParaRPr lang="pt-BR" noProof="0" dirty="0"/>
          </a:p>
        </p:txBody>
      </p:sp>
      <p:sp>
        <p:nvSpPr>
          <p:cNvPr id="13" name="Espaço reservado para texto 3"/>
          <p:cNvSpPr>
            <a:spLocks noGrp="1"/>
          </p:cNvSpPr>
          <p:nvPr>
            <p:ph type="body" sz="half" idx="14"/>
          </p:nvPr>
        </p:nvSpPr>
        <p:spPr bwMode="invGray">
          <a:xfrm>
            <a:off x="6412955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Clique para editar os estilos do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ECCB52-40C2-4E99-85EA-E8A293866E2D}" type="datetime1">
              <a:rPr lang="pt-BR" noProof="0" smtClean="0"/>
              <a:pPr rtl="0"/>
              <a:t>01/03/2019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xmlns="" val="3944010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estilo do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 smtClean="0"/>
              <a:t>Clique para editar os estilos do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4EF33E-C11E-476F-ABF9-879EF9D37700}" type="datetime1">
              <a:rPr lang="pt-BR" noProof="0" smtClean="0"/>
              <a:pPr rtl="0"/>
              <a:t>01/03/2019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xmlns="" val="1092945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 rot="5400000">
            <a:off x="7562851" y="2228851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 rot="5400000">
            <a:off x="6331229" y="3387911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>
          <a:xfrm rot="5400000">
            <a:off x="6251613" y="3387911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71317" y="685800"/>
            <a:ext cx="1033273" cy="5486400"/>
          </a:xfrm>
        </p:spPr>
        <p:txBody>
          <a:bodyPr vert="eaVert" rtlCol="0"/>
          <a:lstStyle/>
          <a:p>
            <a:pPr rtl="0"/>
            <a:r>
              <a:rPr lang="pt-BR" noProof="0" smtClean="0"/>
              <a:t>Clique para editar o estilo do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1" y="685800"/>
            <a:ext cx="7976754" cy="5486400"/>
          </a:xfrm>
        </p:spPr>
        <p:txBody>
          <a:bodyPr vert="eaVert" rtlCol="0"/>
          <a:lstStyle/>
          <a:p>
            <a:pPr lvl="0" rtl="0"/>
            <a:r>
              <a:rPr lang="pt-BR" noProof="0" smtClean="0"/>
              <a:t>Clique para editar os estilos do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3A9F66-FD54-49C7-9D08-483FEB75E766}" type="datetime1">
              <a:rPr lang="pt-BR" noProof="0" smtClean="0"/>
              <a:pPr rtl="0"/>
              <a:t>01/03/2019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xmlns="" val="1804110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estilo do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 smtClean="0"/>
              <a:t>Clique para editar os estilos do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6F022E-73DC-465B-A81F-663C39E9C6BC}" type="datetime1">
              <a:rPr lang="pt-BR" noProof="0" smtClean="0"/>
              <a:pPr rtl="0"/>
              <a:t>01/03/2019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xmlns="" val="2596182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5"/>
          <p:cNvSpPr>
            <a:spLocks noChangeArrowheads="1"/>
          </p:cNvSpPr>
          <p:nvPr/>
        </p:nvSpPr>
        <p:spPr bwMode="white">
          <a:xfrm>
            <a:off x="6540506" y="0"/>
            <a:ext cx="5651497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11" name="Forma Livre 6"/>
          <p:cNvSpPr>
            <a:spLocks/>
          </p:cNvSpPr>
          <p:nvPr/>
        </p:nvSpPr>
        <p:spPr bwMode="auto">
          <a:xfrm>
            <a:off x="625687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2" name="Forma Livre 7"/>
          <p:cNvSpPr>
            <a:spLocks/>
          </p:cNvSpPr>
          <p:nvPr/>
        </p:nvSpPr>
        <p:spPr bwMode="auto">
          <a:xfrm>
            <a:off x="6062138" y="0"/>
            <a:ext cx="1528233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estilo do título mestre</a:t>
            </a:r>
            <a:endParaRPr lang="pt-BR" noProof="0" dirty="0"/>
          </a:p>
        </p:txBody>
      </p:sp>
      <p:sp>
        <p:nvSpPr>
          <p:cNvPr id="15" name="Espaço reservado para imagem 14" descr="Um espaço reservado vazio para adicionar uma imagem. Clique no espaço reservado e selecione a imagem que você deseja adicionar"/>
          <p:cNvSpPr>
            <a:spLocks noGrp="1"/>
          </p:cNvSpPr>
          <p:nvPr>
            <p:ph type="pic" sz="quarter" idx="10"/>
          </p:nvPr>
        </p:nvSpPr>
        <p:spPr>
          <a:xfrm>
            <a:off x="6743706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 smtClean="0"/>
              <a:t>Clique no ícone para adicionar uma imagem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xmlns="" val="2402813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8" name="Forma Livre 6"/>
          <p:cNvSpPr>
            <a:spLocks/>
          </p:cNvSpPr>
          <p:nvPr/>
        </p:nvSpPr>
        <p:spPr bwMode="auto">
          <a:xfrm>
            <a:off x="923713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9" name="Forma Livre 7"/>
          <p:cNvSpPr>
            <a:spLocks/>
          </p:cNvSpPr>
          <p:nvPr/>
        </p:nvSpPr>
        <p:spPr bwMode="auto">
          <a:xfrm>
            <a:off x="9173634" y="0"/>
            <a:ext cx="1460500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0" name="Forma Livre 7"/>
          <p:cNvSpPr>
            <a:spLocks/>
          </p:cNvSpPr>
          <p:nvPr/>
        </p:nvSpPr>
        <p:spPr bwMode="auto">
          <a:xfrm>
            <a:off x="9173634" y="0"/>
            <a:ext cx="1460500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7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estilo do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398" y="4589465"/>
            <a:ext cx="8046718" cy="1011237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xmlns="" val="1519642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estilo do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3400"/>
          </a:xfrm>
        </p:spPr>
        <p:txBody>
          <a:bodyPr rtlCol="0"/>
          <a:lstStyle/>
          <a:p>
            <a:pPr lvl="0" rtl="0"/>
            <a:r>
              <a:rPr lang="pt-BR" noProof="0" smtClean="0"/>
              <a:t>Clique para editar os estilos do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1" y="1828801"/>
            <a:ext cx="4572000" cy="4343401"/>
          </a:xfrm>
        </p:spPr>
        <p:txBody>
          <a:bodyPr rtlCol="0"/>
          <a:lstStyle/>
          <a:p>
            <a:pPr lvl="0" rtl="0"/>
            <a:r>
              <a:rPr lang="pt-BR" noProof="0" smtClean="0"/>
              <a:t>Clique para editar os estilos do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32D7E7-0E3D-42EA-B60A-46262A5D0676}" type="datetime1">
              <a:rPr lang="pt-BR" noProof="0" smtClean="0"/>
              <a:pPr rtl="0"/>
              <a:t>01/03/2019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xmlns="" val="2448206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4" y="255135"/>
            <a:ext cx="9601200" cy="1036850"/>
          </a:xfrm>
        </p:spPr>
        <p:txBody>
          <a:bodyPr rtlCol="0"/>
          <a:lstStyle/>
          <a:p>
            <a:pPr rtl="0"/>
            <a:r>
              <a:rPr lang="pt-BR" noProof="0" smtClean="0"/>
              <a:t>Clique para editar o estilo do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1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1" y="2705100"/>
            <a:ext cx="4572000" cy="3467100"/>
          </a:xfrm>
        </p:spPr>
        <p:txBody>
          <a:bodyPr rtlCol="0"/>
          <a:lstStyle/>
          <a:p>
            <a:pPr lvl="0" rtl="0"/>
            <a:r>
              <a:rPr lang="pt-BR" noProof="0" smtClean="0"/>
              <a:t>Clique para editar os estilos do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1" y="1828802"/>
            <a:ext cx="4572000" cy="847725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1" y="2705100"/>
            <a:ext cx="4572000" cy="3467100"/>
          </a:xfrm>
        </p:spPr>
        <p:txBody>
          <a:bodyPr rtlCol="0"/>
          <a:lstStyle/>
          <a:p>
            <a:pPr lvl="0" rtl="0"/>
            <a:r>
              <a:rPr lang="pt-BR" noProof="0" smtClean="0"/>
              <a:t>Clique para editar os estilos do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DCB2DA-9F14-430D-AF4F-64B6EB5E00E7}" type="datetime1">
              <a:rPr lang="pt-BR" noProof="0" smtClean="0"/>
              <a:pPr rtl="0"/>
              <a:t>01/03/2019</a:t>
            </a:fld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xmlns="" val="2602360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estilo do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A91CED-09DA-4ECE-92C8-759A4ED95185}" type="datetime1">
              <a:rPr lang="pt-BR" noProof="0" smtClean="0"/>
              <a:pPr rtl="0"/>
              <a:t>01/03/2019</a:t>
            </a:fld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xmlns="" val="3397337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518F8F-CA65-4BFD-A461-B66071DAF05B}" type="datetime1">
              <a:rPr lang="pt-BR" noProof="0" smtClean="0"/>
              <a:pPr rtl="0"/>
              <a:t>01/03/2019</a:t>
            </a:fld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xmlns="" val="2983636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 smtClean="0"/>
              <a:t>Clique para editar o estilo do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8212" y="1828800"/>
            <a:ext cx="6126480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 smtClean="0"/>
              <a:t>Clique para editar os estilos do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4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Clique para editar os estilos do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F51EBE-146A-4C5F-B6C5-AA4426FEB226}" type="datetime1">
              <a:rPr lang="pt-BR" noProof="0" smtClean="0"/>
              <a:pPr rtl="0"/>
              <a:t>01/03/2019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xmlns="" val="254763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>
            <a:off x="0" y="1371602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>
          <a:xfrm>
            <a:off x="0" y="1443008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4" y="255135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 smtClean="0"/>
              <a:t>Clique para editar o estilo de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4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 smtClean="0"/>
              <a:t>Clique para editar o texto Mestre</a:t>
            </a:r>
          </a:p>
          <a:p>
            <a:pPr lvl="1" rtl="0"/>
            <a:r>
              <a:rPr lang="pt-BR" noProof="0" dirty="0" smtClean="0"/>
              <a:t>Segundo nível</a:t>
            </a:r>
          </a:p>
          <a:p>
            <a:pPr lvl="2" rtl="0"/>
            <a:r>
              <a:rPr lang="pt-BR" noProof="0" dirty="0" smtClean="0"/>
              <a:t>Terceiro nível</a:t>
            </a:r>
          </a:p>
          <a:p>
            <a:pPr lvl="3" rtl="0"/>
            <a:r>
              <a:rPr lang="pt-BR" noProof="0" dirty="0" smtClean="0"/>
              <a:t>Quarto nível</a:t>
            </a:r>
          </a:p>
          <a:p>
            <a:pPr lvl="4" rtl="0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791451" y="6374999"/>
            <a:ext cx="148070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F879DE6-BF0A-412B-BA5D-89651B90F81D}" type="datetime1">
              <a:rPr lang="pt-BR" noProof="0" smtClean="0"/>
              <a:pPr rtl="0"/>
              <a:t>01/03/2019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9525004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xmlns="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s.com.br/aula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52500" y="1873584"/>
            <a:ext cx="5463541" cy="2560320"/>
          </a:xfrm>
        </p:spPr>
        <p:txBody>
          <a:bodyPr rtlCol="0" anchor="ctr">
            <a:normAutofit/>
          </a:bodyPr>
          <a:lstStyle/>
          <a:p>
            <a:pPr rtl="0"/>
            <a:r>
              <a:rPr lang="pt-BR" sz="4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Programação para Web I</a:t>
            </a:r>
            <a:endParaRPr lang="pt-BR" sz="4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HTML e CSS</a:t>
            </a:r>
            <a:endParaRPr lang="pt-BR" sz="3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Espaço Reservado para Imagem 9" descr="slide1.png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3519" r="235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1380595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BR" sz="4400" b="1" dirty="0" smtClean="0">
                <a:latin typeface="Times New Roman" pitchFamily="18" charset="0"/>
                <a:cs typeface="Times New Roman" pitchFamily="18" charset="0"/>
              </a:rPr>
              <a:t>Concluindo o HTML</a:t>
            </a:r>
            <a:endParaRPr lang="pt-B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66700" y="1676400"/>
            <a:ext cx="11696700" cy="4933950"/>
          </a:xfrm>
        </p:spPr>
        <p:txBody>
          <a:bodyPr anchor="ctr">
            <a:normAutofit/>
          </a:bodyPr>
          <a:lstStyle/>
          <a:p>
            <a:pPr marL="0" indent="266700">
              <a:buNone/>
            </a:pPr>
            <a:r>
              <a:rPr lang="pt-BR" sz="3200" dirty="0" smtClean="0">
                <a:solidFill>
                  <a:srgbClr val="000000"/>
                </a:solidFill>
              </a:rPr>
              <a:t>Concluindo este último pedaço de código, finalizamos a estrutura de nossa página web, salve este documento e abra-o com o seu navegador. </a:t>
            </a:r>
          </a:p>
          <a:p>
            <a:pPr marL="0" indent="266700">
              <a:buNone/>
            </a:pPr>
            <a:r>
              <a:rPr lang="pt-BR" sz="3200" dirty="0" smtClean="0">
                <a:solidFill>
                  <a:srgbClr val="000000"/>
                </a:solidFill>
              </a:rPr>
              <a:t>Você verá que o resultado não ficou muito bonito, pois ainda não estilizamos a nossa página! Ou seja, está faltando o CSS, o qual veremos em seguida.</a:t>
            </a:r>
            <a:endParaRPr lang="pt-BR" sz="3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Semântica do html5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1" y="1662545"/>
            <a:ext cx="11934701" cy="483325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1800" dirty="0" smtClean="0"/>
              <a:t>&lt;!</a:t>
            </a:r>
            <a:r>
              <a:rPr lang="pt-BR" sz="1800" dirty="0" err="1" smtClean="0"/>
              <a:t>doctype</a:t>
            </a:r>
            <a:r>
              <a:rPr lang="pt-BR" sz="1800" dirty="0" smtClean="0"/>
              <a:t>   </a:t>
            </a:r>
            <a:r>
              <a:rPr lang="pt-BR" sz="1800" dirty="0" err="1" smtClean="0"/>
              <a:t>html</a:t>
            </a:r>
            <a:r>
              <a:rPr lang="pt-BR" sz="1800" dirty="0" smtClean="0"/>
              <a:t>&gt;</a:t>
            </a:r>
          </a:p>
          <a:p>
            <a:pPr>
              <a:buNone/>
            </a:pPr>
            <a:r>
              <a:rPr lang="pt-BR" sz="1800" dirty="0" smtClean="0"/>
              <a:t>&lt;</a:t>
            </a:r>
            <a:r>
              <a:rPr lang="pt-BR" sz="1800" dirty="0" err="1" smtClean="0"/>
              <a:t>html</a:t>
            </a:r>
            <a:r>
              <a:rPr lang="pt-BR" sz="1800" dirty="0" smtClean="0"/>
              <a:t> </a:t>
            </a:r>
            <a:r>
              <a:rPr lang="pt-BR" sz="1800" dirty="0" err="1" smtClean="0"/>
              <a:t>lang</a:t>
            </a:r>
            <a:r>
              <a:rPr lang="pt-BR" sz="1800" dirty="0" smtClean="0"/>
              <a:t>=“pt-br”&gt;</a:t>
            </a:r>
          </a:p>
          <a:p>
            <a:pPr>
              <a:buNone/>
            </a:pPr>
            <a:r>
              <a:rPr lang="pt-BR" sz="1800" dirty="0" smtClean="0"/>
              <a:t>	</a:t>
            </a:r>
            <a:r>
              <a:rPr lang="pt-BR" sz="1800" dirty="0" smtClean="0"/>
              <a:t>	&lt;</a:t>
            </a:r>
            <a:r>
              <a:rPr lang="pt-BR" sz="1800" dirty="0" err="1" smtClean="0"/>
              <a:t>head</a:t>
            </a:r>
            <a:r>
              <a:rPr lang="pt-BR" sz="1800" dirty="0" smtClean="0"/>
              <a:t>&gt;</a:t>
            </a:r>
          </a:p>
          <a:p>
            <a:pPr>
              <a:buNone/>
            </a:pPr>
            <a:r>
              <a:rPr lang="pt-BR" sz="1800" dirty="0" smtClean="0"/>
              <a:t>    			&lt;meta </a:t>
            </a:r>
            <a:r>
              <a:rPr lang="pt-BR" sz="1800" dirty="0" err="1" smtClean="0"/>
              <a:t>charset</a:t>
            </a:r>
            <a:r>
              <a:rPr lang="pt-BR" sz="1800" dirty="0" smtClean="0"/>
              <a:t>=“UTF-8”&gt;</a:t>
            </a:r>
          </a:p>
          <a:p>
            <a:pPr>
              <a:buNone/>
            </a:pPr>
            <a:r>
              <a:rPr lang="pt-BR" sz="1800" dirty="0" smtClean="0"/>
              <a:t>	</a:t>
            </a:r>
            <a:r>
              <a:rPr lang="pt-BR" sz="1800" dirty="0" smtClean="0"/>
              <a:t>		&lt;</a:t>
            </a:r>
            <a:r>
              <a:rPr lang="pt-BR" sz="1800" dirty="0" err="1" smtClean="0"/>
              <a:t>title</a:t>
            </a:r>
            <a:r>
              <a:rPr lang="pt-BR" sz="1800" dirty="0" smtClean="0"/>
              <a:t>&gt;Semântica do html5&lt;/</a:t>
            </a:r>
            <a:r>
              <a:rPr lang="pt-BR" sz="1800" dirty="0" err="1" smtClean="0"/>
              <a:t>title</a:t>
            </a:r>
            <a:r>
              <a:rPr lang="pt-BR" sz="1800" dirty="0" smtClean="0"/>
              <a:t>&gt;</a:t>
            </a:r>
          </a:p>
          <a:p>
            <a:pPr>
              <a:buNone/>
            </a:pPr>
            <a:r>
              <a:rPr lang="pt-BR" sz="1800" dirty="0" smtClean="0"/>
              <a:t> </a:t>
            </a:r>
            <a:r>
              <a:rPr lang="pt-BR" sz="1800" dirty="0" smtClean="0"/>
              <a:t>              &lt;/</a:t>
            </a:r>
            <a:r>
              <a:rPr lang="pt-BR" sz="1800" dirty="0" err="1" smtClean="0"/>
              <a:t>head</a:t>
            </a:r>
            <a:r>
              <a:rPr lang="pt-BR" sz="1800" dirty="0" smtClean="0"/>
              <a:t>&gt;</a:t>
            </a:r>
          </a:p>
          <a:p>
            <a:pPr>
              <a:buNone/>
            </a:pPr>
            <a:r>
              <a:rPr lang="pt-BR" sz="1800" dirty="0" smtClean="0"/>
              <a:t>	</a:t>
            </a:r>
            <a:r>
              <a:rPr lang="pt-BR" sz="1800" dirty="0" smtClean="0"/>
              <a:t>	</a:t>
            </a:r>
            <a:r>
              <a:rPr lang="pt-BR" sz="1800" dirty="0" smtClean="0"/>
              <a:t>	</a:t>
            </a:r>
            <a:r>
              <a:rPr lang="pt-BR" sz="1800" dirty="0" smtClean="0"/>
              <a:t>		</a:t>
            </a:r>
          </a:p>
          <a:p>
            <a:pPr>
              <a:buNone/>
            </a:pPr>
            <a:r>
              <a:rPr lang="pt-BR" sz="1800" dirty="0" smtClean="0"/>
              <a:t>	</a:t>
            </a:r>
            <a:endParaRPr lang="pt-BR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Semântica do </a:t>
            </a:r>
            <a:r>
              <a:rPr lang="pt-BR" dirty="0" smtClean="0"/>
              <a:t>html5(header)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567543"/>
            <a:ext cx="12191999" cy="529045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t-BR" sz="2000" dirty="0" smtClean="0"/>
              <a:t>&lt;</a:t>
            </a:r>
            <a:r>
              <a:rPr lang="pt-BR" sz="2000" dirty="0" err="1" smtClean="0"/>
              <a:t>body</a:t>
            </a:r>
            <a:r>
              <a:rPr lang="pt-BR" sz="2000" dirty="0" smtClean="0"/>
              <a:t>&gt;</a:t>
            </a:r>
          </a:p>
          <a:p>
            <a:pPr>
              <a:buNone/>
            </a:pPr>
            <a:r>
              <a:rPr lang="pt-BR" sz="2000" dirty="0" smtClean="0"/>
              <a:t>	</a:t>
            </a:r>
            <a:r>
              <a:rPr lang="pt-BR" sz="2000" dirty="0" smtClean="0"/>
              <a:t>&lt;</a:t>
            </a:r>
            <a:r>
              <a:rPr lang="pt-BR" sz="2000" dirty="0" smtClean="0"/>
              <a:t>header&gt;</a:t>
            </a:r>
          </a:p>
          <a:p>
            <a:pPr>
              <a:buNone/>
            </a:pPr>
            <a:r>
              <a:rPr lang="pt-BR" sz="2000" dirty="0" smtClean="0"/>
              <a:t>	</a:t>
            </a:r>
            <a:r>
              <a:rPr lang="pt-BR" sz="2000" dirty="0" smtClean="0"/>
              <a:t>	 &lt;</a:t>
            </a:r>
            <a:r>
              <a:rPr lang="pt-BR" sz="2000" dirty="0" smtClean="0"/>
              <a:t>h1&gt;Semântica&lt;/h1</a:t>
            </a:r>
            <a:r>
              <a:rPr lang="pt-BR" sz="2000" dirty="0" smtClean="0"/>
              <a:t>&gt;</a:t>
            </a:r>
          </a:p>
          <a:p>
            <a:pPr>
              <a:buNone/>
            </a:pPr>
            <a:r>
              <a:rPr lang="pt-BR" sz="2000" dirty="0" smtClean="0"/>
              <a:t>	</a:t>
            </a:r>
            <a:r>
              <a:rPr lang="pt-BR" sz="2000" dirty="0" smtClean="0"/>
              <a:t>	&lt;</a:t>
            </a:r>
            <a:r>
              <a:rPr lang="pt-BR" sz="2000" dirty="0" err="1" smtClean="0"/>
              <a:t>nav</a:t>
            </a:r>
            <a:r>
              <a:rPr lang="pt-BR" sz="2000" dirty="0" smtClean="0"/>
              <a:t>&gt;</a:t>
            </a:r>
          </a:p>
          <a:p>
            <a:pPr>
              <a:buNone/>
            </a:pPr>
            <a:r>
              <a:rPr lang="pt-BR" sz="2000" dirty="0" smtClean="0"/>
              <a:t>	</a:t>
            </a:r>
            <a:r>
              <a:rPr lang="pt-BR" sz="2000" dirty="0" smtClean="0"/>
              <a:t>	      &lt;</a:t>
            </a:r>
            <a:r>
              <a:rPr lang="pt-BR" sz="2000" dirty="0" err="1" smtClean="0"/>
              <a:t>ul</a:t>
            </a:r>
            <a:r>
              <a:rPr lang="pt-BR" sz="2000" dirty="0" smtClean="0"/>
              <a:t>&gt;</a:t>
            </a:r>
          </a:p>
          <a:p>
            <a:pPr>
              <a:buNone/>
            </a:pPr>
            <a:r>
              <a:rPr lang="pt-BR" sz="2000" dirty="0" smtClean="0"/>
              <a:t>	</a:t>
            </a:r>
            <a:r>
              <a:rPr lang="pt-BR" sz="2000" dirty="0" smtClean="0"/>
              <a:t>                       &lt;li&gt;&lt;a </a:t>
            </a:r>
            <a:r>
              <a:rPr lang="pt-BR" sz="2000" dirty="0" err="1" smtClean="0"/>
              <a:t>href</a:t>
            </a:r>
            <a:r>
              <a:rPr lang="pt-BR" sz="2000" dirty="0" smtClean="0"/>
              <a:t>=</a:t>
            </a:r>
            <a:r>
              <a:rPr lang="pt-BR" sz="2000" dirty="0" smtClean="0">
                <a:hlinkClick r:id="rId2"/>
              </a:rPr>
              <a:t>http://www.ds.com.br/aula/</a:t>
            </a:r>
            <a:r>
              <a:rPr lang="pt-BR" sz="2000" dirty="0" smtClean="0"/>
              <a:t>&gt;Home&lt;/a&gt;&lt;/li&gt;</a:t>
            </a:r>
          </a:p>
          <a:p>
            <a:pPr>
              <a:buNone/>
            </a:pPr>
            <a:r>
              <a:rPr lang="pt-BR" sz="2000" dirty="0" smtClean="0"/>
              <a:t>	</a:t>
            </a:r>
            <a:r>
              <a:rPr lang="pt-BR" sz="2000" dirty="0" smtClean="0"/>
              <a:t>	             &lt;</a:t>
            </a:r>
            <a:r>
              <a:rPr lang="pt-BR" sz="2000" dirty="0" smtClean="0"/>
              <a:t>li&gt;&lt;a </a:t>
            </a:r>
            <a:r>
              <a:rPr lang="pt-BR" sz="2000" dirty="0" err="1" smtClean="0"/>
              <a:t>href</a:t>
            </a:r>
            <a:r>
              <a:rPr lang="pt-BR" sz="2000" dirty="0" smtClean="0"/>
              <a:t>=</a:t>
            </a:r>
            <a:r>
              <a:rPr lang="pt-BR" sz="2000" dirty="0" smtClean="0">
                <a:hlinkClick r:id="rId2"/>
              </a:rPr>
              <a:t>http://www.ds.com.br/aula</a:t>
            </a:r>
            <a:r>
              <a:rPr lang="pt-BR" sz="2000" dirty="0" smtClean="0">
                <a:hlinkClick r:id="rId2"/>
              </a:rPr>
              <a:t>/</a:t>
            </a:r>
            <a:r>
              <a:rPr lang="pt-BR" sz="2000" dirty="0" smtClean="0"/>
              <a:t>&gt;Fundamentos&lt;/</a:t>
            </a:r>
            <a:r>
              <a:rPr lang="pt-BR" sz="2000" dirty="0" smtClean="0"/>
              <a:t>a&gt;&lt;/li</a:t>
            </a:r>
            <a:r>
              <a:rPr lang="pt-BR" sz="2000" dirty="0" smtClean="0"/>
              <a:t>&gt;</a:t>
            </a:r>
          </a:p>
          <a:p>
            <a:pPr>
              <a:buNone/>
            </a:pPr>
            <a:r>
              <a:rPr lang="pt-BR" sz="2000" dirty="0" smtClean="0"/>
              <a:t>	</a:t>
            </a:r>
            <a:r>
              <a:rPr lang="pt-BR" sz="2000" dirty="0" smtClean="0"/>
              <a:t>	      &lt;/</a:t>
            </a:r>
            <a:r>
              <a:rPr lang="pt-BR" sz="2000" dirty="0" err="1" smtClean="0"/>
              <a:t>ul</a:t>
            </a:r>
            <a:r>
              <a:rPr lang="pt-BR" sz="2000" dirty="0" smtClean="0"/>
              <a:t>&gt;</a:t>
            </a:r>
          </a:p>
          <a:p>
            <a:pPr>
              <a:buNone/>
            </a:pPr>
            <a:r>
              <a:rPr lang="pt-BR" sz="2000" dirty="0" smtClean="0"/>
              <a:t> </a:t>
            </a:r>
            <a:r>
              <a:rPr lang="pt-BR" sz="2000" dirty="0" smtClean="0"/>
              <a:t>               &lt;/</a:t>
            </a:r>
            <a:r>
              <a:rPr lang="pt-BR" sz="2000" dirty="0" err="1" smtClean="0"/>
              <a:t>nav</a:t>
            </a:r>
            <a:r>
              <a:rPr lang="pt-BR" sz="2000" dirty="0" smtClean="0"/>
              <a:t>&gt;</a:t>
            </a:r>
          </a:p>
          <a:p>
            <a:pPr>
              <a:buNone/>
            </a:pPr>
            <a:r>
              <a:rPr lang="pt-BR" sz="2000" dirty="0" smtClean="0"/>
              <a:t> </a:t>
            </a:r>
            <a:r>
              <a:rPr lang="pt-BR" sz="2000" dirty="0" smtClean="0"/>
              <a:t>      &lt;/header&gt;</a:t>
            </a:r>
            <a:endParaRPr lang="pt-BR" sz="2000" dirty="0" smtClean="0"/>
          </a:p>
          <a:p>
            <a:pPr>
              <a:buNone/>
            </a:pPr>
            <a:r>
              <a:rPr lang="pt-BR" sz="1600" dirty="0" smtClean="0"/>
              <a:t>			  </a:t>
            </a:r>
          </a:p>
          <a:p>
            <a:pPr>
              <a:buNone/>
            </a:pP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Semântica do html5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Semântica do </a:t>
            </a:r>
            <a:r>
              <a:rPr lang="pt-BR" dirty="0" smtClean="0"/>
              <a:t>html5(</a:t>
            </a:r>
            <a:r>
              <a:rPr lang="pt-BR" dirty="0" err="1" smtClean="0"/>
              <a:t>main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" y="1828800"/>
            <a:ext cx="12192000" cy="4343400"/>
          </a:xfrm>
        </p:spPr>
        <p:txBody>
          <a:bodyPr/>
          <a:lstStyle/>
          <a:p>
            <a:pPr>
              <a:buNone/>
            </a:pPr>
            <a:r>
              <a:rPr lang="pt-BR" dirty="0" smtClean="0"/>
              <a:t>          </a:t>
            </a:r>
            <a:r>
              <a:rPr lang="pt-BR" b="1" dirty="0" smtClean="0"/>
              <a:t>&lt;</a:t>
            </a:r>
            <a:r>
              <a:rPr lang="pt-BR" b="1" dirty="0" err="1" smtClean="0"/>
              <a:t>main</a:t>
            </a:r>
            <a:r>
              <a:rPr lang="pt-BR" b="1" dirty="0" smtClean="0"/>
              <a:t>&gt;</a:t>
            </a:r>
          </a:p>
          <a:p>
            <a:pPr>
              <a:buNone/>
            </a:pPr>
            <a:r>
              <a:rPr lang="pt-BR" sz="2400" dirty="0" smtClean="0"/>
              <a:t>               </a:t>
            </a:r>
            <a:r>
              <a:rPr lang="pt-BR" b="1" dirty="0" smtClean="0"/>
              <a:t>&lt;</a:t>
            </a:r>
            <a:r>
              <a:rPr lang="pt-BR" b="1" dirty="0" err="1" smtClean="0"/>
              <a:t>article</a:t>
            </a:r>
            <a:r>
              <a:rPr lang="pt-BR" b="1" dirty="0" smtClean="0"/>
              <a:t>&gt;</a:t>
            </a:r>
          </a:p>
          <a:p>
            <a:pPr lvl="3">
              <a:buNone/>
            </a:pPr>
            <a:r>
              <a:rPr lang="pt-BR" sz="2000" dirty="0" smtClean="0"/>
              <a:t>	     	&lt;h2&gt;Aula de html5&lt;/h2&gt;</a:t>
            </a:r>
          </a:p>
          <a:p>
            <a:pPr lvl="3">
              <a:buNone/>
            </a:pPr>
            <a:endParaRPr lang="pt-BR" sz="2000" dirty="0" smtClean="0"/>
          </a:p>
          <a:p>
            <a:pPr lvl="3">
              <a:buNone/>
            </a:pPr>
            <a:r>
              <a:rPr lang="pt-BR" sz="2400" dirty="0" smtClean="0"/>
              <a:t>	      &lt;</a:t>
            </a:r>
            <a:r>
              <a:rPr lang="pt-BR" sz="2000" dirty="0" smtClean="0"/>
              <a:t>p&gt;Nessa aula, vamos apresentar a estrutura semântica&lt;</a:t>
            </a:r>
            <a:r>
              <a:rPr lang="pt-BR" sz="2000" dirty="0" err="1" smtClean="0"/>
              <a:t>strong</a:t>
            </a:r>
            <a:r>
              <a:rPr lang="pt-BR" sz="2000" dirty="0" smtClean="0"/>
              <a:t>&gt;HTML5&lt;/</a:t>
            </a:r>
            <a:r>
              <a:rPr lang="pt-BR" sz="2000" dirty="0" err="1" smtClean="0"/>
              <a:t>strong</a:t>
            </a:r>
            <a:r>
              <a:rPr lang="pt-BR" sz="2000" dirty="0" smtClean="0"/>
              <a:t>&gt;&lt;/p&gt;</a:t>
            </a:r>
          </a:p>
          <a:p>
            <a:pPr lvl="3">
              <a:buNone/>
            </a:pPr>
            <a:r>
              <a:rPr lang="pt-BR" sz="2400" b="1" dirty="0" smtClean="0"/>
              <a:t>    &lt;/</a:t>
            </a:r>
            <a:r>
              <a:rPr lang="pt-BR" sz="2400" b="1" dirty="0" err="1" smtClean="0"/>
              <a:t>article</a:t>
            </a:r>
            <a:r>
              <a:rPr lang="pt-BR" sz="2400" b="1" dirty="0" smtClean="0"/>
              <a:t>&gt;</a:t>
            </a:r>
            <a:endParaRPr lang="pt-BR" sz="2400" b="1" dirty="0" smtClean="0"/>
          </a:p>
          <a:p>
            <a:pPr lvl="3">
              <a:buNone/>
            </a:pPr>
            <a:r>
              <a:rPr lang="pt-BR" sz="2400" b="1" dirty="0" smtClean="0"/>
              <a:t>&lt;</a:t>
            </a:r>
            <a:r>
              <a:rPr lang="pt-BR" sz="2400" b="1" dirty="0" err="1" smtClean="0"/>
              <a:t>main</a:t>
            </a:r>
            <a:r>
              <a:rPr lang="pt-BR" sz="2400" b="1" dirty="0" smtClean="0"/>
              <a:t>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algn="ctr" rtl="0"/>
            <a:r>
              <a:rPr lang="pt-BR" sz="4400" b="1" dirty="0" smtClean="0">
                <a:latin typeface="Times New Roman" pitchFamily="18" charset="0"/>
                <a:cs typeface="Times New Roman" pitchFamily="18" charset="0"/>
              </a:rPr>
              <a:t>Introdução</a:t>
            </a:r>
            <a:endParaRPr lang="pt-BR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6000" y="1592315"/>
            <a:ext cx="11880000" cy="5202621"/>
          </a:xfrm>
        </p:spPr>
        <p:txBody>
          <a:bodyPr rtlCol="0" anchor="ctr">
            <a:normAutofit/>
          </a:bodyPr>
          <a:lstStyle/>
          <a:p>
            <a:pPr marL="0" indent="173038">
              <a:buNone/>
            </a:pPr>
            <a:r>
              <a:rPr lang="pt-BR" sz="2800" dirty="0" smtClean="0">
                <a:solidFill>
                  <a:srgbClr val="000000"/>
                </a:solidFill>
              </a:rPr>
              <a:t>Quando você digita algum link no seu navegador web (</a:t>
            </a:r>
            <a:r>
              <a:rPr lang="pt-BR" sz="2800" dirty="0" err="1" smtClean="0">
                <a:solidFill>
                  <a:srgbClr val="000000"/>
                </a:solidFill>
              </a:rPr>
              <a:t>Chrome</a:t>
            </a:r>
            <a:r>
              <a:rPr lang="pt-BR" sz="2800" dirty="0" smtClean="0">
                <a:solidFill>
                  <a:srgbClr val="000000"/>
                </a:solidFill>
              </a:rPr>
              <a:t>, Firefox, </a:t>
            </a:r>
            <a:r>
              <a:rPr lang="pt-BR" sz="2800" dirty="0" err="1" smtClean="0">
                <a:solidFill>
                  <a:srgbClr val="000000"/>
                </a:solidFill>
              </a:rPr>
              <a:t>Safari</a:t>
            </a:r>
            <a:r>
              <a:rPr lang="pt-BR" sz="2800" dirty="0" smtClean="0">
                <a:solidFill>
                  <a:srgbClr val="000000"/>
                </a:solidFill>
              </a:rPr>
              <a:t>, </a:t>
            </a:r>
            <a:r>
              <a:rPr lang="pt-BR" sz="2800" dirty="0" err="1" smtClean="0">
                <a:solidFill>
                  <a:srgbClr val="000000"/>
                </a:solidFill>
              </a:rPr>
              <a:t>etc</a:t>
            </a:r>
            <a:r>
              <a:rPr lang="pt-BR" sz="2800" dirty="0" smtClean="0">
                <a:solidFill>
                  <a:srgbClr val="000000"/>
                </a:solidFill>
              </a:rPr>
              <a:t>), você está solicitando ao servidor deste site, a página inicial, também conhecida como a página </a:t>
            </a:r>
            <a:r>
              <a:rPr lang="pt-BR" sz="2800" dirty="0" err="1" smtClean="0">
                <a:solidFill>
                  <a:srgbClr val="000000"/>
                </a:solidFill>
              </a:rPr>
              <a:t>index</a:t>
            </a:r>
            <a:r>
              <a:rPr lang="pt-BR" sz="2800" dirty="0" smtClean="0">
                <a:solidFill>
                  <a:srgbClr val="000000"/>
                </a:solidFill>
              </a:rPr>
              <a:t> de um </a:t>
            </a:r>
            <a:r>
              <a:rPr lang="pt-BR" sz="2800" dirty="0" err="1" smtClean="0">
                <a:solidFill>
                  <a:srgbClr val="000000"/>
                </a:solidFill>
              </a:rPr>
              <a:t>website</a:t>
            </a:r>
            <a:r>
              <a:rPr lang="pt-BR" sz="2800" dirty="0" smtClean="0">
                <a:solidFill>
                  <a:srgbClr val="000000"/>
                </a:solidFill>
              </a:rPr>
              <a:t>. O servidor irá processar a sua requisição e disponibilizará uma espécie de “pacote de arquivos” para o seu navegador processar e exibir o conteúdo. Os arquivos neste pacote são, grosseiramente falando, os arquivos HTML, CSS da página (que aprenderemos a partir de agora).</a:t>
            </a:r>
          </a:p>
        </p:txBody>
      </p:sp>
    </p:spTree>
    <p:extLst>
      <p:ext uri="{BB962C8B-B14F-4D97-AF65-F5344CB8AC3E}">
        <p14:creationId xmlns:p14="http://schemas.microsoft.com/office/powerpoint/2010/main" xmlns="" val="3639872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2141620"/>
            <a:ext cx="5120640" cy="2292283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5400" b="1" spc="-9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endParaRPr lang="pt-BR" sz="5400" b="1" spc="-9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Espaço Reservado para Imagem 6" descr="img2.png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3519" r="23519"/>
          <a:stretch>
            <a:fillRect/>
          </a:stretch>
        </p:blipFill>
        <p:spPr/>
      </p:pic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721894" y="4427621"/>
            <a:ext cx="5919537" cy="1600200"/>
          </a:xfrm>
        </p:spPr>
        <p:txBody>
          <a:bodyPr>
            <a:normAutofit/>
          </a:bodyPr>
          <a:lstStyle/>
          <a:p>
            <a:r>
              <a:rPr lang="pt-BR" sz="3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HyperText</a:t>
            </a:r>
            <a:r>
              <a:rPr lang="pt-BR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Markup </a:t>
            </a:r>
            <a:r>
              <a:rPr lang="pt-BR" sz="3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Language</a:t>
            </a:r>
            <a:r>
              <a:rPr lang="pt-BR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- Linguagem de Marcação de Hipertexto</a:t>
            </a:r>
          </a:p>
        </p:txBody>
      </p:sp>
    </p:spTree>
    <p:extLst>
      <p:ext uri="{BB962C8B-B14F-4D97-AF65-F5344CB8AC3E}">
        <p14:creationId xmlns:p14="http://schemas.microsoft.com/office/powerpoint/2010/main" xmlns="" val="1636679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type="body" sz="half" idx="4294967295"/>
          </p:nvPr>
        </p:nvSpPr>
        <p:spPr>
          <a:xfrm>
            <a:off x="95250" y="1608029"/>
            <a:ext cx="12001500" cy="5148000"/>
          </a:xfrm>
        </p:spPr>
        <p:txBody>
          <a:bodyPr anchor="t">
            <a:normAutofit fontScale="925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None/>
            </a:pPr>
            <a:r>
              <a:rPr lang="pt-BR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O  HTML é uma linguagem de marcação que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None/>
            </a:pPr>
            <a:r>
              <a:rPr lang="pt-BR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define a estrutura de sua página e através dele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None/>
            </a:pPr>
            <a:r>
              <a:rPr lang="pt-BR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que você definirá os elementos que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None/>
            </a:pPr>
            <a:r>
              <a:rPr lang="pt-BR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estarão presentes em sua página,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  <a:buNone/>
            </a:pPr>
            <a:r>
              <a:rPr lang="pt-BR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utilizando tags html.</a:t>
            </a:r>
          </a:p>
          <a:p>
            <a:pPr marL="95250" indent="-95250" defTabSz="725488">
              <a:spcBef>
                <a:spcPts val="0"/>
              </a:spcBef>
              <a:buNone/>
            </a:pPr>
            <a:r>
              <a:rPr lang="pt-BR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</a:t>
            </a:r>
          </a:p>
          <a:p>
            <a:pPr marL="95250" indent="-95250" defTabSz="725488">
              <a:spcBef>
                <a:spcPts val="0"/>
              </a:spcBef>
              <a:spcAft>
                <a:spcPts val="150"/>
              </a:spcAft>
              <a:buNone/>
            </a:pPr>
            <a:r>
              <a:rPr lang="pt-BR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Para criar ou editar um documento html, </a:t>
            </a:r>
          </a:p>
          <a:p>
            <a:pPr marL="95250" indent="-95250" defTabSz="725488">
              <a:spcBef>
                <a:spcPts val="0"/>
              </a:spcBef>
              <a:spcAft>
                <a:spcPts val="150"/>
              </a:spcAft>
              <a:buNone/>
            </a:pPr>
            <a:r>
              <a:rPr lang="pt-BR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é necessário de um editor de texto que interprete </a:t>
            </a:r>
          </a:p>
          <a:p>
            <a:pPr marL="95250" indent="-95250" defTabSz="725488">
              <a:spcBef>
                <a:spcPts val="0"/>
              </a:spcBef>
              <a:spcAft>
                <a:spcPts val="150"/>
              </a:spcAft>
              <a:buNone/>
            </a:pPr>
            <a:r>
              <a:rPr lang="pt-BR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seu código HTML. Esse conteúdo criado ou editado, </a:t>
            </a:r>
          </a:p>
          <a:p>
            <a:pPr marL="95250" indent="-95250" defTabSz="725488">
              <a:spcBef>
                <a:spcPts val="0"/>
              </a:spcBef>
              <a:spcAft>
                <a:spcPts val="150"/>
              </a:spcAft>
              <a:buNone/>
            </a:pPr>
            <a:r>
              <a:rPr lang="pt-BR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será exibidos por navegadores, como o Chrome, Firefox, </a:t>
            </a:r>
          </a:p>
          <a:p>
            <a:pPr marL="95250" indent="-95250" defTabSz="725488">
              <a:spcBef>
                <a:spcPts val="0"/>
              </a:spcBef>
              <a:spcAft>
                <a:spcPts val="150"/>
              </a:spcAft>
              <a:buNone/>
            </a:pPr>
            <a:r>
              <a:rPr lang="pt-BR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Opera, Safari ou qualquer outro.</a:t>
            </a:r>
          </a:p>
          <a:p>
            <a:pPr marL="0" indent="0">
              <a:spcBef>
                <a:spcPts val="0"/>
              </a:spcBef>
              <a:spcAft>
                <a:spcPts val="150"/>
              </a:spcAft>
              <a:buNone/>
            </a:pPr>
            <a:r>
              <a:rPr lang="pt-BR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</a:t>
            </a:r>
          </a:p>
          <a:p>
            <a:pPr marL="0" indent="363538">
              <a:spcBef>
                <a:spcPts val="0"/>
              </a:spcBef>
              <a:spcAft>
                <a:spcPts val="150"/>
              </a:spcAft>
              <a:buNone/>
            </a:pPr>
            <a:r>
              <a:rPr lang="pt-BR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 nova versão do HTML (5) adicionou novas </a:t>
            </a:r>
            <a:r>
              <a:rPr lang="pt-BR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tags</a:t>
            </a:r>
            <a:r>
              <a:rPr lang="pt-BR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para a criação de páginas web. Essas </a:t>
            </a:r>
            <a:r>
              <a:rPr lang="pt-BR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tags</a:t>
            </a:r>
            <a:r>
              <a:rPr lang="pt-BR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auxiliam  na organização e compreensão do seu código HTML para que outros programadores possam dar manutenção ao seu código em algum momento futuro. </a:t>
            </a:r>
          </a:p>
          <a:p>
            <a:pPr>
              <a:spcBef>
                <a:spcPts val="0"/>
              </a:spcBef>
              <a:spcAft>
                <a:spcPts val="150"/>
              </a:spcAft>
            </a:pP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pt-BR" sz="4400" b="1" dirty="0" smtClean="0">
                <a:latin typeface="Times New Roman" pitchFamily="18" charset="0"/>
                <a:cs typeface="Times New Roman" pitchFamily="18" charset="0"/>
              </a:rPr>
              <a:t>Introdução ao HTML</a:t>
            </a:r>
            <a:endParaRPr lang="pt-BR" sz="4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Espaço Reservado para Imagem 7" descr="editores de text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7447" y="1387366"/>
            <a:ext cx="4624553" cy="3610303"/>
          </a:xfrm>
        </p:spPr>
      </p:pic>
      <p:sp>
        <p:nvSpPr>
          <p:cNvPr id="6" name="CaixaDeTexto 5"/>
          <p:cNvSpPr txBox="1"/>
          <p:nvPr/>
        </p:nvSpPr>
        <p:spPr>
          <a:xfrm>
            <a:off x="10074165" y="2081048"/>
            <a:ext cx="154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Sublime.text</a:t>
            </a:r>
            <a:endParaRPr lang="pt-BR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851229" y="1797269"/>
            <a:ext cx="232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Visual Studio Code</a:t>
            </a:r>
            <a:endParaRPr lang="pt-BR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8071944" y="4477407"/>
            <a:ext cx="14977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Notepad++</a:t>
            </a:r>
            <a:endParaRPr lang="pt-BR" sz="19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9774620" y="4666594"/>
            <a:ext cx="2175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Bloco de Notas Windows</a:t>
            </a:r>
            <a:endParaRPr lang="pt-BR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5130" y="255135"/>
            <a:ext cx="10654748" cy="1036850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4400" b="1" dirty="0" smtClean="0">
                <a:latin typeface="Times New Roman" pitchFamily="18" charset="0"/>
                <a:cs typeface="Times New Roman" pitchFamily="18" charset="0"/>
              </a:rPr>
              <a:t>Estrutura Básica</a:t>
            </a:r>
            <a:endParaRPr lang="pt-BR" sz="4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Imagem 7" descr="print.png"/>
          <p:cNvPicPr>
            <a:picLocks noChangeAspect="1"/>
          </p:cNvPicPr>
          <p:nvPr/>
        </p:nvPicPr>
        <p:blipFill>
          <a:blip r:embed="rId3"/>
          <a:srcRect l="20380" t="9835" r="8859" b="38545"/>
          <a:stretch>
            <a:fillRect/>
          </a:stretch>
        </p:blipFill>
        <p:spPr>
          <a:xfrm>
            <a:off x="0" y="1520042"/>
            <a:ext cx="12192000" cy="533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29926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pt-BR" sz="4800" b="1" dirty="0" smtClean="0">
                <a:latin typeface="Times New Roman" pitchFamily="18" charset="0"/>
                <a:cs typeface="Times New Roman" pitchFamily="18" charset="0"/>
              </a:rPr>
              <a:t>Elementos HTML</a:t>
            </a:r>
            <a:endParaRPr lang="pt-BR" sz="4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/>
          <a:srcRect l="3148" t="6771" r="9590" b="8594"/>
          <a:stretch>
            <a:fillRect/>
          </a:stretch>
        </p:blipFill>
        <p:spPr bwMode="auto">
          <a:xfrm>
            <a:off x="0" y="1363648"/>
            <a:ext cx="12192000" cy="5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CaixaDeTexto 14"/>
          <p:cNvSpPr txBox="1"/>
          <p:nvPr/>
        </p:nvSpPr>
        <p:spPr>
          <a:xfrm>
            <a:off x="3171824" y="4314825"/>
            <a:ext cx="7115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>
                <a:solidFill>
                  <a:srgbClr val="00B050"/>
                </a:solidFill>
              </a:rPr>
              <a:t>é utilizada para criação de hyperlinks em páginas web. Note que temos um parâmetro nesta </a:t>
            </a:r>
            <a:r>
              <a:rPr lang="pt-BR" sz="800" dirty="0" err="1" smtClean="0">
                <a:solidFill>
                  <a:srgbClr val="00B050"/>
                </a:solidFill>
              </a:rPr>
              <a:t>tag</a:t>
            </a:r>
            <a:r>
              <a:rPr lang="pt-BR" sz="800" dirty="0" smtClean="0">
                <a:solidFill>
                  <a:srgbClr val="00B050"/>
                </a:solidFill>
              </a:rPr>
              <a:t> chamado de “</a:t>
            </a:r>
            <a:r>
              <a:rPr lang="pt-BR" sz="800" dirty="0" err="1" smtClean="0">
                <a:solidFill>
                  <a:srgbClr val="00B050"/>
                </a:solidFill>
              </a:rPr>
              <a:t>href</a:t>
            </a:r>
            <a:r>
              <a:rPr lang="pt-BR" sz="800" dirty="0" smtClean="0">
                <a:solidFill>
                  <a:srgbClr val="00B050"/>
                </a:solidFill>
              </a:rPr>
              <a:t>”. É através dele que informamos o endereço da url de destino a que se refere a </a:t>
            </a:r>
            <a:r>
              <a:rPr lang="pt-BR" sz="800" dirty="0" err="1" smtClean="0">
                <a:solidFill>
                  <a:srgbClr val="00B050"/>
                </a:solidFill>
              </a:rPr>
              <a:t>tag</a:t>
            </a:r>
            <a:r>
              <a:rPr lang="pt-BR" sz="800" dirty="0" smtClean="0">
                <a:solidFill>
                  <a:srgbClr val="00B050"/>
                </a:solidFill>
              </a:rPr>
              <a:t> . Entre a abertura da </a:t>
            </a:r>
            <a:r>
              <a:rPr lang="pt-BR" sz="800" dirty="0" err="1" smtClean="0">
                <a:solidFill>
                  <a:srgbClr val="00B050"/>
                </a:solidFill>
              </a:rPr>
              <a:t>tag</a:t>
            </a:r>
            <a:r>
              <a:rPr lang="pt-BR" sz="800" dirty="0" smtClean="0">
                <a:solidFill>
                  <a:srgbClr val="00B050"/>
                </a:solidFill>
              </a:rPr>
              <a:t> e o seu fechamento, colocamos o texto ou o elemento que queremos que receba o hyperlink. Este elemento também pode ser uma imagem ou outros elementos </a:t>
            </a:r>
            <a:r>
              <a:rPr lang="pt-BR" sz="800" dirty="0" err="1" smtClean="0">
                <a:solidFill>
                  <a:srgbClr val="00B050"/>
                </a:solidFill>
              </a:rPr>
              <a:t>html</a:t>
            </a:r>
            <a:r>
              <a:rPr lang="pt-BR" sz="800" dirty="0" smtClean="0">
                <a:solidFill>
                  <a:srgbClr val="00B050"/>
                </a:solidFill>
              </a:rPr>
              <a:t>.</a:t>
            </a:r>
            <a:endParaRPr lang="pt-BR" sz="800" dirty="0">
              <a:solidFill>
                <a:srgbClr val="00B050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495424" y="1292772"/>
            <a:ext cx="1069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00B050"/>
                </a:solidFill>
              </a:rPr>
              <a:t>não é uma </a:t>
            </a:r>
            <a:r>
              <a:rPr lang="pt-BR" sz="1200" dirty="0" err="1" smtClean="0">
                <a:solidFill>
                  <a:srgbClr val="00B050"/>
                </a:solidFill>
              </a:rPr>
              <a:t>tag</a:t>
            </a:r>
            <a:r>
              <a:rPr lang="pt-BR" sz="1200" dirty="0" smtClean="0">
                <a:solidFill>
                  <a:srgbClr val="00B050"/>
                </a:solidFill>
              </a:rPr>
              <a:t> </a:t>
            </a:r>
            <a:r>
              <a:rPr lang="pt-BR" sz="1200" dirty="0" err="1" smtClean="0">
                <a:solidFill>
                  <a:srgbClr val="00B050"/>
                </a:solidFill>
              </a:rPr>
              <a:t>html</a:t>
            </a:r>
            <a:r>
              <a:rPr lang="pt-BR" sz="1200" dirty="0" smtClean="0">
                <a:solidFill>
                  <a:srgbClr val="00B050"/>
                </a:solidFill>
              </a:rPr>
              <a:t> e é utilizado para o seu navegador identificar a versão do seu documento </a:t>
            </a:r>
            <a:r>
              <a:rPr lang="pt-BR" sz="1200" dirty="0" err="1" smtClean="0">
                <a:solidFill>
                  <a:srgbClr val="00B050"/>
                </a:solidFill>
              </a:rPr>
              <a:t>html</a:t>
            </a:r>
            <a:r>
              <a:rPr lang="pt-BR" sz="1200" dirty="0" smtClean="0">
                <a:solidFill>
                  <a:srgbClr val="00B050"/>
                </a:solidFill>
              </a:rPr>
              <a:t> (nesse caso, trabalharemos com a versão 5).</a:t>
            </a:r>
            <a:endParaRPr lang="pt-BR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5343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algn="ctr" rtl="0"/>
            <a:r>
              <a:rPr lang="pt-BR" sz="4400" b="1" dirty="0" smtClean="0">
                <a:latin typeface="Times New Roman" pitchFamily="18" charset="0"/>
                <a:cs typeface="Times New Roman" pitchFamily="18" charset="0"/>
              </a:rPr>
              <a:t>Desenvolvimento HTML</a:t>
            </a:r>
            <a:endParaRPr lang="pt-BR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133350" y="1600200"/>
            <a:ext cx="11887200" cy="5143500"/>
          </a:xfrm>
        </p:spPr>
        <p:txBody>
          <a:bodyPr/>
          <a:lstStyle/>
          <a:p>
            <a:r>
              <a:rPr lang="pt-BR" dirty="0" smtClean="0">
                <a:solidFill>
                  <a:srgbClr val="000000"/>
                </a:solidFill>
              </a:rPr>
              <a:t>Agora que você já conhece sobre cada uma das principais </a:t>
            </a:r>
            <a:r>
              <a:rPr lang="pt-BR" dirty="0" err="1" smtClean="0">
                <a:solidFill>
                  <a:srgbClr val="000000"/>
                </a:solidFill>
              </a:rPr>
              <a:t>tags</a:t>
            </a:r>
            <a:r>
              <a:rPr lang="pt-BR" dirty="0" smtClean="0">
                <a:solidFill>
                  <a:srgbClr val="000000"/>
                </a:solidFill>
              </a:rPr>
              <a:t> </a:t>
            </a:r>
            <a:r>
              <a:rPr lang="pt-BR" dirty="0" err="1" smtClean="0">
                <a:solidFill>
                  <a:srgbClr val="000000"/>
                </a:solidFill>
              </a:rPr>
              <a:t>html</a:t>
            </a:r>
            <a:r>
              <a:rPr lang="pt-BR" dirty="0" smtClean="0">
                <a:solidFill>
                  <a:srgbClr val="000000"/>
                </a:solidFill>
              </a:rPr>
              <a:t> e a estrutura </a:t>
            </a:r>
            <a:r>
              <a:rPr lang="pt-BR" dirty="0" smtClean="0">
                <a:solidFill>
                  <a:srgbClr val="000000"/>
                </a:solidFill>
              </a:rPr>
              <a:t>semântica </a:t>
            </a:r>
            <a:r>
              <a:rPr lang="pt-BR" dirty="0" smtClean="0">
                <a:solidFill>
                  <a:srgbClr val="000000"/>
                </a:solidFill>
              </a:rPr>
              <a:t>do </a:t>
            </a:r>
            <a:r>
              <a:rPr lang="pt-BR" dirty="0" smtClean="0">
                <a:solidFill>
                  <a:srgbClr val="000000"/>
                </a:solidFill>
              </a:rPr>
              <a:t>HTML5, </a:t>
            </a:r>
            <a:r>
              <a:rPr lang="pt-BR" dirty="0" smtClean="0">
                <a:solidFill>
                  <a:srgbClr val="000000"/>
                </a:solidFill>
              </a:rPr>
              <a:t>podemos seguir estruturando o nosso documento. Começamos pelo cabeçalho de nossa página, de acordo com o que queremos desenvolver, teremos algo similar a isso:</a:t>
            </a:r>
            <a:endParaRPr lang="pt-BR" dirty="0">
              <a:solidFill>
                <a:srgbClr val="00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 l="41863" t="28070" r="24848" b="26754"/>
          <a:stretch>
            <a:fillRect/>
          </a:stretch>
        </p:blipFill>
        <p:spPr bwMode="auto">
          <a:xfrm>
            <a:off x="2505075" y="3047999"/>
            <a:ext cx="7181850" cy="3507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37118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38903" t="21491" r="20656" b="28071"/>
          <a:stretch>
            <a:fillRect/>
          </a:stretch>
        </p:blipFill>
        <p:spPr bwMode="auto">
          <a:xfrm>
            <a:off x="1619250" y="1754110"/>
            <a:ext cx="8382000" cy="4867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061729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3350" y="1676400"/>
            <a:ext cx="11963400" cy="4972050"/>
          </a:xfrm>
        </p:spPr>
        <p:txBody>
          <a:bodyPr>
            <a:normAutofit/>
          </a:bodyPr>
          <a:lstStyle/>
          <a:p>
            <a:pPr marL="0" indent="361950">
              <a:buNone/>
            </a:pPr>
            <a:r>
              <a:rPr lang="pt-BR" sz="2800" dirty="0" smtClean="0">
                <a:solidFill>
                  <a:srgbClr val="000000"/>
                </a:solidFill>
              </a:rPr>
              <a:t>Bom, finalizando a seção “</a:t>
            </a:r>
            <a:r>
              <a:rPr lang="pt-BR" sz="2800" dirty="0" err="1" smtClean="0">
                <a:solidFill>
                  <a:srgbClr val="000000"/>
                </a:solidFill>
              </a:rPr>
              <a:t>wrapper</a:t>
            </a:r>
            <a:r>
              <a:rPr lang="pt-BR" sz="2800" dirty="0" smtClean="0">
                <a:solidFill>
                  <a:srgbClr val="000000"/>
                </a:solidFill>
              </a:rPr>
              <a:t>” que agrupa a maior parte de nosso conteúdo, vamos enfim, definir o nosso rodapé, em que atribuímos um id com o nome de “</a:t>
            </a:r>
            <a:r>
              <a:rPr lang="pt-BR" sz="2800" dirty="0" err="1" smtClean="0">
                <a:solidFill>
                  <a:srgbClr val="000000"/>
                </a:solidFill>
              </a:rPr>
              <a:t>footer</a:t>
            </a:r>
            <a:r>
              <a:rPr lang="pt-BR" sz="2800" dirty="0" smtClean="0">
                <a:solidFill>
                  <a:srgbClr val="000000"/>
                </a:solidFill>
              </a:rPr>
              <a:t>”.</a:t>
            </a:r>
          </a:p>
          <a:p>
            <a:pPr marL="273050" indent="88900">
              <a:buNone/>
            </a:pPr>
            <a:r>
              <a:rPr lang="pt-BR" sz="2800" dirty="0" smtClean="0">
                <a:solidFill>
                  <a:srgbClr val="000000"/>
                </a:solidFill>
              </a:rPr>
              <a:t>Em nosso exemplo, trata-se de uma seção bem simples, como a seguir:</a:t>
            </a:r>
          </a:p>
          <a:p>
            <a:pPr marL="273050" indent="88900">
              <a:buNone/>
            </a:pPr>
            <a:endParaRPr lang="pt-BR" sz="2800" dirty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19059" t="61541" r="49261" b="20175"/>
          <a:stretch>
            <a:fillRect/>
          </a:stretch>
        </p:blipFill>
        <p:spPr bwMode="auto">
          <a:xfrm>
            <a:off x="1628776" y="3692428"/>
            <a:ext cx="8934449" cy="289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03431374">
  <a:themeElements>
    <a:clrScheme name="Personalizada 7">
      <a:dk1>
        <a:srgbClr val="5C5C5C"/>
      </a:dk1>
      <a:lt1>
        <a:sysClr val="window" lastClr="FFFFFF"/>
      </a:lt1>
      <a:dk2>
        <a:srgbClr val="161616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16309165_TF03431374.potx" id="{642082C3-33C4-4A4F-826A-DE6F41321B77}" vid="{9E4BA8FB-5DC8-40C3-9BE9-9FE0540F6115}"/>
    </a:ext>
  </a:extLst>
</a:theme>
</file>

<file path=ppt/theme/theme2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TF03431374</Template>
  <TotalTime>760</TotalTime>
  <Words>588</Words>
  <Application>Microsoft Office PowerPoint</Application>
  <PresentationFormat>Personalizar</PresentationFormat>
  <Paragraphs>73</Paragraphs>
  <Slides>14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TF03431374</vt:lpstr>
      <vt:lpstr>Programação para Web I</vt:lpstr>
      <vt:lpstr>Introdução</vt:lpstr>
      <vt:lpstr>HTML</vt:lpstr>
      <vt:lpstr>Introdução ao HTML</vt:lpstr>
      <vt:lpstr>Estrutura Básica</vt:lpstr>
      <vt:lpstr>Elementos HTML</vt:lpstr>
      <vt:lpstr>Desenvolvimento HTML</vt:lpstr>
      <vt:lpstr>Slide 8</vt:lpstr>
      <vt:lpstr>Slide 9</vt:lpstr>
      <vt:lpstr>Concluindo o HTML</vt:lpstr>
      <vt:lpstr>Semântica do html5</vt:lpstr>
      <vt:lpstr>Semântica do html5(header)</vt:lpstr>
      <vt:lpstr>Semântica do html5</vt:lpstr>
      <vt:lpstr>Semântica do html5(main)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com layout de imagens</dc:title>
  <dc:creator>Usuário do Windows</dc:creator>
  <cp:lastModifiedBy>VANIA</cp:lastModifiedBy>
  <cp:revision>82</cp:revision>
  <dcterms:created xsi:type="dcterms:W3CDTF">2019-01-31T18:57:18Z</dcterms:created>
  <dcterms:modified xsi:type="dcterms:W3CDTF">2019-03-01T13:20:54Z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