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7"/>
    <p:restoredTop sz="94716"/>
  </p:normalViewPr>
  <p:slideViewPr>
    <p:cSldViewPr snapToGrid="0" snapToObjects="1">
      <p:cViewPr varScale="1">
        <p:scale>
          <a:sx n="103" d="100"/>
          <a:sy n="103" d="100"/>
        </p:scale>
        <p:origin x="11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Parameter Optimization in PEM Fuel Cells: A Genetic algorithm approach</a:t>
            </a:r>
            <a:endParaRPr lang="en-US" dirty="0"/>
          </a:p>
        </p:txBody>
      </p:sp>
      <p:sp>
        <p:nvSpPr>
          <p:cNvPr id="3" name="Subtitle 2"/>
          <p:cNvSpPr>
            <a:spLocks noGrp="1"/>
          </p:cNvSpPr>
          <p:nvPr>
            <p:ph type="subTitle" idx="1"/>
          </p:nvPr>
        </p:nvSpPr>
        <p:spPr/>
        <p:txBody>
          <a:bodyPr/>
          <a:lstStyle/>
          <a:p>
            <a:r>
              <a:rPr lang="en-US" dirty="0" smtClean="0"/>
              <a:t>Chris henson</a:t>
            </a:r>
          </a:p>
          <a:p>
            <a:r>
              <a:rPr lang="en-US" dirty="0" smtClean="0"/>
              <a:t>5/3/17</a:t>
            </a:r>
          </a:p>
          <a:p>
            <a:r>
              <a:rPr lang="en-US" dirty="0" smtClean="0"/>
              <a:t>CS 767</a:t>
            </a:r>
            <a:endParaRPr lang="en-US" dirty="0"/>
          </a:p>
        </p:txBody>
      </p:sp>
    </p:spTree>
    <p:extLst>
      <p:ext uri="{BB962C8B-B14F-4D97-AF65-F5344CB8AC3E}">
        <p14:creationId xmlns:p14="http://schemas.microsoft.com/office/powerpoint/2010/main" val="14869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t>
            </a:r>
            <a:endParaRPr lang="en-US" dirty="0"/>
          </a:p>
        </p:txBody>
      </p:sp>
      <p:sp>
        <p:nvSpPr>
          <p:cNvPr id="3" name="Content Placeholder 2"/>
          <p:cNvSpPr>
            <a:spLocks noGrp="1"/>
          </p:cNvSpPr>
          <p:nvPr>
            <p:ph idx="1"/>
          </p:nvPr>
        </p:nvSpPr>
        <p:spPr/>
        <p:txBody>
          <a:bodyPr>
            <a:normAutofit/>
          </a:bodyPr>
          <a:lstStyle/>
          <a:p>
            <a:r>
              <a:rPr lang="en-US" sz="2800" dirty="0" smtClean="0"/>
              <a:t>Used population of 100—Took the initial approach of how (at least as best to my knowledge) biological genetics happen</a:t>
            </a:r>
          </a:p>
          <a:p>
            <a:pPr lvl="1"/>
            <a:r>
              <a:rPr lang="en-US" sz="2600" dirty="0" smtClean="0"/>
              <a:t>If significant convergence was occurring (without the fitness target being reached very quickly afterwards)-</a:t>
            </a:r>
            <a:r>
              <a:rPr lang="mr-IN" sz="2600" dirty="0" smtClean="0"/>
              <a:t>–</a:t>
            </a:r>
            <a:r>
              <a:rPr lang="en-US" sz="2600" dirty="0" smtClean="0"/>
              <a:t>looked at that as a genetic stagnation.</a:t>
            </a:r>
          </a:p>
          <a:p>
            <a:pPr lvl="1"/>
            <a:r>
              <a:rPr lang="en-US" sz="2600" dirty="0" smtClean="0"/>
              <a:t>Either added more to population, or increased the diversity in some way.</a:t>
            </a:r>
          </a:p>
          <a:p>
            <a:endParaRPr lang="en-US" dirty="0"/>
          </a:p>
        </p:txBody>
      </p:sp>
    </p:spTree>
    <p:extLst>
      <p:ext uri="{BB962C8B-B14F-4D97-AF65-F5344CB8AC3E}">
        <p14:creationId xmlns:p14="http://schemas.microsoft.com/office/powerpoint/2010/main" val="194827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sz="2800" dirty="0"/>
              <a:t>Selection—Used both non-stochastic (absolute percentages) and a stochastic approach for comparison</a:t>
            </a:r>
          </a:p>
          <a:p>
            <a:r>
              <a:rPr lang="en-US" sz="2800" dirty="0"/>
              <a:t>Crossover—Used a stochastic approach for both the parent selection and the crossing point</a:t>
            </a:r>
          </a:p>
          <a:p>
            <a:r>
              <a:rPr lang="en-US" sz="2800" dirty="0"/>
              <a:t>Mutation—Used several non-stochastic (numerical) approaches, and developed a sigmoid function to dictate mutation occurrences</a:t>
            </a:r>
          </a:p>
          <a:p>
            <a:endParaRPr lang="en-US" dirty="0"/>
          </a:p>
        </p:txBody>
      </p:sp>
    </p:spTree>
    <p:extLst>
      <p:ext uri="{BB962C8B-B14F-4D97-AF65-F5344CB8AC3E}">
        <p14:creationId xmlns:p14="http://schemas.microsoft.com/office/powerpoint/2010/main" val="190609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Function	</a:t>
            </a:r>
            <a:endParaRPr lang="en-US" dirty="0"/>
          </a:p>
        </p:txBody>
      </p:sp>
      <p:sp>
        <p:nvSpPr>
          <p:cNvPr id="3" name="Content Placeholder 2"/>
          <p:cNvSpPr>
            <a:spLocks noGrp="1"/>
          </p:cNvSpPr>
          <p:nvPr>
            <p:ph idx="1"/>
          </p:nvPr>
        </p:nvSpPr>
        <p:spPr/>
        <p:txBody>
          <a:bodyPr>
            <a:noAutofit/>
          </a:bodyPr>
          <a:lstStyle/>
          <a:p>
            <a:r>
              <a:rPr lang="en-US" sz="2400" dirty="0" smtClean="0"/>
              <a:t>Programmable sigmoid curve that allows an input for an initial mutation rate, and a final mutation rate, and increases along the sigmoid as the iterations become larger</a:t>
            </a:r>
          </a:p>
          <a:p>
            <a:r>
              <a:rPr lang="en-US" sz="2400" dirty="0" smtClean="0"/>
              <a:t>Idea is that if the algorithm hasn’t found an acceptable solution by the mid part of the run, then much  more likely to be stuck at a local optima and/or not being diverse enough</a:t>
            </a:r>
          </a:p>
          <a:p>
            <a:r>
              <a:rPr lang="en-US" sz="2400" dirty="0" smtClean="0"/>
              <a:t>Most runs find solution before mutation ramps up to significant levels</a:t>
            </a:r>
          </a:p>
          <a:p>
            <a:r>
              <a:rPr lang="en-US" sz="2400" dirty="0" smtClean="0"/>
              <a:t>Since we store the global best found, there is no worry that we may not find it again—We essentially have nothing to lose if we spread the search when nothing initially found</a:t>
            </a:r>
          </a:p>
        </p:txBody>
      </p:sp>
    </p:spTree>
    <p:extLst>
      <p:ext uri="{BB962C8B-B14F-4D97-AF65-F5344CB8AC3E}">
        <p14:creationId xmlns:p14="http://schemas.microsoft.com/office/powerpoint/2010/main" val="65183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Function—Code </a:t>
            </a:r>
            <a:endParaRPr lang="en-US" dirty="0"/>
          </a:p>
        </p:txBody>
      </p:sp>
      <p:sp>
        <p:nvSpPr>
          <p:cNvPr id="3" name="Content Placeholder 2"/>
          <p:cNvSpPr>
            <a:spLocks noGrp="1"/>
          </p:cNvSpPr>
          <p:nvPr>
            <p:ph idx="1"/>
          </p:nvPr>
        </p:nvSpPr>
        <p:spPr/>
        <p:txBody>
          <a:bodyPr/>
          <a:lstStyle/>
          <a:p>
            <a:pPr marL="0" indent="0">
              <a:buNone/>
            </a:pPr>
            <a:r>
              <a:rPr lang="mr-IN" dirty="0" err="1"/>
              <a:t>mut.max</a:t>
            </a:r>
            <a:r>
              <a:rPr lang="mr-IN" dirty="0"/>
              <a:t> &lt;- </a:t>
            </a:r>
            <a:r>
              <a:rPr lang="mr-IN" dirty="0" smtClean="0"/>
              <a:t>0.2</a:t>
            </a:r>
            <a:endParaRPr lang="en-US" dirty="0" smtClean="0"/>
          </a:p>
          <a:p>
            <a:pPr marL="0" indent="0">
              <a:buNone/>
            </a:pPr>
            <a:r>
              <a:rPr lang="mr-IN" dirty="0" err="1" smtClean="0"/>
              <a:t>mut.min</a:t>
            </a:r>
            <a:r>
              <a:rPr lang="mr-IN" dirty="0" smtClean="0"/>
              <a:t> </a:t>
            </a:r>
            <a:r>
              <a:rPr lang="mr-IN" dirty="0"/>
              <a:t>&lt;- </a:t>
            </a:r>
            <a:r>
              <a:rPr lang="mr-IN" dirty="0" smtClean="0"/>
              <a:t>0.05</a:t>
            </a:r>
            <a:endParaRPr lang="en-US" dirty="0" smtClean="0"/>
          </a:p>
          <a:p>
            <a:pPr marL="0" indent="0">
              <a:buNone/>
            </a:pPr>
            <a:r>
              <a:rPr lang="mr-IN" dirty="0" err="1" smtClean="0"/>
              <a:t>count.max</a:t>
            </a:r>
            <a:r>
              <a:rPr lang="mr-IN" dirty="0" smtClean="0"/>
              <a:t> </a:t>
            </a:r>
            <a:r>
              <a:rPr lang="mr-IN" dirty="0"/>
              <a:t>&lt;- </a:t>
            </a:r>
            <a:r>
              <a:rPr lang="mr-IN" dirty="0" smtClean="0"/>
              <a:t>10000</a:t>
            </a:r>
            <a:endParaRPr lang="en-US" dirty="0" smtClean="0"/>
          </a:p>
          <a:p>
            <a:pPr marL="0" indent="0">
              <a:buNone/>
            </a:pPr>
            <a:r>
              <a:rPr lang="en-US" dirty="0"/>
              <a:t>mutation &lt;- </a:t>
            </a:r>
            <a:r>
              <a:rPr lang="en-US" dirty="0" err="1"/>
              <a:t>rbinom</a:t>
            </a:r>
            <a:r>
              <a:rPr lang="en-US" dirty="0"/>
              <a:t>(1, size = 1, </a:t>
            </a:r>
            <a:r>
              <a:rPr lang="en-US" dirty="0" err="1"/>
              <a:t>prob</a:t>
            </a:r>
            <a:r>
              <a:rPr lang="en-US" dirty="0"/>
              <a:t> = </a:t>
            </a:r>
            <a:r>
              <a:rPr lang="en-US" dirty="0" err="1"/>
              <a:t>mut.max</a:t>
            </a:r>
            <a:r>
              <a:rPr lang="en-US" dirty="0"/>
              <a:t> + ((</a:t>
            </a:r>
            <a:r>
              <a:rPr lang="en-US" dirty="0" err="1"/>
              <a:t>mut.min-mut.max</a:t>
            </a:r>
            <a:r>
              <a:rPr lang="en-US" dirty="0"/>
              <a:t>)/(1+((2*count)/</a:t>
            </a:r>
            <a:r>
              <a:rPr lang="en-US" dirty="0" err="1"/>
              <a:t>count.max</a:t>
            </a:r>
            <a:r>
              <a:rPr lang="en-US" dirty="0"/>
              <a:t>)^2)))</a:t>
            </a:r>
          </a:p>
        </p:txBody>
      </p:sp>
    </p:spTree>
    <p:extLst>
      <p:ext uri="{BB962C8B-B14F-4D97-AF65-F5344CB8AC3E}">
        <p14:creationId xmlns:p14="http://schemas.microsoft.com/office/powerpoint/2010/main" val="6590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3510891"/>
              </p:ext>
            </p:extLst>
          </p:nvPr>
        </p:nvGraphicFramePr>
        <p:xfrm>
          <a:off x="3057527" y="609602"/>
          <a:ext cx="7759700" cy="5434010"/>
        </p:xfrm>
        <a:graphic>
          <a:graphicData uri="http://schemas.openxmlformats.org/drawingml/2006/table">
            <a:tbl>
              <a:tblPr>
                <a:tableStyleId>{5C22544A-7EE6-4342-B048-85BDC9FD1C3A}</a:tableStyleId>
              </a:tblPr>
              <a:tblGrid>
                <a:gridCol w="2928936"/>
                <a:gridCol w="1157287"/>
                <a:gridCol w="1914525"/>
                <a:gridCol w="1758952"/>
              </a:tblGrid>
              <a:tr h="1136526">
                <a:tc>
                  <a:txBody>
                    <a:bodyPr/>
                    <a:lstStyle/>
                    <a:p>
                      <a:pPr algn="l" fontAlgn="b"/>
                      <a:r>
                        <a:rPr lang="sk-SK" sz="2400" u="none" strike="noStrike" dirty="0">
                          <a:effectLst/>
                        </a:rPr>
                        <a:t> </a:t>
                      </a:r>
                      <a:endParaRPr lang="sk-SK" sz="2400" b="0" i="0" u="none" strike="noStrike" dirty="0">
                        <a:solidFill>
                          <a:srgbClr val="000000"/>
                        </a:solidFill>
                        <a:effectLst/>
                        <a:latin typeface="Calibri" charset="0"/>
                      </a:endParaRPr>
                    </a:p>
                  </a:txBody>
                  <a:tcPr marL="11927" marR="11927" marT="11927" marB="0" anchor="b"/>
                </a:tc>
                <a:tc>
                  <a:txBody>
                    <a:bodyPr/>
                    <a:lstStyle/>
                    <a:p>
                      <a:pPr algn="l" fontAlgn="b"/>
                      <a:r>
                        <a:rPr lang="en-US" sz="2400" u="none" strike="noStrike" dirty="0">
                          <a:effectLst/>
                        </a:rPr>
                        <a:t>Runs</a:t>
                      </a:r>
                      <a:endParaRPr lang="en-US" sz="2400" b="0" i="0" u="none" strike="noStrike" dirty="0">
                        <a:solidFill>
                          <a:srgbClr val="000000"/>
                        </a:solidFill>
                        <a:effectLst/>
                        <a:latin typeface="Calibri" charset="0"/>
                      </a:endParaRPr>
                    </a:p>
                  </a:txBody>
                  <a:tcPr marL="11927" marR="11927" marT="11927" marB="0" anchor="b"/>
                </a:tc>
                <a:tc>
                  <a:txBody>
                    <a:bodyPr/>
                    <a:lstStyle/>
                    <a:p>
                      <a:pPr algn="l" fontAlgn="b"/>
                      <a:r>
                        <a:rPr lang="en-US" sz="2400" u="none" strike="noStrike">
                          <a:effectLst/>
                        </a:rPr>
                        <a:t>Mean Iter. to Reach Target Fitness</a:t>
                      </a:r>
                      <a:endParaRPr lang="en-US" sz="2400" b="0" i="0" u="none" strike="noStrike">
                        <a:solidFill>
                          <a:srgbClr val="000000"/>
                        </a:solidFill>
                        <a:effectLst/>
                        <a:latin typeface="Calibri" charset="0"/>
                      </a:endParaRPr>
                    </a:p>
                  </a:txBody>
                  <a:tcPr marL="11927" marR="11927" marT="11927" marB="0" anchor="b"/>
                </a:tc>
                <a:tc>
                  <a:txBody>
                    <a:bodyPr/>
                    <a:lstStyle/>
                    <a:p>
                      <a:pPr algn="l" fontAlgn="b"/>
                      <a:r>
                        <a:rPr lang="en-US" sz="2400" u="none" strike="noStrike">
                          <a:effectLst/>
                        </a:rPr>
                        <a:t>Mean Final Fitness</a:t>
                      </a:r>
                      <a:endParaRPr lang="en-US" sz="2400" b="0" i="0" u="none" strike="noStrike">
                        <a:solidFill>
                          <a:srgbClr val="000000"/>
                        </a:solidFill>
                        <a:effectLst/>
                        <a:latin typeface="Calibri" charset="0"/>
                      </a:endParaRPr>
                    </a:p>
                  </a:txBody>
                  <a:tcPr marL="11927" marR="11927" marT="11927" marB="0" anchor="b"/>
                </a:tc>
              </a:tr>
              <a:tr h="699673">
                <a:tc>
                  <a:txBody>
                    <a:bodyPr/>
                    <a:lstStyle/>
                    <a:p>
                      <a:pPr algn="ctr" fontAlgn="b"/>
                      <a:r>
                        <a:rPr lang="mr-IN" sz="2400" u="none" strike="noStrike">
                          <a:effectLst/>
                        </a:rPr>
                        <a:t>10 % Mut, 60% Sel</a:t>
                      </a:r>
                      <a:endParaRPr lang="mr-IN" sz="2400" b="0" i="0" u="none" strike="noStrike">
                        <a:solidFill>
                          <a:srgbClr val="000000"/>
                        </a:solidFill>
                        <a:effectLst/>
                        <a:latin typeface="Calibri" charset="0"/>
                      </a:endParaRPr>
                    </a:p>
                  </a:txBody>
                  <a:tcPr marL="11927" marR="11927" marT="11927" marB="0" anchor="b"/>
                </a:tc>
                <a:tc>
                  <a:txBody>
                    <a:bodyPr/>
                    <a:lstStyle/>
                    <a:p>
                      <a:pPr algn="ctr" fontAlgn="b"/>
                      <a:r>
                        <a:rPr lang="en-US" sz="2400" u="none" strike="noStrike" dirty="0">
                          <a:effectLst/>
                        </a:rPr>
                        <a:t>10</a:t>
                      </a:r>
                      <a:endParaRPr lang="en-US" sz="2400" b="0" i="0" u="none" strike="noStrike" dirty="0">
                        <a:solidFill>
                          <a:srgbClr val="000000"/>
                        </a:solidFill>
                        <a:effectLst/>
                        <a:latin typeface="Calibri" charset="0"/>
                      </a:endParaRPr>
                    </a:p>
                  </a:txBody>
                  <a:tcPr marL="11927" marR="11927" marT="11927" marB="0" anchor="b"/>
                </a:tc>
                <a:tc>
                  <a:txBody>
                    <a:bodyPr/>
                    <a:lstStyle/>
                    <a:p>
                      <a:pPr algn="ctr" fontAlgn="b"/>
                      <a:r>
                        <a:rPr lang="hr-HR" sz="2400" u="none" strike="noStrike" dirty="0">
                          <a:effectLst/>
                        </a:rPr>
                        <a:t>8123.3</a:t>
                      </a:r>
                      <a:endParaRPr lang="hr-HR" sz="2400" b="1" i="0" u="none" strike="noStrike" dirty="0">
                        <a:solidFill>
                          <a:srgbClr val="000000"/>
                        </a:solidFill>
                        <a:effectLst/>
                        <a:latin typeface="Calibri" charset="0"/>
                      </a:endParaRPr>
                    </a:p>
                  </a:txBody>
                  <a:tcPr marL="11927" marR="11927" marT="11927" marB="0" anchor="b"/>
                </a:tc>
                <a:tc>
                  <a:txBody>
                    <a:bodyPr/>
                    <a:lstStyle/>
                    <a:p>
                      <a:pPr algn="ctr" fontAlgn="b"/>
                      <a:r>
                        <a:rPr lang="cs-CZ" sz="2400" u="none" strike="noStrike">
                          <a:effectLst/>
                        </a:rPr>
                        <a:t>0.158697583</a:t>
                      </a:r>
                      <a:endParaRPr lang="cs-CZ" sz="2400" b="1" i="0" u="none" strike="noStrike">
                        <a:solidFill>
                          <a:srgbClr val="000000"/>
                        </a:solidFill>
                        <a:effectLst/>
                        <a:latin typeface="Calibri" charset="0"/>
                      </a:endParaRPr>
                    </a:p>
                  </a:txBody>
                  <a:tcPr marL="11927" marR="11927" marT="11927" marB="0" anchor="b"/>
                </a:tc>
              </a:tr>
              <a:tr h="699673">
                <a:tc>
                  <a:txBody>
                    <a:bodyPr/>
                    <a:lstStyle/>
                    <a:p>
                      <a:pPr algn="ctr" fontAlgn="b"/>
                      <a:r>
                        <a:rPr lang="mr-IN" sz="2400" u="none" strike="noStrike">
                          <a:effectLst/>
                        </a:rPr>
                        <a:t>5% Mut, 60% Sel</a:t>
                      </a:r>
                      <a:endParaRPr lang="mr-IN" sz="2400" b="0" i="0" u="none" strike="noStrike">
                        <a:solidFill>
                          <a:srgbClr val="000000"/>
                        </a:solidFill>
                        <a:effectLst/>
                        <a:latin typeface="Calibri" charset="0"/>
                      </a:endParaRPr>
                    </a:p>
                  </a:txBody>
                  <a:tcPr marL="11927" marR="11927" marT="11927" marB="0" anchor="b"/>
                </a:tc>
                <a:tc>
                  <a:txBody>
                    <a:bodyPr/>
                    <a:lstStyle/>
                    <a:p>
                      <a:pPr algn="ctr" fontAlgn="b"/>
                      <a:r>
                        <a:rPr lang="en-US" sz="2400" u="none" strike="noStrike">
                          <a:effectLst/>
                        </a:rPr>
                        <a:t>10</a:t>
                      </a:r>
                      <a:endParaRPr lang="en-US" sz="2400" b="0" i="0" u="none" strike="noStrike">
                        <a:solidFill>
                          <a:srgbClr val="000000"/>
                        </a:solidFill>
                        <a:effectLst/>
                        <a:latin typeface="Calibri" charset="0"/>
                      </a:endParaRPr>
                    </a:p>
                  </a:txBody>
                  <a:tcPr marL="11927" marR="11927" marT="11927" marB="0" anchor="b"/>
                </a:tc>
                <a:tc>
                  <a:txBody>
                    <a:bodyPr/>
                    <a:lstStyle/>
                    <a:p>
                      <a:pPr algn="ctr" fontAlgn="b"/>
                      <a:r>
                        <a:rPr lang="hr-HR" sz="2400" u="none" strike="noStrike">
                          <a:effectLst/>
                        </a:rPr>
                        <a:t>4349.6</a:t>
                      </a:r>
                      <a:endParaRPr lang="hr-HR" sz="2400" b="1" i="0" u="none" strike="noStrike">
                        <a:solidFill>
                          <a:srgbClr val="000000"/>
                        </a:solidFill>
                        <a:effectLst/>
                        <a:latin typeface="Calibri" charset="0"/>
                      </a:endParaRPr>
                    </a:p>
                  </a:txBody>
                  <a:tcPr marL="11927" marR="11927" marT="11927" marB="0" anchor="b"/>
                </a:tc>
                <a:tc>
                  <a:txBody>
                    <a:bodyPr/>
                    <a:lstStyle/>
                    <a:p>
                      <a:pPr algn="ctr" fontAlgn="b"/>
                      <a:r>
                        <a:rPr lang="cs-CZ" sz="2400" u="none" strike="noStrike">
                          <a:effectLst/>
                        </a:rPr>
                        <a:t>0.151894949</a:t>
                      </a:r>
                      <a:endParaRPr lang="cs-CZ" sz="2400" b="1" i="0" u="none" strike="noStrike">
                        <a:solidFill>
                          <a:srgbClr val="000000"/>
                        </a:solidFill>
                        <a:effectLst/>
                        <a:latin typeface="Calibri" charset="0"/>
                      </a:endParaRPr>
                    </a:p>
                  </a:txBody>
                  <a:tcPr marL="11927" marR="11927" marT="11927" marB="0" anchor="b"/>
                </a:tc>
              </a:tr>
              <a:tr h="699673">
                <a:tc>
                  <a:txBody>
                    <a:bodyPr/>
                    <a:lstStyle/>
                    <a:p>
                      <a:pPr algn="ctr" fontAlgn="b"/>
                      <a:r>
                        <a:rPr lang="mr-IN" sz="2400" u="none" strike="noStrike">
                          <a:effectLst/>
                        </a:rPr>
                        <a:t>7.5% Mut, 60% Sel</a:t>
                      </a:r>
                      <a:endParaRPr lang="mr-IN" sz="2400" b="0" i="0" u="none" strike="noStrike">
                        <a:solidFill>
                          <a:srgbClr val="000000"/>
                        </a:solidFill>
                        <a:effectLst/>
                        <a:latin typeface="Calibri" charset="0"/>
                      </a:endParaRPr>
                    </a:p>
                  </a:txBody>
                  <a:tcPr marL="11927" marR="11927" marT="11927" marB="0" anchor="b"/>
                </a:tc>
                <a:tc>
                  <a:txBody>
                    <a:bodyPr/>
                    <a:lstStyle/>
                    <a:p>
                      <a:pPr algn="ctr" fontAlgn="b"/>
                      <a:r>
                        <a:rPr lang="en-US" sz="2400" u="none" strike="noStrike">
                          <a:effectLst/>
                        </a:rPr>
                        <a:t>10</a:t>
                      </a:r>
                      <a:endParaRPr lang="en-US" sz="2400" b="0" i="0" u="none" strike="noStrike">
                        <a:solidFill>
                          <a:srgbClr val="000000"/>
                        </a:solidFill>
                        <a:effectLst/>
                        <a:latin typeface="Calibri" charset="0"/>
                      </a:endParaRPr>
                    </a:p>
                  </a:txBody>
                  <a:tcPr marL="11927" marR="11927" marT="11927" marB="0" anchor="b"/>
                </a:tc>
                <a:tc>
                  <a:txBody>
                    <a:bodyPr/>
                    <a:lstStyle/>
                    <a:p>
                      <a:pPr algn="ctr" fontAlgn="b"/>
                      <a:r>
                        <a:rPr lang="fi-FI" sz="2400" u="none" strike="noStrike">
                          <a:effectLst/>
                        </a:rPr>
                        <a:t>4794.9</a:t>
                      </a:r>
                      <a:endParaRPr lang="fi-FI" sz="2400" b="1" i="0" u="none" strike="noStrike">
                        <a:solidFill>
                          <a:srgbClr val="000000"/>
                        </a:solidFill>
                        <a:effectLst/>
                        <a:latin typeface="Calibri" charset="0"/>
                      </a:endParaRPr>
                    </a:p>
                  </a:txBody>
                  <a:tcPr marL="11927" marR="11927" marT="11927" marB="0" anchor="b"/>
                </a:tc>
                <a:tc>
                  <a:txBody>
                    <a:bodyPr/>
                    <a:lstStyle/>
                    <a:p>
                      <a:pPr algn="ctr" fontAlgn="b"/>
                      <a:r>
                        <a:rPr lang="tr-TR" sz="2400" u="none" strike="noStrike">
                          <a:effectLst/>
                        </a:rPr>
                        <a:t>0.081612641</a:t>
                      </a:r>
                      <a:endParaRPr lang="tr-TR" sz="2400" b="1" i="0" u="none" strike="noStrike">
                        <a:solidFill>
                          <a:srgbClr val="000000"/>
                        </a:solidFill>
                        <a:effectLst/>
                        <a:latin typeface="Calibri" charset="0"/>
                      </a:endParaRPr>
                    </a:p>
                  </a:txBody>
                  <a:tcPr marL="11927" marR="11927" marT="11927" marB="0" anchor="b"/>
                </a:tc>
              </a:tr>
              <a:tr h="699673">
                <a:tc>
                  <a:txBody>
                    <a:bodyPr/>
                    <a:lstStyle/>
                    <a:p>
                      <a:pPr algn="ctr" fontAlgn="b"/>
                      <a:r>
                        <a:rPr lang="en-US" sz="2400" u="none" strike="noStrike">
                          <a:effectLst/>
                        </a:rPr>
                        <a:t>7.5% Mut, Rand Sel</a:t>
                      </a:r>
                      <a:endParaRPr lang="en-US" sz="2400" b="0" i="0" u="none" strike="noStrike">
                        <a:solidFill>
                          <a:srgbClr val="000000"/>
                        </a:solidFill>
                        <a:effectLst/>
                        <a:latin typeface="Calibri" charset="0"/>
                      </a:endParaRPr>
                    </a:p>
                  </a:txBody>
                  <a:tcPr marL="11927" marR="11927" marT="11927" marB="0" anchor="b"/>
                </a:tc>
                <a:tc>
                  <a:txBody>
                    <a:bodyPr/>
                    <a:lstStyle/>
                    <a:p>
                      <a:pPr algn="ctr" fontAlgn="b"/>
                      <a:r>
                        <a:rPr lang="en-US" sz="2400" u="none" strike="noStrike">
                          <a:effectLst/>
                        </a:rPr>
                        <a:t>10</a:t>
                      </a:r>
                      <a:endParaRPr lang="en-US" sz="2400" b="0" i="0" u="none" strike="noStrike">
                        <a:solidFill>
                          <a:srgbClr val="000000"/>
                        </a:solidFill>
                        <a:effectLst/>
                        <a:latin typeface="Calibri" charset="0"/>
                      </a:endParaRPr>
                    </a:p>
                  </a:txBody>
                  <a:tcPr marL="11927" marR="11927" marT="11927" marB="0" anchor="b"/>
                </a:tc>
                <a:tc>
                  <a:txBody>
                    <a:bodyPr/>
                    <a:lstStyle/>
                    <a:p>
                      <a:pPr algn="ctr" fontAlgn="b"/>
                      <a:r>
                        <a:rPr lang="hr-HR" sz="2400" u="none" strike="noStrike">
                          <a:effectLst/>
                        </a:rPr>
                        <a:t>899.6</a:t>
                      </a:r>
                      <a:endParaRPr lang="hr-HR" sz="2400" b="1" i="0" u="none" strike="noStrike">
                        <a:solidFill>
                          <a:srgbClr val="000000"/>
                        </a:solidFill>
                        <a:effectLst/>
                        <a:latin typeface="Calibri" charset="0"/>
                      </a:endParaRPr>
                    </a:p>
                  </a:txBody>
                  <a:tcPr marL="11927" marR="11927" marT="11927" marB="0" anchor="b"/>
                </a:tc>
                <a:tc>
                  <a:txBody>
                    <a:bodyPr/>
                    <a:lstStyle/>
                    <a:p>
                      <a:pPr algn="ctr" fontAlgn="b"/>
                      <a:r>
                        <a:rPr lang="is-IS" sz="2400" u="none" strike="noStrike">
                          <a:effectLst/>
                        </a:rPr>
                        <a:t>0.070587075</a:t>
                      </a:r>
                      <a:endParaRPr lang="is-IS" sz="2400" b="1" i="0" u="none" strike="noStrike">
                        <a:solidFill>
                          <a:srgbClr val="000000"/>
                        </a:solidFill>
                        <a:effectLst/>
                        <a:latin typeface="Calibri" charset="0"/>
                      </a:endParaRPr>
                    </a:p>
                  </a:txBody>
                  <a:tcPr marL="11927" marR="11927" marT="11927" marB="0" anchor="b"/>
                </a:tc>
              </a:tr>
              <a:tr h="799119">
                <a:tc>
                  <a:txBody>
                    <a:bodyPr/>
                    <a:lstStyle/>
                    <a:p>
                      <a:pPr algn="ctr" fontAlgn="b"/>
                      <a:r>
                        <a:rPr lang="en-US" sz="2400" u="none" strike="noStrike">
                          <a:effectLst/>
                        </a:rPr>
                        <a:t>Sigmoid Mut, Rand Sel, Tgt = 1.578</a:t>
                      </a:r>
                      <a:endParaRPr lang="en-US" sz="2400" b="0" i="0" u="none" strike="noStrike">
                        <a:solidFill>
                          <a:srgbClr val="000000"/>
                        </a:solidFill>
                        <a:effectLst/>
                        <a:latin typeface="Calibri" charset="0"/>
                      </a:endParaRPr>
                    </a:p>
                  </a:txBody>
                  <a:tcPr marL="11927" marR="11927" marT="11927" marB="0" anchor="b"/>
                </a:tc>
                <a:tc>
                  <a:txBody>
                    <a:bodyPr/>
                    <a:lstStyle/>
                    <a:p>
                      <a:pPr algn="ctr" fontAlgn="b"/>
                      <a:r>
                        <a:rPr lang="en-US" sz="2400" u="none" strike="noStrike">
                          <a:effectLst/>
                        </a:rPr>
                        <a:t>10</a:t>
                      </a:r>
                      <a:endParaRPr lang="en-US" sz="2400" b="0" i="0" u="none" strike="noStrike">
                        <a:solidFill>
                          <a:srgbClr val="000000"/>
                        </a:solidFill>
                        <a:effectLst/>
                        <a:latin typeface="Calibri" charset="0"/>
                      </a:endParaRPr>
                    </a:p>
                  </a:txBody>
                  <a:tcPr marL="11927" marR="11927" marT="11927" marB="0" anchor="b"/>
                </a:tc>
                <a:tc>
                  <a:txBody>
                    <a:bodyPr/>
                    <a:lstStyle/>
                    <a:p>
                      <a:pPr algn="ctr" fontAlgn="b"/>
                      <a:r>
                        <a:rPr lang="hr-HR" sz="2400" u="none" strike="noStrike" dirty="0">
                          <a:effectLst/>
                        </a:rPr>
                        <a:t>104.9</a:t>
                      </a:r>
                      <a:endParaRPr lang="hr-HR" sz="2400" b="1" i="0" u="none" strike="noStrike" dirty="0">
                        <a:solidFill>
                          <a:srgbClr val="000000"/>
                        </a:solidFill>
                        <a:effectLst/>
                        <a:latin typeface="Calibri" charset="0"/>
                      </a:endParaRPr>
                    </a:p>
                  </a:txBody>
                  <a:tcPr marL="11927" marR="11927" marT="11927" marB="0" anchor="b"/>
                </a:tc>
                <a:tc>
                  <a:txBody>
                    <a:bodyPr/>
                    <a:lstStyle/>
                    <a:p>
                      <a:pPr algn="ctr" fontAlgn="b"/>
                      <a:r>
                        <a:rPr lang="fi-FI" sz="2400" u="none" strike="noStrike" dirty="0">
                          <a:effectLst/>
                        </a:rPr>
                        <a:t>1.30094879</a:t>
                      </a:r>
                      <a:endParaRPr lang="fi-FI" sz="2400" b="1" i="0" u="none" strike="noStrike" dirty="0">
                        <a:solidFill>
                          <a:srgbClr val="000000"/>
                        </a:solidFill>
                        <a:effectLst/>
                        <a:latin typeface="Calibri" charset="0"/>
                      </a:endParaRPr>
                    </a:p>
                  </a:txBody>
                  <a:tcPr marL="11927" marR="11927" marT="11927" marB="0" anchor="b"/>
                </a:tc>
              </a:tr>
              <a:tr h="699673">
                <a:tc>
                  <a:txBody>
                    <a:bodyPr/>
                    <a:lstStyle/>
                    <a:p>
                      <a:pPr algn="ctr" fontAlgn="b"/>
                      <a:r>
                        <a:rPr lang="en-US" sz="2400" u="none" strike="noStrike">
                          <a:effectLst/>
                        </a:rPr>
                        <a:t>Sigmoid Mut, Rand Sel</a:t>
                      </a:r>
                      <a:endParaRPr lang="en-US" sz="2400" b="0" i="0" u="none" strike="noStrike">
                        <a:solidFill>
                          <a:srgbClr val="000000"/>
                        </a:solidFill>
                        <a:effectLst/>
                        <a:latin typeface="Calibri" charset="0"/>
                      </a:endParaRPr>
                    </a:p>
                  </a:txBody>
                  <a:tcPr marL="11927" marR="11927" marT="11927" marB="0" anchor="b"/>
                </a:tc>
                <a:tc>
                  <a:txBody>
                    <a:bodyPr/>
                    <a:lstStyle/>
                    <a:p>
                      <a:pPr algn="ctr" fontAlgn="b"/>
                      <a:r>
                        <a:rPr lang="en-US" sz="2400" u="none" strike="noStrike">
                          <a:effectLst/>
                        </a:rPr>
                        <a:t>10</a:t>
                      </a:r>
                      <a:endParaRPr lang="en-US" sz="2400" b="0" i="0" u="none" strike="noStrike">
                        <a:solidFill>
                          <a:srgbClr val="000000"/>
                        </a:solidFill>
                        <a:effectLst/>
                        <a:latin typeface="Calibri" charset="0"/>
                      </a:endParaRPr>
                    </a:p>
                  </a:txBody>
                  <a:tcPr marL="11927" marR="11927" marT="11927" marB="0" anchor="b"/>
                </a:tc>
                <a:tc>
                  <a:txBody>
                    <a:bodyPr/>
                    <a:lstStyle/>
                    <a:p>
                      <a:pPr algn="ctr" fontAlgn="b"/>
                      <a:r>
                        <a:rPr lang="hr-HR" sz="2400" u="none" strike="noStrike" dirty="0">
                          <a:effectLst/>
                        </a:rPr>
                        <a:t>1728.7</a:t>
                      </a:r>
                      <a:endParaRPr lang="hr-HR" sz="2400" b="1" i="0" u="none" strike="noStrike" dirty="0">
                        <a:solidFill>
                          <a:srgbClr val="000000"/>
                        </a:solidFill>
                        <a:effectLst/>
                        <a:latin typeface="Calibri" charset="0"/>
                      </a:endParaRPr>
                    </a:p>
                  </a:txBody>
                  <a:tcPr marL="11927" marR="11927" marT="11927" marB="0" anchor="b"/>
                </a:tc>
                <a:tc>
                  <a:txBody>
                    <a:bodyPr/>
                    <a:lstStyle/>
                    <a:p>
                      <a:pPr algn="ctr" fontAlgn="b"/>
                      <a:r>
                        <a:rPr lang="is-IS" sz="2400" u="none" strike="noStrike" dirty="0">
                          <a:effectLst/>
                        </a:rPr>
                        <a:t>0.081919005</a:t>
                      </a:r>
                      <a:endParaRPr lang="is-IS" sz="2400" b="1" i="0" u="none" strike="noStrike" dirty="0">
                        <a:solidFill>
                          <a:srgbClr val="000000"/>
                        </a:solidFill>
                        <a:effectLst/>
                        <a:latin typeface="Calibri" charset="0"/>
                      </a:endParaRPr>
                    </a:p>
                  </a:txBody>
                  <a:tcPr marL="11927" marR="11927" marT="11927" marB="0" anchor="b"/>
                </a:tc>
              </a:tr>
            </a:tbl>
          </a:graphicData>
        </a:graphic>
      </p:graphicFrame>
    </p:spTree>
    <p:extLst>
      <p:ext uri="{BB962C8B-B14F-4D97-AF65-F5344CB8AC3E}">
        <p14:creationId xmlns:p14="http://schemas.microsoft.com/office/powerpoint/2010/main" val="131240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28863" y="0"/>
            <a:ext cx="7086600" cy="6838577"/>
          </a:xfrm>
          <a:prstGeom prst="rect">
            <a:avLst/>
          </a:prstGeom>
        </p:spPr>
      </p:pic>
    </p:spTree>
    <p:extLst>
      <p:ext uri="{BB962C8B-B14F-4D97-AF65-F5344CB8AC3E}">
        <p14:creationId xmlns:p14="http://schemas.microsoft.com/office/powerpoint/2010/main" val="162437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JPS Heuristic	</a:t>
            </a:r>
            <a:endParaRPr lang="en-US" dirty="0"/>
          </a:p>
        </p:txBody>
      </p:sp>
      <p:sp>
        <p:nvSpPr>
          <p:cNvPr id="3" name="Content Placeholder 2"/>
          <p:cNvSpPr>
            <a:spLocks noGrp="1"/>
          </p:cNvSpPr>
          <p:nvPr>
            <p:ph idx="1"/>
          </p:nvPr>
        </p:nvSpPr>
        <p:spPr/>
        <p:txBody>
          <a:bodyPr>
            <a:normAutofit/>
          </a:bodyPr>
          <a:lstStyle/>
          <a:p>
            <a:r>
              <a:rPr lang="en-US" sz="3200" dirty="0" smtClean="0"/>
              <a:t>Work in progress</a:t>
            </a:r>
            <a:r>
              <a:rPr lang="mr-IN" sz="3200" dirty="0" smtClean="0"/>
              <a:t>…</a:t>
            </a:r>
            <a:endParaRPr lang="en-US" sz="3200" dirty="0"/>
          </a:p>
        </p:txBody>
      </p:sp>
    </p:spTree>
    <p:extLst>
      <p:ext uri="{BB962C8B-B14F-4D97-AF65-F5344CB8AC3E}">
        <p14:creationId xmlns:p14="http://schemas.microsoft.com/office/powerpoint/2010/main" val="603148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a:bodyPr>
          <a:lstStyle/>
          <a:p>
            <a:r>
              <a:rPr lang="en-US" sz="3200" dirty="0" smtClean="0"/>
              <a:t>Based on the results of the initial test runs, using a reasonable numeric mutation rate with a random selection seems to work best on both mean target achievement and mean number of iterations</a:t>
            </a:r>
          </a:p>
          <a:p>
            <a:r>
              <a:rPr lang="en-US" sz="3200" dirty="0" smtClean="0"/>
              <a:t>More testing needs to be done, however,  on the new heuristic to see if it can outperform other methods</a:t>
            </a:r>
          </a:p>
        </p:txBody>
      </p:sp>
    </p:spTree>
    <p:extLst>
      <p:ext uri="{BB962C8B-B14F-4D97-AF65-F5344CB8AC3E}">
        <p14:creationId xmlns:p14="http://schemas.microsoft.com/office/powerpoint/2010/main" val="1124946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125</TotalTime>
  <Words>398</Words>
  <Application>Microsoft Macintosh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Mangal</vt:lpstr>
      <vt:lpstr>Arial</vt:lpstr>
      <vt:lpstr>Celestial</vt:lpstr>
      <vt:lpstr>Parameter Optimization in PEM Fuel Cells: A Genetic algorithm approach</vt:lpstr>
      <vt:lpstr>Approach </vt:lpstr>
      <vt:lpstr>Methods</vt:lpstr>
      <vt:lpstr>Mutation Function </vt:lpstr>
      <vt:lpstr>Mutation Function—Code </vt:lpstr>
      <vt:lpstr>Results</vt:lpstr>
      <vt:lpstr>PowerPoint Presentation</vt:lpstr>
      <vt:lpstr>JPS Heuristic </vt:lpstr>
      <vt:lpstr>Conclusion </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Optimization in PEM Fuel Cells: A Genetic algorithmic approach</dc:title>
  <dc:creator>Microsoft Office User</dc:creator>
  <cp:lastModifiedBy>Microsoft Office User</cp:lastModifiedBy>
  <cp:revision>8</cp:revision>
  <dcterms:created xsi:type="dcterms:W3CDTF">2017-05-03T20:41:37Z</dcterms:created>
  <dcterms:modified xsi:type="dcterms:W3CDTF">2017-05-03T22:47:28Z</dcterms:modified>
</cp:coreProperties>
</file>