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265" r:id="rId2"/>
    <p:sldId id="382" r:id="rId3"/>
    <p:sldId id="383" r:id="rId4"/>
    <p:sldId id="384" r:id="rId5"/>
    <p:sldId id="385" r:id="rId6"/>
    <p:sldId id="386" r:id="rId7"/>
    <p:sldId id="394" r:id="rId8"/>
    <p:sldId id="395" r:id="rId9"/>
    <p:sldId id="387" r:id="rId10"/>
    <p:sldId id="396" r:id="rId11"/>
    <p:sldId id="388" r:id="rId12"/>
    <p:sldId id="389" r:id="rId13"/>
    <p:sldId id="390" r:id="rId14"/>
    <p:sldId id="392" r:id="rId15"/>
    <p:sldId id="393" r:id="rId16"/>
    <p:sldId id="391" r:id="rId17"/>
    <p:sldId id="298" r:id="rId18"/>
  </p:sldIdLst>
  <p:sldSz cx="20104100" cy="11309350"/>
  <p:notesSz cx="20104100" cy="1130935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Formular" panose="020B0604020202020204" charset="-52"/>
      <p:regular r:id="rId24"/>
      <p:bold r:id="rId25"/>
      <p:italic r:id="rId26"/>
      <p:boldItalic r:id="rId27"/>
    </p:embeddedFont>
    <p:embeddedFont>
      <p:font typeface="Tahoma" panose="020B0604030504040204" pitchFamily="34" charset="0"/>
      <p:regular r:id="rId28"/>
      <p:bold r:id="rId2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1052" userDrawn="1">
          <p15:clr>
            <a:srgbClr val="A4A3A4"/>
          </p15:clr>
        </p15:guide>
        <p15:guide id="3" orient="horz" pos="538" userDrawn="1">
          <p15:clr>
            <a:srgbClr val="A4A3A4"/>
          </p15:clr>
        </p15:guide>
        <p15:guide id="4" pos="118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" initials="z" lastIdx="1" clrIdx="0">
    <p:extLst>
      <p:ext uri="{19B8F6BF-5375-455C-9EA6-DF929625EA0E}">
        <p15:presenceInfo xmlns:p15="http://schemas.microsoft.com/office/powerpoint/2012/main" userId="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92B"/>
    <a:srgbClr val="0A4A5C"/>
    <a:srgbClr val="005970"/>
    <a:srgbClr val="008AC2"/>
    <a:srgbClr val="00A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9" autoAdjust="0"/>
    <p:restoredTop sz="94660"/>
  </p:normalViewPr>
  <p:slideViewPr>
    <p:cSldViewPr>
      <p:cViewPr varScale="1">
        <p:scale>
          <a:sx n="53" d="100"/>
          <a:sy n="53" d="100"/>
        </p:scale>
        <p:origin x="996" y="78"/>
      </p:cViewPr>
      <p:guideLst>
        <p:guide orient="horz" pos="1786"/>
        <p:guide pos="1052"/>
        <p:guide orient="horz" pos="538"/>
        <p:guide pos="11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9T17:19:51.84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30D8-18DC-402F-A842-06C08DE7CC0A}" type="datetimeFigureOut">
              <a:rPr lang="ru-RU" smtClean="0"/>
              <a:pPr/>
              <a:t>26.09.2022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465B-09D3-4565-8A24-DDE170DF590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3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004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064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44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098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458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122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4401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59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24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73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5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62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32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3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36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67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234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465517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492233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505774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0" y="518949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0" y="545665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0" y="532124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0" y="558839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0" y="572015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585555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g object 26"/>
          <p:cNvSpPr/>
          <p:nvPr/>
        </p:nvSpPr>
        <p:spPr>
          <a:xfrm>
            <a:off x="0" y="598731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g object 27"/>
          <p:cNvSpPr/>
          <p:nvPr/>
        </p:nvSpPr>
        <p:spPr>
          <a:xfrm>
            <a:off x="0" y="612272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g object 28"/>
          <p:cNvSpPr/>
          <p:nvPr/>
        </p:nvSpPr>
        <p:spPr>
          <a:xfrm>
            <a:off x="0" y="625446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g object 29"/>
          <p:cNvSpPr/>
          <p:nvPr/>
        </p:nvSpPr>
        <p:spPr>
          <a:xfrm>
            <a:off x="0" y="638622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g object 30"/>
          <p:cNvSpPr/>
          <p:nvPr/>
        </p:nvSpPr>
        <p:spPr>
          <a:xfrm>
            <a:off x="0" y="65216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g object 31"/>
          <p:cNvSpPr/>
          <p:nvPr/>
        </p:nvSpPr>
        <p:spPr>
          <a:xfrm>
            <a:off x="0" y="665337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g object 32"/>
          <p:cNvSpPr/>
          <p:nvPr/>
        </p:nvSpPr>
        <p:spPr>
          <a:xfrm>
            <a:off x="0" y="479058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g object 33"/>
          <p:cNvSpPr/>
          <p:nvPr/>
        </p:nvSpPr>
        <p:spPr>
          <a:xfrm>
            <a:off x="0" y="67851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g object 34"/>
          <p:cNvSpPr/>
          <p:nvPr/>
        </p:nvSpPr>
        <p:spPr>
          <a:xfrm>
            <a:off x="0" y="691688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g object 35"/>
          <p:cNvSpPr/>
          <p:nvPr/>
        </p:nvSpPr>
        <p:spPr>
          <a:xfrm>
            <a:off x="0" y="718404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g object 36"/>
          <p:cNvSpPr/>
          <p:nvPr/>
        </p:nvSpPr>
        <p:spPr>
          <a:xfrm>
            <a:off x="0" y="731945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g object 37"/>
          <p:cNvSpPr/>
          <p:nvPr/>
        </p:nvSpPr>
        <p:spPr>
          <a:xfrm>
            <a:off x="0" y="745120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g object 38"/>
          <p:cNvSpPr/>
          <p:nvPr/>
        </p:nvSpPr>
        <p:spPr>
          <a:xfrm>
            <a:off x="0" y="771836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g object 39"/>
          <p:cNvSpPr/>
          <p:nvPr/>
        </p:nvSpPr>
        <p:spPr>
          <a:xfrm>
            <a:off x="0" y="758295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g object 40"/>
          <p:cNvSpPr/>
          <p:nvPr/>
        </p:nvSpPr>
        <p:spPr>
          <a:xfrm>
            <a:off x="0" y="785010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g object 41"/>
          <p:cNvSpPr/>
          <p:nvPr/>
        </p:nvSpPr>
        <p:spPr>
          <a:xfrm>
            <a:off x="0" y="798186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g object 42"/>
          <p:cNvSpPr/>
          <p:nvPr/>
        </p:nvSpPr>
        <p:spPr>
          <a:xfrm>
            <a:off x="0" y="811727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g object 43"/>
          <p:cNvSpPr/>
          <p:nvPr/>
        </p:nvSpPr>
        <p:spPr>
          <a:xfrm>
            <a:off x="0" y="824902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g object 44"/>
          <p:cNvSpPr/>
          <p:nvPr/>
        </p:nvSpPr>
        <p:spPr>
          <a:xfrm>
            <a:off x="0" y="838443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g object 45"/>
          <p:cNvSpPr/>
          <p:nvPr/>
        </p:nvSpPr>
        <p:spPr>
          <a:xfrm>
            <a:off x="0" y="851619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g object 46"/>
          <p:cNvSpPr/>
          <p:nvPr/>
        </p:nvSpPr>
        <p:spPr>
          <a:xfrm>
            <a:off x="0" y="864793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g object 47"/>
          <p:cNvSpPr/>
          <p:nvPr/>
        </p:nvSpPr>
        <p:spPr>
          <a:xfrm>
            <a:off x="0" y="878334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g object 48"/>
          <p:cNvSpPr/>
          <p:nvPr/>
        </p:nvSpPr>
        <p:spPr>
          <a:xfrm>
            <a:off x="0" y="891510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g object 49"/>
          <p:cNvSpPr/>
          <p:nvPr/>
        </p:nvSpPr>
        <p:spPr>
          <a:xfrm>
            <a:off x="0" y="705228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g object 50"/>
          <p:cNvSpPr/>
          <p:nvPr/>
        </p:nvSpPr>
        <p:spPr>
          <a:xfrm>
            <a:off x="0" y="904684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g object 51"/>
          <p:cNvSpPr/>
          <p:nvPr/>
        </p:nvSpPr>
        <p:spPr>
          <a:xfrm>
            <a:off x="0" y="917859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g object 52"/>
          <p:cNvSpPr/>
          <p:nvPr/>
        </p:nvSpPr>
        <p:spPr>
          <a:xfrm>
            <a:off x="0" y="944575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g object 53"/>
          <p:cNvSpPr/>
          <p:nvPr/>
        </p:nvSpPr>
        <p:spPr>
          <a:xfrm>
            <a:off x="0" y="95811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bg object 54"/>
          <p:cNvSpPr/>
          <p:nvPr/>
        </p:nvSpPr>
        <p:spPr>
          <a:xfrm>
            <a:off x="0" y="971291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bg object 55"/>
          <p:cNvSpPr/>
          <p:nvPr/>
        </p:nvSpPr>
        <p:spPr>
          <a:xfrm>
            <a:off x="0" y="99800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bg object 56"/>
          <p:cNvSpPr/>
          <p:nvPr/>
        </p:nvSpPr>
        <p:spPr>
          <a:xfrm>
            <a:off x="0" y="984466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bg object 57"/>
          <p:cNvSpPr/>
          <p:nvPr/>
        </p:nvSpPr>
        <p:spPr>
          <a:xfrm>
            <a:off x="0" y="1011181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bg object 58"/>
          <p:cNvSpPr/>
          <p:nvPr/>
        </p:nvSpPr>
        <p:spPr>
          <a:xfrm>
            <a:off x="0" y="1024357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bg object 59"/>
          <p:cNvSpPr/>
          <p:nvPr/>
        </p:nvSpPr>
        <p:spPr>
          <a:xfrm>
            <a:off x="0" y="1037898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bg object 60"/>
          <p:cNvSpPr/>
          <p:nvPr/>
        </p:nvSpPr>
        <p:spPr>
          <a:xfrm>
            <a:off x="0" y="1051073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bg object 61"/>
          <p:cNvSpPr/>
          <p:nvPr/>
        </p:nvSpPr>
        <p:spPr>
          <a:xfrm>
            <a:off x="0" y="106461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bg object 62"/>
          <p:cNvSpPr/>
          <p:nvPr/>
        </p:nvSpPr>
        <p:spPr>
          <a:xfrm>
            <a:off x="0" y="107779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bg object 63"/>
          <p:cNvSpPr/>
          <p:nvPr/>
        </p:nvSpPr>
        <p:spPr>
          <a:xfrm>
            <a:off x="0" y="1090964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bg object 64"/>
          <p:cNvSpPr/>
          <p:nvPr/>
        </p:nvSpPr>
        <p:spPr>
          <a:xfrm>
            <a:off x="0" y="110450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bg object 65"/>
          <p:cNvSpPr/>
          <p:nvPr/>
        </p:nvSpPr>
        <p:spPr>
          <a:xfrm>
            <a:off x="0" y="111768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bg object 66"/>
          <p:cNvSpPr/>
          <p:nvPr/>
        </p:nvSpPr>
        <p:spPr>
          <a:xfrm>
            <a:off x="0" y="931399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bg object 67"/>
          <p:cNvSpPr/>
          <p:nvPr/>
        </p:nvSpPr>
        <p:spPr>
          <a:xfrm>
            <a:off x="0" y="22617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bg object 68"/>
          <p:cNvSpPr/>
          <p:nvPr/>
        </p:nvSpPr>
        <p:spPr>
          <a:xfrm>
            <a:off x="0" y="239346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bg object 69"/>
          <p:cNvSpPr/>
          <p:nvPr/>
        </p:nvSpPr>
        <p:spPr>
          <a:xfrm>
            <a:off x="0" y="266062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bg object 70"/>
          <p:cNvSpPr/>
          <p:nvPr/>
        </p:nvSpPr>
        <p:spPr>
          <a:xfrm>
            <a:off x="0" y="279603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bg object 71"/>
          <p:cNvSpPr/>
          <p:nvPr/>
        </p:nvSpPr>
        <p:spPr>
          <a:xfrm>
            <a:off x="0" y="292778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bg object 72"/>
          <p:cNvSpPr/>
          <p:nvPr/>
        </p:nvSpPr>
        <p:spPr>
          <a:xfrm>
            <a:off x="0" y="319493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bg object 73"/>
          <p:cNvSpPr/>
          <p:nvPr/>
        </p:nvSpPr>
        <p:spPr>
          <a:xfrm>
            <a:off x="0" y="305952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bg object 74"/>
          <p:cNvSpPr/>
          <p:nvPr/>
        </p:nvSpPr>
        <p:spPr>
          <a:xfrm>
            <a:off x="0" y="332668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bg object 75"/>
          <p:cNvSpPr/>
          <p:nvPr/>
        </p:nvSpPr>
        <p:spPr>
          <a:xfrm>
            <a:off x="0" y="345843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bg object 76"/>
          <p:cNvSpPr/>
          <p:nvPr/>
        </p:nvSpPr>
        <p:spPr>
          <a:xfrm>
            <a:off x="0" y="359384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bg object 77"/>
          <p:cNvSpPr/>
          <p:nvPr/>
        </p:nvSpPr>
        <p:spPr>
          <a:xfrm>
            <a:off x="0" y="372560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bg object 78"/>
          <p:cNvSpPr/>
          <p:nvPr/>
        </p:nvSpPr>
        <p:spPr>
          <a:xfrm>
            <a:off x="0" y="386101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bg object 79"/>
          <p:cNvSpPr/>
          <p:nvPr/>
        </p:nvSpPr>
        <p:spPr>
          <a:xfrm>
            <a:off x="0" y="399275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bg object 80"/>
          <p:cNvSpPr/>
          <p:nvPr/>
        </p:nvSpPr>
        <p:spPr>
          <a:xfrm>
            <a:off x="0" y="412451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bg object 81"/>
          <p:cNvSpPr/>
          <p:nvPr/>
        </p:nvSpPr>
        <p:spPr>
          <a:xfrm>
            <a:off x="0" y="42599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bg object 82"/>
          <p:cNvSpPr/>
          <p:nvPr/>
        </p:nvSpPr>
        <p:spPr>
          <a:xfrm>
            <a:off x="0" y="439166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bg object 83"/>
          <p:cNvSpPr/>
          <p:nvPr/>
        </p:nvSpPr>
        <p:spPr>
          <a:xfrm>
            <a:off x="0" y="252886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bg object 84"/>
          <p:cNvSpPr/>
          <p:nvPr/>
        </p:nvSpPr>
        <p:spPr>
          <a:xfrm>
            <a:off x="0" y="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bg object 85"/>
          <p:cNvSpPr/>
          <p:nvPr/>
        </p:nvSpPr>
        <p:spPr>
          <a:xfrm>
            <a:off x="0" y="13175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bg object 86"/>
          <p:cNvSpPr/>
          <p:nvPr/>
        </p:nvSpPr>
        <p:spPr>
          <a:xfrm>
            <a:off x="0" y="39890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bg object 87"/>
          <p:cNvSpPr/>
          <p:nvPr/>
        </p:nvSpPr>
        <p:spPr>
          <a:xfrm>
            <a:off x="0" y="53431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bg object 88"/>
          <p:cNvSpPr/>
          <p:nvPr/>
        </p:nvSpPr>
        <p:spPr>
          <a:xfrm>
            <a:off x="0" y="6660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bg object 89"/>
          <p:cNvSpPr/>
          <p:nvPr/>
        </p:nvSpPr>
        <p:spPr>
          <a:xfrm>
            <a:off x="0" y="93322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bg object 90"/>
          <p:cNvSpPr/>
          <p:nvPr/>
        </p:nvSpPr>
        <p:spPr>
          <a:xfrm>
            <a:off x="0" y="79781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bg object 91"/>
          <p:cNvSpPr/>
          <p:nvPr/>
        </p:nvSpPr>
        <p:spPr>
          <a:xfrm>
            <a:off x="0" y="10649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bg object 92"/>
          <p:cNvSpPr/>
          <p:nvPr/>
        </p:nvSpPr>
        <p:spPr>
          <a:xfrm>
            <a:off x="0" y="119672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bg object 93"/>
          <p:cNvSpPr/>
          <p:nvPr/>
        </p:nvSpPr>
        <p:spPr>
          <a:xfrm>
            <a:off x="0" y="133213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bg object 94"/>
          <p:cNvSpPr/>
          <p:nvPr/>
        </p:nvSpPr>
        <p:spPr>
          <a:xfrm>
            <a:off x="0" y="146389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bg object 95"/>
          <p:cNvSpPr/>
          <p:nvPr/>
        </p:nvSpPr>
        <p:spPr>
          <a:xfrm>
            <a:off x="0" y="15993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bg object 96"/>
          <p:cNvSpPr/>
          <p:nvPr/>
        </p:nvSpPr>
        <p:spPr>
          <a:xfrm>
            <a:off x="0" y="17310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bg object 97"/>
          <p:cNvSpPr/>
          <p:nvPr/>
        </p:nvSpPr>
        <p:spPr>
          <a:xfrm>
            <a:off x="0" y="186280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bg object 98"/>
          <p:cNvSpPr/>
          <p:nvPr/>
        </p:nvSpPr>
        <p:spPr>
          <a:xfrm>
            <a:off x="0" y="19982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bg object 99"/>
          <p:cNvSpPr/>
          <p:nvPr/>
        </p:nvSpPr>
        <p:spPr>
          <a:xfrm>
            <a:off x="0" y="21299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bg object 100"/>
          <p:cNvSpPr/>
          <p:nvPr/>
        </p:nvSpPr>
        <p:spPr>
          <a:xfrm>
            <a:off x="0" y="26716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1" name="bg object 1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7887" y="8249308"/>
            <a:ext cx="2313625" cy="1136059"/>
          </a:xfrm>
          <a:prstGeom prst="rect">
            <a:avLst/>
          </a:prstGeom>
        </p:spPr>
      </p:pic>
      <p:sp>
        <p:nvSpPr>
          <p:cNvPr id="102" name="bg object 102"/>
          <p:cNvSpPr/>
          <p:nvPr/>
        </p:nvSpPr>
        <p:spPr>
          <a:xfrm>
            <a:off x="13274777" y="8313807"/>
            <a:ext cx="910590" cy="1042035"/>
          </a:xfrm>
          <a:custGeom>
            <a:avLst/>
            <a:gdLst/>
            <a:ahLst/>
            <a:cxnLst/>
            <a:rect l="l" t="t" r="r" b="b"/>
            <a:pathLst>
              <a:path w="910590" h="1042034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w="910590" h="1042034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bg object 103"/>
          <p:cNvSpPr/>
          <p:nvPr/>
        </p:nvSpPr>
        <p:spPr>
          <a:xfrm>
            <a:off x="14297686" y="8741619"/>
            <a:ext cx="544195" cy="123189"/>
          </a:xfrm>
          <a:custGeom>
            <a:avLst/>
            <a:gdLst/>
            <a:ahLst/>
            <a:cxnLst/>
            <a:rect l="l" t="t" r="r" b="b"/>
            <a:pathLst>
              <a:path w="544194" h="123190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w="544194" h="123190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w="544194" h="123190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w="544194" h="123190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w="544194" h="123190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w="544194" h="123190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w="544194" h="123190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4" name="bg object 1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3979" y="8745929"/>
            <a:ext cx="75882" cy="116415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6831" y="8919457"/>
            <a:ext cx="1322131" cy="324434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06334" y="8461386"/>
            <a:ext cx="822513" cy="195105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7018" y="9080889"/>
            <a:ext cx="488042" cy="147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917" y="9159875"/>
            <a:ext cx="3568342" cy="16073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348649" y="9620365"/>
            <a:ext cx="45581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академия аналитики данных</a:t>
            </a:r>
          </a:p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при Томском государственном</a:t>
            </a:r>
          </a:p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университете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50237" y="8584860"/>
            <a:ext cx="43043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spc="-300" dirty="0">
                <a:solidFill>
                  <a:srgbClr val="005970"/>
                </a:solidFill>
                <a:latin typeface="Formular" panose="02000000000000000000" pitchFamily="2" charset="-52"/>
              </a:rPr>
              <a:t>data-diving</a:t>
            </a:r>
            <a:endParaRPr lang="ru-RU" sz="1100" dirty="0">
              <a:solidFill>
                <a:srgbClr val="005970"/>
              </a:solidFill>
            </a:endParaRPr>
          </a:p>
        </p:txBody>
      </p:sp>
      <p:grpSp>
        <p:nvGrpSpPr>
          <p:cNvPr id="82" name="Группа 81"/>
          <p:cNvGrpSpPr/>
          <p:nvPr/>
        </p:nvGrpSpPr>
        <p:grpSpPr>
          <a:xfrm>
            <a:off x="13457613" y="6020246"/>
            <a:ext cx="3397894" cy="2536597"/>
            <a:chOff x="13799695" y="6020246"/>
            <a:chExt cx="3397894" cy="2536597"/>
          </a:xfrm>
        </p:grpSpPr>
        <p:sp>
          <p:nvSpPr>
            <p:cNvPr id="83" name="object 41"/>
            <p:cNvSpPr/>
            <p:nvPr/>
          </p:nvSpPr>
          <p:spPr>
            <a:xfrm>
              <a:off x="13799695" y="8258397"/>
              <a:ext cx="2748280" cy="149225"/>
            </a:xfrm>
            <a:custGeom>
              <a:avLst/>
              <a:gdLst/>
              <a:ahLst/>
              <a:cxnLst/>
              <a:rect l="l" t="t" r="r" b="b"/>
              <a:pathLst>
                <a:path w="2748280" h="149225">
                  <a:moveTo>
                    <a:pt x="2747665" y="0"/>
                  </a:moveTo>
                  <a:lnTo>
                    <a:pt x="0" y="0"/>
                  </a:lnTo>
                  <a:lnTo>
                    <a:pt x="0" y="149210"/>
                  </a:lnTo>
                  <a:lnTo>
                    <a:pt x="2747665" y="149210"/>
                  </a:lnTo>
                  <a:lnTo>
                    <a:pt x="2747665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84" name="Группа 83"/>
            <p:cNvGrpSpPr/>
            <p:nvPr/>
          </p:nvGrpSpPr>
          <p:grpSpPr>
            <a:xfrm>
              <a:off x="13799695" y="6020246"/>
              <a:ext cx="3397894" cy="2536597"/>
              <a:chOff x="13799695" y="6020246"/>
              <a:chExt cx="3397894" cy="2536597"/>
            </a:xfrm>
          </p:grpSpPr>
          <p:sp>
            <p:nvSpPr>
              <p:cNvPr id="85" name="object 39"/>
              <p:cNvSpPr/>
              <p:nvPr/>
            </p:nvSpPr>
            <p:spPr>
              <a:xfrm>
                <a:off x="13799704" y="7213927"/>
                <a:ext cx="3397885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97884" h="149225">
                    <a:moveTo>
                      <a:pt x="3397613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97613" y="149210"/>
                    </a:lnTo>
                    <a:lnTo>
                      <a:pt x="3397613" y="0"/>
                    </a:lnTo>
                    <a:close/>
                  </a:path>
                </a:pathLst>
              </a:custGeom>
              <a:solidFill>
                <a:srgbClr val="59BF9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6" name="object 44"/>
              <p:cNvSpPr/>
              <p:nvPr/>
            </p:nvSpPr>
            <p:spPr>
              <a:xfrm>
                <a:off x="13799695" y="7661557"/>
                <a:ext cx="331089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10890" h="149225">
                    <a:moveTo>
                      <a:pt x="3310328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10328" y="149210"/>
                    </a:lnTo>
                    <a:lnTo>
                      <a:pt x="3310328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grpSp>
            <p:nvGrpSpPr>
              <p:cNvPr id="87" name="Группа 86"/>
              <p:cNvGrpSpPr/>
              <p:nvPr/>
            </p:nvGrpSpPr>
            <p:grpSpPr>
              <a:xfrm>
                <a:off x="13799695" y="6020246"/>
                <a:ext cx="3397894" cy="2536597"/>
                <a:chOff x="13799695" y="6020246"/>
                <a:chExt cx="3397894" cy="2536597"/>
              </a:xfrm>
            </p:grpSpPr>
            <p:sp>
              <p:nvSpPr>
                <p:cNvPr id="88" name="object 42"/>
                <p:cNvSpPr/>
                <p:nvPr/>
              </p:nvSpPr>
              <p:spPr>
                <a:xfrm>
                  <a:off x="13799704" y="6318666"/>
                  <a:ext cx="2974340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340" h="149225">
                      <a:moveTo>
                        <a:pt x="2973794" y="0"/>
                      </a:moveTo>
                      <a:lnTo>
                        <a:pt x="0" y="0"/>
                      </a:lnTo>
                      <a:lnTo>
                        <a:pt x="0" y="149210"/>
                      </a:lnTo>
                      <a:lnTo>
                        <a:pt x="2973794" y="149210"/>
                      </a:lnTo>
                      <a:lnTo>
                        <a:pt x="2973794" y="0"/>
                      </a:lnTo>
                      <a:close/>
                    </a:path>
                  </a:pathLst>
                </a:custGeom>
                <a:solidFill>
                  <a:srgbClr val="0D596E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grpSp>
              <p:nvGrpSpPr>
                <p:cNvPr id="89" name="Группа 88"/>
                <p:cNvGrpSpPr/>
                <p:nvPr/>
              </p:nvGrpSpPr>
              <p:grpSpPr>
                <a:xfrm>
                  <a:off x="13799695" y="6020246"/>
                  <a:ext cx="3397894" cy="2536597"/>
                  <a:chOff x="13799695" y="6020246"/>
                  <a:chExt cx="3397894" cy="2536597"/>
                </a:xfrm>
              </p:grpSpPr>
              <p:grpSp>
                <p:nvGrpSpPr>
                  <p:cNvPr id="90" name="Группа 89"/>
                  <p:cNvGrpSpPr/>
                  <p:nvPr/>
                </p:nvGrpSpPr>
                <p:grpSpPr>
                  <a:xfrm>
                    <a:off x="13799695" y="6020246"/>
                    <a:ext cx="3397894" cy="2536597"/>
                    <a:chOff x="13799695" y="6020246"/>
                    <a:chExt cx="3397894" cy="2536597"/>
                  </a:xfrm>
                </p:grpSpPr>
                <p:grpSp>
                  <p:nvGrpSpPr>
                    <p:cNvPr id="92" name="object 25"/>
                    <p:cNvGrpSpPr/>
                    <p:nvPr/>
                  </p:nvGrpSpPr>
                  <p:grpSpPr>
                    <a:xfrm>
                      <a:off x="13799695" y="6020246"/>
                      <a:ext cx="2748280" cy="298450"/>
                      <a:chOff x="13799695" y="6020246"/>
                      <a:chExt cx="2748280" cy="298450"/>
                    </a:xfrm>
                  </p:grpSpPr>
                  <p:sp>
                    <p:nvSpPr>
                      <p:cNvPr id="107" name="object 26"/>
                      <p:cNvSpPr/>
                      <p:nvPr/>
                    </p:nvSpPr>
                    <p:spPr>
                      <a:xfrm>
                        <a:off x="13799706" y="6020246"/>
                        <a:ext cx="245872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58719" h="149225">
                            <a:moveTo>
                              <a:pt x="2458364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2458364" y="149210"/>
                            </a:lnTo>
                            <a:lnTo>
                              <a:pt x="2458364" y="0"/>
                            </a:lnTo>
                            <a:close/>
                          </a:path>
                        </a:pathLst>
                      </a:custGeom>
                      <a:solidFill>
                        <a:srgbClr val="008AC2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 dirty="0"/>
                      </a:p>
                    </p:txBody>
                  </p:sp>
                  <p:sp>
                    <p:nvSpPr>
                      <p:cNvPr id="108" name="object 27"/>
                      <p:cNvSpPr/>
                      <p:nvPr/>
                    </p:nvSpPr>
                    <p:spPr>
                      <a:xfrm>
                        <a:off x="13799695" y="6169456"/>
                        <a:ext cx="274828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48280" h="149225">
                            <a:moveTo>
                              <a:pt x="2747665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747665" y="149199"/>
                            </a:lnTo>
                            <a:lnTo>
                              <a:pt x="2747665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 dirty="0"/>
                      </a:p>
                    </p:txBody>
                  </p:sp>
                </p:grpSp>
                <p:sp>
                  <p:nvSpPr>
                    <p:cNvPr id="93" name="object 28"/>
                    <p:cNvSpPr/>
                    <p:nvPr/>
                  </p:nvSpPr>
                  <p:spPr>
                    <a:xfrm>
                      <a:off x="13799695" y="661708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94E3F5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 dirty="0"/>
                    </a:p>
                  </p:txBody>
                </p:sp>
                <p:grpSp>
                  <p:nvGrpSpPr>
                    <p:cNvPr id="94" name="object 29"/>
                    <p:cNvGrpSpPr/>
                    <p:nvPr/>
                  </p:nvGrpSpPr>
                  <p:grpSpPr>
                    <a:xfrm>
                      <a:off x="13799704" y="6915517"/>
                      <a:ext cx="3397885" cy="298450"/>
                      <a:chOff x="13799704" y="6915517"/>
                      <a:chExt cx="3397885" cy="298450"/>
                    </a:xfrm>
                  </p:grpSpPr>
                  <p:sp>
                    <p:nvSpPr>
                      <p:cNvPr id="105" name="object 30"/>
                      <p:cNvSpPr/>
                      <p:nvPr/>
                    </p:nvSpPr>
                    <p:spPr>
                      <a:xfrm>
                        <a:off x="13799704" y="69155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 dirty="0"/>
                      </a:p>
                    </p:txBody>
                  </p:sp>
                  <p:sp>
                    <p:nvSpPr>
                      <p:cNvPr id="106" name="object 31"/>
                      <p:cNvSpPr/>
                      <p:nvPr/>
                    </p:nvSpPr>
                    <p:spPr>
                      <a:xfrm>
                        <a:off x="13799704" y="70647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 dirty="0"/>
                      </a:p>
                    </p:txBody>
                  </p:sp>
                </p:grpSp>
                <p:grpSp>
                  <p:nvGrpSpPr>
                    <p:cNvPr id="95" name="object 32"/>
                    <p:cNvGrpSpPr/>
                    <p:nvPr/>
                  </p:nvGrpSpPr>
                  <p:grpSpPr>
                    <a:xfrm>
                      <a:off x="13799704" y="7363137"/>
                      <a:ext cx="3397885" cy="298450"/>
                      <a:chOff x="13799704" y="7363137"/>
                      <a:chExt cx="3397885" cy="298450"/>
                    </a:xfrm>
                  </p:grpSpPr>
                  <p:sp>
                    <p:nvSpPr>
                      <p:cNvPr id="103" name="object 33"/>
                      <p:cNvSpPr/>
                      <p:nvPr/>
                    </p:nvSpPr>
                    <p:spPr>
                      <a:xfrm>
                        <a:off x="13799704" y="736313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 dirty="0"/>
                      </a:p>
                    </p:txBody>
                  </p:sp>
                  <p:sp>
                    <p:nvSpPr>
                      <p:cNvPr id="104" name="object 34"/>
                      <p:cNvSpPr/>
                      <p:nvPr/>
                    </p:nvSpPr>
                    <p:spPr>
                      <a:xfrm>
                        <a:off x="13799704" y="751235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 dirty="0"/>
                      </a:p>
                    </p:txBody>
                  </p:sp>
                </p:grpSp>
                <p:grpSp>
                  <p:nvGrpSpPr>
                    <p:cNvPr id="96" name="object 35"/>
                    <p:cNvGrpSpPr/>
                    <p:nvPr/>
                  </p:nvGrpSpPr>
                  <p:grpSpPr>
                    <a:xfrm>
                      <a:off x="13799695" y="7810767"/>
                      <a:ext cx="3310890" cy="447675"/>
                      <a:chOff x="13799695" y="7810767"/>
                      <a:chExt cx="3310890" cy="447675"/>
                    </a:xfrm>
                  </p:grpSpPr>
                  <p:sp>
                    <p:nvSpPr>
                      <p:cNvPr id="100" name="object 36"/>
                      <p:cNvSpPr/>
                      <p:nvPr/>
                    </p:nvSpPr>
                    <p:spPr>
                      <a:xfrm>
                        <a:off x="13799695" y="7810767"/>
                        <a:ext cx="331089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10890" h="149225">
                            <a:moveTo>
                              <a:pt x="3310328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10328" y="149210"/>
                            </a:lnTo>
                            <a:lnTo>
                              <a:pt x="3310328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 dirty="0"/>
                      </a:p>
                    </p:txBody>
                  </p:sp>
                  <p:sp>
                    <p:nvSpPr>
                      <p:cNvPr id="101" name="object 37"/>
                      <p:cNvSpPr/>
                      <p:nvPr/>
                    </p:nvSpPr>
                    <p:spPr>
                      <a:xfrm>
                        <a:off x="13799695" y="7959988"/>
                        <a:ext cx="313690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36900" h="149225">
                            <a:moveTo>
                              <a:pt x="3136532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136532" y="149210"/>
                            </a:lnTo>
                            <a:lnTo>
                              <a:pt x="3136532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 dirty="0"/>
                      </a:p>
                    </p:txBody>
                  </p:sp>
                  <p:sp>
                    <p:nvSpPr>
                      <p:cNvPr id="102" name="object 38"/>
                      <p:cNvSpPr/>
                      <p:nvPr/>
                    </p:nvSpPr>
                    <p:spPr>
                      <a:xfrm>
                        <a:off x="13799706" y="8109198"/>
                        <a:ext cx="297434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74340" h="149225">
                            <a:moveTo>
                              <a:pt x="2973794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973794" y="149199"/>
                            </a:lnTo>
                            <a:lnTo>
                              <a:pt x="2973794" y="0"/>
                            </a:lnTo>
                            <a:close/>
                          </a:path>
                        </a:pathLst>
                      </a:custGeom>
                      <a:solidFill>
                        <a:srgbClr val="94DED9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 dirty="0"/>
                      </a:p>
                    </p:txBody>
                  </p:sp>
                </p:grpSp>
                <p:sp>
                  <p:nvSpPr>
                    <p:cNvPr id="97" name="object 40"/>
                    <p:cNvSpPr/>
                    <p:nvPr/>
                  </p:nvSpPr>
                  <p:spPr>
                    <a:xfrm>
                      <a:off x="13799695" y="6467876"/>
                      <a:ext cx="313690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36900" h="149225">
                          <a:moveTo>
                            <a:pt x="313653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136532" y="149210"/>
                          </a:lnTo>
                          <a:lnTo>
                            <a:pt x="3136532" y="0"/>
                          </a:lnTo>
                          <a:close/>
                        </a:path>
                      </a:pathLst>
                    </a:custGeom>
                    <a:solidFill>
                      <a:srgbClr val="F7692B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 dirty="0"/>
                    </a:p>
                  </p:txBody>
                </p:sp>
                <p:sp>
                  <p:nvSpPr>
                    <p:cNvPr id="98" name="object 43"/>
                    <p:cNvSpPr/>
                    <p:nvPr/>
                  </p:nvSpPr>
                  <p:spPr>
                    <a:xfrm>
                      <a:off x="13799695" y="676629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 dirty="0"/>
                    </a:p>
                  </p:txBody>
                </p:sp>
                <p:sp>
                  <p:nvSpPr>
                    <p:cNvPr id="99" name="object 45"/>
                    <p:cNvSpPr/>
                    <p:nvPr/>
                  </p:nvSpPr>
                  <p:spPr>
                    <a:xfrm>
                      <a:off x="13799704" y="8407618"/>
                      <a:ext cx="245872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8719" h="149225">
                          <a:moveTo>
                            <a:pt x="2458364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2458364" y="149210"/>
                          </a:lnTo>
                          <a:lnTo>
                            <a:pt x="2458364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 dirty="0"/>
                    </a:p>
                  </p:txBody>
                </p:sp>
              </p:grpSp>
              <p:sp>
                <p:nvSpPr>
                  <p:cNvPr id="91" name="object 46"/>
                  <p:cNvSpPr/>
                  <p:nvPr/>
                </p:nvSpPr>
                <p:spPr>
                  <a:xfrm>
                    <a:off x="14839323" y="6720907"/>
                    <a:ext cx="1196975" cy="1135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6975" h="1135379">
                        <a:moveTo>
                          <a:pt x="405851" y="0"/>
                        </a:moveTo>
                        <a:lnTo>
                          <a:pt x="0" y="0"/>
                        </a:lnTo>
                        <a:lnTo>
                          <a:pt x="0" y="1135253"/>
                        </a:lnTo>
                        <a:lnTo>
                          <a:pt x="405851" y="1135253"/>
                        </a:lnTo>
                        <a:lnTo>
                          <a:pt x="487955" y="1133740"/>
                        </a:lnTo>
                        <a:lnTo>
                          <a:pt x="564248" y="1129304"/>
                        </a:lnTo>
                        <a:lnTo>
                          <a:pt x="634940" y="1122097"/>
                        </a:lnTo>
                        <a:lnTo>
                          <a:pt x="700240" y="1112273"/>
                        </a:lnTo>
                        <a:lnTo>
                          <a:pt x="760357" y="1099985"/>
                        </a:lnTo>
                        <a:lnTo>
                          <a:pt x="815501" y="1085386"/>
                        </a:lnTo>
                        <a:lnTo>
                          <a:pt x="865880" y="1068630"/>
                        </a:lnTo>
                        <a:lnTo>
                          <a:pt x="911705" y="1049869"/>
                        </a:lnTo>
                        <a:lnTo>
                          <a:pt x="953185" y="1029257"/>
                        </a:lnTo>
                        <a:lnTo>
                          <a:pt x="990529" y="1006947"/>
                        </a:lnTo>
                        <a:lnTo>
                          <a:pt x="1023946" y="983091"/>
                        </a:lnTo>
                        <a:lnTo>
                          <a:pt x="1053646" y="957844"/>
                        </a:lnTo>
                        <a:lnTo>
                          <a:pt x="1102732" y="903788"/>
                        </a:lnTo>
                        <a:lnTo>
                          <a:pt x="1139461" y="846003"/>
                        </a:lnTo>
                        <a:lnTo>
                          <a:pt x="1165508" y="785715"/>
                        </a:lnTo>
                        <a:lnTo>
                          <a:pt x="1182549" y="724148"/>
                        </a:lnTo>
                        <a:lnTo>
                          <a:pt x="1192258" y="662529"/>
                        </a:lnTo>
                        <a:lnTo>
                          <a:pt x="1196310" y="602084"/>
                        </a:lnTo>
                        <a:lnTo>
                          <a:pt x="1196738" y="572684"/>
                        </a:lnTo>
                        <a:lnTo>
                          <a:pt x="1196738" y="552286"/>
                        </a:lnTo>
                        <a:lnTo>
                          <a:pt x="1194886" y="495837"/>
                        </a:lnTo>
                        <a:lnTo>
                          <a:pt x="1188215" y="437013"/>
                        </a:lnTo>
                        <a:lnTo>
                          <a:pt x="1175050" y="377105"/>
                        </a:lnTo>
                        <a:lnTo>
                          <a:pt x="1153715" y="317398"/>
                        </a:lnTo>
                        <a:lnTo>
                          <a:pt x="1122536" y="259180"/>
                        </a:lnTo>
                        <a:lnTo>
                          <a:pt x="1079838" y="203740"/>
                        </a:lnTo>
                        <a:lnTo>
                          <a:pt x="1023946" y="152365"/>
                        </a:lnTo>
                        <a:lnTo>
                          <a:pt x="990529" y="128604"/>
                        </a:lnTo>
                        <a:lnTo>
                          <a:pt x="953185" y="106342"/>
                        </a:lnTo>
                        <a:lnTo>
                          <a:pt x="911705" y="85740"/>
                        </a:lnTo>
                        <a:lnTo>
                          <a:pt x="865880" y="66959"/>
                        </a:lnTo>
                        <a:lnTo>
                          <a:pt x="815501" y="50160"/>
                        </a:lnTo>
                        <a:lnTo>
                          <a:pt x="760357" y="35504"/>
                        </a:lnTo>
                        <a:lnTo>
                          <a:pt x="700240" y="23151"/>
                        </a:lnTo>
                        <a:lnTo>
                          <a:pt x="634940" y="13264"/>
                        </a:lnTo>
                        <a:lnTo>
                          <a:pt x="564248" y="6002"/>
                        </a:lnTo>
                        <a:lnTo>
                          <a:pt x="487955" y="1527"/>
                        </a:lnTo>
                        <a:lnTo>
                          <a:pt x="40585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</p:grpSp>
        </p:grpSp>
      </p:grpSp>
      <p:grpSp>
        <p:nvGrpSpPr>
          <p:cNvPr id="109" name="object 124"/>
          <p:cNvGrpSpPr/>
          <p:nvPr/>
        </p:nvGrpSpPr>
        <p:grpSpPr>
          <a:xfrm>
            <a:off x="0" y="6020246"/>
            <a:ext cx="13348649" cy="2536825"/>
            <a:chOff x="0" y="6020246"/>
            <a:chExt cx="13675360" cy="2536825"/>
          </a:xfrm>
        </p:grpSpPr>
        <p:sp>
          <p:nvSpPr>
            <p:cNvPr id="110" name="object 125"/>
            <p:cNvSpPr/>
            <p:nvPr/>
          </p:nvSpPr>
          <p:spPr>
            <a:xfrm>
              <a:off x="0" y="6020246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126"/>
            <p:cNvSpPr/>
            <p:nvPr/>
          </p:nvSpPr>
          <p:spPr>
            <a:xfrm>
              <a:off x="0" y="6167990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127"/>
            <p:cNvSpPr/>
            <p:nvPr/>
          </p:nvSpPr>
          <p:spPr>
            <a:xfrm>
              <a:off x="0" y="6467635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128"/>
            <p:cNvSpPr/>
            <p:nvPr/>
          </p:nvSpPr>
          <p:spPr>
            <a:xfrm>
              <a:off x="0" y="6319860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129"/>
            <p:cNvSpPr/>
            <p:nvPr/>
          </p:nvSpPr>
          <p:spPr>
            <a:xfrm>
              <a:off x="0" y="69150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130"/>
            <p:cNvSpPr/>
            <p:nvPr/>
          </p:nvSpPr>
          <p:spPr>
            <a:xfrm>
              <a:off x="0" y="676725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131"/>
            <p:cNvSpPr/>
            <p:nvPr/>
          </p:nvSpPr>
          <p:spPr>
            <a:xfrm>
              <a:off x="0" y="66194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132"/>
            <p:cNvSpPr/>
            <p:nvPr/>
          </p:nvSpPr>
          <p:spPr>
            <a:xfrm>
              <a:off x="0" y="70668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8" name="object 133"/>
            <p:cNvSpPr/>
            <p:nvPr/>
          </p:nvSpPr>
          <p:spPr>
            <a:xfrm>
              <a:off x="0" y="721464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9" name="object 134"/>
            <p:cNvSpPr/>
            <p:nvPr/>
          </p:nvSpPr>
          <p:spPr>
            <a:xfrm>
              <a:off x="0" y="73624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135"/>
            <p:cNvSpPr/>
            <p:nvPr/>
          </p:nvSpPr>
          <p:spPr>
            <a:xfrm>
              <a:off x="0" y="75142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136"/>
            <p:cNvSpPr/>
            <p:nvPr/>
          </p:nvSpPr>
          <p:spPr>
            <a:xfrm>
              <a:off x="0" y="76620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2" name="object 137"/>
            <p:cNvSpPr/>
            <p:nvPr/>
          </p:nvSpPr>
          <p:spPr>
            <a:xfrm>
              <a:off x="0" y="7961673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138"/>
            <p:cNvSpPr/>
            <p:nvPr/>
          </p:nvSpPr>
          <p:spPr>
            <a:xfrm>
              <a:off x="0" y="81094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5" name="object 139"/>
            <p:cNvSpPr/>
            <p:nvPr/>
          </p:nvSpPr>
          <p:spPr>
            <a:xfrm>
              <a:off x="0" y="82612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86"/>
                  </a:lnTo>
                  <a:lnTo>
                    <a:pt x="13674976" y="147786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140"/>
            <p:cNvSpPr/>
            <p:nvPr/>
          </p:nvSpPr>
          <p:spPr>
            <a:xfrm>
              <a:off x="0" y="84090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7" name="object 141"/>
            <p:cNvSpPr/>
            <p:nvPr/>
          </p:nvSpPr>
          <p:spPr>
            <a:xfrm>
              <a:off x="0" y="78138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4" name="object 124">
            <a:extLst>
              <a:ext uri="{FF2B5EF4-FFF2-40B4-BE49-F238E27FC236}">
                <a16:creationId xmlns:a16="http://schemas.microsoft.com/office/drawing/2014/main" id="{C061D660-2701-47EF-A286-33B2B5C4475B}"/>
              </a:ext>
            </a:extLst>
          </p:cNvPr>
          <p:cNvSpPr txBox="1"/>
          <p:nvPr/>
        </p:nvSpPr>
        <p:spPr>
          <a:xfrm>
            <a:off x="8514326" y="5385198"/>
            <a:ext cx="9372600" cy="36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dirty="0" smtClean="0">
                <a:latin typeface="Formular" panose="02000000000000000000" pitchFamily="2" charset="-52"/>
                <a:cs typeface="Tahoma"/>
              </a:rPr>
              <a:t>Разносилин</a:t>
            </a:r>
            <a:r>
              <a:rPr lang="ru-RU" sz="3200" b="1" dirty="0" smtClean="0">
                <a:latin typeface="Formular" panose="02000000000000000000" pitchFamily="2" charset="-52"/>
                <a:cs typeface="Tahoma"/>
              </a:rPr>
              <a:t> Алексей Дмитриевич</a:t>
            </a:r>
            <a:endParaRPr lang="ru-RU" sz="3200" dirty="0">
              <a:latin typeface="Formular" panose="02000000000000000000" pitchFamily="2" charset="-52"/>
              <a:cs typeface="Tahoma"/>
            </a:endParaRPr>
          </a:p>
        </p:txBody>
      </p:sp>
      <p:sp>
        <p:nvSpPr>
          <p:cNvPr id="57" name="Заголовок 1">
            <a:extLst>
              <a:ext uri="{FF2B5EF4-FFF2-40B4-BE49-F238E27FC236}">
                <a16:creationId xmlns:a16="http://schemas.microsoft.com/office/drawing/2014/main" id="{AB62D73D-A4BF-4462-858C-28B05F6EA3ED}"/>
              </a:ext>
            </a:extLst>
          </p:cNvPr>
          <p:cNvSpPr txBox="1">
            <a:spLocks/>
          </p:cNvSpPr>
          <p:nvPr/>
        </p:nvSpPr>
        <p:spPr>
          <a:xfrm>
            <a:off x="1670050" y="1311275"/>
            <a:ext cx="12420600" cy="1524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ea typeface="+mj-ea"/>
                <a:cs typeface="Tahoma"/>
              </a:defRPr>
            </a:lvl1pPr>
          </a:lstStyle>
          <a:p>
            <a:pPr>
              <a:lnSpc>
                <a:spcPct val="75000"/>
              </a:lnSpc>
            </a:pPr>
            <a:r>
              <a:rPr lang="ru-RU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Итоговый проект по программе «</a:t>
            </a:r>
            <a:r>
              <a:rPr lang="en-US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Data</a:t>
            </a:r>
            <a:r>
              <a:rPr lang="ru-RU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-аналитик: старт карьеры»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9DF69-EFFD-4811-936B-3630CBBF02A6}"/>
              </a:ext>
            </a:extLst>
          </p:cNvPr>
          <p:cNvSpPr txBox="1"/>
          <p:nvPr/>
        </p:nvSpPr>
        <p:spPr>
          <a:xfrm>
            <a:off x="1674586" y="5417314"/>
            <a:ext cx="8148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Поток № </a:t>
            </a:r>
            <a:r>
              <a:rPr lang="ru-RU" sz="32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</a:rPr>
              <a:t>105 </a:t>
            </a: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— октябрь 2022  г.</a:t>
            </a:r>
          </a:p>
        </p:txBody>
      </p:sp>
    </p:spTree>
    <p:extLst>
      <p:ext uri="{BB962C8B-B14F-4D97-AF65-F5344CB8AC3E}">
        <p14:creationId xmlns:p14="http://schemas.microsoft.com/office/powerpoint/2010/main" val="602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592072" y="464065"/>
            <a:ext cx="170688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результатов(по заработной плате)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81" name="Рисунок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18" y="1533470"/>
            <a:ext cx="9687909" cy="4746425"/>
          </a:xfrm>
          <a:prstGeom prst="rect">
            <a:avLst/>
          </a:pr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427" y="1717657"/>
            <a:ext cx="9624839" cy="8726653"/>
          </a:xfrm>
          <a:prstGeom prst="rect">
            <a:avLst/>
          </a:prstGeom>
        </p:spPr>
      </p:pic>
      <p:pic>
        <p:nvPicPr>
          <p:cNvPr id="83" name="Рисунок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543" y="6490467"/>
            <a:ext cx="8113905" cy="42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746250" y="1136839"/>
            <a:ext cx="17068800" cy="77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Полученные результаты</a:t>
            </a:r>
            <a:r>
              <a:rPr lang="ru-RU" sz="44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Самые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востребованные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вакансии: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программист 1с,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тестировщик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системный администратор, системный аналитик,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инженер, программисты, графический дизайнер.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Самые востребованные навыки SQL(и его диалекты), 1С программирование,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и другие языки программирования и графические редакторы.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Самые востребованные вакансии и навыки не являются самыми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высокооплачиваемыми.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вакансий с Москве более чем в 2 раза больше чем в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С.Петербурге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и в разы больше чем в остальных регионах.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Средние ЗП по Москве так же выше, но не так кардинально отличаются от регионов.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255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967817"/>
            <a:ext cx="17068800" cy="4483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Рекомендации </a:t>
            </a:r>
            <a:r>
              <a:rPr lang="ru-RU" sz="44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для Заказчика: </a:t>
            </a:r>
            <a:endParaRPr lang="ru-RU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Наиболее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востребованы претенденты с опытом работы 1-3 года и от 3-6 лет, достаточно мало "без опыта"( возможно стоит обратить внимание на практические курсы повышения квалификации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вакансий в Москве и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С.Петербурге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намного больше чем в других регионах,  при реализации рекламной кампании стоит уделить им особое внимание.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32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898650" y="1164447"/>
            <a:ext cx="17068800" cy="370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* Перспективные направления для дальнейшего анализа </a:t>
            </a:r>
            <a:r>
              <a:rPr lang="ru-RU" sz="44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: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Посмотреть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 вакансии и навыки отдельно по опыту работы - что требуется "сейчас" без опыта и что требуется "опытным" - тоже повышение квалификации.</a:t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После уточнения у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заказчика,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что то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детализировать,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если это необходимо - например программистов по языкам отдельно или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СУБД SQL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 разновидностям.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246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78" name="Рисунок 77"/>
          <p:cNvPicPr/>
          <p:nvPr/>
        </p:nvPicPr>
        <p:blipFill>
          <a:blip r:embed="rId3"/>
          <a:stretch>
            <a:fillRect/>
          </a:stretch>
        </p:blipFill>
        <p:spPr>
          <a:xfrm>
            <a:off x="1365250" y="1505036"/>
            <a:ext cx="17907000" cy="893927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2294382" y="531441"/>
            <a:ext cx="3566668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 err="1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Дашборд</a:t>
            </a:r>
            <a:endParaRPr lang="ru-RU" sz="5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9650" y="378832"/>
            <a:ext cx="8839200" cy="2404586"/>
          </a:xfrm>
          <a:prstGeom prst="downArrowCallout">
            <a:avLst>
              <a:gd name="adj1" fmla="val 25000"/>
              <a:gd name="adj2" fmla="val 18535"/>
              <a:gd name="adj3" fmla="val 25000"/>
              <a:gd name="adj4" fmla="val 64977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 верхней части </a:t>
            </a:r>
            <a:r>
              <a:rPr lang="ru-RU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дашборда</a:t>
            </a: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находятся 4-е раскрывающиеся списка (Название вакансии, Название навыка, Регион, Опыт работы) в которых можно выбрать   один, несколько или все пункты</a:t>
            </a:r>
            <a:endParaRPr lang="ru-RU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36650" y="2536592"/>
            <a:ext cx="16459200" cy="1046429"/>
          </a:xfrm>
          <a:prstGeom prst="roundRect">
            <a:avLst/>
          </a:prstGeom>
          <a:solidFill>
            <a:schemeClr val="lt1">
              <a:alpha val="30000"/>
            </a:schemeClr>
          </a:solidFill>
          <a:ln w="57150">
            <a:solidFill>
              <a:srgbClr val="F7692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Выноска со стрелкой вверх 7"/>
          <p:cNvSpPr/>
          <p:nvPr/>
        </p:nvSpPr>
        <p:spPr>
          <a:xfrm>
            <a:off x="16910050" y="3640980"/>
            <a:ext cx="2590800" cy="3820217"/>
          </a:xfrm>
          <a:prstGeom prst="upArrow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кнопка «сброса», которая возвращает все списки в положение где выбраны все элементы всех списков</a:t>
            </a:r>
            <a:endParaRPr lang="ru-RU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2050" y="4477612"/>
            <a:ext cx="15621000" cy="8002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Кнопка «сброса» и множественный выбор выполняется при нажатой клавише «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  <a:p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36650" y="3583021"/>
            <a:ext cx="18135600" cy="6861289"/>
          </a:xfrm>
          <a:prstGeom prst="roundRect">
            <a:avLst/>
          </a:prstGeom>
          <a:solidFill>
            <a:schemeClr val="tx2">
              <a:lumMod val="20000"/>
              <a:lumOff val="80000"/>
              <a:alpha val="87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4-е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линейчатые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диаграммы.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2-е по минимально средней заработной плате по вакансиям и навыкам и 2-е количеству вакансий и навыков.</a:t>
            </a:r>
          </a:p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Левый столбец диаграмм по вакансиям, правый по навыкам. Так же диаграммы разделены по цвету: темно-синий по заработной плате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светло-синий по количеству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Левый столбец диаграмм по вакансиям, правый по навыкам. Так же диаграммы разделены по цвету: темно-синий по заработной плате, светло-синий по количеству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77" name="Рисунок 76"/>
          <p:cNvPicPr/>
          <p:nvPr/>
        </p:nvPicPr>
        <p:blipFill>
          <a:blip r:embed="rId3"/>
          <a:stretch>
            <a:fillRect/>
          </a:stretch>
        </p:blipFill>
        <p:spPr>
          <a:xfrm>
            <a:off x="1593850" y="147723"/>
            <a:ext cx="17297400" cy="105961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42250" y="3583021"/>
            <a:ext cx="3962400" cy="6771084"/>
          </a:xfrm>
          <a:prstGeom prst="rect">
            <a:avLst/>
          </a:prstGeom>
          <a:solidFill>
            <a:schemeClr val="bg1">
              <a:alpha val="71000"/>
            </a:schemeClr>
          </a:solidFill>
          <a:effectLst>
            <a:glow rad="127000">
              <a:schemeClr val="tx2">
                <a:lumMod val="40000"/>
                <a:lumOff val="60000"/>
                <a:alpha val="37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Так же имеется возможность выделять связанные элементы по «клику» на любой элемент(полоску) любой диаграммы. Связанные элементы выделяются контрастным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изображением.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12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8172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бы была возможность общаться с заказчиком, то попытался конкретнее выяснить бизнес цель(сколько и каких курсов) планируется. Ниша в которой планируется работа насколько "занята". Конкурентное преимущество компании(на мой взгляд) в большой практической деятельности и начинать деятельность именно в том где они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считают себя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профессионалами и можно попытаться  найти персонал и информацию по программам внутри компании, а не изучать востребованные специальности в которых нет такого богатого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опыта.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Данные </a:t>
            </a:r>
            <a:r>
              <a:rPr lang="ru-RU" sz="3600" kern="0" spc="-200" dirty="0">
                <a:latin typeface="Arial" panose="020B0604020202020204" pitchFamily="34" charset="0"/>
                <a:cs typeface="Arial" panose="020B0604020202020204" pitchFamily="34" charset="0"/>
              </a:rPr>
              <a:t>предоставленные заказчиком, с сайта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HH.ru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требуют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очень больших временных затрат для приведения их в удовлетворительный вид. Это связано и с особенностью сферы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IT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. Нет сложившихся названий специальностей и их сме</a:t>
            </a:r>
            <a:r>
              <a:rPr lang="ru-RU" sz="3600" kern="0" spc="-200" dirty="0">
                <a:latin typeface="Arial" panose="020B0604020202020204" pitchFamily="34" charset="0"/>
                <a:cs typeface="Arial" panose="020B0604020202020204" pitchFamily="34" charset="0"/>
              </a:rPr>
              <a:t>шанность по навыкам. Так же наличие вакансий не имеющих отношения к </a:t>
            </a:r>
            <a:r>
              <a:rPr lang="en-US" sz="3600" kern="0" spc="-2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. Данные в ячейках требуют преобразования их типа.</a:t>
            </a:r>
            <a:endParaRPr lang="ru-RU" sz="3600" kern="0" spc="-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* Дополнительно</a:t>
            </a:r>
          </a:p>
        </p:txBody>
      </p:sp>
    </p:spTree>
    <p:extLst>
      <p:ext uri="{BB962C8B-B14F-4D97-AF65-F5344CB8AC3E}">
        <p14:creationId xmlns:p14="http://schemas.microsoft.com/office/powerpoint/2010/main" val="37004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0" y="0"/>
            <a:ext cx="2953385" cy="11308579"/>
            <a:chOff x="0" y="0"/>
            <a:chExt cx="2953385" cy="11308579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0" y="0"/>
              <a:ext cx="2953385" cy="11308579"/>
              <a:chOff x="0" y="0"/>
              <a:chExt cx="2953385" cy="11308579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0" y="29957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0" y="2836165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0" y="5372224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0" y="790826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grpSp>
            <p:nvGrpSpPr>
              <p:cNvPr id="124" name="Группа 123"/>
              <p:cNvGrpSpPr/>
              <p:nvPr/>
            </p:nvGrpSpPr>
            <p:grpSpPr>
              <a:xfrm>
                <a:off x="0" y="0"/>
                <a:ext cx="2953385" cy="11308579"/>
                <a:chOff x="0" y="0"/>
                <a:chExt cx="2953385" cy="11308579"/>
              </a:xfrm>
            </p:grpSpPr>
            <p:grpSp>
              <p:nvGrpSpPr>
                <p:cNvPr id="26" name="object 26"/>
                <p:cNvGrpSpPr/>
                <p:nvPr/>
              </p:nvGrpSpPr>
              <p:grpSpPr>
                <a:xfrm>
                  <a:off x="0" y="0"/>
                  <a:ext cx="2953385" cy="299720"/>
                  <a:chOff x="0" y="0"/>
                  <a:chExt cx="2953385" cy="299720"/>
                </a:xfrm>
              </p:grpSpPr>
              <p:sp>
                <p:nvSpPr>
                  <p:cNvPr id="27" name="object 27"/>
                  <p:cNvSpPr/>
                  <p:nvPr/>
                </p:nvSpPr>
                <p:spPr>
                  <a:xfrm>
                    <a:off x="0" y="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28" name="object 28"/>
                  <p:cNvSpPr/>
                  <p:nvPr/>
                </p:nvSpPr>
                <p:spPr>
                  <a:xfrm>
                    <a:off x="0" y="1477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  <p:grpSp>
              <p:nvGrpSpPr>
                <p:cNvPr id="29" name="object 29"/>
                <p:cNvGrpSpPr/>
                <p:nvPr/>
              </p:nvGrpSpPr>
              <p:grpSpPr>
                <a:xfrm>
                  <a:off x="0" y="447295"/>
                  <a:ext cx="2953385" cy="447675"/>
                  <a:chOff x="0" y="447295"/>
                  <a:chExt cx="2953385" cy="447675"/>
                </a:xfrm>
              </p:grpSpPr>
              <p:sp>
                <p:nvSpPr>
                  <p:cNvPr id="30" name="object 30"/>
                  <p:cNvSpPr/>
                  <p:nvPr/>
                </p:nvSpPr>
                <p:spPr>
                  <a:xfrm>
                    <a:off x="0" y="44729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31" name="object 31"/>
                  <p:cNvSpPr/>
                  <p:nvPr/>
                </p:nvSpPr>
                <p:spPr>
                  <a:xfrm>
                    <a:off x="0" y="5991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32" name="object 32"/>
                  <p:cNvSpPr/>
                  <p:nvPr/>
                </p:nvSpPr>
                <p:spPr>
                  <a:xfrm>
                    <a:off x="0" y="74686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  <p:grpSp>
              <p:nvGrpSpPr>
                <p:cNvPr id="33" name="object 33"/>
                <p:cNvGrpSpPr/>
                <p:nvPr/>
              </p:nvGrpSpPr>
              <p:grpSpPr>
                <a:xfrm>
                  <a:off x="0" y="894590"/>
                  <a:ext cx="2953385" cy="1641475"/>
                  <a:chOff x="0" y="894590"/>
                  <a:chExt cx="2953385" cy="1641475"/>
                </a:xfrm>
              </p:grpSpPr>
              <p:sp>
                <p:nvSpPr>
                  <p:cNvPr id="34" name="object 34"/>
                  <p:cNvSpPr/>
                  <p:nvPr/>
                </p:nvSpPr>
                <p:spPr>
                  <a:xfrm>
                    <a:off x="0" y="104642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35" name="object 35"/>
                  <p:cNvSpPr/>
                  <p:nvPr/>
                </p:nvSpPr>
                <p:spPr>
                  <a:xfrm>
                    <a:off x="0" y="89459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36" name="object 36"/>
                  <p:cNvSpPr/>
                  <p:nvPr/>
                </p:nvSpPr>
                <p:spPr>
                  <a:xfrm>
                    <a:off x="0" y="11941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37" name="object 37"/>
                  <p:cNvSpPr/>
                  <p:nvPr/>
                </p:nvSpPr>
                <p:spPr>
                  <a:xfrm>
                    <a:off x="0" y="13418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38" name="object 38"/>
                  <p:cNvSpPr/>
                  <p:nvPr/>
                </p:nvSpPr>
                <p:spPr>
                  <a:xfrm>
                    <a:off x="0" y="149373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39" name="object 39"/>
                  <p:cNvSpPr/>
                  <p:nvPr/>
                </p:nvSpPr>
                <p:spPr>
                  <a:xfrm>
                    <a:off x="0" y="16414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40" name="object 40"/>
                  <p:cNvSpPr/>
                  <p:nvPr/>
                </p:nvSpPr>
                <p:spPr>
                  <a:xfrm>
                    <a:off x="0" y="179329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41" name="object 41"/>
                  <p:cNvSpPr/>
                  <p:nvPr/>
                </p:nvSpPr>
                <p:spPr>
                  <a:xfrm>
                    <a:off x="0" y="19410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42" name="object 42"/>
                  <p:cNvSpPr/>
                  <p:nvPr/>
                </p:nvSpPr>
                <p:spPr>
                  <a:xfrm>
                    <a:off x="0" y="208875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43" name="object 43"/>
                  <p:cNvSpPr/>
                  <p:nvPr/>
                </p:nvSpPr>
                <p:spPr>
                  <a:xfrm>
                    <a:off x="0" y="22405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44" name="object 44"/>
                  <p:cNvSpPr/>
                  <p:nvPr/>
                </p:nvSpPr>
                <p:spPr>
                  <a:xfrm>
                    <a:off x="0" y="238832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  <p:grpSp>
              <p:nvGrpSpPr>
                <p:cNvPr id="46" name="object 46"/>
                <p:cNvGrpSpPr/>
                <p:nvPr/>
              </p:nvGrpSpPr>
              <p:grpSpPr>
                <a:xfrm>
                  <a:off x="0" y="2536593"/>
                  <a:ext cx="2953385" cy="299720"/>
                  <a:chOff x="0" y="2536593"/>
                  <a:chExt cx="2953385" cy="299720"/>
                </a:xfrm>
              </p:grpSpPr>
              <p:sp>
                <p:nvSpPr>
                  <p:cNvPr id="47" name="object 47"/>
                  <p:cNvSpPr/>
                  <p:nvPr/>
                </p:nvSpPr>
                <p:spPr>
                  <a:xfrm>
                    <a:off x="0" y="253659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48" name="object 48"/>
                  <p:cNvSpPr/>
                  <p:nvPr/>
                </p:nvSpPr>
                <p:spPr>
                  <a:xfrm>
                    <a:off x="0" y="268432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  <p:grpSp>
              <p:nvGrpSpPr>
                <p:cNvPr id="49" name="object 49"/>
                <p:cNvGrpSpPr/>
                <p:nvPr/>
              </p:nvGrpSpPr>
              <p:grpSpPr>
                <a:xfrm>
                  <a:off x="0" y="2983888"/>
                  <a:ext cx="2953385" cy="447675"/>
                  <a:chOff x="0" y="2983888"/>
                  <a:chExt cx="2953385" cy="447675"/>
                </a:xfrm>
              </p:grpSpPr>
              <p:sp>
                <p:nvSpPr>
                  <p:cNvPr id="50" name="object 50"/>
                  <p:cNvSpPr/>
                  <p:nvPr/>
                </p:nvSpPr>
                <p:spPr>
                  <a:xfrm>
                    <a:off x="0" y="2983888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51" name="object 51"/>
                  <p:cNvSpPr/>
                  <p:nvPr/>
                </p:nvSpPr>
                <p:spPr>
                  <a:xfrm>
                    <a:off x="0" y="313573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52" name="object 52"/>
                  <p:cNvSpPr/>
                  <p:nvPr/>
                </p:nvSpPr>
                <p:spPr>
                  <a:xfrm>
                    <a:off x="0" y="328346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  <p:grpSp>
              <p:nvGrpSpPr>
                <p:cNvPr id="53" name="object 53"/>
                <p:cNvGrpSpPr/>
                <p:nvPr/>
              </p:nvGrpSpPr>
              <p:grpSpPr>
                <a:xfrm>
                  <a:off x="0" y="3431183"/>
                  <a:ext cx="2953385" cy="1641475"/>
                  <a:chOff x="0" y="3431183"/>
                  <a:chExt cx="2953385" cy="1641475"/>
                </a:xfrm>
              </p:grpSpPr>
              <p:sp>
                <p:nvSpPr>
                  <p:cNvPr id="54" name="object 54"/>
                  <p:cNvSpPr/>
                  <p:nvPr/>
                </p:nvSpPr>
                <p:spPr>
                  <a:xfrm>
                    <a:off x="0" y="358302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55" name="object 55"/>
                  <p:cNvSpPr/>
                  <p:nvPr/>
                </p:nvSpPr>
                <p:spPr>
                  <a:xfrm>
                    <a:off x="0" y="343118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56" name="object 56"/>
                  <p:cNvSpPr/>
                  <p:nvPr/>
                </p:nvSpPr>
                <p:spPr>
                  <a:xfrm>
                    <a:off x="0" y="373075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57" name="object 57"/>
                  <p:cNvSpPr/>
                  <p:nvPr/>
                </p:nvSpPr>
                <p:spPr>
                  <a:xfrm>
                    <a:off x="0" y="387848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58" name="object 58"/>
                  <p:cNvSpPr/>
                  <p:nvPr/>
                </p:nvSpPr>
                <p:spPr>
                  <a:xfrm>
                    <a:off x="0" y="403032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59" name="object 59"/>
                  <p:cNvSpPr/>
                  <p:nvPr/>
                </p:nvSpPr>
                <p:spPr>
                  <a:xfrm>
                    <a:off x="0" y="417805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60" name="object 60"/>
                  <p:cNvSpPr/>
                  <p:nvPr/>
                </p:nvSpPr>
                <p:spPr>
                  <a:xfrm>
                    <a:off x="0" y="43298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61" name="object 61"/>
                  <p:cNvSpPr/>
                  <p:nvPr/>
                </p:nvSpPr>
                <p:spPr>
                  <a:xfrm>
                    <a:off x="0" y="447761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62" name="object 62"/>
                  <p:cNvSpPr/>
                  <p:nvPr/>
                </p:nvSpPr>
                <p:spPr>
                  <a:xfrm>
                    <a:off x="0" y="462534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63" name="object 63"/>
                  <p:cNvSpPr/>
                  <p:nvPr/>
                </p:nvSpPr>
                <p:spPr>
                  <a:xfrm>
                    <a:off x="0" y="477719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64" name="object 64"/>
                  <p:cNvSpPr/>
                  <p:nvPr/>
                </p:nvSpPr>
                <p:spPr>
                  <a:xfrm>
                    <a:off x="0" y="49249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  <p:grpSp>
              <p:nvGrpSpPr>
                <p:cNvPr id="66" name="object 66"/>
                <p:cNvGrpSpPr/>
                <p:nvPr/>
              </p:nvGrpSpPr>
              <p:grpSpPr>
                <a:xfrm>
                  <a:off x="0" y="5072641"/>
                  <a:ext cx="2953385" cy="299720"/>
                  <a:chOff x="0" y="5072641"/>
                  <a:chExt cx="2953385" cy="299720"/>
                </a:xfrm>
              </p:grpSpPr>
              <p:sp>
                <p:nvSpPr>
                  <p:cNvPr id="67" name="object 67"/>
                  <p:cNvSpPr/>
                  <p:nvPr/>
                </p:nvSpPr>
                <p:spPr>
                  <a:xfrm>
                    <a:off x="0" y="507264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68" name="object 68"/>
                  <p:cNvSpPr/>
                  <p:nvPr/>
                </p:nvSpPr>
                <p:spPr>
                  <a:xfrm>
                    <a:off x="0" y="52203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  <p:grpSp>
              <p:nvGrpSpPr>
                <p:cNvPr id="69" name="object 69"/>
                <p:cNvGrpSpPr/>
                <p:nvPr/>
              </p:nvGrpSpPr>
              <p:grpSpPr>
                <a:xfrm>
                  <a:off x="0" y="5519936"/>
                  <a:ext cx="2953385" cy="447675"/>
                  <a:chOff x="0" y="5519936"/>
                  <a:chExt cx="2953385" cy="447675"/>
                </a:xfrm>
              </p:grpSpPr>
              <p:sp>
                <p:nvSpPr>
                  <p:cNvPr id="70" name="object 70"/>
                  <p:cNvSpPr/>
                  <p:nvPr/>
                </p:nvSpPr>
                <p:spPr>
                  <a:xfrm>
                    <a:off x="0" y="551993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71" name="object 71"/>
                  <p:cNvSpPr/>
                  <p:nvPr/>
                </p:nvSpPr>
                <p:spPr>
                  <a:xfrm>
                    <a:off x="0" y="56717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72" name="object 72"/>
                  <p:cNvSpPr/>
                  <p:nvPr/>
                </p:nvSpPr>
                <p:spPr>
                  <a:xfrm>
                    <a:off x="0" y="581950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  <p:grpSp>
              <p:nvGrpSpPr>
                <p:cNvPr id="73" name="object 73"/>
                <p:cNvGrpSpPr/>
                <p:nvPr/>
              </p:nvGrpSpPr>
              <p:grpSpPr>
                <a:xfrm>
                  <a:off x="0" y="5967231"/>
                  <a:ext cx="2953385" cy="1641475"/>
                  <a:chOff x="0" y="5967231"/>
                  <a:chExt cx="2953385" cy="1641475"/>
                </a:xfrm>
              </p:grpSpPr>
              <p:sp>
                <p:nvSpPr>
                  <p:cNvPr id="74" name="object 74"/>
                  <p:cNvSpPr/>
                  <p:nvPr/>
                </p:nvSpPr>
                <p:spPr>
                  <a:xfrm>
                    <a:off x="0" y="611907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75" name="object 75"/>
                  <p:cNvSpPr/>
                  <p:nvPr/>
                </p:nvSpPr>
                <p:spPr>
                  <a:xfrm>
                    <a:off x="0" y="5967231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76" name="object 76"/>
                  <p:cNvSpPr/>
                  <p:nvPr/>
                </p:nvSpPr>
                <p:spPr>
                  <a:xfrm>
                    <a:off x="0" y="626680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77" name="object 77"/>
                  <p:cNvSpPr/>
                  <p:nvPr/>
                </p:nvSpPr>
                <p:spPr>
                  <a:xfrm>
                    <a:off x="0" y="641452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78" name="object 78"/>
                  <p:cNvSpPr/>
                  <p:nvPr/>
                </p:nvSpPr>
                <p:spPr>
                  <a:xfrm>
                    <a:off x="0" y="656637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79" name="object 79"/>
                  <p:cNvSpPr/>
                  <p:nvPr/>
                </p:nvSpPr>
                <p:spPr>
                  <a:xfrm>
                    <a:off x="0" y="671409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80" name="object 80"/>
                  <p:cNvSpPr/>
                  <p:nvPr/>
                </p:nvSpPr>
                <p:spPr>
                  <a:xfrm>
                    <a:off x="0" y="686593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81" name="object 81"/>
                  <p:cNvSpPr/>
                  <p:nvPr/>
                </p:nvSpPr>
                <p:spPr>
                  <a:xfrm>
                    <a:off x="0" y="701367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82" name="object 82"/>
                  <p:cNvSpPr/>
                  <p:nvPr/>
                </p:nvSpPr>
                <p:spPr>
                  <a:xfrm>
                    <a:off x="0" y="7161394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83" name="object 83"/>
                  <p:cNvSpPr/>
                  <p:nvPr/>
                </p:nvSpPr>
                <p:spPr>
                  <a:xfrm>
                    <a:off x="0" y="731324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84" name="object 84"/>
                  <p:cNvSpPr/>
                  <p:nvPr/>
                </p:nvSpPr>
                <p:spPr>
                  <a:xfrm>
                    <a:off x="0" y="746096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  <p:grpSp>
              <p:nvGrpSpPr>
                <p:cNvPr id="86" name="object 86"/>
                <p:cNvGrpSpPr/>
                <p:nvPr/>
              </p:nvGrpSpPr>
              <p:grpSpPr>
                <a:xfrm>
                  <a:off x="0" y="7608689"/>
                  <a:ext cx="2953385" cy="299720"/>
                  <a:chOff x="0" y="7608689"/>
                  <a:chExt cx="2953385" cy="299720"/>
                </a:xfrm>
              </p:grpSpPr>
              <p:sp>
                <p:nvSpPr>
                  <p:cNvPr id="87" name="object 87"/>
                  <p:cNvSpPr/>
                  <p:nvPr/>
                </p:nvSpPr>
                <p:spPr>
                  <a:xfrm>
                    <a:off x="0" y="76086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88" name="object 88"/>
                  <p:cNvSpPr/>
                  <p:nvPr/>
                </p:nvSpPr>
                <p:spPr>
                  <a:xfrm>
                    <a:off x="0" y="77564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  <p:grpSp>
              <p:nvGrpSpPr>
                <p:cNvPr id="89" name="object 89"/>
                <p:cNvGrpSpPr/>
                <p:nvPr/>
              </p:nvGrpSpPr>
              <p:grpSpPr>
                <a:xfrm>
                  <a:off x="0" y="8055985"/>
                  <a:ext cx="2953385" cy="447675"/>
                  <a:chOff x="0" y="8055985"/>
                  <a:chExt cx="2953385" cy="447675"/>
                </a:xfrm>
              </p:grpSpPr>
              <p:sp>
                <p:nvSpPr>
                  <p:cNvPr id="90" name="object 90"/>
                  <p:cNvSpPr/>
                  <p:nvPr/>
                </p:nvSpPr>
                <p:spPr>
                  <a:xfrm>
                    <a:off x="0" y="80559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91" name="object 91"/>
                  <p:cNvSpPr/>
                  <p:nvPr/>
                </p:nvSpPr>
                <p:spPr>
                  <a:xfrm>
                    <a:off x="0" y="82078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92" name="object 92"/>
                  <p:cNvSpPr/>
                  <p:nvPr/>
                </p:nvSpPr>
                <p:spPr>
                  <a:xfrm>
                    <a:off x="0" y="835555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  <p:grpSp>
              <p:nvGrpSpPr>
                <p:cNvPr id="93" name="object 93"/>
                <p:cNvGrpSpPr/>
                <p:nvPr/>
              </p:nvGrpSpPr>
              <p:grpSpPr>
                <a:xfrm>
                  <a:off x="0" y="8503280"/>
                  <a:ext cx="2953385" cy="1641475"/>
                  <a:chOff x="0" y="8503280"/>
                  <a:chExt cx="2953385" cy="1641475"/>
                </a:xfrm>
              </p:grpSpPr>
              <p:sp>
                <p:nvSpPr>
                  <p:cNvPr id="94" name="object 94"/>
                  <p:cNvSpPr/>
                  <p:nvPr/>
                </p:nvSpPr>
                <p:spPr>
                  <a:xfrm>
                    <a:off x="0" y="86551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95" name="object 95"/>
                  <p:cNvSpPr/>
                  <p:nvPr/>
                </p:nvSpPr>
                <p:spPr>
                  <a:xfrm>
                    <a:off x="0" y="850328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96" name="object 96"/>
                  <p:cNvSpPr/>
                  <p:nvPr/>
                </p:nvSpPr>
                <p:spPr>
                  <a:xfrm>
                    <a:off x="0" y="88028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97" name="object 97"/>
                  <p:cNvSpPr/>
                  <p:nvPr/>
                </p:nvSpPr>
                <p:spPr>
                  <a:xfrm>
                    <a:off x="0" y="89505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98" name="object 98"/>
                  <p:cNvSpPr/>
                  <p:nvPr/>
                </p:nvSpPr>
                <p:spPr>
                  <a:xfrm>
                    <a:off x="0" y="910242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99" name="object 99"/>
                  <p:cNvSpPr/>
                  <p:nvPr/>
                </p:nvSpPr>
                <p:spPr>
                  <a:xfrm>
                    <a:off x="0" y="92501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100" name="object 100"/>
                  <p:cNvSpPr/>
                  <p:nvPr/>
                </p:nvSpPr>
                <p:spPr>
                  <a:xfrm>
                    <a:off x="0" y="94019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101" name="object 101"/>
                  <p:cNvSpPr/>
                  <p:nvPr/>
                </p:nvSpPr>
                <p:spPr>
                  <a:xfrm>
                    <a:off x="0" y="95497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102" name="object 102"/>
                  <p:cNvSpPr/>
                  <p:nvPr/>
                </p:nvSpPr>
                <p:spPr>
                  <a:xfrm>
                    <a:off x="0" y="969744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103" name="object 103"/>
                  <p:cNvSpPr/>
                  <p:nvPr/>
                </p:nvSpPr>
                <p:spPr>
                  <a:xfrm>
                    <a:off x="0" y="98492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104" name="object 104"/>
                  <p:cNvSpPr/>
                  <p:nvPr/>
                </p:nvSpPr>
                <p:spPr>
                  <a:xfrm>
                    <a:off x="0" y="999701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  <p:grpSp>
              <p:nvGrpSpPr>
                <p:cNvPr id="106" name="object 106"/>
                <p:cNvGrpSpPr/>
                <p:nvPr/>
              </p:nvGrpSpPr>
              <p:grpSpPr>
                <a:xfrm>
                  <a:off x="0" y="10144748"/>
                  <a:ext cx="2953385" cy="299720"/>
                  <a:chOff x="0" y="10144748"/>
                  <a:chExt cx="2953385" cy="299720"/>
                </a:xfrm>
              </p:grpSpPr>
              <p:sp>
                <p:nvSpPr>
                  <p:cNvPr id="107" name="object 107"/>
                  <p:cNvSpPr/>
                  <p:nvPr/>
                </p:nvSpPr>
                <p:spPr>
                  <a:xfrm>
                    <a:off x="0" y="1014474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108" name="object 108"/>
                  <p:cNvSpPr/>
                  <p:nvPr/>
                </p:nvSpPr>
                <p:spPr>
                  <a:xfrm>
                    <a:off x="0" y="1029247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  <p:grpSp>
              <p:nvGrpSpPr>
                <p:cNvPr id="109" name="object 109"/>
                <p:cNvGrpSpPr/>
                <p:nvPr/>
              </p:nvGrpSpPr>
              <p:grpSpPr>
                <a:xfrm>
                  <a:off x="0" y="10592033"/>
                  <a:ext cx="2953385" cy="447675"/>
                  <a:chOff x="0" y="10592033"/>
                  <a:chExt cx="2953385" cy="447675"/>
                </a:xfrm>
              </p:grpSpPr>
              <p:sp>
                <p:nvSpPr>
                  <p:cNvPr id="110" name="object 110"/>
                  <p:cNvSpPr/>
                  <p:nvPr/>
                </p:nvSpPr>
                <p:spPr>
                  <a:xfrm>
                    <a:off x="0" y="1059203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111" name="object 111"/>
                  <p:cNvSpPr/>
                  <p:nvPr/>
                </p:nvSpPr>
                <p:spPr>
                  <a:xfrm>
                    <a:off x="0" y="1074388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112" name="object 112"/>
                  <p:cNvSpPr/>
                  <p:nvPr/>
                </p:nvSpPr>
                <p:spPr>
                  <a:xfrm>
                    <a:off x="0" y="1089160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  <p:grpSp>
              <p:nvGrpSpPr>
                <p:cNvPr id="113" name="object 113"/>
                <p:cNvGrpSpPr/>
                <p:nvPr/>
              </p:nvGrpSpPr>
              <p:grpSpPr>
                <a:xfrm>
                  <a:off x="0" y="11039339"/>
                  <a:ext cx="2953385" cy="269240"/>
                  <a:chOff x="0" y="11039339"/>
                  <a:chExt cx="2953385" cy="269240"/>
                </a:xfrm>
              </p:grpSpPr>
              <p:sp>
                <p:nvSpPr>
                  <p:cNvPr id="114" name="object 114"/>
                  <p:cNvSpPr/>
                  <p:nvPr/>
                </p:nvSpPr>
                <p:spPr>
                  <a:xfrm>
                    <a:off x="0" y="11191167"/>
                    <a:ext cx="295338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1747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115" name="object 115"/>
                  <p:cNvSpPr/>
                  <p:nvPr/>
                </p:nvSpPr>
                <p:spPr>
                  <a:xfrm>
                    <a:off x="0" y="1103933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</p:grpSp>
        </p:grpSp>
        <p:sp>
          <p:nvSpPr>
            <p:cNvPr id="116" name="object 116"/>
            <p:cNvSpPr/>
            <p:nvPr/>
          </p:nvSpPr>
          <p:spPr>
            <a:xfrm>
              <a:off x="0" y="10444310"/>
              <a:ext cx="2953385" cy="147955"/>
            </a:xfrm>
            <a:custGeom>
              <a:avLst/>
              <a:gdLst/>
              <a:ahLst/>
              <a:cxnLst/>
              <a:rect l="l" t="t" r="r" b="b"/>
              <a:pathLst>
                <a:path w="2953385" h="147954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3" name="object 2"/>
          <p:cNvSpPr txBox="1">
            <a:spLocks noGrp="1"/>
          </p:cNvSpPr>
          <p:nvPr>
            <p:ph type="title"/>
          </p:nvPr>
        </p:nvSpPr>
        <p:spPr>
          <a:xfrm>
            <a:off x="3498850" y="2890258"/>
            <a:ext cx="6937114" cy="1648528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21590">
              <a:lnSpc>
                <a:spcPts val="5770"/>
              </a:lnSpc>
              <a:spcBef>
                <a:spcPts val="1255"/>
              </a:spcBef>
            </a:pP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Спасибо</a:t>
            </a:r>
            <a:b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</a:b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за внимание!</a:t>
            </a:r>
            <a:endParaRPr sz="8000" dirty="0">
              <a:latin typeface="Formular" panose="02000000000000000000" pitchFamily="2" charset="-52"/>
            </a:endParaRPr>
          </a:p>
        </p:txBody>
      </p:sp>
      <p:sp>
        <p:nvSpPr>
          <p:cNvPr id="118" name="object 124">
            <a:extLst>
              <a:ext uri="{FF2B5EF4-FFF2-40B4-BE49-F238E27FC236}">
                <a16:creationId xmlns:a16="http://schemas.microsoft.com/office/drawing/2014/main" id="{ECC60396-4DA0-4E2C-BDC6-03F82576687B}"/>
              </a:ext>
            </a:extLst>
          </p:cNvPr>
          <p:cNvSpPr txBox="1"/>
          <p:nvPr/>
        </p:nvSpPr>
        <p:spPr>
          <a:xfrm>
            <a:off x="10966450" y="8638161"/>
            <a:ext cx="8610600" cy="7219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dirty="0" smtClean="0">
                <a:latin typeface="Formular" panose="02000000000000000000" pitchFamily="2" charset="-52"/>
                <a:cs typeface="Tahoma"/>
              </a:rPr>
              <a:t>Разносилин</a:t>
            </a:r>
            <a:r>
              <a:rPr lang="ru-RU" sz="3200" b="1" dirty="0" smtClean="0">
                <a:latin typeface="Formular" panose="02000000000000000000" pitchFamily="2" charset="-52"/>
                <a:cs typeface="Tahoma"/>
              </a:rPr>
              <a:t> Алексей Дмитриевич</a:t>
            </a:r>
            <a:endParaRPr lang="ru-RU" sz="3200" b="1" dirty="0">
              <a:latin typeface="Formular" panose="02000000000000000000" pitchFamily="2" charset="-52"/>
              <a:cs typeface="Tahoma"/>
            </a:endParaRPr>
          </a:p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*Контакты</a:t>
            </a:r>
            <a:endParaRPr lang="ru-RU" sz="3200" dirty="0">
              <a:latin typeface="Formular" panose="02000000000000000000" pitchFamily="2" charset="-52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416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1046426"/>
            <a:ext cx="18059400" cy="7679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Название проекта: </a:t>
            </a:r>
            <a:r>
              <a:rPr lang="ru-RU" sz="3200" b="1" kern="0" spc="-200" dirty="0">
                <a:solidFill>
                  <a:srgbClr val="00597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Оценка рынка образовательных онлайн-продуктов для </a:t>
            </a:r>
            <a:r>
              <a:rPr lang="ru-RU" sz="3200" b="1" kern="0" spc="-200" dirty="0" smtClean="0">
                <a:solidFill>
                  <a:srgbClr val="00597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IT-специалистов.</a:t>
            </a:r>
            <a:endParaRPr lang="ru-RU" sz="3200" b="1" kern="0" spc="-200" dirty="0">
              <a:solidFill>
                <a:srgbClr val="00597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kern="0" spc="-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Бизнес-цель </a:t>
            </a:r>
            <a:r>
              <a:rPr lang="ru-RU" sz="4400" kern="0" spc="-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заказчика</a:t>
            </a:r>
            <a:r>
              <a:rPr lang="ru-RU" sz="3200" kern="0" spc="-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найти свою нишу, в которой заказчику не пришлось бы конкурировать с «образовательными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гигантами.</a:t>
            </a:r>
            <a:endParaRPr lang="ru-RU" sz="3200" kern="0" spc="-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kern="0" spc="-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Объект </a:t>
            </a:r>
            <a:r>
              <a:rPr lang="ru-RU" sz="4400" kern="0" spc="-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исследования</a:t>
            </a:r>
            <a:r>
              <a:rPr lang="ru-RU" sz="3200" kern="0" spc="-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ынок труда.</a:t>
            </a:r>
            <a:endParaRPr lang="ru-RU" sz="3200" kern="0" spc="-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ru-RU" sz="4400" kern="0" spc="-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Предмет исследования</a:t>
            </a:r>
            <a:r>
              <a:rPr lang="ru-RU" sz="3200" kern="0" spc="-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Навыки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требующиеся работодателю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Топ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вакансий с предлагаемой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ЗП.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Предложения потенциальных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конкурентов. Курсы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предлагаемые в сети(их содержание - какие навыки и знания формируют, их продолжительность и стоимость)</a:t>
            </a:r>
            <a:endParaRPr lang="ru-RU" sz="3200" kern="0" spc="-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 smtClean="0">
                <a:solidFill>
                  <a:srgbClr val="00597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Цель </a:t>
            </a:r>
            <a:r>
              <a:rPr lang="ru-RU" sz="4400" b="1" kern="0" spc="-200" dirty="0">
                <a:solidFill>
                  <a:srgbClr val="00597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исследования</a:t>
            </a:r>
            <a:r>
              <a:rPr lang="ru-RU" sz="4400" b="1" kern="0" spc="-200" dirty="0" smtClean="0">
                <a:solidFill>
                  <a:srgbClr val="00597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Выяснить самые востребованные знания и навыки. Оценить количество, продолжительность и стоимость курсов предлагающие  эти знания и навыки.</a:t>
            </a:r>
            <a:endParaRPr lang="ru-RU" sz="3200" b="1" kern="0" spc="-200" dirty="0">
              <a:solidFill>
                <a:srgbClr val="00597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441450" y="1120405"/>
            <a:ext cx="17983200" cy="8236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Требования к результату анализа</a:t>
            </a:r>
            <a:r>
              <a:rPr lang="ru-RU" sz="4400" b="1" kern="0" spc="-200" dirty="0" smtClean="0">
                <a:solidFill>
                  <a:srgbClr val="00597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наглядное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описание ситуации на рынке труда и ситуации в дополнительном профессиональном образовании (онлайн-курсы);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результат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бенчмаркинга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продуктов конкурентов;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выводов и рекомендаций: какие образовательные продукты нужны рынку, какая цена (или диапазон цен) можно поставить, чтобы не продешевить, но и люди могли покупать.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kern="0" spc="-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Риски </a:t>
            </a:r>
            <a:r>
              <a:rPr lang="ru-RU" sz="4400" kern="0" spc="-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и условия реализации проекта </a:t>
            </a:r>
            <a:r>
              <a:rPr lang="ru-RU" sz="4400" kern="0" spc="-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Политическая ситуация в стране и мире после 24.02.2022. Все выводы могут потерять актуальность при изменении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ситуации </a:t>
            </a:r>
            <a:endParaRPr lang="ru-RU" sz="3200" kern="0" spc="-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630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1046428"/>
            <a:ext cx="17602200" cy="5639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Источники данных, типы данных</a:t>
            </a:r>
            <a:r>
              <a:rPr lang="ru-RU" sz="4400" b="1" kern="0" spc="-200" dirty="0" smtClean="0">
                <a:solidFill>
                  <a:srgbClr val="00597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Популярные  базы вакансий России —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SuperJob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Работа в России и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т.п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Сайты сравнения курсов онлайн обучения: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Tutortop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ru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topkursov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ru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journal.tinkoff.ru/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sravnyator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 т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Структурированные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полуструктурированные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Данные предоставленные заказчиком с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hh.ru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содержат около 70 000 строк в 34 колонках.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Тип данных в 25 - объект(текстовые), 5 – логические и 3 – целочисленные.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Способ(ы</a:t>
            </a: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) </a:t>
            </a:r>
            <a:r>
              <a:rPr lang="ru-RU" sz="4400" b="1" kern="0" spc="-200" dirty="0">
                <a:solidFill>
                  <a:srgbClr val="00597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получения</a:t>
            </a: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данных</a:t>
            </a:r>
            <a:r>
              <a:rPr lang="ru-RU" sz="44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:</a:t>
            </a: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заказчика,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парсинг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200" b="1" kern="0" spc="-200" dirty="0">
              <a:solidFill>
                <a:srgbClr val="00597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517650" y="1179441"/>
            <a:ext cx="17754600" cy="8018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Этапы </a:t>
            </a:r>
            <a:r>
              <a:rPr lang="ru-RU" sz="4400" b="1" kern="0" spc="-200" dirty="0" smtClean="0">
                <a:latin typeface="Formular" panose="02000000000000000000" pitchFamily="2" charset="-52"/>
                <a:ea typeface="+mj-ea"/>
                <a:cs typeface="Tahoma"/>
              </a:rPr>
              <a:t>исследования</a:t>
            </a: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Планирование дизайна исследования</a:t>
            </a:r>
            <a:r>
              <a:rPr lang="ru-RU" sz="40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: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План исследования выполнен по методологии CRISP-DM.</a:t>
            </a: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*Сбор данных:</a:t>
            </a:r>
            <a:r>
              <a:rPr lang="ru-RU" dirty="0" smtClean="0"/>
              <a:t> 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Данные заказчика,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парсинг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200" b="1" kern="0" spc="-200" dirty="0" smtClean="0">
              <a:solidFill>
                <a:srgbClr val="00597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Обработка данных: </a:t>
            </a:r>
            <a:r>
              <a:rPr lang="ru-RU" sz="3200" dirty="0" smtClean="0"/>
              <a:t>Подготовка данных (выборка данных(загрузка в программу для работы с данными), очистка данных(от выбросов, не нужных столбцов), замена или удаление пропусков, изменение типов при не соответствии, разбиение признаков на колонки или слияние в новую).</a:t>
            </a:r>
            <a:endParaRPr lang="ru-RU" sz="3200" b="1" kern="0" spc="-200" dirty="0" smtClean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Статистическое исследование данных: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писательные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статистики(построение графиков и нахождение средних величин), статистические критерии сравнения групп(сравнение по профессиям)</a:t>
            </a:r>
            <a:r>
              <a:rPr lang="ru-RU" dirty="0"/>
              <a:t>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Python,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Pandas,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200" b="1" kern="0" spc="-200" dirty="0" smtClean="0">
              <a:solidFill>
                <a:srgbClr val="00597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</a:t>
            </a: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данных</a:t>
            </a:r>
            <a:r>
              <a:rPr lang="ru-RU" sz="40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:  </a:t>
            </a:r>
            <a:r>
              <a:rPr lang="ru-RU" sz="3200" kern="0" spc="-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Презентация</a:t>
            </a:r>
            <a:endParaRPr lang="ru-RU" sz="3200" b="1" kern="0" spc="-200" dirty="0">
              <a:solidFill>
                <a:srgbClr val="00597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Оформление результатов анализа</a:t>
            </a:r>
            <a:r>
              <a:rPr lang="ru-RU" sz="40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:  </a:t>
            </a:r>
            <a:r>
              <a:rPr lang="ru-RU" sz="3200" kern="0" spc="-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Презентация</a:t>
            </a:r>
            <a:endParaRPr lang="ru-RU" sz="3200" kern="0" spc="-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6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6966985-FB2F-42ED-A814-675F9415922E}"/>
              </a:ext>
            </a:extLst>
          </p:cNvPr>
          <p:cNvSpPr txBox="1"/>
          <p:nvPr/>
        </p:nvSpPr>
        <p:spPr>
          <a:xfrm>
            <a:off x="1682750" y="894590"/>
            <a:ext cx="17741900" cy="6269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Гипотеза исследования</a:t>
            </a:r>
            <a:r>
              <a:rPr lang="ru-RU" sz="44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kern="0" spc="-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НО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заработная плата не зависит от опыта работы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уровень значимости полагаем равным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0,05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 НО - навыки не важны для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вакансии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.(то есть нет связи между названием вакансии и навыками которые указываются в описании)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уровень значимости полагаем равным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0,05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b="1" kern="0" spc="-200" dirty="0">
              <a:solidFill>
                <a:srgbClr val="00597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b="1" kern="0" spc="-200" dirty="0">
              <a:solidFill>
                <a:srgbClr val="00597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Метод(ы) проверки гипотезы</a:t>
            </a:r>
            <a:r>
              <a:rPr lang="ru-RU" sz="44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: 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Описательные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статистики(построение графиков и нахождение средних величин), статистические критерии сравнения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</a:t>
            </a:r>
            <a:endParaRPr lang="ru-RU" sz="3200" b="1" kern="0" spc="-200" dirty="0">
              <a:solidFill>
                <a:srgbClr val="00597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592072" y="464065"/>
            <a:ext cx="17068800" cy="816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проверки гипотезы </a:t>
            </a:r>
            <a:r>
              <a:rPr lang="ru-RU" sz="44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1 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1737943"/>
            <a:ext cx="8667918" cy="60184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7285" y="1793296"/>
            <a:ext cx="7398792" cy="5368097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592072" y="8320682"/>
            <a:ext cx="17068800" cy="2200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Визуально из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boxplot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видна зависимость ЗП от стажа, особенно при отсутствии опыта  и с минимальным. По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корреляция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составляет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0,45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- достаточно сильная связь.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проверке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НО еще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 по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критерию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Kruskal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Wallis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pvalue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практически равно нулю, следовательно НО отвергается и зависимость значима.</a:t>
            </a:r>
            <a:endParaRPr lang="ru-RU" sz="3200" b="1" kern="0" spc="-200" dirty="0">
              <a:solidFill>
                <a:srgbClr val="00597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592072" y="464065"/>
            <a:ext cx="17068800" cy="816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проверки гипотезы </a:t>
            </a:r>
            <a:r>
              <a:rPr lang="ru-RU" sz="44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2 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592072" y="9118653"/>
            <a:ext cx="17068800" cy="1673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аблицу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сопряженности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вакансий и навыков получал, но здесь не приводится, а вычисленное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 её основе ХИ2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равно 0.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ледовательно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НО отвергается и к вакансии требуются определенные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знания.</a:t>
            </a:r>
            <a:endParaRPr lang="ru-RU" sz="3200" b="1" kern="0" spc="-200" dirty="0">
              <a:solidFill>
                <a:srgbClr val="00597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81" name="Рисунок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361" y="1137459"/>
            <a:ext cx="16762222" cy="71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592072" y="464065"/>
            <a:ext cx="170688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результатов(по количеству)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376459"/>
            <a:ext cx="17452976" cy="5894118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1850" y="7335524"/>
            <a:ext cx="7537450" cy="37302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417" y="7497045"/>
            <a:ext cx="96774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11641</TotalTime>
  <Words>1005</Words>
  <Application>Microsoft Office PowerPoint</Application>
  <PresentationFormat>Произвольный</PresentationFormat>
  <Paragraphs>91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Calibri</vt:lpstr>
      <vt:lpstr>Formular</vt:lpstr>
      <vt:lpstr>Tahoma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Данные</dc:title>
  <dc:creator>User</dc:creator>
  <cp:lastModifiedBy>z</cp:lastModifiedBy>
  <cp:revision>170</cp:revision>
  <dcterms:created xsi:type="dcterms:W3CDTF">2022-03-29T11:34:13Z</dcterms:created>
  <dcterms:modified xsi:type="dcterms:W3CDTF">2022-09-30T12:10:46Z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</Properties>
</file>