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80" r:id="rId12"/>
    <p:sldId id="264" r:id="rId13"/>
    <p:sldId id="278" r:id="rId14"/>
    <p:sldId id="281" r:id="rId15"/>
    <p:sldId id="279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733D4-BD94-4881-9FFB-DF19C3918C9F}" v="3" vWet="5" dt="2023-07-29T18:22:32.525"/>
    <p1510:client id="{16270CA4-B37A-44F7-AEB7-481EA9CD21EA}" v="1397" dt="2023-07-29T19:51:54.457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5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8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customXml" Target="../ink/ink15.xml"/><Relationship Id="rId18" Type="http://schemas.openxmlformats.org/officeDocument/2006/relationships/customXml" Target="../ink/ink18.xml"/><Relationship Id="rId26" Type="http://schemas.openxmlformats.org/officeDocument/2006/relationships/customXml" Target="../ink/ink26.xml"/><Relationship Id="rId3" Type="http://schemas.openxmlformats.org/officeDocument/2006/relationships/image" Target="../media/image6.png"/><Relationship Id="rId21" Type="http://schemas.openxmlformats.org/officeDocument/2006/relationships/customXml" Target="../ink/ink21.xml"/><Relationship Id="rId7" Type="http://schemas.openxmlformats.org/officeDocument/2006/relationships/image" Target="../media/image8.png"/><Relationship Id="rId12" Type="http://schemas.openxmlformats.org/officeDocument/2006/relationships/image" Target="../media/image9.png"/><Relationship Id="rId17" Type="http://schemas.openxmlformats.org/officeDocument/2006/relationships/image" Target="../media/image11.png"/><Relationship Id="rId25" Type="http://schemas.openxmlformats.org/officeDocument/2006/relationships/customXml" Target="../ink/ink25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7.xml"/><Relationship Id="rId20" Type="http://schemas.openxmlformats.org/officeDocument/2006/relationships/customXml" Target="../ink/ink20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11" Type="http://schemas.openxmlformats.org/officeDocument/2006/relationships/customXml" Target="../ink/ink14.xml"/><Relationship Id="rId24" Type="http://schemas.openxmlformats.org/officeDocument/2006/relationships/customXml" Target="../ink/ink24.xml"/><Relationship Id="rId32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customXml" Target="../ink/ink16.xml"/><Relationship Id="rId23" Type="http://schemas.openxmlformats.org/officeDocument/2006/relationships/customXml" Target="../ink/ink23.xml"/><Relationship Id="rId28" Type="http://schemas.openxmlformats.org/officeDocument/2006/relationships/customXml" Target="../ink/ink28.xml"/><Relationship Id="rId10" Type="http://schemas.openxmlformats.org/officeDocument/2006/relationships/customXml" Target="../ink/ink13.xml"/><Relationship Id="rId19" Type="http://schemas.openxmlformats.org/officeDocument/2006/relationships/customXml" Target="../ink/ink19.xml"/><Relationship Id="rId31" Type="http://schemas.openxmlformats.org/officeDocument/2006/relationships/customXml" Target="../ink/ink30.xml"/><Relationship Id="rId4" Type="http://schemas.openxmlformats.org/officeDocument/2006/relationships/customXml" Target="../ink/ink9.xml"/><Relationship Id="rId9" Type="http://schemas.openxmlformats.org/officeDocument/2006/relationships/customXml" Target="../ink/ink12.xml"/><Relationship Id="rId14" Type="http://schemas.openxmlformats.org/officeDocument/2006/relationships/image" Target="../media/image10.png"/><Relationship Id="rId22" Type="http://schemas.openxmlformats.org/officeDocument/2006/relationships/customXml" Target="../ink/ink22.xml"/><Relationship Id="rId27" Type="http://schemas.openxmlformats.org/officeDocument/2006/relationships/customXml" Target="../ink/ink27.xml"/><Relationship Id="rId30" Type="http://schemas.openxmlformats.org/officeDocument/2006/relationships/customXml" Target="../ink/ink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sa1.ca.analytics.ibm.com/bi/?perspective=dashboard&amp;pathRef=.public_folders%2FCapstone%2FWEEK5%2BCAPSTONE&amp;id=i75FCA4591FE743E3A8B6884B08806C6E&amp;objRef=i75FCA4591FE743E3A8B6884B08806C6E&amp;options%5BdisableGlassPrefetch%5D=true&amp;options%5Bcollections%5D%5BcanvasExtension%5D%5Bid%5D=com.ibm.bi.dashboard.canvasExtension&amp;options%5Bcollections%5D%5BfeatureExtension%5D%5Bid%5D=com.ibm.bi.dashboard.core-features&amp;options%5Bcollections%5D%5Bbuttons%5D%5Bid%5D=com.ibm.bi.dashboard.buttons&amp;options%5Bcollections%5D%5Bwidget%5D%5Bid%5D=com.ibm.bi.dashboard.widgets&amp;options%5Bcollections%5D%5BcontentFeatureExtension%5D%5Bid%5D=com.ibm.bi.dashboard.content-features&amp;options%5Bcollections%5D%5BsaveServices%5D%5Bid%5D=com.ibm.bi.dashboard.saveServices&amp;options%5Bcollections%5D%5Btemplates%5D%5Bid%5D=com.ibm.bi.dashboard.templates&amp;options%5Bcollections%5D%5BvisualizationExtension%5D%5Bid%5D=com.ibm.bi.dashboard.visualizationExtensionCA&amp;options%5Bcollections%5D%5BboardModel%5D%5Bid%5D=com.ibm.bi.dashboard.boardModelExtension&amp;options%5Bcollections%5D%5BcontentTypes%5D%5Bid%5D=com.ibm.bi.dashboard.contentTypes&amp;options%5Bcollections%5D%5BserviceExtension%5D%5Bid%5D=com.ibm.bi.dashboard.serviceExtension&amp;options%5Bcollections%5D%5BlayoutExtension%5D%5Bid%5D=com.ibm.bi.dashboard.layoutExtension&amp;options%5Bcollections%5D%5BcolorSetExtensions%5D%5Bid%5D=com.ibm.bi.dashboard.colorSetExtensions&amp;options%5Bconfig%5D%5Bproduct%5D=CA&amp;options%5Bconfig%5D%5BeditPropertiesLabel%5D=true&amp;options%5Bconfig%5D%5BenableCustomVisualizations%5D=true&amp;options%5Bconfig%5D%5BassetTags%5D%5B%5D=dashboard&amp;options%5Bconfig%5D%5BfilterDock%5D=true&amp;options%5Bconfig%5D%5BshowMembers%5D=true&amp;options%5Bconfig%5D%5Bupgrades%5D=dashboard-core%2Fjs%2Fdashboard%2Fupgrades&amp;options%5Bconfig%5D%5BassetType%5D=exploration&amp;options%5Bconfig%5D%5BgeoService%5D=CA&amp;options%5Bconfig%5D%5BsmartTitle%5D=true&amp;options%5Bconfig%5D%5BnavigationGroupAction%5D=true&amp;options%5Bconfig%5D%5BenableDataQuality%5D=false&amp;options%5Bconfig%5D%5BmemberCalculation%5D=false&amp;subView=model000001899f0c56d6_00000002&amp;isAuthoringMode=false&amp;board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4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848434"/>
            <a:ext cx="2900302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IBM CAPSTONE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PABLO LIMA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29-07-2023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488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602000" y="4898496"/>
                <a:ext cx="18000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844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844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0376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3996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30520" y="867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1960" y="23308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016720" y="37816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13904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9440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97200" y="8314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35856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">
            <a:extLst>
              <a:ext uri="{FF2B5EF4-FFF2-40B4-BE49-F238E27FC236}">
                <a16:creationId xmlns:a16="http://schemas.microsoft.com/office/drawing/2014/main" id="{917EE4CF-E55B-3E5D-A5AD-A2388B450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WEEK5 CAPSTONE (ibm.com) </a:t>
            </a:r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latin typeface="IBM Plex Mono SemiBold"/>
              </a:rPr>
              <a:t>DATABASE TRENDS TODAY</a:t>
            </a:r>
            <a:endParaRPr lang="en-US" dirty="0"/>
          </a:p>
        </p:txBody>
      </p:sp>
      <p:pic>
        <p:nvPicPr>
          <p:cNvPr id="11" name="Imagem 11" descr="Gráfico, Gráfico de barras&#10;&#10;Descrição gerada automaticamente">
            <a:extLst>
              <a:ext uri="{FF2B5EF4-FFF2-40B4-BE49-F238E27FC236}">
                <a16:creationId xmlns:a16="http://schemas.microsoft.com/office/drawing/2014/main" id="{8A25A884-CA72-37E4-52E3-9750CBD54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73" y="1438067"/>
            <a:ext cx="7681730" cy="472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latin typeface="IBM Plex Mono SemiBold"/>
              </a:rPr>
              <a:t>DATABASE TRENDS FOR THE NEXT YEAR</a:t>
            </a:r>
            <a:endParaRPr lang="en-US" dirty="0"/>
          </a:p>
        </p:txBody>
      </p:sp>
      <p:pic>
        <p:nvPicPr>
          <p:cNvPr id="11" name="Imagem 11" descr="Gráfico, Gráfico de barras&#10;&#10;Descrição gerada automaticamente">
            <a:extLst>
              <a:ext uri="{FF2B5EF4-FFF2-40B4-BE49-F238E27FC236}">
                <a16:creationId xmlns:a16="http://schemas.microsoft.com/office/drawing/2014/main" id="{FA7E4AAA-FBB5-836B-072E-B034AA06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72" y="1400307"/>
            <a:ext cx="8000034" cy="49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7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64" y="365125"/>
            <a:ext cx="10168359" cy="10072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PostgreSQL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is the most frequently occurring category of </a:t>
            </a:r>
            <a:r>
              <a:rPr lang="en-US" sz="1600" b="1" dirty="0" err="1">
                <a:solidFill>
                  <a:srgbClr val="0E659B"/>
                </a:solidFill>
                <a:latin typeface="IBM Plex Mono Text"/>
              </a:rPr>
              <a:t>DatabaseDesireNextYear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with a count of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4328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items with </a:t>
            </a:r>
            <a:r>
              <a:rPr lang="en-US" sz="1600" b="1" dirty="0" err="1">
                <a:solidFill>
                  <a:srgbClr val="0E659B"/>
                </a:solidFill>
                <a:latin typeface="IBM Plex Mono Text"/>
              </a:rPr>
              <a:t>DatabaseDesireNextYear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values (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16.2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% of the total).</a:t>
            </a:r>
            <a:endParaRPr lang="en-US" sz="1600">
              <a:solidFill>
                <a:srgbClr val="0E659B"/>
              </a:solidFill>
            </a:endParaRPr>
          </a:p>
          <a:p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MySQL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is the most frequently occurring category of </a:t>
            </a:r>
            <a:r>
              <a:rPr lang="en-US" sz="1600" b="1" dirty="0" err="1">
                <a:solidFill>
                  <a:srgbClr val="0E659B"/>
                </a:solidFill>
                <a:latin typeface="IBM Plex Mono Text"/>
              </a:rPr>
              <a:t>DatabaseWorkedWith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with a count of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5469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items with </a:t>
            </a:r>
            <a:r>
              <a:rPr lang="en-US" sz="1600" b="1" dirty="0" err="1">
                <a:solidFill>
                  <a:srgbClr val="0E659B"/>
                </a:solidFill>
                <a:latin typeface="IBM Plex Mono Text"/>
              </a:rPr>
              <a:t>DatabaseWorkedWith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values (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18.7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% of the total).</a:t>
            </a:r>
          </a:p>
          <a:p>
            <a:r>
              <a:rPr lang="en-US" sz="1600" dirty="0">
                <a:solidFill>
                  <a:srgbClr val="0E659B"/>
                </a:solidFill>
                <a:latin typeface="IBM Plex Mono Text"/>
              </a:rPr>
              <a:t>While Microsoft SQL Server is the second most popular right now, is the 6th most desired to learn next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600" dirty="0">
                <a:latin typeface="IBM Plex Mono Text"/>
              </a:rPr>
              <a:t>PostgreSQL has potential to become one of the most popular Databases.</a:t>
            </a:r>
            <a:endParaRPr lang="en-US" sz="1600"/>
          </a:p>
          <a:p>
            <a:r>
              <a:rPr lang="en-US" sz="1600" dirty="0">
                <a:latin typeface="IBM Plex Mono Text"/>
              </a:rPr>
              <a:t>MySQL is the most popular right now, but for the desired next year, goes to 4th, showing that the market </a:t>
            </a:r>
            <a:r>
              <a:rPr lang="en-US" sz="1600">
                <a:latin typeface="IBM Plex Mono Text"/>
              </a:rPr>
              <a:t>is shrinking.</a:t>
            </a:r>
            <a:endParaRPr lang="en-US" sz="1600"/>
          </a:p>
          <a:p>
            <a:r>
              <a:rPr lang="en-US" sz="1600" dirty="0">
                <a:latin typeface="IBM Plex Mono Text"/>
              </a:rPr>
              <a:t>Microsoft SQL Server will have a big decreasing market in the near future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IBM Plex Mono Text"/>
                <a:hlinkClick r:id="rId2"/>
              </a:rPr>
              <a:t>* WEEK5 CAPSTONE Dashboard (ibm.com)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CURRENT TECHNOLOGY USAGE</a:t>
            </a:r>
            <a:endParaRPr lang="en-US" dirty="0"/>
          </a:p>
        </p:txBody>
      </p:sp>
      <p:pic>
        <p:nvPicPr>
          <p:cNvPr id="5" name="Imagem 5" descr="Gráfico&#10;&#10;Descrição gerada automaticamente">
            <a:extLst>
              <a:ext uri="{FF2B5EF4-FFF2-40B4-BE49-F238E27FC236}">
                <a16:creationId xmlns:a16="http://schemas.microsoft.com/office/drawing/2014/main" id="{90A9D366-FBC3-062F-3B7A-3CC7B8ADB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19" y="1410967"/>
            <a:ext cx="8355316" cy="4717869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FUTURE TECHNOLOGY TREND</a:t>
            </a:r>
            <a:endParaRPr lang="en-US" dirty="0"/>
          </a:p>
        </p:txBody>
      </p:sp>
      <p:pic>
        <p:nvPicPr>
          <p:cNvPr id="5" name="Imagem 5" descr="Gráfico&#10;&#10;Descrição gerada automaticamente">
            <a:extLst>
              <a:ext uri="{FF2B5EF4-FFF2-40B4-BE49-F238E27FC236}">
                <a16:creationId xmlns:a16="http://schemas.microsoft.com/office/drawing/2014/main" id="{FFEAE664-34CA-AA39-911A-B0A815CA9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734" y="1304865"/>
            <a:ext cx="8400533" cy="4727515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DEMOGRAPHICS</a:t>
            </a:r>
            <a:endParaRPr lang="en-US" dirty="0"/>
          </a:p>
        </p:txBody>
      </p:sp>
      <p:pic>
        <p:nvPicPr>
          <p:cNvPr id="5" name="Imagem 5" descr="Uma imagem contendo Gráfico&#10;&#10;Descrição gerada automaticamente">
            <a:extLst>
              <a:ext uri="{FF2B5EF4-FFF2-40B4-BE49-F238E27FC236}">
                <a16:creationId xmlns:a16="http://schemas.microsoft.com/office/drawing/2014/main" id="{EDE57B0D-BEFE-F34E-ED19-005450B8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96" y="1334960"/>
            <a:ext cx="9080338" cy="480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How AI affected the market?</a:t>
            </a:r>
          </a:p>
          <a:p>
            <a:endParaRPr lang="en-US" dirty="0"/>
          </a:p>
          <a:p>
            <a:r>
              <a:rPr lang="en-US" dirty="0">
                <a:latin typeface="IBM Plex Mono Text"/>
              </a:rPr>
              <a:t>Why USA leads in programmers?</a:t>
            </a:r>
          </a:p>
          <a:p>
            <a:endParaRPr lang="en-US" dirty="0"/>
          </a:p>
          <a:p>
            <a:r>
              <a:rPr lang="en-US" dirty="0">
                <a:latin typeface="IBM Plex Mono Text"/>
              </a:rPr>
              <a:t>Why 91.9% of the programmers are men?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600" b="1" err="1">
                <a:solidFill>
                  <a:srgbClr val="0E659B"/>
                </a:solidFill>
                <a:latin typeface="IBM Plex Mono Text"/>
              </a:rPr>
              <a:t>EdLevel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Bachelor’s degree (BA, BS, B.Eng., etc.)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has the highest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Respondent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at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nearly 6 thousand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, out of which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Gender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Man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contributed the most at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nearly 5500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.</a:t>
            </a:r>
            <a:endParaRPr lang="en-US" sz="1600">
              <a:solidFill>
                <a:srgbClr val="0E659B"/>
              </a:solidFill>
            </a:endParaRPr>
          </a:p>
          <a:p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Country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Jamaica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has the lowest average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Age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at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21.0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, followed by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Somalia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at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22.0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.</a:t>
            </a:r>
          </a:p>
          <a:p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Gender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Man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Respondent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from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Country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United States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is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2805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, whereas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Woman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is only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253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600" dirty="0">
                <a:latin typeface="IBM Plex Mono Text"/>
              </a:rPr>
              <a:t>Programmers usually goes to college and get a degree. So the market has a high Education level.</a:t>
            </a:r>
            <a:endParaRPr lang="en-US" sz="1600" dirty="0"/>
          </a:p>
          <a:p>
            <a:r>
              <a:rPr lang="en-US" sz="1600" dirty="0">
                <a:latin typeface="IBM Plex Mono Text"/>
              </a:rPr>
              <a:t>Jamaican programmers are young, showing that is a recent market in the country</a:t>
            </a:r>
            <a:endParaRPr lang="en-US" sz="1600" dirty="0"/>
          </a:p>
          <a:p>
            <a:r>
              <a:rPr lang="en-US" sz="1600" dirty="0">
                <a:latin typeface="IBM Plex Mono Text"/>
              </a:rPr>
              <a:t>The market is predominantly male.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The market of popular technologies changes very fast.</a:t>
            </a:r>
            <a:endParaRPr lang="pt-BR" dirty="0"/>
          </a:p>
          <a:p>
            <a:r>
              <a:rPr lang="en-US" dirty="0">
                <a:latin typeface="IBM Plex Mono Text"/>
              </a:rPr>
              <a:t>The AI will have a big impact in where the market goes.</a:t>
            </a:r>
            <a:endParaRPr lang="en-US" dirty="0"/>
          </a:p>
          <a:p>
            <a:r>
              <a:rPr lang="en-US" dirty="0">
                <a:latin typeface="IBM Plex Mono Text"/>
              </a:rPr>
              <a:t>Programmers needs to be very versatile, always learning trending technologies.</a:t>
            </a:r>
            <a:endParaRPr lang="en-US" dirty="0"/>
          </a:p>
          <a:p>
            <a:r>
              <a:rPr lang="en-US" dirty="0">
                <a:latin typeface="IBM Plex Mono Text"/>
              </a:rPr>
              <a:t>While USA has the most programmers, the programmers are distributed in a lot of countries.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06942" cy="949386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IBM Plex Mono SemiBold"/>
              </a:rPr>
              <a:t>APPENDIX – PROGRAMMERS AGE/CODEREV</a:t>
            </a:r>
            <a:endParaRPr lang="en-US" dirty="0"/>
          </a:p>
        </p:txBody>
      </p:sp>
      <p:pic>
        <p:nvPicPr>
          <p:cNvPr id="3" name="Imagem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25FAD829-9F37-61B2-50A0-D6C9451F0A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5734" y="1825625"/>
            <a:ext cx="5766622" cy="4351338"/>
          </a:xfrm>
        </p:spPr>
      </p:pic>
      <p:pic>
        <p:nvPicPr>
          <p:cNvPr id="6" name="Imagem 6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78B2E8BD-9BD9-0219-E26C-AC108B269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0" y="1968229"/>
            <a:ext cx="5154593" cy="36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6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353F973B-ED95-20A8-0B38-AE2CFD7153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9264" y="1431274"/>
            <a:ext cx="6975675" cy="4194775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Imagem 7" descr="Gráfico&#10;&#10;Descrição gerada automaticamente">
            <a:extLst>
              <a:ext uri="{FF2B5EF4-FFF2-40B4-BE49-F238E27FC236}">
                <a16:creationId xmlns:a16="http://schemas.microsoft.com/office/drawing/2014/main" id="{1B396ABC-D887-78DE-BBDF-56B15EA976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85035" y="1383045"/>
            <a:ext cx="7621929" cy="4580598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Popular at tech right now</a:t>
            </a:r>
          </a:p>
          <a:p>
            <a:pPr lvl="1"/>
            <a:r>
              <a:rPr lang="en-US" sz="1800" dirty="0"/>
              <a:t>Programming Languages</a:t>
            </a:r>
          </a:p>
          <a:p>
            <a:pPr lvl="1"/>
            <a:r>
              <a:rPr lang="en-US" sz="1800" dirty="0"/>
              <a:t>Databases</a:t>
            </a:r>
          </a:p>
          <a:p>
            <a:pPr lvl="1"/>
            <a:r>
              <a:rPr lang="en-US" sz="1800" dirty="0"/>
              <a:t>Platforms</a:t>
            </a:r>
          </a:p>
          <a:p>
            <a:pPr lvl="1"/>
            <a:r>
              <a:rPr lang="en-US" sz="1800" dirty="0" err="1"/>
              <a:t>Webframes</a:t>
            </a:r>
            <a:endParaRPr lang="en-US" sz="2200" dirty="0"/>
          </a:p>
          <a:p>
            <a:r>
              <a:rPr lang="en-US" sz="2200" dirty="0"/>
              <a:t>The tomorrow of tech</a:t>
            </a:r>
          </a:p>
          <a:p>
            <a:pPr lvl="1"/>
            <a:r>
              <a:rPr lang="en-US" sz="1800" dirty="0"/>
              <a:t>What programmers desired to learn</a:t>
            </a:r>
          </a:p>
          <a:p>
            <a:r>
              <a:rPr lang="en-US" sz="2200" dirty="0"/>
              <a:t>The Tech Census</a:t>
            </a:r>
          </a:p>
          <a:p>
            <a:pPr lvl="1"/>
            <a:r>
              <a:rPr lang="en-US" sz="1800" dirty="0"/>
              <a:t>Gender</a:t>
            </a:r>
          </a:p>
          <a:p>
            <a:pPr lvl="1"/>
            <a:r>
              <a:rPr lang="en-US" sz="1800" dirty="0"/>
              <a:t>Age</a:t>
            </a:r>
          </a:p>
          <a:p>
            <a:pPr lvl="1"/>
            <a:r>
              <a:rPr lang="en-US" sz="1800" dirty="0"/>
              <a:t>Country</a:t>
            </a:r>
          </a:p>
          <a:p>
            <a:pPr lvl="1"/>
            <a:r>
              <a:rPr lang="en-US" sz="1800" dirty="0"/>
              <a:t>Scholarship				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</a:t>
            </a:r>
          </a:p>
          <a:p>
            <a:pPr marL="0" indent="0">
              <a:buNone/>
            </a:pPr>
            <a:r>
              <a:rPr lang="en-US" sz="2200" dirty="0"/>
              <a:t>	GitHub job postings</a:t>
            </a:r>
          </a:p>
          <a:p>
            <a:pPr marL="0" indent="0">
              <a:buNone/>
            </a:pPr>
            <a:r>
              <a:rPr lang="en-US" sz="2200" dirty="0"/>
              <a:t>	Programming languages annual salaries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Data Exploration</a:t>
            </a:r>
          </a:p>
          <a:p>
            <a:r>
              <a:rPr lang="en-US" sz="2200" dirty="0"/>
              <a:t>Data Cleaning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1800" dirty="0"/>
              <a:t>IBM Cognos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6BAEEF4A-74DD-E5AD-DA28-B65D8D764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5" y="1502813"/>
            <a:ext cx="3881377" cy="2366957"/>
          </a:xfrm>
          <a:prstGeom prst="rect">
            <a:avLst/>
          </a:prstGeom>
        </p:spPr>
      </p:pic>
      <p:pic>
        <p:nvPicPr>
          <p:cNvPr id="5" name="Imagem 5" descr="Gráfico&#10;&#10;Descrição gerada automaticamente">
            <a:extLst>
              <a:ext uri="{FF2B5EF4-FFF2-40B4-BE49-F238E27FC236}">
                <a16:creationId xmlns:a16="http://schemas.microsoft.com/office/drawing/2014/main" id="{D613E2CE-FB64-0A13-940C-2F19D4B52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11" y="3680089"/>
            <a:ext cx="4209326" cy="2468657"/>
          </a:xfrm>
          <a:prstGeom prst="rect">
            <a:avLst/>
          </a:prstGeom>
        </p:spPr>
      </p:pic>
      <p:pic>
        <p:nvPicPr>
          <p:cNvPr id="6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74892730-BE68-2F97-37C2-7E1B6F947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20" y="4683625"/>
            <a:ext cx="4257554" cy="1011384"/>
          </a:xfrm>
          <a:prstGeom prst="rect">
            <a:avLst/>
          </a:prstGeom>
        </p:spPr>
      </p:pic>
      <p:pic>
        <p:nvPicPr>
          <p:cNvPr id="7" name="Imagem 7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F20D70E0-D4CB-F56C-2ECB-0D242E305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108" y="1398695"/>
            <a:ext cx="3061503" cy="210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PROGRAMMING LANGUAGE TRENDS TODAY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Imagem 6" descr="Gráfico&#10;&#10;Descrição gerada automaticamente">
            <a:extLst>
              <a:ext uri="{FF2B5EF4-FFF2-40B4-BE49-F238E27FC236}">
                <a16:creationId xmlns:a16="http://schemas.microsoft.com/office/drawing/2014/main" id="{566E2F8A-5165-510B-2F4A-822CF60BA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56" y="1392556"/>
            <a:ext cx="9567499" cy="478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42968" cy="10361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BM Plex Mono SemiBold"/>
              </a:rPr>
              <a:t>PROGRAMMING LANGUAGE TRENDS FOR THE NEXT YEAR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2" name="Imagem 12" descr="Gráfico, Gráfico de funil">
            <a:extLst>
              <a:ext uri="{FF2B5EF4-FFF2-40B4-BE49-F238E27FC236}">
                <a16:creationId xmlns:a16="http://schemas.microsoft.com/office/drawing/2014/main" id="{75AE36C8-F246-0C58-6746-83517F01D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36" y="1395696"/>
            <a:ext cx="9253957" cy="478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4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JavaScript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(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17.5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%),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HTML/CSS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(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15.8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%), and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SQL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(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14.3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%) are the most frequently occurring categories of </a:t>
            </a:r>
            <a:r>
              <a:rPr lang="en-US" sz="1600" b="1" err="1">
                <a:solidFill>
                  <a:srgbClr val="0E659B"/>
                </a:solidFill>
                <a:latin typeface="IBM Plex Mono Text"/>
              </a:rPr>
              <a:t>LanguageWorkedWith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with a combined count of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23,623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items with </a:t>
            </a:r>
            <a:r>
              <a:rPr lang="en-US" sz="1600" b="1" err="1">
                <a:solidFill>
                  <a:srgbClr val="0E659B"/>
                </a:solidFill>
                <a:latin typeface="IBM Plex Mono Text"/>
              </a:rPr>
              <a:t>LanguageWorkedWith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values (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47.5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% of the total).</a:t>
            </a:r>
            <a:endParaRPr lang="en-US" sz="1600">
              <a:solidFill>
                <a:srgbClr val="0E659B"/>
              </a:solidFill>
            </a:endParaRPr>
          </a:p>
          <a:p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JavaScript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is the most frequently occurring category of </a:t>
            </a:r>
            <a:r>
              <a:rPr lang="en-US" sz="1600" b="1" err="1">
                <a:solidFill>
                  <a:srgbClr val="0E659B"/>
                </a:solidFill>
                <a:latin typeface="IBM Plex Mono Text"/>
              </a:rPr>
              <a:t>LanguageDesireNextYear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with a count of 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6630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items with </a:t>
            </a:r>
            <a:r>
              <a:rPr lang="en-US" sz="1600" b="1" err="1">
                <a:solidFill>
                  <a:srgbClr val="0E659B"/>
                </a:solidFill>
                <a:latin typeface="IBM Plex Mono Text"/>
              </a:rPr>
              <a:t>LanguageDesireNextYear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values (</a:t>
            </a:r>
            <a:r>
              <a:rPr lang="en-US" sz="1600" b="1" dirty="0">
                <a:solidFill>
                  <a:srgbClr val="0E659B"/>
                </a:solidFill>
                <a:latin typeface="IBM Plex Mono Text"/>
              </a:rPr>
              <a:t>16.3</a:t>
            </a:r>
            <a:r>
              <a:rPr lang="en-US" sz="1600" dirty="0">
                <a:solidFill>
                  <a:srgbClr val="0E659B"/>
                </a:solidFill>
                <a:latin typeface="IBM Plex Mono Text"/>
              </a:rPr>
              <a:t> % of the total).</a:t>
            </a:r>
          </a:p>
          <a:p>
            <a:r>
              <a:rPr lang="en-US" sz="1600" dirty="0">
                <a:solidFill>
                  <a:srgbClr val="0E659B"/>
                </a:solidFill>
                <a:latin typeface="IBM Plex Mono Text"/>
              </a:rPr>
              <a:t>Python goes from the 5th most popular right now to 3rd most desired to learn next year</a:t>
            </a:r>
            <a:endParaRPr lang="en-US" sz="1600" dirty="0">
              <a:solidFill>
                <a:srgbClr val="0E659B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600" dirty="0">
                <a:latin typeface="IBM Plex Mono Text"/>
              </a:rPr>
              <a:t>JavaScript has a high demand for programmers, being interest to them right now and for the next year</a:t>
            </a:r>
            <a:endParaRPr lang="en-US" sz="1600"/>
          </a:p>
          <a:p>
            <a:r>
              <a:rPr lang="en-US" sz="1600" dirty="0">
                <a:latin typeface="IBM Plex Mono Text"/>
              </a:rPr>
              <a:t>Almost 50% of the programmers works with </a:t>
            </a:r>
            <a:r>
              <a:rPr lang="en-US" sz="1600" err="1">
                <a:latin typeface="IBM Plex Mono Text"/>
              </a:rPr>
              <a:t>JavaScrpit</a:t>
            </a:r>
            <a:r>
              <a:rPr lang="en-US" sz="1600" dirty="0">
                <a:latin typeface="IBM Plex Mono Text"/>
              </a:rPr>
              <a:t>, HTML/CSS and SQL, proving that is a hot market.</a:t>
            </a:r>
            <a:endParaRPr lang="en-US" sz="1600"/>
          </a:p>
          <a:p>
            <a:r>
              <a:rPr lang="en-US" sz="1600" dirty="0">
                <a:latin typeface="IBM Plex Mono Text"/>
              </a:rPr>
              <a:t>Python is increasing, showing that has a demand to grow for programmers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394</Words>
  <Application>Microsoft Office PowerPoint</Application>
  <PresentationFormat>Widescreen</PresentationFormat>
  <Paragraphs>121</Paragraphs>
  <Slides>22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SLIDE_TEMPLATE_skill_network</vt:lpstr>
      <vt:lpstr>IBM CAPSTONE PROJECT</vt:lpstr>
      <vt:lpstr>OUTLINE</vt:lpstr>
      <vt:lpstr>EXECUTIVE SUMMARY</vt:lpstr>
      <vt:lpstr>INTRODUCTION</vt:lpstr>
      <vt:lpstr>METHODOLOGY</vt:lpstr>
      <vt:lpstr>RESULTS</vt:lpstr>
      <vt:lpstr>PROGRAMMING LANGUAGE TRENDS TODAY</vt:lpstr>
      <vt:lpstr>PROGRAMMING LANGUAGE TRENDS FOR THE NEXT YEAR</vt:lpstr>
      <vt:lpstr>PROGRAMMING LANGUAGE TRENDS - FINDINGS &amp; IMPLICATIONS</vt:lpstr>
      <vt:lpstr>DATABASE TRENDS TODAY</vt:lpstr>
      <vt:lpstr>DATABASE TRENDS FOR THE NEXT YEAR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 – PROGRAMMERS AGE/CODEREV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Pablo Lima</cp:lastModifiedBy>
  <cp:revision>750</cp:revision>
  <dcterms:created xsi:type="dcterms:W3CDTF">2020-10-28T18:29:43Z</dcterms:created>
  <dcterms:modified xsi:type="dcterms:W3CDTF">2023-07-29T19:52:47Z</dcterms:modified>
</cp:coreProperties>
</file>