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68216b43b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68216b43b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Janu</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68216b43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168216b43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Janu</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94a6f2be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194a6f2be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Janu</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68216b43b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168216b43b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Lima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68216b43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68216b43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94a6f2b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194a6f2b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216bcad9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216bcad9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205a7b99a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205a7b99a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205a7b99a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205a7b99a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205a7b99a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205a7b99a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168216b43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168216b43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Janu</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205a7b99a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205a7b99a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205a7b99a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205a7b99a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196c0f07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196c0f07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68216b43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68216b43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Toino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68216b43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68216b43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Toino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194cbeaf5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194cbeaf5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Toino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68216b43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68216b43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68216b43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68216b43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Lima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68216b43b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68216b43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Toino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68216b43b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68216b43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Lima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206600"/>
            <a:ext cx="9144000" cy="3936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136650"/>
            <a:ext cx="9144000" cy="960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60950" y="229200"/>
            <a:ext cx="8222100" cy="7146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232650"/>
            <a:ext cx="8222100" cy="372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scikit-learn.org/1.5/modules/generated/sklearn.model_selection.GridSearchCV.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hyperlink" Target="https://wirelesspi.com/author/qasim/" TargetMode="External"/><Relationship Id="rId5" Type="http://schemas.openxmlformats.org/officeDocument/2006/relationships/hyperlink" Target="https://commons.wikimedia.org/w/index.php?title=User:Cajamanga-piqi&amp;action=edit&amp;redlink=1" TargetMode="External"/><Relationship Id="rId6"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idx="1" type="subTitle"/>
          </p:nvPr>
        </p:nvSpPr>
        <p:spPr>
          <a:xfrm>
            <a:off x="390525" y="2342200"/>
            <a:ext cx="2993100" cy="280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sz="1500"/>
              <a:t>Faculty of Engineering of University of Porto</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pt-PT" sz="1500"/>
              <a:t>M.EIC</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pt-PT" sz="1500"/>
              <a:t>Machine Learning</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pt-PT" sz="1500"/>
              <a:t>Group 52</a:t>
            </a:r>
            <a:endParaRPr b="1" sz="1500"/>
          </a:p>
          <a:p>
            <a:pPr indent="0" lvl="0" marL="0" rtl="0" algn="l">
              <a:spcBef>
                <a:spcPts val="0"/>
              </a:spcBef>
              <a:spcAft>
                <a:spcPts val="0"/>
              </a:spcAft>
              <a:buNone/>
            </a:pPr>
            <a:r>
              <a:rPr lang="pt-PT" sz="1500"/>
              <a:t>António Rego — 202108666</a:t>
            </a:r>
            <a:endParaRPr sz="1500"/>
          </a:p>
          <a:p>
            <a:pPr indent="0" lvl="0" marL="0" rtl="0" algn="l">
              <a:spcBef>
                <a:spcPts val="0"/>
              </a:spcBef>
              <a:spcAft>
                <a:spcPts val="0"/>
              </a:spcAft>
              <a:buNone/>
            </a:pPr>
            <a:r>
              <a:rPr lang="pt-PT" sz="1500"/>
              <a:t>Pedro Lima — 202108806</a:t>
            </a:r>
            <a:endParaRPr sz="1500"/>
          </a:p>
          <a:p>
            <a:pPr indent="0" lvl="0" marL="0" rtl="0" algn="l">
              <a:spcBef>
                <a:spcPts val="0"/>
              </a:spcBef>
              <a:spcAft>
                <a:spcPts val="0"/>
              </a:spcAft>
              <a:buNone/>
            </a:pPr>
            <a:r>
              <a:rPr lang="pt-PT" sz="1500"/>
              <a:t>Pedro Januário — 202108768</a:t>
            </a:r>
            <a:endParaRPr sz="1500"/>
          </a:p>
        </p:txBody>
      </p:sp>
      <p:sp>
        <p:nvSpPr>
          <p:cNvPr id="68" name="Google Shape;68;p13"/>
          <p:cNvSpPr txBox="1"/>
          <p:nvPr>
            <p:ph type="ctrTitle"/>
          </p:nvPr>
        </p:nvSpPr>
        <p:spPr>
          <a:xfrm>
            <a:off x="390525" y="0"/>
            <a:ext cx="2993100" cy="216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pt-PT" sz="3120"/>
              <a:t>Data Mining</a:t>
            </a:r>
            <a:r>
              <a:rPr lang="pt-PT" sz="3120"/>
              <a:t> </a:t>
            </a:r>
            <a:r>
              <a:rPr lang="pt-PT" sz="3120"/>
              <a:t>case study: WNBA</a:t>
            </a:r>
            <a:endParaRPr sz="3120"/>
          </a:p>
        </p:txBody>
      </p:sp>
      <p:pic>
        <p:nvPicPr>
          <p:cNvPr id="69" name="Google Shape;69;p13"/>
          <p:cNvPicPr preferRelativeResize="0"/>
          <p:nvPr/>
        </p:nvPicPr>
        <p:blipFill rotWithShape="1">
          <a:blip r:embed="rId3">
            <a:alphaModFix/>
          </a:blip>
          <a:srcRect b="0" l="0" r="25300" t="0"/>
          <a:stretch/>
        </p:blipFill>
        <p:spPr>
          <a:xfrm>
            <a:off x="3383577" y="0"/>
            <a:ext cx="5760425" cy="5143501"/>
          </a:xfrm>
          <a:prstGeom prst="rect">
            <a:avLst/>
          </a:prstGeom>
          <a:noFill/>
          <a:ln>
            <a:noFill/>
          </a:ln>
        </p:spPr>
      </p:pic>
      <p:sp>
        <p:nvSpPr>
          <p:cNvPr id="70" name="Google Shape;70;p13"/>
          <p:cNvSpPr txBox="1"/>
          <p:nvPr/>
        </p:nvSpPr>
        <p:spPr>
          <a:xfrm>
            <a:off x="5010300" y="4777525"/>
            <a:ext cx="4133700" cy="366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pt-PT" sz="1100">
                <a:solidFill>
                  <a:schemeClr val="dk2"/>
                </a:solidFill>
                <a:latin typeface="Roboto"/>
                <a:ea typeface="Roboto"/>
                <a:cs typeface="Roboto"/>
                <a:sym typeface="Roboto"/>
              </a:rPr>
              <a:t>Brian Babineau/NBAE via Getty Images</a:t>
            </a:r>
            <a:endParaRPr b="1" sz="1100">
              <a:solidFill>
                <a:schemeClr val="dk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460950" y="229200"/>
            <a:ext cx="8222100" cy="714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a:t>Experimental setup</a:t>
            </a:r>
            <a:endParaRPr/>
          </a:p>
        </p:txBody>
      </p:sp>
      <p:sp>
        <p:nvSpPr>
          <p:cNvPr id="136" name="Google Shape;136;p22"/>
          <p:cNvSpPr txBox="1"/>
          <p:nvPr>
            <p:ph idx="1" type="body"/>
          </p:nvPr>
        </p:nvSpPr>
        <p:spPr>
          <a:xfrm>
            <a:off x="471900" y="1133550"/>
            <a:ext cx="8222100" cy="40098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None/>
            </a:pPr>
            <a:r>
              <a:rPr lang="pt-PT"/>
              <a:t>We used </a:t>
            </a:r>
            <a:r>
              <a:rPr lang="pt-PT" u="sng">
                <a:solidFill>
                  <a:schemeClr val="hlink"/>
                </a:solidFill>
                <a:hlinkClick r:id="rId3"/>
              </a:rPr>
              <a:t>GridSearchCV</a:t>
            </a:r>
            <a:r>
              <a:rPr lang="pt-PT"/>
              <a:t> (from scikit-learn) to test several classification models. Each tested model was instructed to produce its classification as the probability of each team qualifying/not qualifying for the playoff in a given season.</a:t>
            </a:r>
            <a:endParaRPr/>
          </a:p>
          <a:p>
            <a:pPr indent="0" lvl="0" marL="0" rtl="0" algn="just">
              <a:spcBef>
                <a:spcPts val="1200"/>
              </a:spcBef>
              <a:spcAft>
                <a:spcPts val="0"/>
              </a:spcAft>
              <a:buNone/>
            </a:pPr>
            <a:r>
              <a:rPr lang="pt-PT"/>
              <a:t>We first defined a function that scores a set of predictions according to the intended evaluation criteria (sum of the errors).</a:t>
            </a:r>
            <a:endParaRPr/>
          </a:p>
          <a:p>
            <a:pPr indent="0" lvl="0" marL="0" rtl="0" algn="just">
              <a:spcBef>
                <a:spcPts val="1200"/>
              </a:spcBef>
              <a:spcAft>
                <a:spcPts val="0"/>
              </a:spcAft>
              <a:buNone/>
            </a:pPr>
            <a:r>
              <a:rPr lang="pt-PT"/>
              <a:t>Then, for each model, we defined a set of possible values for the models’ hyper-parameters, in order to find out the best possible combinations (the best estimator) for each one of them.</a:t>
            </a:r>
            <a:endParaRPr/>
          </a:p>
          <a:p>
            <a:pPr indent="0" lvl="0" marL="0" rtl="0" algn="just">
              <a:spcBef>
                <a:spcPts val="1200"/>
              </a:spcBef>
              <a:spcAft>
                <a:spcPts val="0"/>
              </a:spcAft>
              <a:buNone/>
            </a:pPr>
            <a:r>
              <a:rPr lang="pt-PT"/>
              <a:t>Before executing GridSearchCV, we ran Sequential Feature Selection to find out a better feature subset.</a:t>
            </a:r>
            <a:endParaRPr/>
          </a:p>
          <a:p>
            <a:pPr indent="0" lvl="0" marL="0" rtl="0" algn="just">
              <a:spcBef>
                <a:spcPts val="1200"/>
              </a:spcBef>
              <a:spcAft>
                <a:spcPts val="0"/>
              </a:spcAft>
              <a:buNone/>
            </a:pPr>
            <a:r>
              <a:rPr lang="pt-PT"/>
              <a:t>Each execution (i.e., a moment where GridSearchCV tries to find the best estimator for a given model) presents the best parameter combination, as well as the total error and, given the number of seasons comprised in the given test set, the average error per season.</a:t>
            </a:r>
            <a:endParaRPr/>
          </a:p>
          <a:p>
            <a:pPr indent="0" lvl="0" marL="0" rtl="0" algn="just">
              <a:spcBef>
                <a:spcPts val="1200"/>
              </a:spcBef>
              <a:spcAft>
                <a:spcPts val="0"/>
              </a:spcAft>
              <a:buNone/>
            </a:pPr>
            <a:r>
              <a:rPr lang="pt-PT"/>
              <a:t>The train set was defined to include years 1 to 8, and the test set to include year 9.</a:t>
            </a:r>
            <a:endParaRPr/>
          </a:p>
          <a:p>
            <a:pPr indent="0" lvl="0" marL="0" rtl="0" algn="just">
              <a:spcBef>
                <a:spcPts val="1200"/>
              </a:spcBef>
              <a:spcAft>
                <a:spcPts val="1200"/>
              </a:spcAft>
              <a:buNone/>
            </a:pPr>
            <a:r>
              <a:rPr lang="pt-PT"/>
              <a:t>The pair (estimator, feature selector) to be used against the query set were defined via the behaviour on the process described above.</a:t>
            </a:r>
            <a:endParaRPr/>
          </a:p>
        </p:txBody>
      </p:sp>
      <p:sp>
        <p:nvSpPr>
          <p:cNvPr id="137" name="Google Shape;137;p2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460950" y="229200"/>
            <a:ext cx="8222100" cy="71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pt-PT" sz="2680"/>
              <a:t>Results (Approach behind best score on competition)</a:t>
            </a:r>
            <a:endParaRPr sz="2680"/>
          </a:p>
        </p:txBody>
      </p:sp>
      <p:sp>
        <p:nvSpPr>
          <p:cNvPr id="143" name="Google Shape;143;p23"/>
          <p:cNvSpPr txBox="1"/>
          <p:nvPr>
            <p:ph idx="1" type="body"/>
          </p:nvPr>
        </p:nvSpPr>
        <p:spPr>
          <a:xfrm>
            <a:off x="471900" y="1232650"/>
            <a:ext cx="4100100" cy="37290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pt-PT"/>
              <a:t>Decision Tree Classifier</a:t>
            </a:r>
            <a:endParaRPr/>
          </a:p>
          <a:p>
            <a:pPr indent="-317500" lvl="1" marL="914400" rtl="0" algn="just">
              <a:spcBef>
                <a:spcPts val="0"/>
              </a:spcBef>
              <a:spcAft>
                <a:spcPts val="0"/>
              </a:spcAft>
              <a:buSzPts val="1400"/>
              <a:buChar char="○"/>
            </a:pPr>
            <a:r>
              <a:rPr lang="pt-PT"/>
              <a:t>Best average error per season on train set: 0.91</a:t>
            </a:r>
            <a:endParaRPr/>
          </a:p>
          <a:p>
            <a:pPr indent="-317500" lvl="1" marL="914400" rtl="0" algn="just">
              <a:spcBef>
                <a:spcPts val="0"/>
              </a:spcBef>
              <a:spcAft>
                <a:spcPts val="0"/>
              </a:spcAft>
              <a:buSzPts val="1400"/>
              <a:buChar char="○"/>
            </a:pPr>
            <a:r>
              <a:rPr lang="pt-PT"/>
              <a:t>Best average error per season on test set: 3.0</a:t>
            </a:r>
            <a:endParaRPr/>
          </a:p>
          <a:p>
            <a:pPr indent="-342900" lvl="0" marL="457200" rtl="0" algn="just">
              <a:spcBef>
                <a:spcPts val="0"/>
              </a:spcBef>
              <a:spcAft>
                <a:spcPts val="0"/>
              </a:spcAft>
              <a:buSzPts val="1800"/>
              <a:buChar char="●"/>
            </a:pPr>
            <a:r>
              <a:rPr lang="pt-PT"/>
              <a:t>Random Forest Classifier</a:t>
            </a:r>
            <a:endParaRPr/>
          </a:p>
          <a:p>
            <a:pPr indent="-317500" lvl="1" marL="914400" rtl="0" algn="just">
              <a:spcBef>
                <a:spcPts val="0"/>
              </a:spcBef>
              <a:spcAft>
                <a:spcPts val="0"/>
              </a:spcAft>
              <a:buSzPts val="1400"/>
              <a:buChar char="○"/>
            </a:pPr>
            <a:r>
              <a:rPr lang="pt-PT"/>
              <a:t>Best average error per season on train set: 1.14</a:t>
            </a:r>
            <a:endParaRPr/>
          </a:p>
          <a:p>
            <a:pPr indent="-317500" lvl="1" marL="914400" rtl="0" algn="just">
              <a:spcBef>
                <a:spcPts val="0"/>
              </a:spcBef>
              <a:spcAft>
                <a:spcPts val="0"/>
              </a:spcAft>
              <a:buSzPts val="1400"/>
              <a:buChar char="○"/>
            </a:pPr>
            <a:r>
              <a:rPr lang="pt-PT"/>
              <a:t>Best average error per season on test set: 6.09</a:t>
            </a:r>
            <a:endParaRPr/>
          </a:p>
        </p:txBody>
      </p:sp>
      <p:sp>
        <p:nvSpPr>
          <p:cNvPr id="144" name="Google Shape;144;p2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45" name="Google Shape;145;p23"/>
          <p:cNvSpPr txBox="1"/>
          <p:nvPr>
            <p:ph idx="1" type="body"/>
          </p:nvPr>
        </p:nvSpPr>
        <p:spPr>
          <a:xfrm>
            <a:off x="4572000" y="1232650"/>
            <a:ext cx="4100100" cy="37290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pt-PT"/>
              <a:t>Histogram-based Gradient Boosting</a:t>
            </a:r>
            <a:r>
              <a:rPr lang="pt-PT"/>
              <a:t> Classifier</a:t>
            </a:r>
            <a:endParaRPr/>
          </a:p>
          <a:p>
            <a:pPr indent="-317500" lvl="1" marL="914400" rtl="0" algn="just">
              <a:spcBef>
                <a:spcPts val="0"/>
              </a:spcBef>
              <a:spcAft>
                <a:spcPts val="0"/>
              </a:spcAft>
              <a:buSzPts val="1400"/>
              <a:buChar char="○"/>
            </a:pPr>
            <a:r>
              <a:rPr lang="pt-PT"/>
              <a:t>Best average error per season on train set: 0.81</a:t>
            </a:r>
            <a:endParaRPr/>
          </a:p>
          <a:p>
            <a:pPr indent="-317500" lvl="1" marL="914400" rtl="0" algn="just">
              <a:spcBef>
                <a:spcPts val="0"/>
              </a:spcBef>
              <a:spcAft>
                <a:spcPts val="0"/>
              </a:spcAft>
              <a:buSzPts val="1400"/>
              <a:buChar char="○"/>
            </a:pPr>
            <a:r>
              <a:rPr lang="pt-PT"/>
              <a:t>Best average error per season on test set: 7.15</a:t>
            </a:r>
            <a:endParaRPr/>
          </a:p>
          <a:p>
            <a:pPr indent="-342900" lvl="0" marL="457200" rtl="0" algn="just">
              <a:spcBef>
                <a:spcPts val="0"/>
              </a:spcBef>
              <a:spcAft>
                <a:spcPts val="0"/>
              </a:spcAft>
              <a:buSzPts val="1800"/>
              <a:buChar char="●"/>
            </a:pPr>
            <a:r>
              <a:rPr lang="pt-PT"/>
              <a:t>K-Nearest</a:t>
            </a:r>
            <a:r>
              <a:rPr lang="pt-PT" sz="1800"/>
              <a:t> </a:t>
            </a:r>
            <a:r>
              <a:rPr lang="pt-PT"/>
              <a:t>Neighbors</a:t>
            </a:r>
            <a:r>
              <a:rPr lang="pt-PT" sz="1800"/>
              <a:t> Classifier</a:t>
            </a:r>
            <a:endParaRPr/>
          </a:p>
          <a:p>
            <a:pPr indent="-317500" lvl="1" marL="914400" rtl="0" algn="just">
              <a:spcBef>
                <a:spcPts val="0"/>
              </a:spcBef>
              <a:spcAft>
                <a:spcPts val="0"/>
              </a:spcAft>
              <a:buSzPts val="1400"/>
              <a:buChar char="○"/>
            </a:pPr>
            <a:r>
              <a:rPr lang="pt-PT"/>
              <a:t>Best average error per season on train set: 1.05</a:t>
            </a:r>
            <a:endParaRPr/>
          </a:p>
          <a:p>
            <a:pPr indent="-317500" lvl="1" marL="914400" rtl="0" algn="just">
              <a:spcBef>
                <a:spcPts val="0"/>
              </a:spcBef>
              <a:spcAft>
                <a:spcPts val="0"/>
              </a:spcAft>
              <a:buSzPts val="1400"/>
              <a:buChar char="○"/>
            </a:pPr>
            <a:r>
              <a:rPr lang="pt-PT"/>
              <a:t>Best average error per season on test set: 5.6</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460950" y="229200"/>
            <a:ext cx="8222100" cy="714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sz="2680"/>
              <a:t>Results (Approach behind best score on competition)</a:t>
            </a:r>
            <a:endParaRPr/>
          </a:p>
        </p:txBody>
      </p:sp>
      <p:sp>
        <p:nvSpPr>
          <p:cNvPr id="151" name="Google Shape;151;p24"/>
          <p:cNvSpPr txBox="1"/>
          <p:nvPr>
            <p:ph idx="1" type="body"/>
          </p:nvPr>
        </p:nvSpPr>
        <p:spPr>
          <a:xfrm>
            <a:off x="471900" y="1232650"/>
            <a:ext cx="8222100" cy="37290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pt-PT"/>
              <a:t>Neural</a:t>
            </a:r>
            <a:r>
              <a:rPr lang="pt-PT"/>
              <a:t> Network Classifier</a:t>
            </a:r>
            <a:endParaRPr/>
          </a:p>
          <a:p>
            <a:pPr indent="-317500" lvl="1" marL="914400" rtl="0" algn="just">
              <a:spcBef>
                <a:spcPts val="0"/>
              </a:spcBef>
              <a:spcAft>
                <a:spcPts val="0"/>
              </a:spcAft>
              <a:buSzPts val="1400"/>
              <a:buChar char="○"/>
            </a:pPr>
            <a:r>
              <a:rPr lang="pt-PT"/>
              <a:t>Best average error per season on train set: 0.91</a:t>
            </a:r>
            <a:endParaRPr/>
          </a:p>
          <a:p>
            <a:pPr indent="-317500" lvl="1" marL="914400" rtl="0" algn="just">
              <a:spcBef>
                <a:spcPts val="0"/>
              </a:spcBef>
              <a:spcAft>
                <a:spcPts val="0"/>
              </a:spcAft>
              <a:buSzPts val="1400"/>
              <a:buChar char="○"/>
            </a:pPr>
            <a:r>
              <a:rPr lang="pt-PT"/>
              <a:t>Best average error per season on test set: 5.99</a:t>
            </a:r>
            <a:endParaRPr/>
          </a:p>
          <a:p>
            <a:pPr indent="0" lvl="0" marL="0" rtl="0" algn="just">
              <a:spcBef>
                <a:spcPts val="1200"/>
              </a:spcBef>
              <a:spcAft>
                <a:spcPts val="0"/>
              </a:spcAft>
              <a:buNone/>
            </a:pPr>
            <a:r>
              <a:t/>
            </a:r>
            <a:endParaRPr/>
          </a:p>
          <a:p>
            <a:pPr indent="0" lvl="0" marL="0" rtl="0" algn="just">
              <a:spcBef>
                <a:spcPts val="1200"/>
              </a:spcBef>
              <a:spcAft>
                <a:spcPts val="1200"/>
              </a:spcAft>
              <a:buNone/>
            </a:pPr>
            <a:r>
              <a:rPr lang="pt-PT"/>
              <a:t>Thus, the estimator that “qualified” to be run against the query set was the Decision Tree Classifier.</a:t>
            </a:r>
            <a:endParaRPr/>
          </a:p>
        </p:txBody>
      </p:sp>
      <p:sp>
        <p:nvSpPr>
          <p:cNvPr id="152" name="Google Shape;152;p2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460950" y="229200"/>
            <a:ext cx="8222100" cy="714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a:t>Limitations — Future work</a:t>
            </a:r>
            <a:r>
              <a:rPr lang="pt-PT"/>
              <a:t> — Conclusion</a:t>
            </a:r>
            <a:endParaRPr/>
          </a:p>
        </p:txBody>
      </p:sp>
      <p:sp>
        <p:nvSpPr>
          <p:cNvPr id="158" name="Google Shape;158;p25"/>
          <p:cNvSpPr txBox="1"/>
          <p:nvPr>
            <p:ph idx="1" type="body"/>
          </p:nvPr>
        </p:nvSpPr>
        <p:spPr>
          <a:xfrm>
            <a:off x="471900" y="1232650"/>
            <a:ext cx="8222100" cy="3729000"/>
          </a:xfrm>
          <a:prstGeom prst="rect">
            <a:avLst/>
          </a:prstGeom>
        </p:spPr>
        <p:txBody>
          <a:bodyPr anchorCtr="0" anchor="t" bIns="91425" lIns="91425" spcFirstLastPara="1" rIns="91425" wrap="square" tIns="91425">
            <a:normAutofit fontScale="62500" lnSpcReduction="10000"/>
          </a:bodyPr>
          <a:lstStyle/>
          <a:p>
            <a:pPr indent="0" lvl="0" marL="0" marR="0" rtl="0" algn="ctr">
              <a:lnSpc>
                <a:spcPct val="115000"/>
              </a:lnSpc>
              <a:spcBef>
                <a:spcPts val="0"/>
              </a:spcBef>
              <a:spcAft>
                <a:spcPts val="0"/>
              </a:spcAft>
              <a:buNone/>
            </a:pPr>
            <a:r>
              <a:rPr b="1" lang="pt-PT"/>
              <a:t>Limitations</a:t>
            </a:r>
            <a:endParaRPr b="1"/>
          </a:p>
          <a:p>
            <a:pPr indent="0" lvl="0" marL="0" marR="0" rtl="0" algn="just">
              <a:lnSpc>
                <a:spcPct val="115000"/>
              </a:lnSpc>
              <a:spcBef>
                <a:spcPts val="1200"/>
              </a:spcBef>
              <a:spcAft>
                <a:spcPts val="0"/>
              </a:spcAft>
              <a:buNone/>
            </a:pPr>
            <a:r>
              <a:rPr lang="pt-PT"/>
              <a:t>It was necessary to simplify a lot features, mainly in players, which may lead to more inaccurate results. Also, the models return a probability of a team going to the playoffs, with no certainty.</a:t>
            </a:r>
            <a:endParaRPr/>
          </a:p>
          <a:p>
            <a:pPr indent="0" lvl="0" marL="0" marR="0" rtl="0" algn="ctr">
              <a:lnSpc>
                <a:spcPct val="115000"/>
              </a:lnSpc>
              <a:spcBef>
                <a:spcPts val="1200"/>
              </a:spcBef>
              <a:spcAft>
                <a:spcPts val="0"/>
              </a:spcAft>
              <a:buNone/>
            </a:pPr>
            <a:r>
              <a:rPr b="1" lang="pt-PT"/>
              <a:t>Future Work</a:t>
            </a:r>
            <a:endParaRPr b="1"/>
          </a:p>
          <a:p>
            <a:pPr indent="0" lvl="0" marL="0" marR="0" rtl="0" algn="just">
              <a:lnSpc>
                <a:spcPct val="115000"/>
              </a:lnSpc>
              <a:spcBef>
                <a:spcPts val="1200"/>
              </a:spcBef>
              <a:spcAft>
                <a:spcPts val="0"/>
              </a:spcAft>
              <a:buNone/>
            </a:pPr>
            <a:r>
              <a:rPr lang="pt-PT"/>
              <a:t>In the future, the training dataset should be expanded, and the evaluation metrics for player ratings should be further developed in order to obtain more diverse and accurate evaluations of player skill, one of the most integral parts of calculating a team’s quality. A good example would be 2K’s NBA 2K player ratings; getting to utilize their formulas and methods would certainly improve the model greatly as they are generally considered good estimations.</a:t>
            </a:r>
            <a:endParaRPr/>
          </a:p>
          <a:p>
            <a:pPr indent="0" lvl="0" marL="0" marR="0" rtl="0" algn="just">
              <a:lnSpc>
                <a:spcPct val="115000"/>
              </a:lnSpc>
              <a:spcBef>
                <a:spcPts val="1200"/>
              </a:spcBef>
              <a:spcAft>
                <a:spcPts val="0"/>
              </a:spcAft>
              <a:buNone/>
            </a:pPr>
            <a:r>
              <a:rPr lang="pt-PT"/>
              <a:t>The dataset should also be split into two, one for the east conference and one for the west conference, </a:t>
            </a:r>
            <a:r>
              <a:rPr lang="pt-PT"/>
              <a:t>since, before the playoffs, these teams only play against other teams in their conference, and not splitting them could mess with the model predictions. </a:t>
            </a:r>
            <a:endParaRPr/>
          </a:p>
          <a:p>
            <a:pPr indent="0" lvl="0" marL="0" marR="0" rtl="0" algn="ctr">
              <a:lnSpc>
                <a:spcPct val="115000"/>
              </a:lnSpc>
              <a:spcBef>
                <a:spcPts val="1200"/>
              </a:spcBef>
              <a:spcAft>
                <a:spcPts val="0"/>
              </a:spcAft>
              <a:buNone/>
            </a:pPr>
            <a:r>
              <a:rPr b="1" lang="pt-PT"/>
              <a:t>Conclusion</a:t>
            </a:r>
            <a:endParaRPr b="1"/>
          </a:p>
          <a:p>
            <a:pPr indent="0" lvl="0" marL="0" rtl="0" algn="just">
              <a:spcBef>
                <a:spcPts val="1200"/>
              </a:spcBef>
              <a:spcAft>
                <a:spcPts val="1200"/>
              </a:spcAft>
              <a:buNone/>
            </a:pPr>
            <a:r>
              <a:rPr lang="pt-PT"/>
              <a:t>This project highlights the power of machine learning in predicting WNBA playoff teams, by analyzing historical data and key metrics. Some models were developed to provide valuable insights into future playoff contenders.</a:t>
            </a:r>
            <a:endParaRPr/>
          </a:p>
        </p:txBody>
      </p:sp>
      <p:sp>
        <p:nvSpPr>
          <p:cNvPr id="159" name="Google Shape;159;p2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t-PT"/>
              <a:t>Thank you</a:t>
            </a:r>
            <a:endParaRPr/>
          </a:p>
        </p:txBody>
      </p:sp>
      <p:sp>
        <p:nvSpPr>
          <p:cNvPr id="165" name="Google Shape;165;p26"/>
          <p:cNvSpPr txBox="1"/>
          <p:nvPr>
            <p:ph idx="2" type="body"/>
          </p:nvPr>
        </p:nvSpPr>
        <p:spPr>
          <a:xfrm>
            <a:off x="4757575" y="724200"/>
            <a:ext cx="422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pt-PT"/>
              <a:t>Group 52</a:t>
            </a:r>
            <a:endParaRPr/>
          </a:p>
          <a:p>
            <a:pPr indent="0" lvl="0" marL="0" rtl="0" algn="l">
              <a:spcBef>
                <a:spcPts val="1200"/>
              </a:spcBef>
              <a:spcAft>
                <a:spcPts val="0"/>
              </a:spcAft>
              <a:buNone/>
            </a:pPr>
            <a:r>
              <a:rPr lang="pt-PT"/>
              <a:t>António Rego — 202108666</a:t>
            </a:r>
            <a:endParaRPr/>
          </a:p>
          <a:p>
            <a:pPr indent="0" lvl="0" marL="0" rtl="0" algn="l">
              <a:spcBef>
                <a:spcPts val="1200"/>
              </a:spcBef>
              <a:spcAft>
                <a:spcPts val="0"/>
              </a:spcAft>
              <a:buNone/>
            </a:pPr>
            <a:r>
              <a:rPr lang="pt-PT"/>
              <a:t>Pedro Lima — 202108806</a:t>
            </a:r>
            <a:endParaRPr/>
          </a:p>
          <a:p>
            <a:pPr indent="0" lvl="0" marL="0" rtl="0" algn="l">
              <a:spcBef>
                <a:spcPts val="1200"/>
              </a:spcBef>
              <a:spcAft>
                <a:spcPts val="0"/>
              </a:spcAft>
              <a:buNone/>
            </a:pPr>
            <a:r>
              <a:rPr lang="pt-PT"/>
              <a:t>Pedro Januário — 202108768</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pt-PT"/>
              <a:t>Individual Factor</a:t>
            </a:r>
            <a:endParaRPr/>
          </a:p>
          <a:p>
            <a:pPr indent="0" lvl="0" marL="0" rtl="0" algn="l">
              <a:spcBef>
                <a:spcPts val="1200"/>
              </a:spcBef>
              <a:spcAft>
                <a:spcPts val="1200"/>
              </a:spcAft>
              <a:buNone/>
            </a:pPr>
            <a:r>
              <a:rPr lang="pt-PT"/>
              <a:t>All members contributed equally to the development of the work.</a:t>
            </a:r>
            <a:endParaRPr/>
          </a:p>
        </p:txBody>
      </p:sp>
      <p:sp>
        <p:nvSpPr>
          <p:cNvPr id="166" name="Google Shape;166;p26"/>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fontScale="70000" lnSpcReduction="10000"/>
          </a:bodyPr>
          <a:lstStyle/>
          <a:p>
            <a:pPr indent="0" lvl="0" marL="0" rtl="0" algn="ctr">
              <a:spcBef>
                <a:spcPts val="0"/>
              </a:spcBef>
              <a:spcAft>
                <a:spcPts val="0"/>
              </a:spcAft>
              <a:buNone/>
            </a:pPr>
            <a:r>
              <a:rPr lang="pt-PT"/>
              <a:t>Faculty of Engineering of University of Porto</a:t>
            </a:r>
            <a:endParaRPr/>
          </a:p>
          <a:p>
            <a:pPr indent="0" lvl="0" marL="0" rtl="0" algn="ctr">
              <a:spcBef>
                <a:spcPts val="0"/>
              </a:spcBef>
              <a:spcAft>
                <a:spcPts val="0"/>
              </a:spcAft>
              <a:buNone/>
            </a:pPr>
            <a:r>
              <a:t/>
            </a:r>
            <a:endParaRPr/>
          </a:p>
          <a:p>
            <a:pPr indent="0" lvl="0" marL="0" rtl="0" algn="ctr">
              <a:spcBef>
                <a:spcPts val="0"/>
              </a:spcBef>
              <a:spcAft>
                <a:spcPts val="0"/>
              </a:spcAft>
              <a:buNone/>
            </a:pPr>
            <a:r>
              <a:rPr lang="pt-PT"/>
              <a:t>M.EIC</a:t>
            </a:r>
            <a:endParaRPr/>
          </a:p>
          <a:p>
            <a:pPr indent="0" lvl="0" marL="0" rtl="0" algn="ctr">
              <a:spcBef>
                <a:spcPts val="0"/>
              </a:spcBef>
              <a:spcAft>
                <a:spcPts val="0"/>
              </a:spcAft>
              <a:buNone/>
            </a:pPr>
            <a:r>
              <a:t/>
            </a:r>
            <a:endParaRPr/>
          </a:p>
          <a:p>
            <a:pPr indent="0" lvl="0" marL="0" rtl="0" algn="ctr">
              <a:spcBef>
                <a:spcPts val="0"/>
              </a:spcBef>
              <a:spcAft>
                <a:spcPts val="0"/>
              </a:spcAft>
              <a:buNone/>
            </a:pPr>
            <a:r>
              <a:rPr lang="pt-PT"/>
              <a:t>Machine Learning</a:t>
            </a:r>
            <a:endParaRPr/>
          </a:p>
        </p:txBody>
      </p:sp>
      <p:sp>
        <p:nvSpPr>
          <p:cNvPr id="167" name="Google Shape;167;p2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t-PT"/>
              <a:t>Annexes</a:t>
            </a:r>
            <a:endParaRPr/>
          </a:p>
        </p:txBody>
      </p:sp>
      <p:sp>
        <p:nvSpPr>
          <p:cNvPr id="173" name="Google Shape;173;p2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460950" y="229200"/>
            <a:ext cx="8222100" cy="714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pt-PT"/>
              <a:t>“Diary” of approaches for</a:t>
            </a:r>
            <a:r>
              <a:rPr lang="pt-PT"/>
              <a:t> each daily submission</a:t>
            </a:r>
            <a:endParaRPr/>
          </a:p>
        </p:txBody>
      </p:sp>
      <p:sp>
        <p:nvSpPr>
          <p:cNvPr id="179" name="Google Shape;179;p2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80" name="Google Shape;180;p28"/>
          <p:cNvSpPr txBox="1"/>
          <p:nvPr/>
        </p:nvSpPr>
        <p:spPr>
          <a:xfrm>
            <a:off x="703950" y="1245050"/>
            <a:ext cx="7343400" cy="3519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pt-PT" sz="1300">
                <a:solidFill>
                  <a:schemeClr val="lt2"/>
                </a:solidFill>
                <a:latin typeface="Roboto"/>
                <a:ea typeface="Roboto"/>
                <a:cs typeface="Roboto"/>
                <a:sym typeface="Roboto"/>
              </a:rPr>
              <a:t>The solution presented before corresponds to the best submission, which was in day 3.</a:t>
            </a:r>
            <a:endParaRPr sz="1300">
              <a:solidFill>
                <a:schemeClr val="lt2"/>
              </a:solidFill>
              <a:latin typeface="Roboto"/>
              <a:ea typeface="Roboto"/>
              <a:cs typeface="Roboto"/>
              <a:sym typeface="Roboto"/>
            </a:endParaRPr>
          </a:p>
          <a:p>
            <a:pPr indent="0" lvl="0" marL="0" marR="0" rtl="0" algn="just">
              <a:lnSpc>
                <a:spcPct val="100000"/>
              </a:lnSpc>
              <a:spcBef>
                <a:spcPts val="0"/>
              </a:spcBef>
              <a:spcAft>
                <a:spcPts val="0"/>
              </a:spcAft>
              <a:buNone/>
            </a:pPr>
            <a:r>
              <a:t/>
            </a:r>
            <a:endParaRPr sz="1300">
              <a:solidFill>
                <a:schemeClr val="lt2"/>
              </a:solidFill>
              <a:latin typeface="Roboto"/>
              <a:ea typeface="Roboto"/>
              <a:cs typeface="Roboto"/>
              <a:sym typeface="Roboto"/>
            </a:endParaRPr>
          </a:p>
          <a:p>
            <a:pPr indent="0" lvl="0" marL="0" marR="0" rtl="0" algn="just">
              <a:lnSpc>
                <a:spcPct val="100000"/>
              </a:lnSpc>
              <a:spcBef>
                <a:spcPts val="0"/>
              </a:spcBef>
              <a:spcAft>
                <a:spcPts val="0"/>
              </a:spcAft>
              <a:buNone/>
            </a:pPr>
            <a:r>
              <a:rPr lang="pt-PT" sz="1300">
                <a:solidFill>
                  <a:schemeClr val="lt2"/>
                </a:solidFill>
                <a:latin typeface="Roboto"/>
                <a:ea typeface="Roboto"/>
                <a:cs typeface="Roboto"/>
                <a:sym typeface="Roboto"/>
              </a:rPr>
              <a:t>Day 1: The estimator and feature selector to be used are defined via their behaviour against a training set with all the years with know label, so that there is no explicit test set, and we query the estimator right away. Models are chosen based on their performance in cross validated training test. There is no set used only for testing. The PCA from players returns 20 features.</a:t>
            </a:r>
            <a:endParaRPr sz="1300">
              <a:solidFill>
                <a:schemeClr val="lt2"/>
              </a:solidFill>
              <a:latin typeface="Roboto"/>
              <a:ea typeface="Roboto"/>
              <a:cs typeface="Roboto"/>
              <a:sym typeface="Roboto"/>
            </a:endParaRPr>
          </a:p>
          <a:p>
            <a:pPr indent="0" lvl="0" marL="0" marR="0" rtl="0" algn="just">
              <a:lnSpc>
                <a:spcPct val="100000"/>
              </a:lnSpc>
              <a:spcBef>
                <a:spcPts val="0"/>
              </a:spcBef>
              <a:spcAft>
                <a:spcPts val="0"/>
              </a:spcAft>
              <a:buNone/>
            </a:pPr>
            <a:r>
              <a:t/>
            </a:r>
            <a:endParaRPr sz="1300">
              <a:solidFill>
                <a:schemeClr val="lt2"/>
              </a:solidFill>
              <a:latin typeface="Roboto"/>
              <a:ea typeface="Roboto"/>
              <a:cs typeface="Roboto"/>
              <a:sym typeface="Roboto"/>
            </a:endParaRPr>
          </a:p>
          <a:p>
            <a:pPr indent="0" lvl="0" marL="0" marR="0" rtl="0" algn="just">
              <a:lnSpc>
                <a:spcPct val="100000"/>
              </a:lnSpc>
              <a:spcBef>
                <a:spcPts val="0"/>
              </a:spcBef>
              <a:spcAft>
                <a:spcPts val="0"/>
              </a:spcAft>
              <a:buNone/>
            </a:pPr>
            <a:r>
              <a:rPr lang="pt-PT" sz="1300">
                <a:solidFill>
                  <a:schemeClr val="lt2"/>
                </a:solidFill>
                <a:latin typeface="Roboto"/>
                <a:ea typeface="Roboto"/>
                <a:cs typeface="Roboto"/>
                <a:sym typeface="Roboto"/>
              </a:rPr>
              <a:t>Day 2: The Model Exploration notebook began to define the estimator, the parameters and execute feature selector, using year 9 as test, choosing the best model based on the error of year 9. In this day, we changed PCA from players to return 40 features.</a:t>
            </a:r>
            <a:endParaRPr sz="1300">
              <a:solidFill>
                <a:schemeClr val="lt2"/>
              </a:solidFill>
              <a:latin typeface="Roboto"/>
              <a:ea typeface="Roboto"/>
              <a:cs typeface="Roboto"/>
              <a:sym typeface="Roboto"/>
            </a:endParaRPr>
          </a:p>
          <a:p>
            <a:pPr indent="0" lvl="0" marL="0" marR="0" rtl="0" algn="just">
              <a:lnSpc>
                <a:spcPct val="100000"/>
              </a:lnSpc>
              <a:spcBef>
                <a:spcPts val="0"/>
              </a:spcBef>
              <a:spcAft>
                <a:spcPts val="0"/>
              </a:spcAft>
              <a:buNone/>
            </a:pPr>
            <a:r>
              <a:t/>
            </a:r>
            <a:endParaRPr sz="1300">
              <a:solidFill>
                <a:schemeClr val="lt2"/>
              </a:solidFill>
              <a:latin typeface="Roboto"/>
              <a:ea typeface="Roboto"/>
              <a:cs typeface="Roboto"/>
              <a:sym typeface="Roboto"/>
            </a:endParaRPr>
          </a:p>
          <a:p>
            <a:pPr indent="0" lvl="0" marL="0" marR="0" rtl="0" algn="just">
              <a:lnSpc>
                <a:spcPct val="100000"/>
              </a:lnSpc>
              <a:spcBef>
                <a:spcPts val="0"/>
              </a:spcBef>
              <a:spcAft>
                <a:spcPts val="0"/>
              </a:spcAft>
              <a:buNone/>
            </a:pPr>
            <a:r>
              <a:rPr lang="pt-PT" sz="1300">
                <a:solidFill>
                  <a:schemeClr val="lt2"/>
                </a:solidFill>
                <a:latin typeface="Roboto"/>
                <a:ea typeface="Roboto"/>
                <a:cs typeface="Roboto"/>
                <a:sym typeface="Roboto"/>
              </a:rPr>
              <a:t>Day 3: Changed PCA from players to return 5 features.</a:t>
            </a:r>
            <a:endParaRPr sz="1300">
              <a:solidFill>
                <a:schemeClr val="lt2"/>
              </a:solidFill>
              <a:latin typeface="Roboto"/>
              <a:ea typeface="Roboto"/>
              <a:cs typeface="Roboto"/>
              <a:sym typeface="Roboto"/>
            </a:endParaRPr>
          </a:p>
          <a:p>
            <a:pPr indent="0" lvl="0" marL="0" marR="0" rtl="0" algn="just">
              <a:lnSpc>
                <a:spcPct val="100000"/>
              </a:lnSpc>
              <a:spcBef>
                <a:spcPts val="0"/>
              </a:spcBef>
              <a:spcAft>
                <a:spcPts val="0"/>
              </a:spcAft>
              <a:buNone/>
            </a:pPr>
            <a:r>
              <a:t/>
            </a:r>
            <a:endParaRPr sz="1300">
              <a:solidFill>
                <a:schemeClr val="lt2"/>
              </a:solidFill>
              <a:latin typeface="Roboto"/>
              <a:ea typeface="Roboto"/>
              <a:cs typeface="Roboto"/>
              <a:sym typeface="Roboto"/>
            </a:endParaRPr>
          </a:p>
          <a:p>
            <a:pPr indent="0" lvl="0" marL="0" marR="0" rtl="0" algn="just">
              <a:lnSpc>
                <a:spcPct val="100000"/>
              </a:lnSpc>
              <a:spcBef>
                <a:spcPts val="0"/>
              </a:spcBef>
              <a:spcAft>
                <a:spcPts val="0"/>
              </a:spcAft>
              <a:buNone/>
            </a:pPr>
            <a:r>
              <a:rPr lang="pt-PT" sz="1300">
                <a:solidFill>
                  <a:schemeClr val="lt2"/>
                </a:solidFill>
                <a:latin typeface="Roboto"/>
                <a:ea typeface="Roboto"/>
                <a:cs typeface="Roboto"/>
                <a:sym typeface="Roboto"/>
              </a:rPr>
              <a:t>Day 4: Came back to the approach of day 1 but keeping the PCA returning 5 features. Here we didn't use the Decision Tree as it only returns binary results, and it never yields exactly 8 teams going to the playoffs.</a:t>
            </a:r>
            <a:endParaRPr sz="1300">
              <a:solidFill>
                <a:schemeClr val="lt2"/>
              </a:solidFill>
              <a:latin typeface="Roboto"/>
              <a:ea typeface="Roboto"/>
              <a:cs typeface="Roboto"/>
              <a:sym typeface="Roboto"/>
            </a:endParaRPr>
          </a:p>
          <a:p>
            <a:pPr indent="0" lvl="0" marL="0" marR="0" rtl="0" algn="just">
              <a:lnSpc>
                <a:spcPct val="100000"/>
              </a:lnSpc>
              <a:spcBef>
                <a:spcPts val="0"/>
              </a:spcBef>
              <a:spcAft>
                <a:spcPts val="0"/>
              </a:spcAft>
              <a:buNone/>
            </a:pPr>
            <a:r>
              <a:t/>
            </a:r>
            <a:endParaRPr sz="1300">
              <a:solidFill>
                <a:schemeClr val="lt2"/>
              </a:solidFill>
              <a:latin typeface="Roboto"/>
              <a:ea typeface="Roboto"/>
              <a:cs typeface="Roboto"/>
              <a:sym typeface="Roboto"/>
            </a:endParaRPr>
          </a:p>
          <a:p>
            <a:pPr indent="0" lvl="0" marL="0" marR="0" rtl="0" algn="just">
              <a:lnSpc>
                <a:spcPct val="100000"/>
              </a:lnSpc>
              <a:spcBef>
                <a:spcPts val="0"/>
              </a:spcBef>
              <a:spcAft>
                <a:spcPts val="0"/>
              </a:spcAft>
              <a:buNone/>
            </a:pPr>
            <a:r>
              <a:rPr lang="pt-PT" sz="1300">
                <a:solidFill>
                  <a:schemeClr val="lt2"/>
                </a:solidFill>
                <a:latin typeface="Roboto"/>
                <a:ea typeface="Roboto"/>
                <a:cs typeface="Roboto"/>
                <a:sym typeface="Roboto"/>
              </a:rPr>
              <a:t>Day 5: We did not deliver any submissions on that day.</a:t>
            </a:r>
            <a:endParaRPr sz="1300">
              <a:solidFill>
                <a:schemeClr val="lt2"/>
              </a:solidFill>
              <a:latin typeface="Roboto"/>
              <a:ea typeface="Roboto"/>
              <a:cs typeface="Roboto"/>
              <a:sym typeface="Roboto"/>
            </a:endParaRPr>
          </a:p>
          <a:p>
            <a:pPr indent="0" lvl="0" marL="0" marR="0" rtl="0" algn="just">
              <a:lnSpc>
                <a:spcPct val="100000"/>
              </a:lnSpc>
              <a:spcBef>
                <a:spcPts val="0"/>
              </a:spcBef>
              <a:spcAft>
                <a:spcPts val="0"/>
              </a:spcAft>
              <a:buNone/>
            </a:pPr>
            <a:r>
              <a:t/>
            </a:r>
            <a:endParaRPr sz="1300">
              <a:solidFill>
                <a:schemeClr val="lt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460950" y="229200"/>
            <a:ext cx="8222100" cy="714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a:t>Data preparation — Resulting table</a:t>
            </a:r>
            <a:endParaRPr/>
          </a:p>
        </p:txBody>
      </p:sp>
      <p:sp>
        <p:nvSpPr>
          <p:cNvPr id="186" name="Google Shape;186;p2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87" name="Google Shape;187;p29"/>
          <p:cNvSpPr txBox="1"/>
          <p:nvPr/>
        </p:nvSpPr>
        <p:spPr>
          <a:xfrm>
            <a:off x="703950" y="1245050"/>
            <a:ext cx="7343400" cy="3519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PT" sz="1300">
                <a:solidFill>
                  <a:schemeClr val="lt2"/>
                </a:solidFill>
                <a:latin typeface="Roboto"/>
                <a:ea typeface="Roboto"/>
                <a:cs typeface="Roboto"/>
                <a:sym typeface="Roboto"/>
              </a:rPr>
              <a:t>T</a:t>
            </a:r>
            <a:r>
              <a:rPr lang="pt-PT" sz="1300">
                <a:solidFill>
                  <a:schemeClr val="lt2"/>
                </a:solidFill>
                <a:latin typeface="Roboto"/>
                <a:ea typeface="Roboto"/>
                <a:cs typeface="Roboto"/>
                <a:sym typeface="Roboto"/>
              </a:rPr>
              <a:t>he dataset that yielded the best results </a:t>
            </a:r>
            <a:r>
              <a:rPr lang="pt-PT" sz="1300">
                <a:solidFill>
                  <a:schemeClr val="lt2"/>
                </a:solidFill>
                <a:latin typeface="Roboto"/>
                <a:ea typeface="Roboto"/>
                <a:cs typeface="Roboto"/>
                <a:sym typeface="Roboto"/>
              </a:rPr>
              <a:t>for</a:t>
            </a:r>
            <a:r>
              <a:rPr lang="pt-PT" sz="1300">
                <a:solidFill>
                  <a:schemeClr val="lt2"/>
                </a:solidFill>
                <a:latin typeface="Roboto"/>
                <a:ea typeface="Roboto"/>
                <a:cs typeface="Roboto"/>
                <a:sym typeface="Roboto"/>
              </a:rPr>
              <a:t> </a:t>
            </a:r>
            <a:r>
              <a:rPr lang="pt-PT" sz="1300">
                <a:solidFill>
                  <a:schemeClr val="lt2"/>
                </a:solidFill>
                <a:latin typeface="Roboto"/>
                <a:ea typeface="Roboto"/>
                <a:cs typeface="Roboto"/>
                <a:sym typeface="Roboto"/>
              </a:rPr>
              <a:t>training</a:t>
            </a:r>
            <a:r>
              <a:rPr lang="pt-PT" sz="1300">
                <a:solidFill>
                  <a:schemeClr val="lt2"/>
                </a:solidFill>
                <a:latin typeface="Roboto"/>
                <a:ea typeface="Roboto"/>
                <a:cs typeface="Roboto"/>
                <a:sym typeface="Roboto"/>
              </a:rPr>
              <a:t> contained the following attributes:</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year</a:t>
            </a:r>
            <a:r>
              <a:rPr lang="pt-PT" sz="1300">
                <a:solidFill>
                  <a:schemeClr val="lt2"/>
                </a:solidFill>
                <a:latin typeface="Roboto"/>
                <a:ea typeface="Roboto"/>
                <a:cs typeface="Roboto"/>
                <a:sym typeface="Roboto"/>
              </a:rPr>
              <a:t>: Year to which the data relates (corresponds to the year before the prediction).</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tmID</a:t>
            </a:r>
            <a:r>
              <a:rPr lang="pt-PT" sz="1300">
                <a:solidFill>
                  <a:schemeClr val="lt2"/>
                </a:solidFill>
                <a:latin typeface="Roboto"/>
                <a:ea typeface="Roboto"/>
                <a:cs typeface="Roboto"/>
                <a:sym typeface="Roboto"/>
              </a:rPr>
              <a:t>: Team ID.</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franchID</a:t>
            </a:r>
            <a:r>
              <a:rPr lang="pt-PT" sz="1300">
                <a:solidFill>
                  <a:schemeClr val="lt2"/>
                </a:solidFill>
                <a:latin typeface="Roboto"/>
                <a:ea typeface="Roboto"/>
                <a:cs typeface="Roboto"/>
                <a:sym typeface="Roboto"/>
              </a:rPr>
              <a:t>: Franchise ID.</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confID</a:t>
            </a:r>
            <a:r>
              <a:rPr lang="pt-PT" sz="1300">
                <a:solidFill>
                  <a:schemeClr val="lt2"/>
                </a:solidFill>
                <a:latin typeface="Roboto"/>
                <a:ea typeface="Roboto"/>
                <a:cs typeface="Roboto"/>
                <a:sym typeface="Roboto"/>
              </a:rPr>
              <a:t>: Conference to which the team belongs; 0 for West Conference, 1 for East Conference.</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rank</a:t>
            </a:r>
            <a:r>
              <a:rPr lang="pt-PT" sz="1300">
                <a:solidFill>
                  <a:schemeClr val="lt2"/>
                </a:solidFill>
                <a:latin typeface="Roboto"/>
                <a:ea typeface="Roboto"/>
                <a:cs typeface="Roboto"/>
                <a:sym typeface="Roboto"/>
              </a:rPr>
              <a:t>: Rank indicating where the team placed in the championship.</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firstRound</a:t>
            </a:r>
            <a:r>
              <a:rPr lang="pt-PT" sz="1300">
                <a:solidFill>
                  <a:schemeClr val="lt2"/>
                </a:solidFill>
                <a:latin typeface="Roboto"/>
                <a:ea typeface="Roboto"/>
                <a:cs typeface="Roboto"/>
                <a:sym typeface="Roboto"/>
              </a:rPr>
              <a:t>: 1 if the team won the first round of playoffs, 0 otherwise.</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semis</a:t>
            </a:r>
            <a:r>
              <a:rPr lang="pt-PT" sz="1300">
                <a:solidFill>
                  <a:schemeClr val="lt2"/>
                </a:solidFill>
                <a:latin typeface="Roboto"/>
                <a:ea typeface="Roboto"/>
                <a:cs typeface="Roboto"/>
                <a:sym typeface="Roboto"/>
              </a:rPr>
              <a:t>: 1 if the team won the semifinals, 0 otherwise.</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finals</a:t>
            </a:r>
            <a:r>
              <a:rPr lang="pt-PT" sz="1300">
                <a:solidFill>
                  <a:schemeClr val="lt2"/>
                </a:solidFill>
                <a:latin typeface="Roboto"/>
                <a:ea typeface="Roboto"/>
                <a:cs typeface="Roboto"/>
                <a:sym typeface="Roboto"/>
              </a:rPr>
              <a:t>: 1 if the team won the finals, 0 otherwise.</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o_fga</a:t>
            </a:r>
            <a:r>
              <a:rPr lang="pt-PT" sz="1300">
                <a:solidFill>
                  <a:schemeClr val="lt2"/>
                </a:solidFill>
                <a:latin typeface="Roboto"/>
                <a:ea typeface="Roboto"/>
                <a:cs typeface="Roboto"/>
                <a:sym typeface="Roboto"/>
              </a:rPr>
              <a:t>: Offensive field goal attempts by the team.</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o_fta</a:t>
            </a:r>
            <a:r>
              <a:rPr lang="pt-PT" sz="1300">
                <a:solidFill>
                  <a:schemeClr val="lt2"/>
                </a:solidFill>
                <a:latin typeface="Roboto"/>
                <a:ea typeface="Roboto"/>
                <a:cs typeface="Roboto"/>
                <a:sym typeface="Roboto"/>
              </a:rPr>
              <a:t>: Offensive free throw attempts by the team.</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o_3pa</a:t>
            </a:r>
            <a:r>
              <a:rPr lang="pt-PT" sz="1300">
                <a:solidFill>
                  <a:schemeClr val="lt2"/>
                </a:solidFill>
                <a:latin typeface="Roboto"/>
                <a:ea typeface="Roboto"/>
                <a:cs typeface="Roboto"/>
                <a:sym typeface="Roboto"/>
              </a:rPr>
              <a:t>: Offensive three-point attempts by the team.</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o_oreb</a:t>
            </a:r>
            <a:r>
              <a:rPr lang="pt-PT" sz="1300">
                <a:solidFill>
                  <a:schemeClr val="lt2"/>
                </a:solidFill>
                <a:latin typeface="Roboto"/>
                <a:ea typeface="Roboto"/>
                <a:cs typeface="Roboto"/>
                <a:sym typeface="Roboto"/>
              </a:rPr>
              <a:t>: Offensive rebounds by the team.</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o_dreb</a:t>
            </a:r>
            <a:r>
              <a:rPr lang="pt-PT" sz="1300">
                <a:solidFill>
                  <a:schemeClr val="lt2"/>
                </a:solidFill>
                <a:latin typeface="Roboto"/>
                <a:ea typeface="Roboto"/>
                <a:cs typeface="Roboto"/>
                <a:sym typeface="Roboto"/>
              </a:rPr>
              <a:t>: Defensive rebounds by the team.</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o_asts</a:t>
            </a:r>
            <a:r>
              <a:rPr lang="pt-PT" sz="1300">
                <a:solidFill>
                  <a:schemeClr val="lt2"/>
                </a:solidFill>
                <a:latin typeface="Roboto"/>
                <a:ea typeface="Roboto"/>
                <a:cs typeface="Roboto"/>
                <a:sym typeface="Roboto"/>
              </a:rPr>
              <a:t>: Assists made by the team.</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o_pf</a:t>
            </a:r>
            <a:r>
              <a:rPr lang="pt-PT" sz="1300">
                <a:solidFill>
                  <a:schemeClr val="lt2"/>
                </a:solidFill>
                <a:latin typeface="Roboto"/>
                <a:ea typeface="Roboto"/>
                <a:cs typeface="Roboto"/>
                <a:sym typeface="Roboto"/>
              </a:rPr>
              <a:t>: Personal fouls committed by the team.</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o_stl</a:t>
            </a:r>
            <a:r>
              <a:rPr lang="pt-PT" sz="1300">
                <a:solidFill>
                  <a:schemeClr val="lt2"/>
                </a:solidFill>
                <a:latin typeface="Roboto"/>
                <a:ea typeface="Roboto"/>
                <a:cs typeface="Roboto"/>
                <a:sym typeface="Roboto"/>
              </a:rPr>
              <a:t>: Steals made by the team.</a:t>
            </a:r>
            <a:endParaRPr sz="1300">
              <a:solidFill>
                <a:schemeClr val="lt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460950" y="229200"/>
            <a:ext cx="8222100" cy="714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a:t>Data preparation — Resulting table (Cont.)</a:t>
            </a:r>
            <a:endParaRPr/>
          </a:p>
        </p:txBody>
      </p:sp>
      <p:sp>
        <p:nvSpPr>
          <p:cNvPr id="193" name="Google Shape;193;p3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94" name="Google Shape;194;p30"/>
          <p:cNvSpPr txBox="1"/>
          <p:nvPr/>
        </p:nvSpPr>
        <p:spPr>
          <a:xfrm>
            <a:off x="703950" y="1321250"/>
            <a:ext cx="7343400" cy="35199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o_to</a:t>
            </a:r>
            <a:r>
              <a:rPr lang="pt-PT" sz="1300">
                <a:solidFill>
                  <a:schemeClr val="lt2"/>
                </a:solidFill>
                <a:latin typeface="Roboto"/>
                <a:ea typeface="Roboto"/>
                <a:cs typeface="Roboto"/>
                <a:sym typeface="Roboto"/>
              </a:rPr>
              <a:t>: Turnovers committed by the team.</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o_blk</a:t>
            </a:r>
            <a:r>
              <a:rPr lang="pt-PT" sz="1300">
                <a:solidFill>
                  <a:schemeClr val="lt2"/>
                </a:solidFill>
                <a:latin typeface="Roboto"/>
                <a:ea typeface="Roboto"/>
                <a:cs typeface="Roboto"/>
                <a:sym typeface="Roboto"/>
              </a:rPr>
              <a:t>: Blocks made by the team.</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d_fga</a:t>
            </a:r>
            <a:r>
              <a:rPr lang="pt-PT" sz="1300">
                <a:solidFill>
                  <a:schemeClr val="lt2"/>
                </a:solidFill>
                <a:latin typeface="Roboto"/>
                <a:ea typeface="Roboto"/>
                <a:cs typeface="Roboto"/>
                <a:sym typeface="Roboto"/>
              </a:rPr>
              <a:t>: Defensive field goal attempts by opponents.</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d_fta</a:t>
            </a:r>
            <a:r>
              <a:rPr lang="pt-PT" sz="1300">
                <a:solidFill>
                  <a:schemeClr val="lt2"/>
                </a:solidFill>
                <a:latin typeface="Roboto"/>
                <a:ea typeface="Roboto"/>
                <a:cs typeface="Roboto"/>
                <a:sym typeface="Roboto"/>
              </a:rPr>
              <a:t>: Defensive free throw attempts by opponents.</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d_3pa</a:t>
            </a:r>
            <a:r>
              <a:rPr lang="pt-PT" sz="1300">
                <a:solidFill>
                  <a:schemeClr val="lt2"/>
                </a:solidFill>
                <a:latin typeface="Roboto"/>
                <a:ea typeface="Roboto"/>
                <a:cs typeface="Roboto"/>
                <a:sym typeface="Roboto"/>
              </a:rPr>
              <a:t>: Defensive three-point attempts by opponents.</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d_oreb</a:t>
            </a:r>
            <a:r>
              <a:rPr lang="pt-PT" sz="1300">
                <a:solidFill>
                  <a:schemeClr val="lt2"/>
                </a:solidFill>
                <a:latin typeface="Roboto"/>
                <a:ea typeface="Roboto"/>
                <a:cs typeface="Roboto"/>
                <a:sym typeface="Roboto"/>
              </a:rPr>
              <a:t>: Offensive rebounds by opponents.</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d_dreb</a:t>
            </a:r>
            <a:r>
              <a:rPr lang="pt-PT" sz="1300">
                <a:solidFill>
                  <a:schemeClr val="lt2"/>
                </a:solidFill>
                <a:latin typeface="Roboto"/>
                <a:ea typeface="Roboto"/>
                <a:cs typeface="Roboto"/>
                <a:sym typeface="Roboto"/>
              </a:rPr>
              <a:t>: Defensive rebounds by opponents.</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d_asts</a:t>
            </a:r>
            <a:r>
              <a:rPr lang="pt-PT" sz="1300">
                <a:solidFill>
                  <a:schemeClr val="lt2"/>
                </a:solidFill>
                <a:latin typeface="Roboto"/>
                <a:ea typeface="Roboto"/>
                <a:cs typeface="Roboto"/>
                <a:sym typeface="Roboto"/>
              </a:rPr>
              <a:t>: Assists made by opponents.</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d_pf</a:t>
            </a:r>
            <a:r>
              <a:rPr lang="pt-PT" sz="1300">
                <a:solidFill>
                  <a:schemeClr val="lt2"/>
                </a:solidFill>
                <a:latin typeface="Roboto"/>
                <a:ea typeface="Roboto"/>
                <a:cs typeface="Roboto"/>
                <a:sym typeface="Roboto"/>
              </a:rPr>
              <a:t>: Personal fouls committed by opponents.</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d_stl</a:t>
            </a:r>
            <a:r>
              <a:rPr lang="pt-PT" sz="1300">
                <a:solidFill>
                  <a:schemeClr val="lt2"/>
                </a:solidFill>
                <a:latin typeface="Roboto"/>
                <a:ea typeface="Roboto"/>
                <a:cs typeface="Roboto"/>
                <a:sym typeface="Roboto"/>
              </a:rPr>
              <a:t>: Steals made by opponents.</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d_to</a:t>
            </a:r>
            <a:r>
              <a:rPr lang="pt-PT" sz="1300">
                <a:solidFill>
                  <a:schemeClr val="lt2"/>
                </a:solidFill>
                <a:latin typeface="Roboto"/>
                <a:ea typeface="Roboto"/>
                <a:cs typeface="Roboto"/>
                <a:sym typeface="Roboto"/>
              </a:rPr>
              <a:t>: Turnovers committed by opponents.</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d_blk</a:t>
            </a:r>
            <a:r>
              <a:rPr lang="pt-PT" sz="1300">
                <a:solidFill>
                  <a:schemeClr val="lt2"/>
                </a:solidFill>
                <a:latin typeface="Roboto"/>
                <a:ea typeface="Roboto"/>
                <a:cs typeface="Roboto"/>
                <a:sym typeface="Roboto"/>
              </a:rPr>
              <a:t>: Blocks made by opponents.</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tmORB</a:t>
            </a:r>
            <a:r>
              <a:rPr lang="pt-PT" sz="1300">
                <a:solidFill>
                  <a:schemeClr val="lt2"/>
                </a:solidFill>
                <a:latin typeface="Roboto"/>
                <a:ea typeface="Roboto"/>
                <a:cs typeface="Roboto"/>
                <a:sym typeface="Roboto"/>
              </a:rPr>
              <a:t>: Team offensive rebounds.</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tmDRB</a:t>
            </a:r>
            <a:r>
              <a:rPr lang="pt-PT" sz="1300">
                <a:solidFill>
                  <a:schemeClr val="lt2"/>
                </a:solidFill>
                <a:latin typeface="Roboto"/>
                <a:ea typeface="Roboto"/>
                <a:cs typeface="Roboto"/>
                <a:sym typeface="Roboto"/>
              </a:rPr>
              <a:t>: Team defensive rebounds.</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tmTRB</a:t>
            </a:r>
            <a:r>
              <a:rPr lang="pt-PT" sz="1300">
                <a:solidFill>
                  <a:schemeClr val="lt2"/>
                </a:solidFill>
                <a:latin typeface="Roboto"/>
                <a:ea typeface="Roboto"/>
                <a:cs typeface="Roboto"/>
                <a:sym typeface="Roboto"/>
              </a:rPr>
              <a:t>: Team total rebounds.</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opptmORB</a:t>
            </a:r>
            <a:r>
              <a:rPr lang="pt-PT" sz="1300">
                <a:solidFill>
                  <a:schemeClr val="lt2"/>
                </a:solidFill>
                <a:latin typeface="Roboto"/>
                <a:ea typeface="Roboto"/>
                <a:cs typeface="Roboto"/>
                <a:sym typeface="Roboto"/>
              </a:rPr>
              <a:t>: Opponent team offensive rebounds.</a:t>
            </a:r>
            <a:endParaRPr sz="1300">
              <a:solidFill>
                <a:schemeClr val="lt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460950" y="229200"/>
            <a:ext cx="8222100" cy="714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a:t>Data preparation — Resulting table (Cont.)</a:t>
            </a:r>
            <a:endParaRPr/>
          </a:p>
        </p:txBody>
      </p:sp>
      <p:sp>
        <p:nvSpPr>
          <p:cNvPr id="200" name="Google Shape;200;p3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201" name="Google Shape;201;p31"/>
          <p:cNvSpPr txBox="1"/>
          <p:nvPr/>
        </p:nvSpPr>
        <p:spPr>
          <a:xfrm>
            <a:off x="703950" y="1321250"/>
            <a:ext cx="7343400" cy="35199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opptmDRB</a:t>
            </a:r>
            <a:r>
              <a:rPr lang="pt-PT" sz="1300">
                <a:solidFill>
                  <a:schemeClr val="lt2"/>
                </a:solidFill>
                <a:latin typeface="Roboto"/>
                <a:ea typeface="Roboto"/>
                <a:cs typeface="Roboto"/>
                <a:sym typeface="Roboto"/>
              </a:rPr>
              <a:t>: Opponent team defensive rebounds.</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opptmTRB</a:t>
            </a:r>
            <a:r>
              <a:rPr lang="pt-PT" sz="1300">
                <a:solidFill>
                  <a:schemeClr val="lt2"/>
                </a:solidFill>
                <a:latin typeface="Roboto"/>
                <a:ea typeface="Roboto"/>
                <a:cs typeface="Roboto"/>
                <a:sym typeface="Roboto"/>
              </a:rPr>
              <a:t>: Opponent team total rebounds.</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won</a:t>
            </a:r>
            <a:r>
              <a:rPr lang="pt-PT" sz="1300">
                <a:solidFill>
                  <a:schemeClr val="lt2"/>
                </a:solidFill>
                <a:latin typeface="Roboto"/>
                <a:ea typeface="Roboto"/>
                <a:cs typeface="Roboto"/>
                <a:sym typeface="Roboto"/>
              </a:rPr>
              <a:t>: Rate of games won by the team.</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confW</a:t>
            </a:r>
            <a:r>
              <a:rPr lang="pt-PT" sz="1300">
                <a:solidFill>
                  <a:schemeClr val="lt2"/>
                </a:solidFill>
                <a:latin typeface="Roboto"/>
                <a:ea typeface="Roboto"/>
                <a:cs typeface="Roboto"/>
                <a:sym typeface="Roboto"/>
              </a:rPr>
              <a:t>: Rate of conference wins by the team.</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min</a:t>
            </a:r>
            <a:r>
              <a:rPr lang="pt-PT" sz="1300">
                <a:solidFill>
                  <a:schemeClr val="lt2"/>
                </a:solidFill>
                <a:latin typeface="Roboto"/>
                <a:ea typeface="Roboto"/>
                <a:cs typeface="Roboto"/>
                <a:sym typeface="Roboto"/>
              </a:rPr>
              <a:t>: Total minutes played by the team.</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attend</a:t>
            </a:r>
            <a:r>
              <a:rPr lang="pt-PT" sz="1300">
                <a:solidFill>
                  <a:schemeClr val="lt2"/>
                </a:solidFill>
                <a:latin typeface="Roboto"/>
                <a:ea typeface="Roboto"/>
                <a:cs typeface="Roboto"/>
                <a:sym typeface="Roboto"/>
              </a:rPr>
              <a:t>: Attendance at games.</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label</a:t>
            </a:r>
            <a:r>
              <a:rPr lang="pt-PT" sz="1300">
                <a:solidFill>
                  <a:schemeClr val="lt2"/>
                </a:solidFill>
                <a:latin typeface="Roboto"/>
                <a:ea typeface="Roboto"/>
                <a:cs typeface="Roboto"/>
                <a:sym typeface="Roboto"/>
              </a:rPr>
              <a:t>: Target variable indicating if the team made it to the playoffs (1 = Yes, 0 = No).</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o_3prate</a:t>
            </a:r>
            <a:r>
              <a:rPr lang="pt-PT" sz="1300">
                <a:solidFill>
                  <a:schemeClr val="lt2"/>
                </a:solidFill>
                <a:latin typeface="Roboto"/>
                <a:ea typeface="Roboto"/>
                <a:cs typeface="Roboto"/>
                <a:sym typeface="Roboto"/>
              </a:rPr>
              <a:t>: Rate of baskets made from offensive three-point attempts.</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d_3prate</a:t>
            </a:r>
            <a:r>
              <a:rPr lang="pt-PT" sz="1300">
                <a:solidFill>
                  <a:schemeClr val="lt2"/>
                </a:solidFill>
                <a:latin typeface="Roboto"/>
                <a:ea typeface="Roboto"/>
                <a:cs typeface="Roboto"/>
                <a:sym typeface="Roboto"/>
              </a:rPr>
              <a:t>: Rate of baskets made from defensive three-point attempts.</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o_ftrate</a:t>
            </a:r>
            <a:r>
              <a:rPr lang="pt-PT" sz="1300">
                <a:solidFill>
                  <a:schemeClr val="lt2"/>
                </a:solidFill>
                <a:latin typeface="Roboto"/>
                <a:ea typeface="Roboto"/>
                <a:cs typeface="Roboto"/>
                <a:sym typeface="Roboto"/>
              </a:rPr>
              <a:t>: Rate of baskets made from offensive free throw attempts.</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d_ftrate</a:t>
            </a:r>
            <a:r>
              <a:rPr lang="pt-PT" sz="1300">
                <a:solidFill>
                  <a:schemeClr val="lt2"/>
                </a:solidFill>
                <a:latin typeface="Roboto"/>
                <a:ea typeface="Roboto"/>
                <a:cs typeface="Roboto"/>
                <a:sym typeface="Roboto"/>
              </a:rPr>
              <a:t>: Rate of baskets made from defensive free throw attempts.</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o_fgrate</a:t>
            </a:r>
            <a:r>
              <a:rPr lang="pt-PT" sz="1300">
                <a:solidFill>
                  <a:schemeClr val="lt2"/>
                </a:solidFill>
                <a:latin typeface="Roboto"/>
                <a:ea typeface="Roboto"/>
                <a:cs typeface="Roboto"/>
                <a:sym typeface="Roboto"/>
              </a:rPr>
              <a:t>: Rate of baskets made from offensive field goal attempts.</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d_fgrate</a:t>
            </a:r>
            <a:r>
              <a:rPr lang="pt-PT" sz="1300">
                <a:solidFill>
                  <a:schemeClr val="lt2"/>
                </a:solidFill>
                <a:latin typeface="Roboto"/>
                <a:ea typeface="Roboto"/>
                <a:cs typeface="Roboto"/>
                <a:sym typeface="Roboto"/>
              </a:rPr>
              <a:t>: Rate of baskets made from defensive field goal attempts.</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coach_won_rate</a:t>
            </a:r>
            <a:r>
              <a:rPr lang="pt-PT" sz="1300">
                <a:solidFill>
                  <a:schemeClr val="lt2"/>
                </a:solidFill>
                <a:latin typeface="Roboto"/>
                <a:ea typeface="Roboto"/>
                <a:cs typeface="Roboto"/>
                <a:sym typeface="Roboto"/>
              </a:rPr>
              <a:t>: Rate of games won by teams coached by this coach.</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coach_total_games</a:t>
            </a:r>
            <a:r>
              <a:rPr lang="pt-PT" sz="1300">
                <a:solidFill>
                  <a:schemeClr val="lt2"/>
                </a:solidFill>
                <a:latin typeface="Roboto"/>
                <a:ea typeface="Roboto"/>
                <a:cs typeface="Roboto"/>
                <a:sym typeface="Roboto"/>
              </a:rPr>
              <a:t>: Total number of games coached by the coach.</a:t>
            </a:r>
            <a:endParaRPr sz="1300">
              <a:solidFill>
                <a:schemeClr val="lt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460950" y="229200"/>
            <a:ext cx="8222100" cy="714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a:t>Domain description</a:t>
            </a:r>
            <a:endParaRPr/>
          </a:p>
        </p:txBody>
      </p:sp>
      <p:sp>
        <p:nvSpPr>
          <p:cNvPr id="76" name="Google Shape;76;p14"/>
          <p:cNvSpPr txBox="1"/>
          <p:nvPr>
            <p:ph idx="1" type="body"/>
          </p:nvPr>
        </p:nvSpPr>
        <p:spPr>
          <a:xfrm>
            <a:off x="471900" y="1232650"/>
            <a:ext cx="8222100" cy="3729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pt-PT"/>
              <a:t>Our work focuses on a dataset consisting of information about Women’s NBA teams, their players, coaches, awards and performance metrics throughout ten seasons.</a:t>
            </a:r>
            <a:endParaRPr/>
          </a:p>
          <a:p>
            <a:pPr indent="0" lvl="0" marL="0" rtl="0" algn="just">
              <a:spcBef>
                <a:spcPts val="1200"/>
              </a:spcBef>
              <a:spcAft>
                <a:spcPts val="0"/>
              </a:spcAft>
              <a:buNone/>
            </a:pPr>
            <a:r>
              <a:rPr lang="pt-PT"/>
              <a:t>One of the main aspects of the domain relates to whether a given team qualified to a playoff in the end of the first part of a given season.</a:t>
            </a:r>
            <a:endParaRPr/>
          </a:p>
          <a:p>
            <a:pPr indent="0" lvl="0" marL="0" rtl="0" algn="just">
              <a:spcBef>
                <a:spcPts val="1200"/>
              </a:spcBef>
              <a:spcAft>
                <a:spcPts val="1200"/>
              </a:spcAft>
              <a:buNone/>
            </a:pPr>
            <a:r>
              <a:rPr lang="pt-PT"/>
              <a:t>Teams that qualify for the playoff then compete against each other in the road for the trophy.</a:t>
            </a:r>
            <a:endParaRPr/>
          </a:p>
        </p:txBody>
      </p:sp>
      <p:sp>
        <p:nvSpPr>
          <p:cNvPr id="77" name="Google Shape;77;p1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460950" y="229200"/>
            <a:ext cx="8222100" cy="714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a:t>Data preparation — Resulting table (Cont.)</a:t>
            </a:r>
            <a:endParaRPr/>
          </a:p>
        </p:txBody>
      </p:sp>
      <p:sp>
        <p:nvSpPr>
          <p:cNvPr id="207" name="Google Shape;207;p3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208" name="Google Shape;208;p32"/>
          <p:cNvSpPr txBox="1"/>
          <p:nvPr/>
        </p:nvSpPr>
        <p:spPr>
          <a:xfrm>
            <a:off x="703950" y="1321250"/>
            <a:ext cx="7343400" cy="35199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cumulative_coach_awards</a:t>
            </a:r>
            <a:r>
              <a:rPr lang="pt-PT" sz="1300">
                <a:solidFill>
                  <a:schemeClr val="lt2"/>
                </a:solidFill>
                <a:latin typeface="Roboto"/>
                <a:ea typeface="Roboto"/>
                <a:cs typeface="Roboto"/>
                <a:sym typeface="Roboto"/>
              </a:rPr>
              <a:t>: Total number of awards the coach has won up to that year.</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coach_games_played</a:t>
            </a:r>
            <a:r>
              <a:rPr lang="pt-PT" sz="1300">
                <a:solidFill>
                  <a:schemeClr val="lt2"/>
                </a:solidFill>
                <a:latin typeface="Roboto"/>
                <a:ea typeface="Roboto"/>
                <a:cs typeface="Roboto"/>
                <a:sym typeface="Roboto"/>
              </a:rPr>
              <a:t>: Number of games the coach was involved in during the year.</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won_percentage_year_1</a:t>
            </a:r>
            <a:r>
              <a:rPr lang="pt-PT" sz="1300">
                <a:solidFill>
                  <a:schemeClr val="lt2"/>
                </a:solidFill>
                <a:latin typeface="Roboto"/>
                <a:ea typeface="Roboto"/>
                <a:cs typeface="Roboto"/>
                <a:sym typeface="Roboto"/>
              </a:rPr>
              <a:t>: Win percentage for the team in year 1 prior to the current year.</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won_percentage_year_2</a:t>
            </a:r>
            <a:r>
              <a:rPr lang="pt-PT" sz="1300">
                <a:solidFill>
                  <a:schemeClr val="lt2"/>
                </a:solidFill>
                <a:latin typeface="Roboto"/>
                <a:ea typeface="Roboto"/>
                <a:cs typeface="Roboto"/>
                <a:sym typeface="Roboto"/>
              </a:rPr>
              <a:t>: Win percentage for the team in year 2 prior to the current year.</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won_percentage_year_3</a:t>
            </a:r>
            <a:r>
              <a:rPr lang="pt-PT" sz="1300">
                <a:solidFill>
                  <a:schemeClr val="lt2"/>
                </a:solidFill>
                <a:latin typeface="Roboto"/>
                <a:ea typeface="Roboto"/>
                <a:cs typeface="Roboto"/>
                <a:sym typeface="Roboto"/>
              </a:rPr>
              <a:t>: Win percentage for the team in year 3 prior to the current year.</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won_percentage_year_4</a:t>
            </a:r>
            <a:r>
              <a:rPr lang="pt-PT" sz="1300">
                <a:solidFill>
                  <a:schemeClr val="lt2"/>
                </a:solidFill>
                <a:latin typeface="Roboto"/>
                <a:ea typeface="Roboto"/>
                <a:cs typeface="Roboto"/>
                <a:sym typeface="Roboto"/>
              </a:rPr>
              <a:t>: Win percentage for the team in year 4 prior to the current year.</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won_percentage_year_5</a:t>
            </a:r>
            <a:r>
              <a:rPr lang="pt-PT" sz="1300">
                <a:solidFill>
                  <a:schemeClr val="lt2"/>
                </a:solidFill>
                <a:latin typeface="Roboto"/>
                <a:ea typeface="Roboto"/>
                <a:cs typeface="Roboto"/>
                <a:sym typeface="Roboto"/>
              </a:rPr>
              <a:t>: Win percentage for the team in year 5 prior to the current year.</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avg_win_last_3_years</a:t>
            </a:r>
            <a:r>
              <a:rPr lang="pt-PT" sz="1300">
                <a:solidFill>
                  <a:schemeClr val="lt2"/>
                </a:solidFill>
                <a:latin typeface="Roboto"/>
                <a:ea typeface="Roboto"/>
                <a:cs typeface="Roboto"/>
                <a:sym typeface="Roboto"/>
              </a:rPr>
              <a:t>: Average win percentage over the last 3 years.</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AbstractPlayersFeature1</a:t>
            </a:r>
            <a:r>
              <a:rPr lang="pt-PT" sz="1300">
                <a:solidFill>
                  <a:schemeClr val="lt2"/>
                </a:solidFill>
                <a:latin typeface="Roboto"/>
                <a:ea typeface="Roboto"/>
                <a:cs typeface="Roboto"/>
                <a:sym typeface="Roboto"/>
              </a:rPr>
              <a:t>: Abstracted player feature resulting from PCA.</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AbstractPlayersFeature2</a:t>
            </a:r>
            <a:r>
              <a:rPr lang="pt-PT" sz="1300">
                <a:solidFill>
                  <a:schemeClr val="lt2"/>
                </a:solidFill>
                <a:latin typeface="Roboto"/>
                <a:ea typeface="Roboto"/>
                <a:cs typeface="Roboto"/>
                <a:sym typeface="Roboto"/>
              </a:rPr>
              <a:t>: Abstracted player feature </a:t>
            </a:r>
            <a:r>
              <a:rPr lang="pt-PT" sz="1300">
                <a:solidFill>
                  <a:schemeClr val="lt2"/>
                </a:solidFill>
                <a:latin typeface="Roboto"/>
                <a:ea typeface="Roboto"/>
                <a:cs typeface="Roboto"/>
                <a:sym typeface="Roboto"/>
              </a:rPr>
              <a:t>resulting from PCA.</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AbstractPlayersFeature3</a:t>
            </a:r>
            <a:r>
              <a:rPr lang="pt-PT" sz="1300">
                <a:solidFill>
                  <a:schemeClr val="lt2"/>
                </a:solidFill>
                <a:latin typeface="Roboto"/>
                <a:ea typeface="Roboto"/>
                <a:cs typeface="Roboto"/>
                <a:sym typeface="Roboto"/>
              </a:rPr>
              <a:t>: Abstracted player feature </a:t>
            </a:r>
            <a:r>
              <a:rPr lang="pt-PT" sz="1300">
                <a:solidFill>
                  <a:schemeClr val="lt2"/>
                </a:solidFill>
                <a:latin typeface="Roboto"/>
                <a:ea typeface="Roboto"/>
                <a:cs typeface="Roboto"/>
                <a:sym typeface="Roboto"/>
              </a:rPr>
              <a:t>resulting from PCA.</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AbstractPlayersFeature4</a:t>
            </a:r>
            <a:r>
              <a:rPr lang="pt-PT" sz="1300">
                <a:solidFill>
                  <a:schemeClr val="lt2"/>
                </a:solidFill>
                <a:latin typeface="Roboto"/>
                <a:ea typeface="Roboto"/>
                <a:cs typeface="Roboto"/>
                <a:sym typeface="Roboto"/>
              </a:rPr>
              <a:t>: Abstracted player feature </a:t>
            </a:r>
            <a:r>
              <a:rPr lang="pt-PT" sz="1300">
                <a:solidFill>
                  <a:schemeClr val="lt2"/>
                </a:solidFill>
                <a:latin typeface="Roboto"/>
                <a:ea typeface="Roboto"/>
                <a:cs typeface="Roboto"/>
                <a:sym typeface="Roboto"/>
              </a:rPr>
              <a:t>resulting from PCA.</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AbstractPlayersFeature5</a:t>
            </a:r>
            <a:r>
              <a:rPr lang="pt-PT" sz="1300">
                <a:solidFill>
                  <a:schemeClr val="lt2"/>
                </a:solidFill>
                <a:latin typeface="Roboto"/>
                <a:ea typeface="Roboto"/>
                <a:cs typeface="Roboto"/>
                <a:sym typeface="Roboto"/>
              </a:rPr>
              <a:t>: Abstracted player feature </a:t>
            </a:r>
            <a:r>
              <a:rPr lang="pt-PT" sz="1300">
                <a:solidFill>
                  <a:schemeClr val="lt2"/>
                </a:solidFill>
                <a:latin typeface="Roboto"/>
                <a:ea typeface="Roboto"/>
                <a:cs typeface="Roboto"/>
                <a:sym typeface="Roboto"/>
              </a:rPr>
              <a:t>resulting from PCA.</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rating_max_C</a:t>
            </a:r>
            <a:r>
              <a:rPr lang="pt-PT" sz="1300">
                <a:solidFill>
                  <a:schemeClr val="lt2"/>
                </a:solidFill>
                <a:latin typeface="Roboto"/>
                <a:ea typeface="Roboto"/>
                <a:cs typeface="Roboto"/>
                <a:sym typeface="Roboto"/>
              </a:rPr>
              <a:t>: Rating of the best Center in the team.</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rating_max_F</a:t>
            </a:r>
            <a:r>
              <a:rPr lang="pt-PT" sz="1300">
                <a:solidFill>
                  <a:schemeClr val="lt2"/>
                </a:solidFill>
                <a:latin typeface="Roboto"/>
                <a:ea typeface="Roboto"/>
                <a:cs typeface="Roboto"/>
                <a:sym typeface="Roboto"/>
              </a:rPr>
              <a:t>: Rating of the best Forward in the team.</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rating_max_G</a:t>
            </a:r>
            <a:r>
              <a:rPr lang="pt-PT" sz="1300">
                <a:solidFill>
                  <a:schemeClr val="lt2"/>
                </a:solidFill>
                <a:latin typeface="Roboto"/>
                <a:ea typeface="Roboto"/>
                <a:cs typeface="Roboto"/>
                <a:sym typeface="Roboto"/>
              </a:rPr>
              <a:t>: Rating of the best Guard in the team.</a:t>
            </a:r>
            <a:endParaRPr sz="1300">
              <a:solidFill>
                <a:schemeClr val="lt2"/>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460950" y="229200"/>
            <a:ext cx="8222100" cy="714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a:t>Data preparation — Resulting table (Cont.)</a:t>
            </a:r>
            <a:endParaRPr/>
          </a:p>
        </p:txBody>
      </p:sp>
      <p:sp>
        <p:nvSpPr>
          <p:cNvPr id="214" name="Google Shape;214;p3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215" name="Google Shape;215;p33"/>
          <p:cNvSpPr txBox="1"/>
          <p:nvPr/>
        </p:nvSpPr>
        <p:spPr>
          <a:xfrm>
            <a:off x="703950" y="1321250"/>
            <a:ext cx="7343400" cy="35199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rating_second_max_C</a:t>
            </a:r>
            <a:r>
              <a:rPr lang="pt-PT" sz="1300">
                <a:solidFill>
                  <a:schemeClr val="lt2"/>
                </a:solidFill>
                <a:latin typeface="Roboto"/>
                <a:ea typeface="Roboto"/>
                <a:cs typeface="Roboto"/>
                <a:sym typeface="Roboto"/>
              </a:rPr>
              <a:t>: Rating of the second-best Center in the team.</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rating_second_max_F</a:t>
            </a:r>
            <a:r>
              <a:rPr lang="pt-PT" sz="1300">
                <a:solidFill>
                  <a:schemeClr val="lt2"/>
                </a:solidFill>
                <a:latin typeface="Roboto"/>
                <a:ea typeface="Roboto"/>
                <a:cs typeface="Roboto"/>
                <a:sym typeface="Roboto"/>
              </a:rPr>
              <a:t>: Rating of the second-best Forward in the team.</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rating_second_max_G</a:t>
            </a:r>
            <a:r>
              <a:rPr lang="pt-PT" sz="1300">
                <a:solidFill>
                  <a:schemeClr val="lt2"/>
                </a:solidFill>
                <a:latin typeface="Roboto"/>
                <a:ea typeface="Roboto"/>
                <a:cs typeface="Roboto"/>
                <a:sym typeface="Roboto"/>
              </a:rPr>
              <a:t>: Rating of the second-best Guard in the team.</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rating_third_max_C</a:t>
            </a:r>
            <a:r>
              <a:rPr lang="pt-PT" sz="1300">
                <a:solidFill>
                  <a:schemeClr val="lt2"/>
                </a:solidFill>
                <a:latin typeface="Roboto"/>
                <a:ea typeface="Roboto"/>
                <a:cs typeface="Roboto"/>
                <a:sym typeface="Roboto"/>
              </a:rPr>
              <a:t>: Rating of the third-best Center in the team.</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rating_third_max_F</a:t>
            </a:r>
            <a:r>
              <a:rPr lang="pt-PT" sz="1300">
                <a:solidFill>
                  <a:schemeClr val="lt2"/>
                </a:solidFill>
                <a:latin typeface="Roboto"/>
                <a:ea typeface="Roboto"/>
                <a:cs typeface="Roboto"/>
                <a:sym typeface="Roboto"/>
              </a:rPr>
              <a:t>: Rating of the third-best Forward in the team.</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rating_third_max_G</a:t>
            </a:r>
            <a:r>
              <a:rPr lang="pt-PT" sz="1300">
                <a:solidFill>
                  <a:schemeClr val="lt2"/>
                </a:solidFill>
                <a:latin typeface="Roboto"/>
                <a:ea typeface="Roboto"/>
                <a:cs typeface="Roboto"/>
                <a:sym typeface="Roboto"/>
              </a:rPr>
              <a:t>: Rating of the third-best Guard in the team.</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mean_C</a:t>
            </a:r>
            <a:r>
              <a:rPr lang="pt-PT" sz="1300">
                <a:solidFill>
                  <a:schemeClr val="lt2"/>
                </a:solidFill>
                <a:latin typeface="Roboto"/>
                <a:ea typeface="Roboto"/>
                <a:cs typeface="Roboto"/>
                <a:sym typeface="Roboto"/>
              </a:rPr>
              <a:t>: Mean rating of all Centers in the team.</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mean_F</a:t>
            </a:r>
            <a:r>
              <a:rPr lang="pt-PT" sz="1300">
                <a:solidFill>
                  <a:schemeClr val="lt2"/>
                </a:solidFill>
                <a:latin typeface="Roboto"/>
                <a:ea typeface="Roboto"/>
                <a:cs typeface="Roboto"/>
                <a:sym typeface="Roboto"/>
              </a:rPr>
              <a:t>: Mean rating of all Forwards in the team.</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mean_G</a:t>
            </a:r>
            <a:r>
              <a:rPr lang="pt-PT" sz="1300">
                <a:solidFill>
                  <a:schemeClr val="lt2"/>
                </a:solidFill>
                <a:latin typeface="Roboto"/>
                <a:ea typeface="Roboto"/>
                <a:cs typeface="Roboto"/>
                <a:sym typeface="Roboto"/>
              </a:rPr>
              <a:t>: Mean rating of all Guards in the team.</a:t>
            </a:r>
            <a:endParaRPr sz="1300">
              <a:solidFill>
                <a:schemeClr val="lt2"/>
              </a:solidFill>
              <a:latin typeface="Roboto"/>
              <a:ea typeface="Roboto"/>
              <a:cs typeface="Roboto"/>
              <a:sym typeface="Roboto"/>
            </a:endParaRPr>
          </a:p>
          <a:p>
            <a:pPr indent="-311150" lvl="0" marL="457200" rtl="0" algn="just">
              <a:spcBef>
                <a:spcPts val="0"/>
              </a:spcBef>
              <a:spcAft>
                <a:spcPts val="0"/>
              </a:spcAft>
              <a:buClr>
                <a:schemeClr val="lt2"/>
              </a:buClr>
              <a:buSzPts val="1300"/>
              <a:buFont typeface="Roboto"/>
              <a:buChar char="●"/>
            </a:pPr>
            <a:r>
              <a:rPr b="1" lang="pt-PT" sz="1300">
                <a:solidFill>
                  <a:schemeClr val="lt2"/>
                </a:solidFill>
                <a:latin typeface="Roboto"/>
                <a:ea typeface="Roboto"/>
                <a:cs typeface="Roboto"/>
                <a:sym typeface="Roboto"/>
              </a:rPr>
              <a:t>no_new_players</a:t>
            </a:r>
            <a:r>
              <a:rPr lang="pt-PT" sz="1300">
                <a:solidFill>
                  <a:schemeClr val="lt2"/>
                </a:solidFill>
                <a:latin typeface="Roboto"/>
                <a:ea typeface="Roboto"/>
                <a:cs typeface="Roboto"/>
                <a:sym typeface="Roboto"/>
              </a:rPr>
              <a:t>: Number of new players added to the team for the year</a:t>
            </a:r>
            <a:endParaRPr sz="1300">
              <a:solidFill>
                <a:schemeClr val="lt2"/>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460950" y="229200"/>
            <a:ext cx="8222100" cy="714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a:t>Model exploration — Evaluation function</a:t>
            </a:r>
            <a:endParaRPr/>
          </a:p>
        </p:txBody>
      </p:sp>
      <p:sp>
        <p:nvSpPr>
          <p:cNvPr id="221" name="Google Shape;221;p34"/>
          <p:cNvSpPr txBox="1"/>
          <p:nvPr>
            <p:ph idx="1" type="body"/>
          </p:nvPr>
        </p:nvSpPr>
        <p:spPr>
          <a:xfrm>
            <a:off x="471900" y="1232650"/>
            <a:ext cx="8222100" cy="3729000"/>
          </a:xfrm>
          <a:prstGeom prst="rect">
            <a:avLst/>
          </a:prstGeom>
        </p:spPr>
        <p:txBody>
          <a:bodyPr anchorCtr="0" anchor="t" bIns="91425" lIns="91425" spcFirstLastPara="1" rIns="91425" wrap="square" tIns="91425">
            <a:noAutofit/>
          </a:bodyPr>
          <a:lstStyle/>
          <a:p>
            <a:pPr indent="0" lvl="0" marL="0" rtl="0" algn="l">
              <a:lnSpc>
                <a:spcPct val="131250"/>
              </a:lnSpc>
              <a:spcBef>
                <a:spcPts val="0"/>
              </a:spcBef>
              <a:spcAft>
                <a:spcPts val="0"/>
              </a:spcAft>
              <a:buNone/>
            </a:pPr>
            <a:r>
              <a:rPr lang="pt-PT" sz="1200">
                <a:solidFill>
                  <a:srgbClr val="0000FF"/>
                </a:solidFill>
                <a:highlight>
                  <a:srgbClr val="F7F7F7"/>
                </a:highlight>
                <a:latin typeface="Courier New"/>
                <a:ea typeface="Courier New"/>
                <a:cs typeface="Courier New"/>
                <a:sym typeface="Courier New"/>
              </a:rPr>
              <a:t>def</a:t>
            </a:r>
            <a:r>
              <a:rPr lang="pt-PT" sz="1200">
                <a:solidFill>
                  <a:srgbClr val="000000"/>
                </a:solidFill>
                <a:highlight>
                  <a:srgbClr val="F7F7F7"/>
                </a:highlight>
                <a:latin typeface="Courier New"/>
                <a:ea typeface="Courier New"/>
                <a:cs typeface="Courier New"/>
                <a:sym typeface="Courier New"/>
              </a:rPr>
              <a:t> </a:t>
            </a:r>
            <a:r>
              <a:rPr lang="pt-PT" sz="1200">
                <a:solidFill>
                  <a:srgbClr val="795E26"/>
                </a:solidFill>
                <a:highlight>
                  <a:srgbClr val="F7F7F7"/>
                </a:highlight>
                <a:latin typeface="Courier New"/>
                <a:ea typeface="Courier New"/>
                <a:cs typeface="Courier New"/>
                <a:sym typeface="Courier New"/>
              </a:rPr>
              <a:t>get_error</a:t>
            </a:r>
            <a:r>
              <a:rPr lang="pt-PT" sz="1200">
                <a:solidFill>
                  <a:srgbClr val="000000"/>
                </a:solidFill>
                <a:highlight>
                  <a:srgbClr val="F7F7F7"/>
                </a:highlight>
                <a:latin typeface="Courier New"/>
                <a:ea typeface="Courier New"/>
                <a:cs typeface="Courier New"/>
                <a:sym typeface="Courier New"/>
              </a:rPr>
              <a:t>(</a:t>
            </a:r>
            <a:r>
              <a:rPr lang="pt-PT" sz="1200">
                <a:solidFill>
                  <a:srgbClr val="001080"/>
                </a:solidFill>
                <a:highlight>
                  <a:srgbClr val="F7F7F7"/>
                </a:highlight>
                <a:latin typeface="Courier New"/>
                <a:ea typeface="Courier New"/>
                <a:cs typeface="Courier New"/>
                <a:sym typeface="Courier New"/>
              </a:rPr>
              <a:t>estimator</a:t>
            </a:r>
            <a:r>
              <a:rPr lang="pt-PT" sz="1200">
                <a:solidFill>
                  <a:srgbClr val="000000"/>
                </a:solidFill>
                <a:highlight>
                  <a:srgbClr val="F7F7F7"/>
                </a:highlight>
                <a:latin typeface="Courier New"/>
                <a:ea typeface="Courier New"/>
                <a:cs typeface="Courier New"/>
                <a:sym typeface="Courier New"/>
              </a:rPr>
              <a:t>, </a:t>
            </a:r>
            <a:r>
              <a:rPr lang="pt-PT" sz="1200">
                <a:solidFill>
                  <a:srgbClr val="001080"/>
                </a:solidFill>
                <a:highlight>
                  <a:srgbClr val="F7F7F7"/>
                </a:highlight>
                <a:latin typeface="Courier New"/>
                <a:ea typeface="Courier New"/>
                <a:cs typeface="Courier New"/>
                <a:sym typeface="Courier New"/>
              </a:rPr>
              <a:t>X</a:t>
            </a:r>
            <a:r>
              <a:rPr lang="pt-PT" sz="1200">
                <a:solidFill>
                  <a:srgbClr val="000000"/>
                </a:solidFill>
                <a:highlight>
                  <a:srgbClr val="F7F7F7"/>
                </a:highlight>
                <a:latin typeface="Courier New"/>
                <a:ea typeface="Courier New"/>
                <a:cs typeface="Courier New"/>
                <a:sym typeface="Courier New"/>
              </a:rPr>
              <a:t>, </a:t>
            </a:r>
            <a:r>
              <a:rPr lang="pt-PT" sz="1200">
                <a:solidFill>
                  <a:srgbClr val="001080"/>
                </a:solidFill>
                <a:highlight>
                  <a:srgbClr val="F7F7F7"/>
                </a:highlight>
                <a:latin typeface="Courier New"/>
                <a:ea typeface="Courier New"/>
                <a:cs typeface="Courier New"/>
                <a:sym typeface="Courier New"/>
              </a:rPr>
              <a:t>labels</a:t>
            </a:r>
            <a:r>
              <a:rPr lang="pt-PT" sz="1200">
                <a:solidFill>
                  <a:srgbClr val="000000"/>
                </a:solidFill>
                <a:highlight>
                  <a:srgbClr val="F7F7F7"/>
                </a:highlight>
                <a:latin typeface="Courier New"/>
                <a:ea typeface="Courier New"/>
                <a:cs typeface="Courier New"/>
                <a:sym typeface="Courier New"/>
              </a:rPr>
              <a:t>):</a:t>
            </a:r>
            <a:endParaRPr sz="1200">
              <a:solidFill>
                <a:srgbClr val="000000"/>
              </a:solidFill>
              <a:highlight>
                <a:srgbClr val="F7F7F7"/>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pt-PT" sz="1200">
                <a:solidFill>
                  <a:srgbClr val="000000"/>
                </a:solidFill>
                <a:highlight>
                  <a:srgbClr val="F7F7F7"/>
                </a:highlight>
                <a:latin typeface="Courier New"/>
                <a:ea typeface="Courier New"/>
                <a:cs typeface="Courier New"/>
                <a:sym typeface="Courier New"/>
              </a:rPr>
              <a:t> predictions = get_predictions(estimator, X)</a:t>
            </a:r>
            <a:endParaRPr sz="1200">
              <a:solidFill>
                <a:srgbClr val="000000"/>
              </a:solidFill>
              <a:highlight>
                <a:srgbClr val="F7F7F7"/>
              </a:highlight>
              <a:latin typeface="Courier New"/>
              <a:ea typeface="Courier New"/>
              <a:cs typeface="Courier New"/>
              <a:sym typeface="Courier New"/>
            </a:endParaRPr>
          </a:p>
          <a:p>
            <a:pPr indent="0" lvl="0" marL="0" rtl="0" algn="l">
              <a:lnSpc>
                <a:spcPct val="131250"/>
              </a:lnSpc>
              <a:spcBef>
                <a:spcPts val="0"/>
              </a:spcBef>
              <a:spcAft>
                <a:spcPts val="0"/>
              </a:spcAft>
              <a:buNone/>
            </a:pPr>
            <a:r>
              <a:t/>
            </a:r>
            <a:endParaRPr sz="1200">
              <a:solidFill>
                <a:srgbClr val="000000"/>
              </a:solidFill>
              <a:highlight>
                <a:srgbClr val="F7F7F7"/>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pt-PT" sz="1200">
                <a:solidFill>
                  <a:srgbClr val="000000"/>
                </a:solidFill>
                <a:highlight>
                  <a:srgbClr val="F7F7F7"/>
                </a:highlight>
                <a:latin typeface="Courier New"/>
                <a:ea typeface="Courier New"/>
                <a:cs typeface="Courier New"/>
                <a:sym typeface="Courier New"/>
              </a:rPr>
              <a:t> err = </a:t>
            </a:r>
            <a:r>
              <a:rPr lang="pt-PT" sz="1200">
                <a:solidFill>
                  <a:srgbClr val="116644"/>
                </a:solidFill>
                <a:highlight>
                  <a:srgbClr val="F7F7F7"/>
                </a:highlight>
                <a:latin typeface="Courier New"/>
                <a:ea typeface="Courier New"/>
                <a:cs typeface="Courier New"/>
                <a:sym typeface="Courier New"/>
              </a:rPr>
              <a:t>0</a:t>
            </a:r>
            <a:endParaRPr sz="1200">
              <a:solidFill>
                <a:srgbClr val="116644"/>
              </a:solidFill>
              <a:highlight>
                <a:srgbClr val="F7F7F7"/>
              </a:highlight>
              <a:latin typeface="Courier New"/>
              <a:ea typeface="Courier New"/>
              <a:cs typeface="Courier New"/>
              <a:sym typeface="Courier New"/>
            </a:endParaRPr>
          </a:p>
          <a:p>
            <a:pPr indent="0" lvl="0" marL="0" rtl="0" algn="l">
              <a:lnSpc>
                <a:spcPct val="131250"/>
              </a:lnSpc>
              <a:spcBef>
                <a:spcPts val="0"/>
              </a:spcBef>
              <a:spcAft>
                <a:spcPts val="0"/>
              </a:spcAft>
              <a:buNone/>
            </a:pPr>
            <a:r>
              <a:t/>
            </a:r>
            <a:endParaRPr sz="1200">
              <a:solidFill>
                <a:srgbClr val="000000"/>
              </a:solidFill>
              <a:highlight>
                <a:srgbClr val="F7F7F7"/>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pt-PT" sz="1200">
                <a:solidFill>
                  <a:srgbClr val="000000"/>
                </a:solidFill>
                <a:highlight>
                  <a:srgbClr val="F7F7F7"/>
                </a:highlight>
                <a:latin typeface="Courier New"/>
                <a:ea typeface="Courier New"/>
                <a:cs typeface="Courier New"/>
                <a:sym typeface="Courier New"/>
              </a:rPr>
              <a:t> </a:t>
            </a:r>
            <a:r>
              <a:rPr lang="pt-PT" sz="1200">
                <a:solidFill>
                  <a:srgbClr val="AF00DB"/>
                </a:solidFill>
                <a:highlight>
                  <a:srgbClr val="F7F7F7"/>
                </a:highlight>
                <a:latin typeface="Courier New"/>
                <a:ea typeface="Courier New"/>
                <a:cs typeface="Courier New"/>
                <a:sym typeface="Courier New"/>
              </a:rPr>
              <a:t>for</a:t>
            </a:r>
            <a:r>
              <a:rPr lang="pt-PT" sz="1200">
                <a:solidFill>
                  <a:srgbClr val="000000"/>
                </a:solidFill>
                <a:highlight>
                  <a:srgbClr val="F7F7F7"/>
                </a:highlight>
                <a:latin typeface="Courier New"/>
                <a:ea typeface="Courier New"/>
                <a:cs typeface="Courier New"/>
                <a:sym typeface="Courier New"/>
              </a:rPr>
              <a:t> i </a:t>
            </a:r>
            <a:r>
              <a:rPr lang="pt-PT" sz="1200">
                <a:solidFill>
                  <a:srgbClr val="0000FF"/>
                </a:solidFill>
                <a:highlight>
                  <a:srgbClr val="F7F7F7"/>
                </a:highlight>
                <a:latin typeface="Courier New"/>
                <a:ea typeface="Courier New"/>
                <a:cs typeface="Courier New"/>
                <a:sym typeface="Courier New"/>
              </a:rPr>
              <a:t>in</a:t>
            </a:r>
            <a:r>
              <a:rPr lang="pt-PT" sz="1200">
                <a:solidFill>
                  <a:srgbClr val="000000"/>
                </a:solidFill>
                <a:highlight>
                  <a:srgbClr val="F7F7F7"/>
                </a:highlight>
                <a:latin typeface="Courier New"/>
                <a:ea typeface="Courier New"/>
                <a:cs typeface="Courier New"/>
                <a:sym typeface="Courier New"/>
              </a:rPr>
              <a:t> </a:t>
            </a:r>
            <a:r>
              <a:rPr lang="pt-PT" sz="1200">
                <a:solidFill>
                  <a:srgbClr val="795E26"/>
                </a:solidFill>
                <a:highlight>
                  <a:srgbClr val="F7F7F7"/>
                </a:highlight>
                <a:latin typeface="Courier New"/>
                <a:ea typeface="Courier New"/>
                <a:cs typeface="Courier New"/>
                <a:sym typeface="Courier New"/>
              </a:rPr>
              <a:t>range</a:t>
            </a:r>
            <a:r>
              <a:rPr lang="pt-PT" sz="1200">
                <a:solidFill>
                  <a:srgbClr val="000000"/>
                </a:solidFill>
                <a:highlight>
                  <a:srgbClr val="F7F7F7"/>
                </a:highlight>
                <a:latin typeface="Courier New"/>
                <a:ea typeface="Courier New"/>
                <a:cs typeface="Courier New"/>
                <a:sym typeface="Courier New"/>
              </a:rPr>
              <a:t>(</a:t>
            </a:r>
            <a:r>
              <a:rPr lang="pt-PT" sz="1200">
                <a:solidFill>
                  <a:srgbClr val="795E26"/>
                </a:solidFill>
                <a:highlight>
                  <a:srgbClr val="F7F7F7"/>
                </a:highlight>
                <a:latin typeface="Courier New"/>
                <a:ea typeface="Courier New"/>
                <a:cs typeface="Courier New"/>
                <a:sym typeface="Courier New"/>
              </a:rPr>
              <a:t>len</a:t>
            </a:r>
            <a:r>
              <a:rPr lang="pt-PT" sz="1200">
                <a:solidFill>
                  <a:srgbClr val="000000"/>
                </a:solidFill>
                <a:highlight>
                  <a:srgbClr val="F7F7F7"/>
                </a:highlight>
                <a:latin typeface="Courier New"/>
                <a:ea typeface="Courier New"/>
                <a:cs typeface="Courier New"/>
                <a:sym typeface="Courier New"/>
              </a:rPr>
              <a:t>(predictions)):</a:t>
            </a:r>
            <a:endParaRPr sz="1200">
              <a:solidFill>
                <a:srgbClr val="000000"/>
              </a:solidFill>
              <a:highlight>
                <a:srgbClr val="F7F7F7"/>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pt-PT" sz="1200">
                <a:solidFill>
                  <a:srgbClr val="000000"/>
                </a:solidFill>
                <a:highlight>
                  <a:srgbClr val="F7F7F7"/>
                </a:highlight>
                <a:latin typeface="Courier New"/>
                <a:ea typeface="Courier New"/>
                <a:cs typeface="Courier New"/>
                <a:sym typeface="Courier New"/>
              </a:rPr>
              <a:t>   err += </a:t>
            </a:r>
            <a:r>
              <a:rPr lang="pt-PT" sz="1200">
                <a:solidFill>
                  <a:srgbClr val="795E26"/>
                </a:solidFill>
                <a:highlight>
                  <a:srgbClr val="F7F7F7"/>
                </a:highlight>
                <a:latin typeface="Courier New"/>
                <a:ea typeface="Courier New"/>
                <a:cs typeface="Courier New"/>
                <a:sym typeface="Courier New"/>
              </a:rPr>
              <a:t>abs</a:t>
            </a:r>
            <a:r>
              <a:rPr lang="pt-PT" sz="1200">
                <a:solidFill>
                  <a:srgbClr val="000000"/>
                </a:solidFill>
                <a:highlight>
                  <a:srgbClr val="F7F7F7"/>
                </a:highlight>
                <a:latin typeface="Courier New"/>
                <a:ea typeface="Courier New"/>
                <a:cs typeface="Courier New"/>
                <a:sym typeface="Courier New"/>
              </a:rPr>
              <a:t>(predictions[i] - labels[i])</a:t>
            </a:r>
            <a:endParaRPr sz="1200">
              <a:solidFill>
                <a:srgbClr val="000000"/>
              </a:solidFill>
              <a:highlight>
                <a:srgbClr val="F7F7F7"/>
              </a:highlight>
              <a:latin typeface="Courier New"/>
              <a:ea typeface="Courier New"/>
              <a:cs typeface="Courier New"/>
              <a:sym typeface="Courier New"/>
            </a:endParaRPr>
          </a:p>
          <a:p>
            <a:pPr indent="0" lvl="0" marL="0" rtl="0" algn="l">
              <a:lnSpc>
                <a:spcPct val="131250"/>
              </a:lnSpc>
              <a:spcBef>
                <a:spcPts val="0"/>
              </a:spcBef>
              <a:spcAft>
                <a:spcPts val="0"/>
              </a:spcAft>
              <a:buNone/>
            </a:pPr>
            <a:r>
              <a:t/>
            </a:r>
            <a:endParaRPr sz="1200">
              <a:solidFill>
                <a:srgbClr val="000000"/>
              </a:solidFill>
              <a:highlight>
                <a:srgbClr val="F7F7F7"/>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pt-PT" sz="1200">
                <a:solidFill>
                  <a:srgbClr val="000000"/>
                </a:solidFill>
                <a:highlight>
                  <a:srgbClr val="F7F7F7"/>
                </a:highlight>
                <a:latin typeface="Courier New"/>
                <a:ea typeface="Courier New"/>
                <a:cs typeface="Courier New"/>
                <a:sym typeface="Courier New"/>
              </a:rPr>
              <a:t> </a:t>
            </a:r>
            <a:r>
              <a:rPr lang="pt-PT" sz="1200">
                <a:solidFill>
                  <a:srgbClr val="AF00DB"/>
                </a:solidFill>
                <a:highlight>
                  <a:srgbClr val="F7F7F7"/>
                </a:highlight>
                <a:latin typeface="Courier New"/>
                <a:ea typeface="Courier New"/>
                <a:cs typeface="Courier New"/>
                <a:sym typeface="Courier New"/>
              </a:rPr>
              <a:t>return</a:t>
            </a:r>
            <a:r>
              <a:rPr lang="pt-PT" sz="1200">
                <a:solidFill>
                  <a:srgbClr val="000000"/>
                </a:solidFill>
                <a:highlight>
                  <a:srgbClr val="F7F7F7"/>
                </a:highlight>
                <a:latin typeface="Courier New"/>
                <a:ea typeface="Courier New"/>
                <a:cs typeface="Courier New"/>
                <a:sym typeface="Courier New"/>
              </a:rPr>
              <a:t> err</a:t>
            </a:r>
            <a:endParaRPr sz="1200">
              <a:solidFill>
                <a:srgbClr val="000000"/>
              </a:solidFill>
              <a:highlight>
                <a:srgbClr val="F7F7F7"/>
              </a:highlight>
              <a:latin typeface="Courier New"/>
              <a:ea typeface="Courier New"/>
              <a:cs typeface="Courier New"/>
              <a:sym typeface="Courier New"/>
            </a:endParaRPr>
          </a:p>
          <a:p>
            <a:pPr indent="0" lvl="0" marL="0" rtl="0" algn="l">
              <a:lnSpc>
                <a:spcPct val="131250"/>
              </a:lnSpc>
              <a:spcBef>
                <a:spcPts val="0"/>
              </a:spcBef>
              <a:spcAft>
                <a:spcPts val="0"/>
              </a:spcAft>
              <a:buNone/>
            </a:pPr>
            <a:r>
              <a:t/>
            </a:r>
            <a:endParaRPr sz="1200">
              <a:solidFill>
                <a:srgbClr val="000000"/>
              </a:solidFill>
              <a:highlight>
                <a:srgbClr val="F7F7F7"/>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pt-PT" sz="1200">
                <a:solidFill>
                  <a:srgbClr val="0000FF"/>
                </a:solidFill>
                <a:highlight>
                  <a:srgbClr val="F7F7F7"/>
                </a:highlight>
                <a:latin typeface="Courier New"/>
                <a:ea typeface="Courier New"/>
                <a:cs typeface="Courier New"/>
                <a:sym typeface="Courier New"/>
              </a:rPr>
              <a:t>def</a:t>
            </a:r>
            <a:r>
              <a:rPr lang="pt-PT" sz="1200">
                <a:solidFill>
                  <a:srgbClr val="000000"/>
                </a:solidFill>
                <a:highlight>
                  <a:srgbClr val="F7F7F7"/>
                </a:highlight>
                <a:latin typeface="Courier New"/>
                <a:ea typeface="Courier New"/>
                <a:cs typeface="Courier New"/>
                <a:sym typeface="Courier New"/>
              </a:rPr>
              <a:t> </a:t>
            </a:r>
            <a:r>
              <a:rPr lang="pt-PT" sz="1200">
                <a:solidFill>
                  <a:srgbClr val="795E26"/>
                </a:solidFill>
                <a:highlight>
                  <a:srgbClr val="F7F7F7"/>
                </a:highlight>
                <a:latin typeface="Courier New"/>
                <a:ea typeface="Courier New"/>
                <a:cs typeface="Courier New"/>
                <a:sym typeface="Courier New"/>
              </a:rPr>
              <a:t>scorer</a:t>
            </a:r>
            <a:r>
              <a:rPr lang="pt-PT" sz="1200">
                <a:solidFill>
                  <a:srgbClr val="000000"/>
                </a:solidFill>
                <a:highlight>
                  <a:srgbClr val="F7F7F7"/>
                </a:highlight>
                <a:latin typeface="Courier New"/>
                <a:ea typeface="Courier New"/>
                <a:cs typeface="Courier New"/>
                <a:sym typeface="Courier New"/>
              </a:rPr>
              <a:t>(</a:t>
            </a:r>
            <a:r>
              <a:rPr lang="pt-PT" sz="1200">
                <a:solidFill>
                  <a:srgbClr val="001080"/>
                </a:solidFill>
                <a:highlight>
                  <a:srgbClr val="F7F7F7"/>
                </a:highlight>
                <a:latin typeface="Courier New"/>
                <a:ea typeface="Courier New"/>
                <a:cs typeface="Courier New"/>
                <a:sym typeface="Courier New"/>
              </a:rPr>
              <a:t>estimator</a:t>
            </a:r>
            <a:r>
              <a:rPr lang="pt-PT" sz="1200">
                <a:solidFill>
                  <a:srgbClr val="000000"/>
                </a:solidFill>
                <a:highlight>
                  <a:srgbClr val="F7F7F7"/>
                </a:highlight>
                <a:latin typeface="Courier New"/>
                <a:ea typeface="Courier New"/>
                <a:cs typeface="Courier New"/>
                <a:sym typeface="Courier New"/>
              </a:rPr>
              <a:t>, </a:t>
            </a:r>
            <a:r>
              <a:rPr lang="pt-PT" sz="1200">
                <a:solidFill>
                  <a:srgbClr val="001080"/>
                </a:solidFill>
                <a:highlight>
                  <a:srgbClr val="F7F7F7"/>
                </a:highlight>
                <a:latin typeface="Courier New"/>
                <a:ea typeface="Courier New"/>
                <a:cs typeface="Courier New"/>
                <a:sym typeface="Courier New"/>
              </a:rPr>
              <a:t>X</a:t>
            </a:r>
            <a:r>
              <a:rPr lang="pt-PT" sz="1200">
                <a:solidFill>
                  <a:srgbClr val="000000"/>
                </a:solidFill>
                <a:highlight>
                  <a:srgbClr val="F7F7F7"/>
                </a:highlight>
                <a:latin typeface="Courier New"/>
                <a:ea typeface="Courier New"/>
                <a:cs typeface="Courier New"/>
                <a:sym typeface="Courier New"/>
              </a:rPr>
              <a:t>, </a:t>
            </a:r>
            <a:r>
              <a:rPr lang="pt-PT" sz="1200">
                <a:solidFill>
                  <a:srgbClr val="001080"/>
                </a:solidFill>
                <a:highlight>
                  <a:srgbClr val="F7F7F7"/>
                </a:highlight>
                <a:latin typeface="Courier New"/>
                <a:ea typeface="Courier New"/>
                <a:cs typeface="Courier New"/>
                <a:sym typeface="Courier New"/>
              </a:rPr>
              <a:t>y</a:t>
            </a:r>
            <a:r>
              <a:rPr lang="pt-PT" sz="1200">
                <a:solidFill>
                  <a:srgbClr val="000000"/>
                </a:solidFill>
                <a:highlight>
                  <a:srgbClr val="F7F7F7"/>
                </a:highlight>
                <a:latin typeface="Courier New"/>
                <a:ea typeface="Courier New"/>
                <a:cs typeface="Courier New"/>
                <a:sym typeface="Courier New"/>
              </a:rPr>
              <a:t>):</a:t>
            </a:r>
            <a:endParaRPr sz="1200">
              <a:solidFill>
                <a:srgbClr val="000000"/>
              </a:solidFill>
              <a:highlight>
                <a:srgbClr val="F7F7F7"/>
              </a:highlight>
              <a:latin typeface="Courier New"/>
              <a:ea typeface="Courier New"/>
              <a:cs typeface="Courier New"/>
              <a:sym typeface="Courier New"/>
            </a:endParaRPr>
          </a:p>
          <a:p>
            <a:pPr indent="0" lvl="0" marL="0" rtl="0" algn="l">
              <a:lnSpc>
                <a:spcPct val="131250"/>
              </a:lnSpc>
              <a:spcBef>
                <a:spcPts val="0"/>
              </a:spcBef>
              <a:spcAft>
                <a:spcPts val="0"/>
              </a:spcAft>
              <a:buNone/>
            </a:pPr>
            <a:r>
              <a:rPr lang="pt-PT" sz="1200">
                <a:solidFill>
                  <a:srgbClr val="000000"/>
                </a:solidFill>
                <a:highlight>
                  <a:srgbClr val="F7F7F7"/>
                </a:highlight>
                <a:latin typeface="Courier New"/>
                <a:ea typeface="Courier New"/>
                <a:cs typeface="Courier New"/>
                <a:sym typeface="Courier New"/>
              </a:rPr>
              <a:t>   </a:t>
            </a:r>
            <a:r>
              <a:rPr lang="pt-PT" sz="1200">
                <a:solidFill>
                  <a:srgbClr val="AF00DB"/>
                </a:solidFill>
                <a:highlight>
                  <a:srgbClr val="F7F7F7"/>
                </a:highlight>
                <a:latin typeface="Courier New"/>
                <a:ea typeface="Courier New"/>
                <a:cs typeface="Courier New"/>
                <a:sym typeface="Courier New"/>
              </a:rPr>
              <a:t>return</a:t>
            </a:r>
            <a:r>
              <a:rPr lang="pt-PT" sz="1200">
                <a:solidFill>
                  <a:srgbClr val="000000"/>
                </a:solidFill>
                <a:highlight>
                  <a:srgbClr val="F7F7F7"/>
                </a:highlight>
                <a:latin typeface="Courier New"/>
                <a:ea typeface="Courier New"/>
                <a:cs typeface="Courier New"/>
                <a:sym typeface="Courier New"/>
              </a:rPr>
              <a:t> -get_error(estimator, X, y)     </a:t>
            </a:r>
            <a:r>
              <a:rPr lang="pt-PT" sz="1200">
                <a:solidFill>
                  <a:srgbClr val="008000"/>
                </a:solidFill>
                <a:highlight>
                  <a:srgbClr val="F7F7F7"/>
                </a:highlight>
                <a:latin typeface="Courier New"/>
                <a:ea typeface="Courier New"/>
                <a:cs typeface="Courier New"/>
                <a:sym typeface="Courier New"/>
              </a:rPr>
              <a:t># negating so that greater errors mean actually less score</a:t>
            </a:r>
            <a:endParaRPr sz="700"/>
          </a:p>
        </p:txBody>
      </p:sp>
      <p:sp>
        <p:nvSpPr>
          <p:cNvPr id="222" name="Google Shape;222;p3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460950" y="229200"/>
            <a:ext cx="8222100" cy="714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a:t>Exploratory data analysis</a:t>
            </a:r>
            <a:endParaRPr/>
          </a:p>
        </p:txBody>
      </p:sp>
      <p:sp>
        <p:nvSpPr>
          <p:cNvPr id="83" name="Google Shape;83;p15"/>
          <p:cNvSpPr txBox="1"/>
          <p:nvPr>
            <p:ph idx="1" type="body"/>
          </p:nvPr>
        </p:nvSpPr>
        <p:spPr>
          <a:xfrm>
            <a:off x="471900" y="1232650"/>
            <a:ext cx="8222100" cy="3856500"/>
          </a:xfrm>
          <a:prstGeom prst="rect">
            <a:avLst/>
          </a:prstGeom>
        </p:spPr>
        <p:txBody>
          <a:bodyPr anchorCtr="0" anchor="t" bIns="91425" lIns="91425" spcFirstLastPara="1" rIns="91425" wrap="square" tIns="91425">
            <a:normAutofit fontScale="70000" lnSpcReduction="10000"/>
          </a:bodyPr>
          <a:lstStyle/>
          <a:p>
            <a:pPr indent="0" lvl="0" marL="0" rtl="0" algn="just">
              <a:spcBef>
                <a:spcPts val="0"/>
              </a:spcBef>
              <a:spcAft>
                <a:spcPts val="0"/>
              </a:spcAft>
              <a:buNone/>
            </a:pPr>
            <a:r>
              <a:rPr lang="pt-PT"/>
              <a:t>For this purpose we utilized a dataset that has the following tables:</a:t>
            </a:r>
            <a:endParaRPr/>
          </a:p>
          <a:p>
            <a:pPr indent="-308610" lvl="0" marL="457200" rtl="0" algn="just">
              <a:spcBef>
                <a:spcPts val="1200"/>
              </a:spcBef>
              <a:spcAft>
                <a:spcPts val="0"/>
              </a:spcAft>
              <a:buSzPct val="100000"/>
              <a:buChar char="●"/>
            </a:pPr>
            <a:r>
              <a:rPr b="1" lang="pt-PT"/>
              <a:t>t</a:t>
            </a:r>
            <a:r>
              <a:rPr b="1" lang="pt-PT"/>
              <a:t>eams</a:t>
            </a:r>
            <a:r>
              <a:rPr lang="pt-PT"/>
              <a:t> - provides some general information about each team’s statistics in each year, such as won matches, points scored, etc.</a:t>
            </a:r>
            <a:endParaRPr/>
          </a:p>
          <a:p>
            <a:pPr indent="-308610" lvl="0" marL="457200" rtl="0" algn="just">
              <a:spcBef>
                <a:spcPts val="0"/>
              </a:spcBef>
              <a:spcAft>
                <a:spcPts val="0"/>
              </a:spcAft>
              <a:buSzPct val="100000"/>
              <a:buChar char="●"/>
            </a:pPr>
            <a:r>
              <a:rPr b="1" lang="pt-PT"/>
              <a:t>players</a:t>
            </a:r>
            <a:r>
              <a:rPr lang="pt-PT"/>
              <a:t> - has some general information about each player, such as height, weight, etc.</a:t>
            </a:r>
            <a:endParaRPr/>
          </a:p>
          <a:p>
            <a:pPr indent="-308610" lvl="0" marL="457200" rtl="0" algn="just">
              <a:spcBef>
                <a:spcPts val="0"/>
              </a:spcBef>
              <a:spcAft>
                <a:spcPts val="0"/>
              </a:spcAft>
              <a:buSzPct val="100000"/>
              <a:buChar char="●"/>
            </a:pPr>
            <a:r>
              <a:rPr b="1" lang="pt-PT"/>
              <a:t>players_teams</a:t>
            </a:r>
            <a:r>
              <a:rPr lang="pt-PT"/>
              <a:t> - details statistics similar to the teams table, but regarding and individual to each player.</a:t>
            </a:r>
            <a:endParaRPr/>
          </a:p>
          <a:p>
            <a:pPr indent="-308610" lvl="0" marL="457200" rtl="0" algn="just">
              <a:spcBef>
                <a:spcPts val="0"/>
              </a:spcBef>
              <a:spcAft>
                <a:spcPts val="0"/>
              </a:spcAft>
              <a:buSzPct val="100000"/>
              <a:buChar char="●"/>
            </a:pPr>
            <a:r>
              <a:rPr b="1" lang="pt-PT"/>
              <a:t>a</a:t>
            </a:r>
            <a:r>
              <a:rPr b="1" lang="pt-PT"/>
              <a:t>wards_players</a:t>
            </a:r>
            <a:r>
              <a:rPr lang="pt-PT"/>
              <a:t> - this table states the performance awards won in each year and by which players or coaches.</a:t>
            </a:r>
            <a:endParaRPr/>
          </a:p>
          <a:p>
            <a:pPr indent="-308610" lvl="0" marL="457200" rtl="0" algn="just">
              <a:spcBef>
                <a:spcPts val="0"/>
              </a:spcBef>
              <a:spcAft>
                <a:spcPts val="0"/>
              </a:spcAft>
              <a:buSzPct val="100000"/>
              <a:buChar char="●"/>
            </a:pPr>
            <a:r>
              <a:rPr b="1" lang="pt-PT"/>
              <a:t>coaches</a:t>
            </a:r>
            <a:r>
              <a:rPr lang="pt-PT"/>
              <a:t> - this table has each team’s coach in a given year and their stats, such as games participated in and of those which were wins or losses.</a:t>
            </a:r>
            <a:endParaRPr/>
          </a:p>
          <a:p>
            <a:pPr indent="-308610" lvl="0" marL="457200" rtl="0" algn="just">
              <a:spcBef>
                <a:spcPts val="0"/>
              </a:spcBef>
              <a:spcAft>
                <a:spcPts val="0"/>
              </a:spcAft>
              <a:buSzPct val="100000"/>
              <a:buChar char="●"/>
            </a:pPr>
            <a:r>
              <a:rPr b="1" lang="pt-PT"/>
              <a:t>series_post</a:t>
            </a:r>
            <a:r>
              <a:rPr lang="pt-PT"/>
              <a:t> - describes the series’ results.</a:t>
            </a:r>
            <a:endParaRPr/>
          </a:p>
          <a:p>
            <a:pPr indent="-308610" lvl="0" marL="457200" rtl="0" algn="just">
              <a:spcBef>
                <a:spcPts val="0"/>
              </a:spcBef>
              <a:spcAft>
                <a:spcPts val="0"/>
              </a:spcAft>
              <a:buSzPct val="100000"/>
              <a:buChar char="●"/>
            </a:pPr>
            <a:r>
              <a:rPr b="1" lang="pt-PT"/>
              <a:t>teams_post</a:t>
            </a:r>
            <a:r>
              <a:rPr lang="pt-PT"/>
              <a:t> - describes the results of each team at the post-season.</a:t>
            </a:r>
            <a:endParaRPr/>
          </a:p>
          <a:p>
            <a:pPr indent="0" lvl="0" marL="0" rtl="0" algn="just">
              <a:spcBef>
                <a:spcPts val="1200"/>
              </a:spcBef>
              <a:spcAft>
                <a:spcPts val="0"/>
              </a:spcAft>
              <a:buNone/>
            </a:pPr>
            <a:r>
              <a:rPr lang="pt-PT"/>
              <a:t>Most of the work will be done in the </a:t>
            </a:r>
            <a:r>
              <a:rPr b="1" lang="pt-PT"/>
              <a:t>teams</a:t>
            </a:r>
            <a:r>
              <a:rPr lang="pt-PT"/>
              <a:t> table since it contains the feature for which we are going to train, the column </a:t>
            </a:r>
            <a:r>
              <a:rPr b="1" lang="pt-PT"/>
              <a:t>“playoff”</a:t>
            </a:r>
            <a:r>
              <a:rPr lang="pt-PT"/>
              <a:t>, which defines if that team made it to the playoffs that year.</a:t>
            </a:r>
            <a:endParaRPr/>
          </a:p>
          <a:p>
            <a:pPr indent="0" lvl="0" marL="0" rtl="0" algn="just">
              <a:spcBef>
                <a:spcPts val="1200"/>
              </a:spcBef>
              <a:spcAft>
                <a:spcPts val="1200"/>
              </a:spcAft>
              <a:buNone/>
            </a:pPr>
            <a:r>
              <a:rPr lang="pt-PT"/>
              <a:t>Of course, all other tables will be utilized to reduce the prediction error without losing any possibly relevant features.</a:t>
            </a:r>
            <a:endParaRPr/>
          </a:p>
        </p:txBody>
      </p:sp>
      <p:sp>
        <p:nvSpPr>
          <p:cNvPr id="84" name="Google Shape;84;p1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460950" y="229200"/>
            <a:ext cx="8222100" cy="714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a:t>Exploratory data analysis</a:t>
            </a:r>
            <a:endParaRPr/>
          </a:p>
        </p:txBody>
      </p:sp>
      <p:sp>
        <p:nvSpPr>
          <p:cNvPr id="90" name="Google Shape;90;p16"/>
          <p:cNvSpPr txBox="1"/>
          <p:nvPr>
            <p:ph idx="1" type="body"/>
          </p:nvPr>
        </p:nvSpPr>
        <p:spPr>
          <a:xfrm>
            <a:off x="471900" y="1232650"/>
            <a:ext cx="8222100" cy="3729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pt-PT"/>
              <a:t>Past some basic sanity checks, such as removing NaN values and getting rid of duplicate entries, which weren’t present in the dataset, some preparations were made in order to reduce the future training time and simplify the massive dataset.</a:t>
            </a:r>
            <a:endParaRPr/>
          </a:p>
          <a:p>
            <a:pPr indent="0" lvl="0" marL="0" rtl="0" algn="just">
              <a:spcBef>
                <a:spcPts val="1200"/>
              </a:spcBef>
              <a:spcAft>
                <a:spcPts val="0"/>
              </a:spcAft>
              <a:buNone/>
            </a:pPr>
            <a:r>
              <a:rPr lang="pt-PT"/>
              <a:t>The dataset was also pruned for outliers, but there weren’t many, especially considering how most of what was considered “an outlier” was bad or great performances.</a:t>
            </a:r>
            <a:endParaRPr/>
          </a:p>
          <a:p>
            <a:pPr indent="0" lvl="0" marL="0" rtl="0" algn="just">
              <a:spcBef>
                <a:spcPts val="1200"/>
              </a:spcBef>
              <a:spcAft>
                <a:spcPts val="1200"/>
              </a:spcAft>
              <a:buNone/>
            </a:pPr>
            <a:r>
              <a:rPr lang="pt-PT"/>
              <a:t>The first step was to do feature extraction.</a:t>
            </a:r>
            <a:endParaRPr/>
          </a:p>
        </p:txBody>
      </p:sp>
      <p:sp>
        <p:nvSpPr>
          <p:cNvPr id="91" name="Google Shape;91;p1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460950" y="229200"/>
            <a:ext cx="8222100" cy="714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a:t>Exploratory data analysis</a:t>
            </a:r>
            <a:endParaRPr/>
          </a:p>
        </p:txBody>
      </p:sp>
      <p:sp>
        <p:nvSpPr>
          <p:cNvPr id="97" name="Google Shape;97;p1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pic>
        <p:nvPicPr>
          <p:cNvPr id="98" name="Google Shape;98;p17"/>
          <p:cNvPicPr preferRelativeResize="0"/>
          <p:nvPr/>
        </p:nvPicPr>
        <p:blipFill>
          <a:blip r:embed="rId3">
            <a:alphaModFix/>
          </a:blip>
          <a:stretch>
            <a:fillRect/>
          </a:stretch>
        </p:blipFill>
        <p:spPr>
          <a:xfrm>
            <a:off x="3567700" y="1436362"/>
            <a:ext cx="5504548" cy="3375827"/>
          </a:xfrm>
          <a:prstGeom prst="rect">
            <a:avLst/>
          </a:prstGeom>
          <a:noFill/>
          <a:ln>
            <a:noFill/>
          </a:ln>
        </p:spPr>
      </p:pic>
      <p:sp>
        <p:nvSpPr>
          <p:cNvPr id="99" name="Google Shape;99;p17"/>
          <p:cNvSpPr txBox="1"/>
          <p:nvPr>
            <p:ph idx="1" type="body"/>
          </p:nvPr>
        </p:nvSpPr>
        <p:spPr>
          <a:xfrm>
            <a:off x="40750" y="1108575"/>
            <a:ext cx="3524100" cy="403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PT" sz="900"/>
              <a:t>For that purpose, we checked the correlation between features in order to disambiguate the dataset.</a:t>
            </a:r>
            <a:endParaRPr sz="900"/>
          </a:p>
          <a:p>
            <a:pPr indent="0" lvl="0" marL="0" rtl="0" algn="just">
              <a:spcBef>
                <a:spcPts val="1200"/>
              </a:spcBef>
              <a:spcAft>
                <a:spcPts val="0"/>
              </a:spcAft>
              <a:buNone/>
            </a:pPr>
            <a:r>
              <a:rPr lang="pt-PT" sz="900"/>
              <a:t>Most tables did not have many highly correlated features due to a reduced amount of columns, but the </a:t>
            </a:r>
            <a:r>
              <a:rPr b="1" lang="pt-PT" sz="900"/>
              <a:t>teams</a:t>
            </a:r>
            <a:r>
              <a:rPr lang="pt-PT" sz="900"/>
              <a:t> table had plenty.</a:t>
            </a:r>
            <a:endParaRPr sz="900"/>
          </a:p>
          <a:p>
            <a:pPr indent="0" lvl="0" marL="0" rtl="0" algn="just">
              <a:spcBef>
                <a:spcPts val="1200"/>
              </a:spcBef>
              <a:spcAft>
                <a:spcPts val="0"/>
              </a:spcAft>
              <a:buNone/>
            </a:pPr>
            <a:r>
              <a:rPr lang="pt-PT" sz="900"/>
              <a:t>Most of these high correlations were in between features like </a:t>
            </a:r>
            <a:r>
              <a:rPr b="1" lang="pt-PT" sz="900"/>
              <a:t>“</a:t>
            </a:r>
            <a:r>
              <a:rPr b="1" lang="pt-PT" sz="900"/>
              <a:t>field goals</a:t>
            </a:r>
            <a:r>
              <a:rPr lang="pt-PT" sz="900"/>
              <a:t> </a:t>
            </a:r>
            <a:r>
              <a:rPr b="1" lang="pt-PT" sz="900"/>
              <a:t>attempted”</a:t>
            </a:r>
            <a:r>
              <a:rPr lang="pt-PT" sz="900"/>
              <a:t> and </a:t>
            </a:r>
            <a:r>
              <a:rPr b="1" lang="pt-PT" sz="900"/>
              <a:t>“free throws made”</a:t>
            </a:r>
            <a:r>
              <a:rPr lang="pt-PT" sz="900"/>
              <a:t>. For these cases, a new feature </a:t>
            </a:r>
            <a:r>
              <a:rPr b="1" lang="pt-PT" sz="900"/>
              <a:t>“free throw rate</a:t>
            </a:r>
            <a:r>
              <a:rPr lang="pt-PT" sz="900"/>
              <a:t>” was created, which is just the result of </a:t>
            </a:r>
            <a:r>
              <a:rPr lang="pt-PT" sz="900"/>
              <a:t>the </a:t>
            </a:r>
            <a:r>
              <a:rPr b="1" lang="pt-PT" sz="900"/>
              <a:t>“made”</a:t>
            </a:r>
            <a:r>
              <a:rPr lang="pt-PT" sz="900"/>
              <a:t> feature divided by the </a:t>
            </a:r>
            <a:r>
              <a:rPr b="1" lang="pt-PT" sz="900"/>
              <a:t>“attempted”</a:t>
            </a:r>
            <a:r>
              <a:rPr lang="pt-PT" sz="900"/>
              <a:t> feature. Then, we got rid of the </a:t>
            </a:r>
            <a:r>
              <a:rPr b="1" lang="pt-PT" sz="900"/>
              <a:t>“made”</a:t>
            </a:r>
            <a:r>
              <a:rPr lang="pt-PT" sz="900"/>
              <a:t> feature as it was already reflected in the percent rate. We did not, however, get rid of the </a:t>
            </a:r>
            <a:r>
              <a:rPr b="1" lang="pt-PT" sz="900"/>
              <a:t>“attempted”</a:t>
            </a:r>
            <a:r>
              <a:rPr lang="pt-PT" sz="900"/>
              <a:t> feature as to not lose any possibly relevant information, since without this value, the percent doesn’t mean much. This logic was also applied to columns that followed the logic of </a:t>
            </a:r>
            <a:r>
              <a:rPr b="1" lang="pt-PT" sz="900"/>
              <a:t>“won”</a:t>
            </a:r>
            <a:r>
              <a:rPr lang="pt-PT" sz="900"/>
              <a:t>, </a:t>
            </a:r>
            <a:r>
              <a:rPr b="1" lang="pt-PT" sz="900"/>
              <a:t>“lost”</a:t>
            </a:r>
            <a:r>
              <a:rPr lang="pt-PT" sz="900"/>
              <a:t>, and </a:t>
            </a:r>
            <a:r>
              <a:rPr b="1" lang="pt-PT" sz="900"/>
              <a:t>“played”</a:t>
            </a:r>
            <a:r>
              <a:rPr lang="pt-PT" sz="900"/>
              <a:t>, the </a:t>
            </a:r>
            <a:r>
              <a:rPr b="1" lang="pt-PT" sz="900"/>
              <a:t>“won”</a:t>
            </a:r>
            <a:r>
              <a:rPr lang="pt-PT" sz="900"/>
              <a:t> having been replaced for the rate and </a:t>
            </a:r>
            <a:r>
              <a:rPr b="1" lang="pt-PT" sz="900"/>
              <a:t>“lost”</a:t>
            </a:r>
            <a:r>
              <a:rPr lang="pt-PT" sz="900"/>
              <a:t> having been done away with, because it would be the inverse of the resulting percent.</a:t>
            </a:r>
            <a:endParaRPr sz="900"/>
          </a:p>
          <a:p>
            <a:pPr indent="0" lvl="0" marL="0" rtl="0" algn="just">
              <a:spcBef>
                <a:spcPts val="1200"/>
              </a:spcBef>
              <a:spcAft>
                <a:spcPts val="0"/>
              </a:spcAft>
              <a:buNone/>
            </a:pPr>
            <a:r>
              <a:rPr lang="pt-PT" sz="900"/>
              <a:t>Another common case was such of </a:t>
            </a:r>
            <a:r>
              <a:rPr b="1" lang="pt-PT" sz="900"/>
              <a:t>“o_oreb”</a:t>
            </a:r>
            <a:r>
              <a:rPr lang="pt-PT" sz="900"/>
              <a:t> or </a:t>
            </a:r>
            <a:r>
              <a:rPr b="1" lang="pt-PT" sz="900"/>
              <a:t>“o_dreb”</a:t>
            </a:r>
            <a:r>
              <a:rPr lang="pt-PT" sz="900"/>
              <a:t> and </a:t>
            </a:r>
            <a:r>
              <a:rPr b="1" lang="pt-PT" sz="900"/>
              <a:t>“o_reb”</a:t>
            </a:r>
            <a:r>
              <a:rPr lang="pt-PT" sz="900"/>
              <a:t>, the last being the sum of the first two. So, we decided to get rid of all the columns which were sums of others.</a:t>
            </a:r>
            <a:endParaRPr sz="900"/>
          </a:p>
          <a:p>
            <a:pPr indent="0" lvl="0" marL="0" rtl="0" algn="just">
              <a:spcBef>
                <a:spcPts val="1200"/>
              </a:spcBef>
              <a:spcAft>
                <a:spcPts val="1200"/>
              </a:spcAft>
              <a:buNone/>
            </a:pPr>
            <a:r>
              <a:rPr lang="pt-PT" sz="900"/>
              <a:t>A very similar logic to here is applied to the player tables, since the statistics are similar, but at a lower level.</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t-PT"/>
              <a:t>Predictive Data Mining problem</a:t>
            </a:r>
            <a:endParaRPr/>
          </a:p>
        </p:txBody>
      </p:sp>
      <p:sp>
        <p:nvSpPr>
          <p:cNvPr id="105" name="Google Shape;105;p1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460950" y="229200"/>
            <a:ext cx="8222100" cy="714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a:t>Problem definition</a:t>
            </a:r>
            <a:endParaRPr/>
          </a:p>
        </p:txBody>
      </p:sp>
      <p:sp>
        <p:nvSpPr>
          <p:cNvPr id="111" name="Google Shape;111;p19"/>
          <p:cNvSpPr txBox="1"/>
          <p:nvPr>
            <p:ph idx="1" type="body"/>
          </p:nvPr>
        </p:nvSpPr>
        <p:spPr>
          <a:xfrm>
            <a:off x="471900" y="1232650"/>
            <a:ext cx="8222100" cy="3729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pt-PT"/>
              <a:t>The problem addressed by the team focuses on achieving ways to, based on information about a given team’s performance in a given year, predicting whether that team qualified for the playoff in the following season.</a:t>
            </a:r>
            <a:endParaRPr/>
          </a:p>
          <a:p>
            <a:pPr indent="0" lvl="0" marL="0" rtl="0" algn="just">
              <a:spcBef>
                <a:spcPts val="1200"/>
              </a:spcBef>
              <a:spcAft>
                <a:spcPts val="0"/>
              </a:spcAft>
              <a:buNone/>
            </a:pPr>
            <a:r>
              <a:rPr lang="pt-PT"/>
              <a:t>The aim is to obtain a probability for the qualification to happen.</a:t>
            </a:r>
            <a:endParaRPr/>
          </a:p>
          <a:p>
            <a:pPr indent="0" lvl="0" marL="0" rtl="0" algn="just">
              <a:spcBef>
                <a:spcPts val="1200"/>
              </a:spcBef>
              <a:spcAft>
                <a:spcPts val="1200"/>
              </a:spcAft>
              <a:buNone/>
            </a:pPr>
            <a:r>
              <a:rPr lang="pt-PT"/>
              <a:t>The predictions are evaluated according to the sum of the errors of the predicted probabilities.</a:t>
            </a:r>
            <a:endParaRPr/>
          </a:p>
        </p:txBody>
      </p:sp>
      <p:sp>
        <p:nvSpPr>
          <p:cNvPr id="112" name="Google Shape;112;p1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460950" y="229200"/>
            <a:ext cx="8222100" cy="714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a:t>Data preparation</a:t>
            </a:r>
            <a:endParaRPr/>
          </a:p>
        </p:txBody>
      </p:sp>
      <p:sp>
        <p:nvSpPr>
          <p:cNvPr id="118" name="Google Shape;118;p20"/>
          <p:cNvSpPr txBox="1"/>
          <p:nvPr>
            <p:ph idx="1" type="body"/>
          </p:nvPr>
        </p:nvSpPr>
        <p:spPr>
          <a:xfrm>
            <a:off x="471900" y="1232650"/>
            <a:ext cx="8222100" cy="3856500"/>
          </a:xfrm>
          <a:prstGeom prst="rect">
            <a:avLst/>
          </a:prstGeom>
        </p:spPr>
        <p:txBody>
          <a:bodyPr anchorCtr="0" anchor="t" bIns="91425" lIns="91425" spcFirstLastPara="1" rIns="91425" wrap="square" tIns="91425">
            <a:normAutofit fontScale="62500" lnSpcReduction="10000"/>
          </a:bodyPr>
          <a:lstStyle/>
          <a:p>
            <a:pPr indent="0" lvl="0" marL="0" rtl="0" algn="just">
              <a:spcBef>
                <a:spcPts val="0"/>
              </a:spcBef>
              <a:spcAft>
                <a:spcPts val="0"/>
              </a:spcAft>
              <a:buNone/>
            </a:pPr>
            <a:r>
              <a:rPr lang="pt-PT"/>
              <a:t>The general idea is that a team’s statistics in one year will be used to predict the next year’s results, thus, some changes had to be made. For this purpose we define three types of data:</a:t>
            </a:r>
            <a:endParaRPr/>
          </a:p>
          <a:p>
            <a:pPr indent="-300037" lvl="0" marL="457200" rtl="0" algn="just">
              <a:spcBef>
                <a:spcPts val="1200"/>
              </a:spcBef>
              <a:spcAft>
                <a:spcPts val="0"/>
              </a:spcAft>
              <a:buSzPct val="100000"/>
              <a:buChar char="●"/>
            </a:pPr>
            <a:r>
              <a:rPr b="1" lang="pt-PT"/>
              <a:t>Yearly </a:t>
            </a:r>
            <a:r>
              <a:rPr lang="pt-PT"/>
              <a:t>- most data is of this type, for example, the points a team scored in one year is only relevant for that year.</a:t>
            </a:r>
            <a:endParaRPr/>
          </a:p>
          <a:p>
            <a:pPr indent="-300037" lvl="0" marL="457200" rtl="0" algn="just">
              <a:spcBef>
                <a:spcPts val="0"/>
              </a:spcBef>
              <a:spcAft>
                <a:spcPts val="0"/>
              </a:spcAft>
              <a:buSzPct val="100000"/>
              <a:buChar char="●"/>
            </a:pPr>
            <a:r>
              <a:rPr b="1" lang="pt-PT"/>
              <a:t>Continuous (Instantaneous) </a:t>
            </a:r>
            <a:r>
              <a:rPr lang="pt-PT"/>
              <a:t>- this data </a:t>
            </a:r>
            <a:r>
              <a:rPr lang="pt-PT"/>
              <a:t>type grows over the years, for example, the awards a player has earned in a year should be the sum of all awards the player has earned in that year and the years before.</a:t>
            </a:r>
            <a:endParaRPr/>
          </a:p>
          <a:p>
            <a:pPr indent="-300037" lvl="0" marL="457200" rtl="0" algn="just">
              <a:spcBef>
                <a:spcPts val="0"/>
              </a:spcBef>
              <a:spcAft>
                <a:spcPts val="0"/>
              </a:spcAft>
              <a:buSzPct val="100000"/>
              <a:buChar char="●"/>
            </a:pPr>
            <a:r>
              <a:rPr b="1" lang="pt-PT"/>
              <a:t>Continuous (Predictive)</a:t>
            </a:r>
            <a:r>
              <a:rPr lang="pt-PT"/>
              <a:t> - this data </a:t>
            </a:r>
            <a:r>
              <a:rPr lang="pt-PT"/>
              <a:t>type</a:t>
            </a:r>
            <a:r>
              <a:rPr lang="pt-PT"/>
              <a:t> is exactly the same as the instantaneous version, however it is how it is associated with the year which changes, this type associates with a year the known data in that year, but utilizes some information from the following year.</a:t>
            </a:r>
            <a:endParaRPr/>
          </a:p>
          <a:p>
            <a:pPr indent="0" lvl="0" marL="0" rtl="0" algn="just">
              <a:spcBef>
                <a:spcPts val="1200"/>
              </a:spcBef>
              <a:spcAft>
                <a:spcPts val="0"/>
              </a:spcAft>
              <a:buNone/>
            </a:pPr>
            <a:r>
              <a:rPr lang="pt-PT"/>
              <a:t>The </a:t>
            </a:r>
            <a:r>
              <a:rPr b="1" lang="pt-PT"/>
              <a:t>awards_players</a:t>
            </a:r>
            <a:r>
              <a:rPr lang="pt-PT"/>
              <a:t> table was treated as a </a:t>
            </a:r>
            <a:r>
              <a:rPr b="1" lang="pt-PT"/>
              <a:t>continuous (instantaneous)</a:t>
            </a:r>
            <a:r>
              <a:rPr lang="pt-PT"/>
              <a:t> type, so in one year any player or coach is associated with all the awards that person has earned up to that year.</a:t>
            </a:r>
            <a:endParaRPr/>
          </a:p>
          <a:p>
            <a:pPr indent="0" lvl="0" marL="0" rtl="0" algn="just">
              <a:spcBef>
                <a:spcPts val="1200"/>
              </a:spcBef>
              <a:spcAft>
                <a:spcPts val="0"/>
              </a:spcAft>
              <a:buNone/>
            </a:pPr>
            <a:r>
              <a:rPr lang="pt-PT"/>
              <a:t>The </a:t>
            </a:r>
            <a:r>
              <a:rPr b="1" lang="pt-PT"/>
              <a:t>coaches</a:t>
            </a:r>
            <a:r>
              <a:rPr lang="pt-PT"/>
              <a:t> table would have to be associated with the </a:t>
            </a:r>
            <a:r>
              <a:rPr b="1" lang="pt-PT"/>
              <a:t>teams</a:t>
            </a:r>
            <a:r>
              <a:rPr lang="pt-PT"/>
              <a:t> table, but it would not be as simple as just that. The statistics of a </a:t>
            </a:r>
            <a:r>
              <a:rPr b="1" lang="pt-PT"/>
              <a:t>coach</a:t>
            </a:r>
            <a:r>
              <a:rPr lang="pt-PT"/>
              <a:t> are treated as a </a:t>
            </a:r>
            <a:r>
              <a:rPr b="1" lang="pt-PT"/>
              <a:t>continuous (predictive) </a:t>
            </a:r>
            <a:r>
              <a:rPr lang="pt-PT"/>
              <a:t>type. In a year </a:t>
            </a:r>
            <a:r>
              <a:rPr b="1" lang="pt-PT"/>
              <a:t>X</a:t>
            </a:r>
            <a:r>
              <a:rPr lang="pt-PT"/>
              <a:t> we associate a team with their coach in year </a:t>
            </a:r>
            <a:r>
              <a:rPr b="1" lang="pt-PT"/>
              <a:t>X+1 </a:t>
            </a:r>
            <a:r>
              <a:rPr lang="pt-PT"/>
              <a:t>but with the coach’s statistics in year </a:t>
            </a:r>
            <a:r>
              <a:rPr b="1" lang="pt-PT"/>
              <a:t>X</a:t>
            </a:r>
            <a:r>
              <a:rPr lang="pt-PT"/>
              <a:t>. This because we predict year </a:t>
            </a:r>
            <a:r>
              <a:rPr b="1" lang="pt-PT"/>
              <a:t>X+1</a:t>
            </a:r>
            <a:r>
              <a:rPr lang="pt-PT"/>
              <a:t> and we want to use information from year </a:t>
            </a:r>
            <a:r>
              <a:rPr b="1" lang="pt-PT"/>
              <a:t>X </a:t>
            </a:r>
            <a:r>
              <a:rPr lang="pt-PT"/>
              <a:t>that is still relevant in year </a:t>
            </a:r>
            <a:r>
              <a:rPr b="1" lang="pt-PT"/>
              <a:t>X+1</a:t>
            </a:r>
            <a:r>
              <a:rPr lang="pt-PT"/>
              <a:t>, and </a:t>
            </a:r>
            <a:r>
              <a:rPr lang="pt-PT"/>
              <a:t>having another coach associated which would not come to play in the following year would be information which is not valid or useful since, of course, that coach did not play for that team the following year.</a:t>
            </a:r>
            <a:endParaRPr/>
          </a:p>
          <a:p>
            <a:pPr indent="0" lvl="0" marL="0" rtl="0" algn="just">
              <a:spcBef>
                <a:spcPts val="1200"/>
              </a:spcBef>
              <a:spcAft>
                <a:spcPts val="1200"/>
              </a:spcAft>
              <a:buNone/>
            </a:pPr>
            <a:r>
              <a:rPr lang="pt-PT"/>
              <a:t>When there are multiple coaches in one year for a team, a weighted average based on the amount of games played by each coach that year is used.</a:t>
            </a:r>
            <a:endParaRPr/>
          </a:p>
        </p:txBody>
      </p:sp>
      <p:sp>
        <p:nvSpPr>
          <p:cNvPr id="119" name="Google Shape;119;p2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1"/>
          <p:cNvPicPr preferRelativeResize="0"/>
          <p:nvPr/>
        </p:nvPicPr>
        <p:blipFill>
          <a:blip r:embed="rId3">
            <a:alphaModFix/>
          </a:blip>
          <a:stretch>
            <a:fillRect/>
          </a:stretch>
        </p:blipFill>
        <p:spPr>
          <a:xfrm>
            <a:off x="6430214" y="1249691"/>
            <a:ext cx="2136576" cy="1724400"/>
          </a:xfrm>
          <a:prstGeom prst="rect">
            <a:avLst/>
          </a:prstGeom>
          <a:noFill/>
          <a:ln>
            <a:noFill/>
          </a:ln>
        </p:spPr>
      </p:pic>
      <p:sp>
        <p:nvSpPr>
          <p:cNvPr id="125" name="Google Shape;125;p21"/>
          <p:cNvSpPr txBox="1"/>
          <p:nvPr>
            <p:ph type="title"/>
          </p:nvPr>
        </p:nvSpPr>
        <p:spPr>
          <a:xfrm>
            <a:off x="460950" y="229200"/>
            <a:ext cx="8222100" cy="714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a:t>Data preparation</a:t>
            </a:r>
            <a:endParaRPr/>
          </a:p>
        </p:txBody>
      </p:sp>
      <p:sp>
        <p:nvSpPr>
          <p:cNvPr id="126" name="Google Shape;126;p21"/>
          <p:cNvSpPr txBox="1"/>
          <p:nvPr>
            <p:ph idx="1" type="body"/>
          </p:nvPr>
        </p:nvSpPr>
        <p:spPr>
          <a:xfrm>
            <a:off x="246725" y="1250775"/>
            <a:ext cx="5397000" cy="40542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lang="pt-PT" sz="5050"/>
              <a:t>The idea was to create a rating for each player:</a:t>
            </a:r>
            <a:endParaRPr sz="5050"/>
          </a:p>
          <a:p>
            <a:pPr indent="-308768" lvl="0" marL="457200" rtl="0" algn="just">
              <a:spcBef>
                <a:spcPts val="1200"/>
              </a:spcBef>
              <a:spcAft>
                <a:spcPts val="0"/>
              </a:spcAft>
              <a:buSzPct val="100000"/>
              <a:buChar char="●"/>
            </a:pPr>
            <a:r>
              <a:rPr lang="pt-PT" sz="5050"/>
              <a:t>Player Positions - </a:t>
            </a:r>
            <a:r>
              <a:rPr lang="pt-PT" sz="5050"/>
              <a:t>Forward</a:t>
            </a:r>
            <a:r>
              <a:rPr lang="pt-PT" sz="5050"/>
              <a:t>, Guard and Center          (each player can have more than 1 position)</a:t>
            </a:r>
            <a:endParaRPr b="1" sz="5050"/>
          </a:p>
          <a:p>
            <a:pPr indent="-308768" lvl="0" marL="457200" rtl="0" algn="just">
              <a:spcBef>
                <a:spcPts val="0"/>
              </a:spcBef>
              <a:spcAft>
                <a:spcPts val="0"/>
              </a:spcAft>
              <a:buSzPct val="100000"/>
              <a:buChar char="●"/>
            </a:pPr>
            <a:r>
              <a:rPr lang="pt-PT" sz="5050"/>
              <a:t>F</a:t>
            </a:r>
            <a:r>
              <a:rPr lang="pt-PT" sz="5050"/>
              <a:t>or each </a:t>
            </a:r>
            <a:r>
              <a:rPr b="1" lang="pt-PT" sz="5050"/>
              <a:t>position </a:t>
            </a:r>
            <a:r>
              <a:rPr lang="pt-PT" sz="5050"/>
              <a:t>created a </a:t>
            </a:r>
            <a:r>
              <a:rPr b="1" lang="pt-PT" sz="5050"/>
              <a:t>Linear Regression</a:t>
            </a:r>
            <a:r>
              <a:rPr lang="pt-PT" sz="5050"/>
              <a:t> Model, to calculate the coefficients of each feature, based on wins of their team in that year.</a:t>
            </a:r>
            <a:endParaRPr sz="5050"/>
          </a:p>
          <a:p>
            <a:pPr indent="-308768" lvl="0" marL="457200" rtl="0" algn="just">
              <a:spcBef>
                <a:spcPts val="0"/>
              </a:spcBef>
              <a:spcAft>
                <a:spcPts val="0"/>
              </a:spcAft>
              <a:buSzPct val="100000"/>
              <a:buChar char="●"/>
            </a:pPr>
            <a:r>
              <a:rPr lang="pt-PT" sz="5050"/>
              <a:t>A player’s rating corresponds to the average of values that results from linear regression model, for all previous years</a:t>
            </a:r>
            <a:endParaRPr sz="5050"/>
          </a:p>
          <a:p>
            <a:pPr indent="-308768" lvl="0" marL="457200" marR="0" rtl="0" algn="just">
              <a:lnSpc>
                <a:spcPct val="115000"/>
              </a:lnSpc>
              <a:spcBef>
                <a:spcPts val="0"/>
              </a:spcBef>
              <a:spcAft>
                <a:spcPts val="0"/>
              </a:spcAft>
              <a:buSzPct val="100000"/>
              <a:buChar char="●"/>
            </a:pPr>
            <a:r>
              <a:rPr lang="pt-PT" sz="5050"/>
              <a:t>For each </a:t>
            </a:r>
            <a:r>
              <a:rPr b="1" lang="pt-PT" sz="5050"/>
              <a:t>team</a:t>
            </a:r>
            <a:r>
              <a:rPr lang="pt-PT" sz="5050"/>
              <a:t>, </a:t>
            </a:r>
            <a:r>
              <a:rPr b="1" lang="pt-PT" sz="5050"/>
              <a:t>year </a:t>
            </a:r>
            <a:r>
              <a:rPr lang="pt-PT" sz="5050"/>
              <a:t>and </a:t>
            </a:r>
            <a:r>
              <a:rPr b="1" lang="pt-PT" sz="5050"/>
              <a:t>position</a:t>
            </a:r>
            <a:r>
              <a:rPr lang="pt-PT" sz="5050"/>
              <a:t>, only included the features of the </a:t>
            </a:r>
            <a:r>
              <a:rPr b="1" lang="pt-PT" sz="5050"/>
              <a:t>top 3</a:t>
            </a:r>
            <a:r>
              <a:rPr lang="pt-PT" sz="5050"/>
              <a:t> players by rating and the </a:t>
            </a:r>
            <a:r>
              <a:rPr b="1" lang="pt-PT" sz="5050"/>
              <a:t>mean </a:t>
            </a:r>
            <a:r>
              <a:rPr lang="pt-PT" sz="5050"/>
              <a:t>rating of all players by position.</a:t>
            </a:r>
            <a:endParaRPr sz="5050"/>
          </a:p>
          <a:p>
            <a:pPr indent="0" lvl="0" marL="0" marR="0" rtl="0" algn="just">
              <a:lnSpc>
                <a:spcPct val="115000"/>
              </a:lnSpc>
              <a:spcBef>
                <a:spcPts val="1200"/>
              </a:spcBef>
              <a:spcAft>
                <a:spcPts val="0"/>
              </a:spcAft>
              <a:buNone/>
            </a:pPr>
            <a:r>
              <a:rPr lang="pt-PT" sz="5050"/>
              <a:t>Even after all of this the table has 268 columns, which is to much, so we used PCA to reduce them.</a:t>
            </a:r>
            <a:endParaRPr sz="5050"/>
          </a:p>
          <a:p>
            <a:pPr indent="0" lvl="0" marL="0" marR="0" rtl="0" algn="just">
              <a:lnSpc>
                <a:spcPct val="115000"/>
              </a:lnSpc>
              <a:spcBef>
                <a:spcPts val="1200"/>
              </a:spcBef>
              <a:spcAft>
                <a:spcPts val="0"/>
              </a:spcAft>
              <a:buNone/>
            </a:pPr>
            <a:r>
              <a:rPr lang="pt-PT" sz="5050"/>
              <a:t>In the end we will have 5 columns resulting from PCA, the rating of the top 3 players of each position and the mean rating of each position. The number of columns resulting from PCA has changed from submission to submission, and 5 was what gave us the best results.</a:t>
            </a:r>
            <a:endParaRPr sz="5050"/>
          </a:p>
          <a:p>
            <a:pPr indent="0" lvl="0" marL="0" rtl="0" algn="just">
              <a:spcBef>
                <a:spcPts val="1200"/>
              </a:spcBef>
              <a:spcAft>
                <a:spcPts val="0"/>
              </a:spcAft>
              <a:buNone/>
            </a:pPr>
            <a:r>
              <a:t/>
            </a:r>
            <a:endParaRPr sz="3850"/>
          </a:p>
          <a:p>
            <a:pPr indent="0" lvl="0" marL="0" rtl="0" algn="l">
              <a:lnSpc>
                <a:spcPct val="100000"/>
              </a:lnSpc>
              <a:spcBef>
                <a:spcPts val="120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127" name="Google Shape;127;p2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28" name="Google Shape;128;p21"/>
          <p:cNvSpPr txBox="1"/>
          <p:nvPr/>
        </p:nvSpPr>
        <p:spPr>
          <a:xfrm>
            <a:off x="6313955" y="2789475"/>
            <a:ext cx="2209200" cy="335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PT" sz="1000">
                <a:solidFill>
                  <a:schemeClr val="lt2"/>
                </a:solidFill>
                <a:latin typeface="Roboto"/>
                <a:ea typeface="Roboto"/>
                <a:cs typeface="Roboto"/>
                <a:sym typeface="Roboto"/>
              </a:rPr>
              <a:t>Linear Regression by </a:t>
            </a:r>
            <a:r>
              <a:rPr lang="pt-PT" sz="1000">
                <a:solidFill>
                  <a:schemeClr val="lt2"/>
                </a:solidFill>
                <a:uFill>
                  <a:noFill/>
                </a:uFill>
                <a:latin typeface="Roboto"/>
                <a:ea typeface="Roboto"/>
                <a:cs typeface="Roboto"/>
                <a:sym typeface="Roboto"/>
                <a:hlinkClick r:id="rId4">
                  <a:extLst>
                    <a:ext uri="{A12FA001-AC4F-418D-AE19-62706E023703}">
                      <ahyp:hlinkClr val="tx"/>
                    </a:ext>
                  </a:extLst>
                </a:hlinkClick>
              </a:rPr>
              <a:t>Qasim Chaudhari via Wireless Pi</a:t>
            </a:r>
            <a:endParaRPr sz="1000">
              <a:solidFill>
                <a:schemeClr val="lt2"/>
              </a:solidFill>
              <a:latin typeface="Roboto"/>
              <a:ea typeface="Roboto"/>
              <a:cs typeface="Roboto"/>
              <a:sym typeface="Roboto"/>
            </a:endParaRPr>
          </a:p>
        </p:txBody>
      </p:sp>
      <p:sp>
        <p:nvSpPr>
          <p:cNvPr id="129" name="Google Shape;129;p21"/>
          <p:cNvSpPr txBox="1"/>
          <p:nvPr/>
        </p:nvSpPr>
        <p:spPr>
          <a:xfrm>
            <a:off x="6313950" y="4569500"/>
            <a:ext cx="2369100" cy="450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pt-PT" sz="1000">
                <a:solidFill>
                  <a:schemeClr val="lt2"/>
                </a:solidFill>
                <a:latin typeface="Roboto"/>
                <a:ea typeface="Roboto"/>
                <a:cs typeface="Roboto"/>
                <a:sym typeface="Roboto"/>
              </a:rPr>
              <a:t>PCA Projection Illustration by </a:t>
            </a:r>
            <a:r>
              <a:rPr lang="pt-PT" sz="1000">
                <a:solidFill>
                  <a:schemeClr val="lt2"/>
                </a:solidFill>
                <a:uFill>
                  <a:noFill/>
                </a:uFill>
                <a:latin typeface="Roboto"/>
                <a:ea typeface="Roboto"/>
                <a:cs typeface="Roboto"/>
                <a:sym typeface="Roboto"/>
                <a:hlinkClick r:id="rId5">
                  <a:extLst>
                    <a:ext uri="{A12FA001-AC4F-418D-AE19-62706E023703}">
                      <ahyp:hlinkClr val="tx"/>
                    </a:ext>
                  </a:extLst>
                </a:hlinkClick>
              </a:rPr>
              <a:t>Amélia O. F. da S.</a:t>
            </a:r>
            <a:r>
              <a:rPr lang="pt-PT" sz="1000">
                <a:solidFill>
                  <a:schemeClr val="lt2"/>
                </a:solidFill>
                <a:latin typeface="Roboto"/>
                <a:ea typeface="Roboto"/>
                <a:cs typeface="Roboto"/>
                <a:sym typeface="Roboto"/>
              </a:rPr>
              <a:t> via WikiMedia Commons</a:t>
            </a:r>
            <a:endParaRPr sz="1000">
              <a:solidFill>
                <a:schemeClr val="lt2"/>
              </a:solidFill>
              <a:latin typeface="Roboto"/>
              <a:ea typeface="Roboto"/>
              <a:cs typeface="Roboto"/>
              <a:sym typeface="Roboto"/>
            </a:endParaRPr>
          </a:p>
          <a:p>
            <a:pPr indent="0" lvl="0" marL="0" marR="0" rtl="0" algn="l">
              <a:lnSpc>
                <a:spcPct val="100000"/>
              </a:lnSpc>
              <a:spcBef>
                <a:spcPts val="0"/>
              </a:spcBef>
              <a:spcAft>
                <a:spcPts val="0"/>
              </a:spcAft>
              <a:buNone/>
            </a:pPr>
            <a:r>
              <a:t/>
            </a:r>
            <a:endParaRPr sz="1300">
              <a:solidFill>
                <a:schemeClr val="lt2"/>
              </a:solidFill>
              <a:latin typeface="Roboto"/>
              <a:ea typeface="Roboto"/>
              <a:cs typeface="Roboto"/>
              <a:sym typeface="Roboto"/>
            </a:endParaRPr>
          </a:p>
        </p:txBody>
      </p:sp>
      <p:pic>
        <p:nvPicPr>
          <p:cNvPr id="130" name="Google Shape;130;p21"/>
          <p:cNvPicPr preferRelativeResize="0"/>
          <p:nvPr/>
        </p:nvPicPr>
        <p:blipFill>
          <a:blip r:embed="rId6">
            <a:alphaModFix/>
          </a:blip>
          <a:stretch>
            <a:fillRect/>
          </a:stretch>
        </p:blipFill>
        <p:spPr>
          <a:xfrm>
            <a:off x="6637002" y="3277243"/>
            <a:ext cx="1723000" cy="129225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FE8F4F"/>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