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2" r:id="rId2"/>
    <p:sldId id="609" r:id="rId3"/>
    <p:sldId id="610" r:id="rId4"/>
    <p:sldId id="613" r:id="rId5"/>
    <p:sldId id="611" r:id="rId6"/>
    <p:sldId id="612" r:id="rId7"/>
    <p:sldId id="604" r:id="rId8"/>
    <p:sldId id="606" r:id="rId9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8000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2" autoAdjust="0"/>
    <p:restoredTop sz="86391" autoAdjust="0"/>
  </p:normalViewPr>
  <p:slideViewPr>
    <p:cSldViewPr>
      <p:cViewPr>
        <p:scale>
          <a:sx n="50" d="100"/>
          <a:sy n="50" d="100"/>
        </p:scale>
        <p:origin x="1068" y="156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29/12/2023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29/12/2023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443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08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29/12/2023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29/12/2023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29/12/2023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29/12/2023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29/12/2023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29/12/2023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29/12/2023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29/12/2023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29/12/2023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29/12/2023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29/12/2023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29/12/2023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htwins.net/scale2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478582" y="4358520"/>
            <a:ext cx="11045378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002 | Freud </a:t>
            </a: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explica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500" b="1" strike="noStrike" spc="-1" dirty="0" smtClean="0">
                <a:solidFill>
                  <a:srgbClr val="000000"/>
                </a:solidFill>
                <a:latin typeface="Calibri"/>
              </a:rPr>
              <a:t>Marcos Lima</a:t>
            </a:r>
            <a:endParaRPr lang="pt-BR" sz="3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10"/>
          <p:cNvGrpSpPr/>
          <p:nvPr/>
        </p:nvGrpSpPr>
        <p:grpSpPr>
          <a:xfrm>
            <a:off x="2809058" y="1917626"/>
            <a:ext cx="6357982" cy="2400657"/>
            <a:chOff x="2809058" y="3496102"/>
            <a:chExt cx="6357982" cy="2400657"/>
          </a:xfrm>
        </p:grpSpPr>
        <p:sp>
          <p:nvSpPr>
            <p:cNvPr id="10" name="CaixaDeTexto 9"/>
            <p:cNvSpPr txBox="1"/>
            <p:nvPr/>
          </p:nvSpPr>
          <p:spPr>
            <a:xfrm>
              <a:off x="2809058" y="3496102"/>
              <a:ext cx="3071834" cy="2400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5000" b="1" dirty="0" smtClean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PSI</a:t>
              </a:r>
              <a:endParaRPr lang="en-US" sz="150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023768" y="3890046"/>
              <a:ext cx="314327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b="1" dirty="0" smtClean="0">
                  <a:solidFill>
                    <a:srgbClr val="002060"/>
                  </a:solidFill>
                </a:rPr>
                <a:t>CÓLOGO</a:t>
              </a:r>
            </a:p>
            <a:p>
              <a:r>
                <a:rPr lang="pt-BR" sz="3600" b="1" dirty="0" smtClean="0">
                  <a:solidFill>
                    <a:srgbClr val="002060"/>
                  </a:solidFill>
                </a:rPr>
                <a:t>QUIATRA</a:t>
              </a:r>
            </a:p>
            <a:p>
              <a:r>
                <a:rPr lang="pt-BR" sz="3600" b="1" dirty="0" smtClean="0">
                  <a:solidFill>
                    <a:srgbClr val="002060"/>
                  </a:solidFill>
                </a:rPr>
                <a:t>CANALISTA</a:t>
              </a:r>
              <a:endParaRPr lang="en-US" sz="3600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072340"/>
            <a:ext cx="11057848" cy="1284956"/>
          </a:xfrm>
        </p:spPr>
        <p:txBody>
          <a:bodyPr>
            <a:normAutofit/>
          </a:bodyPr>
          <a:lstStyle/>
          <a:p>
            <a:r>
              <a:rPr lang="pt-BR" dirty="0" smtClean="0"/>
              <a:t>É a ciência (i.e., o estudo científico) do </a:t>
            </a:r>
            <a:r>
              <a:rPr lang="pt-BR" b="1" dirty="0" smtClean="0">
                <a:solidFill>
                  <a:srgbClr val="002060"/>
                </a:solidFill>
              </a:rPr>
              <a:t>comportamento</a:t>
            </a:r>
            <a:r>
              <a:rPr lang="pt-BR" dirty="0" smtClean="0"/>
              <a:t> e dos </a:t>
            </a:r>
            <a:r>
              <a:rPr lang="pt-BR" b="1" dirty="0" smtClean="0">
                <a:solidFill>
                  <a:srgbClr val="002060"/>
                </a:solidFill>
              </a:rPr>
              <a:t>processos mentais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Psicologia</a:t>
            </a:r>
            <a:endParaRPr lang="en-US" sz="4000" dirty="0"/>
          </a:p>
        </p:txBody>
      </p:sp>
      <p:pic>
        <p:nvPicPr>
          <p:cNvPr id="8" name="Picture 3" descr="C:\Users\Marcos\Desktop\Introdução à Psicologia - Verão\Imagens\psychoanalysis couc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606" y="4149874"/>
            <a:ext cx="5544616" cy="2462050"/>
          </a:xfrm>
          <a:prstGeom prst="rect">
            <a:avLst/>
          </a:prstGeom>
          <a:noFill/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270" y="4105316"/>
            <a:ext cx="4549583" cy="263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9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09522" y="981522"/>
                <a:ext cx="11057848" cy="5643602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Livros de Introdução à Psicologia</a:t>
                </a:r>
                <a:endParaRPr lang="pt-BR" dirty="0"/>
              </a:p>
              <a:p>
                <a:pPr lvl="1"/>
                <a:r>
                  <a:rPr lang="pt-BR" dirty="0" smtClean="0"/>
                  <a:t>Dedicam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~15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700</m:t>
                    </m:r>
                  </m:oMath>
                </a14:m>
                <a:r>
                  <a:rPr lang="pt-BR" dirty="0" smtClean="0"/>
                  <a:t> páginas à psicanálise freudiana</a:t>
                </a:r>
              </a:p>
              <a:p>
                <a:pPr lvl="1"/>
                <a:r>
                  <a:rPr lang="pt-BR" dirty="0" smtClean="0"/>
                  <a:t>Psicologia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pt-BR" dirty="0" smtClean="0"/>
                  <a:t> psicologia clínica</a:t>
                </a:r>
                <a:endParaRPr lang="pt-BR" dirty="0"/>
              </a:p>
              <a:p>
                <a:pPr lvl="1"/>
                <a:r>
                  <a:rPr lang="pt-BR" dirty="0" smtClean="0"/>
                  <a:t>Métodos de investigação de Freud não são representativos de como psicólogos modernos conduzem pesquisas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22" y="981522"/>
                <a:ext cx="11057848" cy="5643602"/>
              </a:xfrm>
              <a:blipFill>
                <a:blip r:embed="rId3"/>
                <a:stretch>
                  <a:fillRect l="-1433" t="-1620" r="-5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 problema Freud</a:t>
            </a:r>
            <a:endParaRPr lang="en-US" sz="4000" dirty="0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4"/>
          <a:srcRect r="37611"/>
          <a:stretch/>
        </p:blipFill>
        <p:spPr>
          <a:xfrm>
            <a:off x="232164" y="3894141"/>
            <a:ext cx="3702802" cy="275300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5" name="Rectangle 3"/>
          <p:cNvSpPr/>
          <p:nvPr/>
        </p:nvSpPr>
        <p:spPr>
          <a:xfrm>
            <a:off x="8543478" y="6238106"/>
            <a:ext cx="3096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http://htwins.net/scale2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6" name="Retângulo 25"/>
          <p:cNvSpPr/>
          <p:nvPr/>
        </p:nvSpPr>
        <p:spPr>
          <a:xfrm>
            <a:off x="7836270" y="3894141"/>
            <a:ext cx="4163592" cy="2168717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                             </a:t>
            </a:r>
            <a:r>
              <a:rPr lang="pt-BR" sz="5000" dirty="0" smtClean="0"/>
              <a:t>Ciência</a:t>
            </a:r>
            <a:endParaRPr lang="pt-BR" sz="5000" dirty="0"/>
          </a:p>
        </p:txBody>
      </p:sp>
      <p:grpSp>
        <p:nvGrpSpPr>
          <p:cNvPr id="31" name="Agrupar 30"/>
          <p:cNvGrpSpPr/>
          <p:nvPr/>
        </p:nvGrpSpPr>
        <p:grpSpPr>
          <a:xfrm>
            <a:off x="8039582" y="4221882"/>
            <a:ext cx="1440000" cy="1440000"/>
            <a:chOff x="7628630" y="4262564"/>
            <a:chExt cx="1440000" cy="1440000"/>
          </a:xfrm>
        </p:grpSpPr>
        <p:sp>
          <p:nvSpPr>
            <p:cNvPr id="27" name="Elipse 26"/>
            <p:cNvSpPr/>
            <p:nvPr/>
          </p:nvSpPr>
          <p:spPr>
            <a:xfrm>
              <a:off x="7628630" y="4262564"/>
              <a:ext cx="1440000" cy="144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0" name="Imagem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1390" y="4797946"/>
              <a:ext cx="423490" cy="423490"/>
            </a:xfrm>
            <a:prstGeom prst="rect">
              <a:avLst/>
            </a:prstGeom>
          </p:spPr>
        </p:pic>
      </p:grpSp>
      <p:sp>
        <p:nvSpPr>
          <p:cNvPr id="28" name="Elipse 27"/>
          <p:cNvSpPr/>
          <p:nvPr/>
        </p:nvSpPr>
        <p:spPr>
          <a:xfrm>
            <a:off x="8759542" y="4765368"/>
            <a:ext cx="360000" cy="360000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7422" y="3861842"/>
            <a:ext cx="3419952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8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Alguns</a:t>
            </a:r>
            <a:r>
              <a:rPr lang="en-US" sz="4000" dirty="0" smtClean="0"/>
              <a:t> </a:t>
            </a:r>
            <a:r>
              <a:rPr lang="en-US" sz="4000" dirty="0" err="1" smtClean="0"/>
              <a:t>ganhadores</a:t>
            </a:r>
            <a:r>
              <a:rPr lang="en-US" sz="4000" dirty="0" smtClean="0"/>
              <a:t> do </a:t>
            </a:r>
            <a:r>
              <a:rPr lang="en-US" sz="4000" dirty="0" err="1" smtClean="0"/>
              <a:t>prêmio</a:t>
            </a:r>
            <a:r>
              <a:rPr lang="en-US" sz="4000" dirty="0" smtClean="0"/>
              <a:t> Nobel</a:t>
            </a:r>
            <a:endParaRPr lang="en-US" sz="4000" dirty="0"/>
          </a:p>
        </p:txBody>
      </p:sp>
      <p:grpSp>
        <p:nvGrpSpPr>
          <p:cNvPr id="19" name="Agrupar 18"/>
          <p:cNvGrpSpPr/>
          <p:nvPr/>
        </p:nvGrpSpPr>
        <p:grpSpPr>
          <a:xfrm>
            <a:off x="359838" y="1269554"/>
            <a:ext cx="1603899" cy="3279269"/>
            <a:chOff x="359838" y="3501802"/>
            <a:chExt cx="1603899" cy="3279269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574" y="3501802"/>
              <a:ext cx="1557163" cy="2340000"/>
            </a:xfrm>
            <a:prstGeom prst="rect">
              <a:avLst/>
            </a:prstGeom>
          </p:spPr>
        </p:pic>
        <p:sp>
          <p:nvSpPr>
            <p:cNvPr id="14" name="CaixaDeTexto 13"/>
            <p:cNvSpPr txBox="1"/>
            <p:nvPr/>
          </p:nvSpPr>
          <p:spPr>
            <a:xfrm>
              <a:off x="359838" y="5950074"/>
              <a:ext cx="15716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002060"/>
                  </a:solidFill>
                </a:rPr>
                <a:t>David Hubel</a:t>
              </a:r>
              <a:endParaRPr lang="en-US" sz="24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2435338" y="3519561"/>
            <a:ext cx="1584368" cy="3261510"/>
            <a:chOff x="2435338" y="3519561"/>
            <a:chExt cx="1584368" cy="3261510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4806" y="3519561"/>
              <a:ext cx="1524900" cy="2340000"/>
            </a:xfrm>
            <a:prstGeom prst="rect">
              <a:avLst/>
            </a:prstGeom>
          </p:spPr>
        </p:pic>
        <p:sp>
          <p:nvSpPr>
            <p:cNvPr id="15" name="CaixaDeTexto 14"/>
            <p:cNvSpPr txBox="1"/>
            <p:nvPr/>
          </p:nvSpPr>
          <p:spPr>
            <a:xfrm>
              <a:off x="2435338" y="5950074"/>
              <a:ext cx="15716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002060"/>
                  </a:solidFill>
                </a:rPr>
                <a:t>Daniel Kahneman</a:t>
              </a:r>
              <a:endParaRPr lang="en-US" sz="24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4583038" y="1338917"/>
            <a:ext cx="1600147" cy="3170997"/>
            <a:chOff x="4583038" y="3610074"/>
            <a:chExt cx="1600147" cy="3170997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3038" y="3610074"/>
              <a:ext cx="1600147" cy="2340000"/>
            </a:xfrm>
            <a:prstGeom prst="rect">
              <a:avLst/>
            </a:prstGeom>
          </p:spPr>
        </p:pic>
        <p:sp>
          <p:nvSpPr>
            <p:cNvPr id="16" name="CaixaDeTexto 15"/>
            <p:cNvSpPr txBox="1"/>
            <p:nvPr/>
          </p:nvSpPr>
          <p:spPr>
            <a:xfrm>
              <a:off x="4595578" y="5950074"/>
              <a:ext cx="15716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002060"/>
                  </a:solidFill>
                </a:rPr>
                <a:t>Herbert Simon</a:t>
              </a:r>
              <a:endParaRPr lang="en-US" sz="24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2" name="Agrupar 21"/>
          <p:cNvGrpSpPr/>
          <p:nvPr/>
        </p:nvGrpSpPr>
        <p:grpSpPr>
          <a:xfrm>
            <a:off x="6743278" y="3534101"/>
            <a:ext cx="2340000" cy="3246970"/>
            <a:chOff x="6743278" y="3534101"/>
            <a:chExt cx="2340000" cy="3246970"/>
          </a:xfrm>
        </p:grpSpPr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3278" y="3534101"/>
              <a:ext cx="2340000" cy="2340000"/>
            </a:xfrm>
            <a:prstGeom prst="rect">
              <a:avLst/>
            </a:prstGeom>
          </p:spPr>
        </p:pic>
        <p:sp>
          <p:nvSpPr>
            <p:cNvPr id="17" name="CaixaDeTexto 16"/>
            <p:cNvSpPr txBox="1"/>
            <p:nvPr/>
          </p:nvSpPr>
          <p:spPr>
            <a:xfrm>
              <a:off x="7031310" y="5950074"/>
              <a:ext cx="15716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002060"/>
                  </a:solidFill>
                </a:rPr>
                <a:t>Roger Sperry</a:t>
              </a:r>
              <a:endParaRPr lang="en-US" sz="24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23" name="Agrupar 22"/>
          <p:cNvGrpSpPr/>
          <p:nvPr/>
        </p:nvGrpSpPr>
        <p:grpSpPr>
          <a:xfrm>
            <a:off x="9407574" y="1406960"/>
            <a:ext cx="2371480" cy="3246970"/>
            <a:chOff x="9484366" y="3534101"/>
            <a:chExt cx="2371480" cy="3246970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4366" y="3534101"/>
              <a:ext cx="2371480" cy="2340000"/>
            </a:xfrm>
            <a:prstGeom prst="rect">
              <a:avLst/>
            </a:prstGeom>
          </p:spPr>
        </p:pic>
        <p:sp>
          <p:nvSpPr>
            <p:cNvPr id="18" name="CaixaDeTexto 17"/>
            <p:cNvSpPr txBox="1"/>
            <p:nvPr/>
          </p:nvSpPr>
          <p:spPr>
            <a:xfrm>
              <a:off x="9996178" y="5950074"/>
              <a:ext cx="15716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 smtClean="0">
                  <a:solidFill>
                    <a:srgbClr val="002060"/>
                  </a:solidFill>
                </a:rPr>
                <a:t>Torsten Wiesel</a:t>
              </a:r>
              <a:endParaRPr lang="en-US" sz="24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84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54 </a:t>
            </a:r>
            <a:r>
              <a:rPr lang="en-US" sz="4000" dirty="0" err="1" smtClean="0"/>
              <a:t>divisões</a:t>
            </a:r>
            <a:r>
              <a:rPr lang="en-US" sz="4000" dirty="0" smtClean="0"/>
              <a:t> da </a:t>
            </a:r>
            <a:r>
              <a:rPr lang="en-US" sz="4000" i="1" dirty="0" smtClean="0"/>
              <a:t>American Psychological Association</a:t>
            </a:r>
            <a:endParaRPr lang="en-US" sz="40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0" y="1125538"/>
            <a:ext cx="11145805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4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072340"/>
            <a:ext cx="11057848" cy="5643602"/>
          </a:xfrm>
        </p:spPr>
        <p:txBody>
          <a:bodyPr>
            <a:normAutofit/>
          </a:bodyPr>
          <a:lstStyle/>
          <a:p>
            <a:r>
              <a:rPr lang="pt-BR" dirty="0" smtClean="0"/>
              <a:t>Não existe uma grande teoria psicológica que unifique e explique todos os aspectos do comportamento humano</a:t>
            </a:r>
          </a:p>
          <a:p>
            <a:r>
              <a:rPr lang="pt-BR" dirty="0" smtClean="0"/>
              <a:t>Ênfase em microteorias</a:t>
            </a:r>
          </a:p>
          <a:p>
            <a:pPr lvl="1"/>
            <a:r>
              <a:rPr lang="pt-BR" b="1" dirty="0" smtClean="0">
                <a:solidFill>
                  <a:srgbClr val="002060"/>
                </a:solidFill>
              </a:rPr>
              <a:t>Percepção de cores: </a:t>
            </a:r>
            <a:r>
              <a:rPr lang="pt-BR" dirty="0" smtClean="0"/>
              <a:t>teoria tricromática, teoria dos processos oponentes</a:t>
            </a:r>
          </a:p>
          <a:p>
            <a:pPr lvl="1"/>
            <a:r>
              <a:rPr lang="pt-BR" b="1" dirty="0" smtClean="0">
                <a:solidFill>
                  <a:srgbClr val="002060"/>
                </a:solidFill>
              </a:rPr>
              <a:t>Discrepância entre atitudes e comportamentos: </a:t>
            </a:r>
            <a:r>
              <a:rPr lang="pt-BR" dirty="0" smtClean="0"/>
              <a:t>teoria da dissonância cognitiva, teoria da autopercepção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A </a:t>
            </a:r>
            <a:r>
              <a:rPr lang="en-US" sz="4000" dirty="0" err="1" smtClean="0"/>
              <a:t>psicologia</a:t>
            </a:r>
            <a:r>
              <a:rPr lang="en-US" sz="4000" dirty="0" smtClean="0"/>
              <a:t> </a:t>
            </a:r>
            <a:r>
              <a:rPr lang="en-US" sz="4000" dirty="0" err="1" smtClean="0"/>
              <a:t>moderna</a:t>
            </a:r>
            <a:r>
              <a:rPr lang="en-US" sz="4000" dirty="0" smtClean="0"/>
              <a:t> é </a:t>
            </a:r>
            <a:r>
              <a:rPr lang="en-US" sz="4000" dirty="0" err="1" smtClean="0"/>
              <a:t>diversa</a:t>
            </a:r>
            <a:endParaRPr lang="en-US" sz="40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06" y="5164567"/>
            <a:ext cx="3525391" cy="14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1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Sugestão</a:t>
            </a:r>
            <a:r>
              <a:rPr lang="en-US" sz="4000" dirty="0" smtClean="0"/>
              <a:t> de </a:t>
            </a:r>
            <a:r>
              <a:rPr lang="en-US" sz="4000" dirty="0" err="1" smtClean="0"/>
              <a:t>leitura</a:t>
            </a:r>
            <a:endParaRPr lang="en-US" sz="4000" dirty="0"/>
          </a:p>
        </p:txBody>
      </p:sp>
      <p:pic>
        <p:nvPicPr>
          <p:cNvPr id="11" name="Picture 2" descr="C:\Users\Marcos\Desktop\Introdução à Psicologia - Verão\Imagens\how to think straight about psycholog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7014" y="1264384"/>
            <a:ext cx="3393873" cy="5093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549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762840" y="435852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Até o próximo vídeo! </a:t>
            </a: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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pt-BR" sz="3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8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34809</TotalTime>
  <Words>162</Words>
  <Application>Microsoft Office PowerPoint</Application>
  <PresentationFormat>Personalizar</PresentationFormat>
  <Paragraphs>40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584</cp:revision>
  <dcterms:created xsi:type="dcterms:W3CDTF">2016-11-14T13:56:39Z</dcterms:created>
  <dcterms:modified xsi:type="dcterms:W3CDTF">2023-12-29T13:58:21Z</dcterms:modified>
</cp:coreProperties>
</file>