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22" r:id="rId2"/>
    <p:sldId id="617" r:id="rId3"/>
    <p:sldId id="618" r:id="rId4"/>
    <p:sldId id="619" r:id="rId5"/>
    <p:sldId id="620" r:id="rId6"/>
    <p:sldId id="621" r:id="rId7"/>
    <p:sldId id="604" r:id="rId8"/>
    <p:sldId id="606" r:id="rId9"/>
  </p:sldIdLst>
  <p:sldSz cx="12190413" cy="6859588"/>
  <p:notesSz cx="6858000" cy="9144000"/>
  <p:defaultTextStyle>
    <a:defPPr>
      <a:defRPr lang="pt-BR"/>
    </a:defPPr>
    <a:lvl1pPr marL="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008000"/>
    <a:srgbClr val="FF00FF"/>
    <a:srgbClr val="FFC081"/>
    <a:srgbClr val="FFCD9B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72" autoAdjust="0"/>
    <p:restoredTop sz="86391" autoAdjust="0"/>
  </p:normalViewPr>
  <p:slideViewPr>
    <p:cSldViewPr>
      <p:cViewPr varScale="1">
        <p:scale>
          <a:sx n="55" d="100"/>
          <a:sy n="55" d="100"/>
        </p:scale>
        <p:origin x="1512" y="66"/>
      </p:cViewPr>
      <p:guideLst>
        <p:guide orient="horz" pos="2161"/>
        <p:guide pos="3840"/>
      </p:guideLst>
    </p:cSldViewPr>
  </p:slideViewPr>
  <p:outlineViewPr>
    <p:cViewPr>
      <p:scale>
        <a:sx n="20" d="100"/>
        <a:sy n="20" d="100"/>
      </p:scale>
      <p:origin x="0" y="0"/>
    </p:cViewPr>
    <p:sldLst>
      <p:sld r:id="rId1" collapse="1"/>
    </p:sldLst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BE1EB-9B3A-4F88-8981-57CAE7D022DC}" type="datetimeFigureOut">
              <a:rPr lang="pt-BR" smtClean="0"/>
              <a:pPr/>
              <a:t>03/01/2024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F2B78-184E-410B-8EB3-A78D003ACC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CA2CC-C870-4222-8082-713A11CF2FEE}" type="datetimeFigureOut">
              <a:rPr lang="pt-BR" smtClean="0"/>
              <a:pPr/>
              <a:t>03/01/2024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EBA5-ED71-45A1-8B2B-DE2576D0704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741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3206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086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281" y="2130922"/>
            <a:ext cx="10361851" cy="147036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7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C2E5-5F2E-41F9-A0FB-F6B6A2395976}" type="datetime1">
              <a:rPr lang="pt-BR" smtClean="0"/>
              <a:pPr/>
              <a:t>03/01/2024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F0EE-6503-4E8F-A013-CFD41AFB6EA6}" type="datetime1">
              <a:rPr lang="pt-BR" smtClean="0"/>
              <a:pPr/>
              <a:t>03/01/2024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8051" y="274705"/>
            <a:ext cx="2742843" cy="585288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521" y="274705"/>
            <a:ext cx="8025355" cy="585288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AD86-4BE5-4079-9D68-EB0FF3EB9B8E}" type="datetime1">
              <a:rPr lang="pt-BR" smtClean="0"/>
              <a:pPr/>
              <a:t>03/01/2024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D261-2523-45FF-8ED1-0BCB69162581}" type="datetime1">
              <a:rPr lang="pt-BR" smtClean="0"/>
              <a:pPr/>
              <a:t>03/01/2024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2959" y="4407924"/>
            <a:ext cx="10361851" cy="136239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2959" y="2907388"/>
            <a:ext cx="10361851" cy="1500534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078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76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36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3152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3939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472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5515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6304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026C-6155-4932-A819-C07131495285}" type="datetime1">
              <a:rPr lang="pt-BR" smtClean="0"/>
              <a:pPr/>
              <a:t>03/01/2024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522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6795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D34F-8B2C-45E7-98CE-F7ED66FA1B80}" type="datetime1">
              <a:rPr lang="pt-BR" smtClean="0"/>
              <a:pPr/>
              <a:t>03/01/2024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535471"/>
            <a:ext cx="5386216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522" y="2175380"/>
            <a:ext cx="5386216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2565" y="1535471"/>
            <a:ext cx="5388332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2565" y="2175380"/>
            <a:ext cx="5388332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FB13-4A75-42B7-90FC-4FF930268F62}" type="datetime1">
              <a:rPr lang="pt-BR" smtClean="0"/>
              <a:pPr/>
              <a:t>03/01/2024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C7D3-B9EE-4353-80CB-4E628B094EA8}" type="datetime1">
              <a:rPr lang="pt-BR" smtClean="0"/>
              <a:pPr/>
              <a:t>03/01/2024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0A78-9207-4F09-A348-718AD96E4D93}" type="datetime1">
              <a:rPr lang="pt-BR" smtClean="0"/>
              <a:pPr/>
              <a:t>03/01/2024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25" y="273115"/>
            <a:ext cx="4010562" cy="116232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113" y="273118"/>
            <a:ext cx="6814779" cy="585446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525" y="1435437"/>
            <a:ext cx="4010562" cy="46921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F061-2354-4E7B-9294-11A163B323B2}" type="datetime1">
              <a:rPr lang="pt-BR" smtClean="0"/>
              <a:pPr/>
              <a:t>03/01/2024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406" y="4801714"/>
            <a:ext cx="7314248" cy="56687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600"/>
            </a:lvl1pPr>
            <a:lvl2pPr marL="507879" indent="0">
              <a:buNone/>
              <a:defRPr sz="3100"/>
            </a:lvl2pPr>
            <a:lvl3pPr marL="1015760" indent="0">
              <a:buNone/>
              <a:defRPr sz="2700"/>
            </a:lvl3pPr>
            <a:lvl4pPr marL="1523639" indent="0">
              <a:buNone/>
              <a:defRPr sz="2300"/>
            </a:lvl4pPr>
            <a:lvl5pPr marL="2031520" indent="0">
              <a:buNone/>
              <a:defRPr sz="2300"/>
            </a:lvl5pPr>
            <a:lvl6pPr marL="2539399" indent="0">
              <a:buNone/>
              <a:defRPr sz="2300"/>
            </a:lvl6pPr>
            <a:lvl7pPr marL="3047280" indent="0">
              <a:buNone/>
              <a:defRPr sz="2300"/>
            </a:lvl7pPr>
            <a:lvl8pPr marL="3555159" indent="0">
              <a:buNone/>
              <a:defRPr sz="2300"/>
            </a:lvl8pPr>
            <a:lvl9pPr marL="4063040" indent="0">
              <a:buNone/>
              <a:defRPr sz="23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406" y="5368584"/>
            <a:ext cx="7314248" cy="8050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7B3E-F030-42B0-83BA-8AE4FBEC2267}" type="datetime1">
              <a:rPr lang="pt-BR" smtClean="0"/>
              <a:pPr/>
              <a:t>03/01/2024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522" y="274702"/>
            <a:ext cx="10971372" cy="1143265"/>
          </a:xfrm>
          <a:prstGeom prst="rect">
            <a:avLst/>
          </a:prstGeom>
        </p:spPr>
        <p:txBody>
          <a:bodyPr vert="horz" lIns="101576" tIns="50788" rIns="101576" bIns="50788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600573"/>
            <a:ext cx="10971372" cy="4527011"/>
          </a:xfrm>
          <a:prstGeom prst="rect">
            <a:avLst/>
          </a:prstGeom>
        </p:spPr>
        <p:txBody>
          <a:bodyPr vert="horz" lIns="101576" tIns="50788" rIns="101576" bIns="5078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8A825-296A-4964-85BE-4EAB02630B2E}" type="datetime1">
              <a:rPr lang="pt-BR" smtClean="0"/>
              <a:pPr/>
              <a:t>03/01/2024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059" y="6357824"/>
            <a:ext cx="3860297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101576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0910" indent="-380910" algn="l" defTabSz="101576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5306" indent="-317425" algn="l" defTabSz="1015760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697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77580" indent="-253940" algn="l" defTabSz="1015760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85460" indent="-253940" algn="l" defTabSz="1015760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79334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22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1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1698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87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76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63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52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39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28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15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04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0" y="2643840"/>
            <a:ext cx="12189960" cy="1428480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rmAutofit/>
          </a:bodyPr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b="1" i="0" u="none" strike="noStrike" kern="1200" cap="none" spc="-1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Introdução à Psicologia</a:t>
            </a:r>
            <a:endParaRPr kumimoji="0" lang="pt-BR" sz="8000" b="0" i="0" u="none" strike="noStrike" kern="1200" cap="none" spc="-1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5" name="Elipse 5"/>
          <p:cNvSpPr/>
          <p:nvPr/>
        </p:nvSpPr>
        <p:spPr>
          <a:xfrm>
            <a:off x="11142720" y="6359400"/>
            <a:ext cx="570960" cy="428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Título 1"/>
          <p:cNvSpPr/>
          <p:nvPr/>
        </p:nvSpPr>
        <p:spPr>
          <a:xfrm>
            <a:off x="478582" y="4358520"/>
            <a:ext cx="11045378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 fontScale="85000" lnSpcReduction="20000"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6000" b="1" strike="noStrike" spc="-1" dirty="0" smtClean="0">
                <a:solidFill>
                  <a:srgbClr val="000000"/>
                </a:solidFill>
                <a:latin typeface="Calibri"/>
              </a:rPr>
              <a:t>004 </a:t>
            </a:r>
            <a:r>
              <a:rPr lang="pt-BR" sz="6000" b="1" strike="noStrike" spc="-1" dirty="0" smtClean="0">
                <a:solidFill>
                  <a:srgbClr val="000000"/>
                </a:solidFill>
                <a:latin typeface="Calibri"/>
              </a:rPr>
              <a:t>| </a:t>
            </a:r>
            <a:r>
              <a:rPr lang="pt-BR" sz="6000" b="1" strike="noStrike" spc="-1" dirty="0" smtClean="0">
                <a:solidFill>
                  <a:srgbClr val="000000"/>
                </a:solidFill>
                <a:latin typeface="Calibri"/>
              </a:rPr>
              <a:t>Seres humanos são psicólogos por intuição</a:t>
            </a:r>
            <a:endParaRPr lang="pt-BR" sz="6000" b="0" strike="noStrike" spc="-1" dirty="0">
              <a:latin typeface="Arial"/>
            </a:endParaRPr>
          </a:p>
        </p:txBody>
      </p:sp>
      <p:sp>
        <p:nvSpPr>
          <p:cNvPr id="17" name="Título 1"/>
          <p:cNvSpPr/>
          <p:nvPr/>
        </p:nvSpPr>
        <p:spPr>
          <a:xfrm>
            <a:off x="737280" y="5429880"/>
            <a:ext cx="10761120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3500" b="1" strike="noStrike" spc="-1" dirty="0" smtClean="0">
                <a:solidFill>
                  <a:srgbClr val="000000"/>
                </a:solidFill>
                <a:latin typeface="Calibri"/>
              </a:rPr>
              <a:t>Marcos Lima</a:t>
            </a:r>
            <a:endParaRPr lang="pt-BR" sz="35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-48126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Psicólogos</a:t>
            </a:r>
            <a:r>
              <a:rPr lang="en-US" sz="4000" dirty="0" smtClean="0"/>
              <a:t> </a:t>
            </a:r>
            <a:r>
              <a:rPr lang="en-US" sz="4000" dirty="0" err="1" smtClean="0"/>
              <a:t>por</a:t>
            </a:r>
            <a:r>
              <a:rPr lang="en-US" sz="4000" dirty="0" smtClean="0"/>
              <a:t> </a:t>
            </a:r>
            <a:r>
              <a:rPr lang="en-US" sz="4000" dirty="0" err="1" smtClean="0"/>
              <a:t>intuição</a:t>
            </a:r>
            <a:endParaRPr lang="en-US" sz="4000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358" y="1047155"/>
            <a:ext cx="4248472" cy="2598663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43" y="1197546"/>
            <a:ext cx="6374035" cy="504056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964" y="3789834"/>
            <a:ext cx="4272866" cy="285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5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-48126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Formas</a:t>
            </a:r>
            <a:r>
              <a:rPr lang="en-US" sz="4000" dirty="0" smtClean="0"/>
              <a:t> de </a:t>
            </a:r>
            <a:r>
              <a:rPr lang="en-US" sz="4000" dirty="0" err="1" smtClean="0"/>
              <a:t>conhecimento</a:t>
            </a:r>
            <a:endParaRPr lang="en-US" sz="4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926" y="3912435"/>
            <a:ext cx="3927600" cy="26184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926" y="1075948"/>
            <a:ext cx="3928155" cy="264187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97" y="1801724"/>
            <a:ext cx="3005884" cy="383220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422" y="2204133"/>
            <a:ext cx="3733473" cy="342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0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-48126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Alguns</a:t>
            </a:r>
            <a:r>
              <a:rPr lang="en-US" sz="4000" dirty="0" smtClean="0"/>
              <a:t> </a:t>
            </a:r>
            <a:r>
              <a:rPr lang="en-US" sz="4000" dirty="0" err="1" smtClean="0"/>
              <a:t>problemas</a:t>
            </a:r>
            <a:r>
              <a:rPr lang="en-US" sz="4000" dirty="0" smtClean="0"/>
              <a:t> da </a:t>
            </a:r>
            <a:r>
              <a:rPr lang="en-US" sz="4000" dirty="0" err="1" smtClean="0"/>
              <a:t>observação</a:t>
            </a:r>
            <a:r>
              <a:rPr lang="en-US" sz="4000" dirty="0" smtClean="0"/>
              <a:t> </a:t>
            </a:r>
            <a:r>
              <a:rPr lang="en-US" sz="4000" dirty="0" err="1" smtClean="0"/>
              <a:t>não</a:t>
            </a:r>
            <a:r>
              <a:rPr lang="en-US" sz="4000" dirty="0" smtClean="0"/>
              <a:t> </a:t>
            </a:r>
            <a:r>
              <a:rPr lang="en-US" sz="4000" dirty="0" err="1" smtClean="0"/>
              <a:t>sistemática</a:t>
            </a:r>
            <a:endParaRPr lang="en-US" sz="4000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609522" y="1170568"/>
            <a:ext cx="11057848" cy="3483362"/>
          </a:xfrm>
        </p:spPr>
        <p:txBody>
          <a:bodyPr>
            <a:normAutofit/>
          </a:bodyPr>
          <a:lstStyle/>
          <a:p>
            <a:r>
              <a:rPr lang="pt-BR" dirty="0" smtClean="0"/>
              <a:t>Imagine que você está resfriado e tome um caldo de galinha. No dia seguinte, você acorda melhor</a:t>
            </a:r>
          </a:p>
          <a:p>
            <a:r>
              <a:rPr lang="pt-BR" b="1" dirty="0" smtClean="0">
                <a:solidFill>
                  <a:srgbClr val="002060"/>
                </a:solidFill>
              </a:rPr>
              <a:t>Pergunta: </a:t>
            </a:r>
            <a:r>
              <a:rPr lang="pt-BR" dirty="0" smtClean="0"/>
              <a:t>a sua melhor ocorreu </a:t>
            </a:r>
            <a:r>
              <a:rPr lang="pt-BR" b="1" i="1" dirty="0" smtClean="0">
                <a:solidFill>
                  <a:srgbClr val="002060"/>
                </a:solidFill>
              </a:rPr>
              <a:t>porque</a:t>
            </a:r>
            <a:r>
              <a:rPr lang="pt-BR" dirty="0" smtClean="0"/>
              <a:t> você tomou o caldo de galinha?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5" r="8870"/>
          <a:stretch/>
        </p:blipFill>
        <p:spPr>
          <a:xfrm>
            <a:off x="46534" y="3465798"/>
            <a:ext cx="7416824" cy="3348372"/>
          </a:xfrm>
          <a:prstGeom prst="rect">
            <a:avLst/>
          </a:prstGeom>
        </p:spPr>
      </p:pic>
      <p:grpSp>
        <p:nvGrpSpPr>
          <p:cNvPr id="8" name="Agrupar 7"/>
          <p:cNvGrpSpPr/>
          <p:nvPr/>
        </p:nvGrpSpPr>
        <p:grpSpPr>
          <a:xfrm>
            <a:off x="4078982" y="5302002"/>
            <a:ext cx="2463933" cy="724322"/>
            <a:chOff x="6511593" y="5333940"/>
            <a:chExt cx="2463933" cy="724322"/>
          </a:xfrm>
        </p:grpSpPr>
        <p:sp>
          <p:nvSpPr>
            <p:cNvPr id="3" name="Seta para a Direita 2"/>
            <p:cNvSpPr/>
            <p:nvPr/>
          </p:nvSpPr>
          <p:spPr>
            <a:xfrm rot="9028962" flipV="1">
              <a:off x="6511593" y="5861081"/>
              <a:ext cx="1658920" cy="197181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CaixaDeTexto 3"/>
            <p:cNvSpPr txBox="1"/>
            <p:nvPr/>
          </p:nvSpPr>
          <p:spPr>
            <a:xfrm>
              <a:off x="7895406" y="5333940"/>
              <a:ext cx="1080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i="1" dirty="0" smtClean="0">
                  <a:solidFill>
                    <a:srgbClr val="FF0000"/>
                  </a:solidFill>
                </a:rPr>
                <a:t>Você</a:t>
              </a:r>
              <a:endParaRPr lang="pt-BR" b="1" i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5286" y="5402561"/>
            <a:ext cx="5343064" cy="1411609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4415" y="3141761"/>
            <a:ext cx="2797368" cy="1901841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10977278" y="5421689"/>
            <a:ext cx="1238608" cy="13204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441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-48126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Alguns</a:t>
            </a:r>
            <a:r>
              <a:rPr lang="en-US" sz="4000" dirty="0" smtClean="0"/>
              <a:t> </a:t>
            </a:r>
            <a:r>
              <a:rPr lang="en-US" sz="4000" dirty="0" err="1" smtClean="0"/>
              <a:t>problemas</a:t>
            </a:r>
            <a:r>
              <a:rPr lang="en-US" sz="4000" dirty="0" smtClean="0"/>
              <a:t> da </a:t>
            </a:r>
            <a:r>
              <a:rPr lang="en-US" sz="4000" dirty="0" err="1" smtClean="0"/>
              <a:t>observação</a:t>
            </a:r>
            <a:r>
              <a:rPr lang="en-US" sz="4000" dirty="0" smtClean="0"/>
              <a:t> </a:t>
            </a:r>
            <a:r>
              <a:rPr lang="en-US" sz="4000" dirty="0" err="1" smtClean="0"/>
              <a:t>não</a:t>
            </a:r>
            <a:r>
              <a:rPr lang="en-US" sz="4000" dirty="0" smtClean="0"/>
              <a:t> </a:t>
            </a:r>
            <a:r>
              <a:rPr lang="en-US" sz="4000" dirty="0" err="1" smtClean="0"/>
              <a:t>sistemática</a:t>
            </a:r>
            <a:endParaRPr lang="en-US" sz="4000" dirty="0"/>
          </a:p>
        </p:txBody>
      </p:sp>
      <p:pic>
        <p:nvPicPr>
          <p:cNvPr id="12" name="Picture 2" descr="C:\Users\Marcos\Desktop\Introdução à Psicologia - Verão\Imagens\ponzo illusion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574" y="1676896"/>
            <a:ext cx="3180669" cy="4240892"/>
          </a:xfrm>
          <a:prstGeom prst="rect">
            <a:avLst/>
          </a:prstGeom>
          <a:noFill/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567" y="1125538"/>
            <a:ext cx="3995936" cy="2996952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8399462" y="4509914"/>
            <a:ext cx="3037415" cy="19442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500" b="1" dirty="0" err="1">
                <a:solidFill>
                  <a:srgbClr val="002060"/>
                </a:solidFill>
              </a:rPr>
              <a:t>saplet</a:t>
            </a:r>
            <a:r>
              <a:rPr lang="pt-BR" sz="2500" b="1" dirty="0">
                <a:solidFill>
                  <a:srgbClr val="002060"/>
                </a:solidFill>
              </a:rPr>
              <a:t> = pastel</a:t>
            </a:r>
          </a:p>
          <a:p>
            <a:pPr algn="ctr"/>
            <a:r>
              <a:rPr lang="pt-BR" sz="2500" b="1" dirty="0" err="1">
                <a:solidFill>
                  <a:srgbClr val="002060"/>
                </a:solidFill>
              </a:rPr>
              <a:t>alenaj</a:t>
            </a:r>
            <a:r>
              <a:rPr lang="pt-BR" sz="2500" b="1" dirty="0">
                <a:solidFill>
                  <a:srgbClr val="002060"/>
                </a:solidFill>
              </a:rPr>
              <a:t> = janela</a:t>
            </a:r>
          </a:p>
          <a:p>
            <a:pPr algn="ctr"/>
            <a:endParaRPr lang="pt-BR" sz="2500" dirty="0"/>
          </a:p>
          <a:p>
            <a:pPr algn="ctr"/>
            <a:r>
              <a:rPr lang="pt-BR" sz="2500" b="1" dirty="0" err="1">
                <a:solidFill>
                  <a:srgbClr val="002060"/>
                </a:solidFill>
              </a:rPr>
              <a:t>sotrap</a:t>
            </a:r>
            <a:r>
              <a:rPr lang="pt-BR" sz="2500" b="1" dirty="0">
                <a:solidFill>
                  <a:srgbClr val="002060"/>
                </a:solidFill>
              </a:rPr>
              <a:t> = </a:t>
            </a:r>
            <a:r>
              <a:rPr lang="pt-BR" sz="2500" b="1" dirty="0" smtClean="0">
                <a:solidFill>
                  <a:srgbClr val="002060"/>
                </a:solidFill>
              </a:rPr>
              <a:t>??????</a:t>
            </a:r>
            <a:endParaRPr lang="pt-BR" sz="2500" b="1" dirty="0">
              <a:solidFill>
                <a:srgbClr val="002060"/>
              </a:solidFill>
            </a:endParaRPr>
          </a:p>
          <a:p>
            <a:pPr algn="ctr"/>
            <a:r>
              <a:rPr lang="pt-BR" sz="2500" b="1" dirty="0" err="1">
                <a:solidFill>
                  <a:srgbClr val="002060"/>
                </a:solidFill>
              </a:rPr>
              <a:t>rolsfe</a:t>
            </a:r>
            <a:r>
              <a:rPr lang="pt-BR" sz="2500" b="1" dirty="0">
                <a:solidFill>
                  <a:srgbClr val="002060"/>
                </a:solidFill>
              </a:rPr>
              <a:t> = </a:t>
            </a:r>
            <a:r>
              <a:rPr lang="pt-BR" sz="2500" b="1" dirty="0" smtClean="0">
                <a:solidFill>
                  <a:srgbClr val="002060"/>
                </a:solidFill>
              </a:rPr>
              <a:t>??????</a:t>
            </a:r>
            <a:endParaRPr lang="pt-BR" sz="2500" b="1" dirty="0">
              <a:solidFill>
                <a:srgbClr val="002060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8736463" y="5614332"/>
            <a:ext cx="2327295" cy="7677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014" y="1541131"/>
            <a:ext cx="3036824" cy="455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8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-48126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Resumo</a:t>
            </a:r>
            <a:endParaRPr lang="en-US" sz="4000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609522" y="1053530"/>
            <a:ext cx="11057848" cy="5669504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Seres humanos são psicólogos por intuição</a:t>
            </a:r>
          </a:p>
          <a:p>
            <a:r>
              <a:rPr lang="pt-BR" dirty="0" smtClean="0"/>
              <a:t>Formas de conhecimento incluem a filosofia, a religião, o senso comum e a ciência</a:t>
            </a:r>
            <a:endParaRPr lang="pt-BR" dirty="0"/>
          </a:p>
          <a:p>
            <a:r>
              <a:rPr lang="pt-BR" dirty="0" smtClean="0"/>
              <a:t>Alguns problemas da observação não sistemática incluem</a:t>
            </a:r>
          </a:p>
          <a:p>
            <a:pPr lvl="1"/>
            <a:r>
              <a:rPr lang="pt-BR" dirty="0" smtClean="0"/>
              <a:t>O viés de confirmação</a:t>
            </a:r>
          </a:p>
          <a:p>
            <a:pPr lvl="1"/>
            <a:r>
              <a:rPr lang="pt-BR" dirty="0" smtClean="0"/>
              <a:t>Amostragem seletiva da informação</a:t>
            </a:r>
          </a:p>
          <a:p>
            <a:pPr lvl="1"/>
            <a:r>
              <a:rPr lang="pt-BR" dirty="0"/>
              <a:t>Distorções de processos perceptuais</a:t>
            </a:r>
          </a:p>
          <a:p>
            <a:pPr lvl="1"/>
            <a:r>
              <a:rPr lang="pt-BR" dirty="0" smtClean="0"/>
              <a:t>Foco em casos vívidos e ignorância de informação estatística</a:t>
            </a:r>
          </a:p>
          <a:p>
            <a:pPr lvl="1"/>
            <a:r>
              <a:rPr lang="pt-BR" dirty="0" smtClean="0"/>
              <a:t>Tendência a observar correlações ilusórias</a:t>
            </a:r>
          </a:p>
          <a:p>
            <a:pPr lvl="1"/>
            <a:r>
              <a:rPr lang="pt-BR" dirty="0" smtClean="0"/>
              <a:t>O viés de retrospectiva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635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Sugestão</a:t>
            </a:r>
            <a:r>
              <a:rPr lang="en-US" sz="4000" dirty="0" smtClean="0"/>
              <a:t> de </a:t>
            </a:r>
            <a:r>
              <a:rPr lang="en-US" sz="4000" dirty="0" err="1" smtClean="0"/>
              <a:t>leitura</a:t>
            </a:r>
            <a:r>
              <a:rPr lang="en-US" sz="4000" dirty="0" smtClean="0"/>
              <a:t> e de </a:t>
            </a:r>
            <a:r>
              <a:rPr lang="en-US" sz="4000" dirty="0" err="1" smtClean="0"/>
              <a:t>vídeos</a:t>
            </a:r>
            <a:endParaRPr lang="en-US" sz="40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98" y="1701601"/>
            <a:ext cx="3215520" cy="39600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291" y="2326019"/>
            <a:ext cx="7866571" cy="283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49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0" y="2643840"/>
            <a:ext cx="12189960" cy="1428480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rmAutofit/>
          </a:bodyPr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b="1" i="0" u="none" strike="noStrike" kern="1200" cap="none" spc="-1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Introdução à Psicologia</a:t>
            </a:r>
            <a:endParaRPr kumimoji="0" lang="pt-BR" sz="8000" b="0" i="0" u="none" strike="noStrike" kern="1200" cap="none" spc="-1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5" name="Elipse 5"/>
          <p:cNvSpPr/>
          <p:nvPr/>
        </p:nvSpPr>
        <p:spPr>
          <a:xfrm>
            <a:off x="11142720" y="6359400"/>
            <a:ext cx="570960" cy="428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Título 1"/>
          <p:cNvSpPr/>
          <p:nvPr/>
        </p:nvSpPr>
        <p:spPr>
          <a:xfrm>
            <a:off x="762840" y="4358520"/>
            <a:ext cx="10761120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6000" b="1" strike="noStrike" spc="-1" dirty="0" smtClean="0">
                <a:solidFill>
                  <a:srgbClr val="000000"/>
                </a:solidFill>
                <a:latin typeface="Calibri"/>
              </a:rPr>
              <a:t>Até o próximo vídeo! </a:t>
            </a:r>
            <a:r>
              <a:rPr lang="pt-BR" sz="6000" b="1" strike="noStrike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</a:t>
            </a:r>
            <a:endParaRPr lang="pt-BR" sz="6000" b="0" strike="noStrike" spc="-1" dirty="0">
              <a:latin typeface="Arial"/>
            </a:endParaRPr>
          </a:p>
        </p:txBody>
      </p:sp>
      <p:sp>
        <p:nvSpPr>
          <p:cNvPr id="17" name="Título 1"/>
          <p:cNvSpPr/>
          <p:nvPr/>
        </p:nvSpPr>
        <p:spPr>
          <a:xfrm>
            <a:off x="737280" y="5429880"/>
            <a:ext cx="10761120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endParaRPr lang="pt-BR" sz="35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284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35012</TotalTime>
  <Words>162</Words>
  <Application>Microsoft Office PowerPoint</Application>
  <PresentationFormat>Personalizar</PresentationFormat>
  <Paragraphs>38</Paragraphs>
  <Slides>8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Christensen and Wright (2010)</dc:title>
  <dc:creator>PRAXIS4</dc:creator>
  <cp:lastModifiedBy>Marcos Lima</cp:lastModifiedBy>
  <cp:revision>605</cp:revision>
  <dcterms:created xsi:type="dcterms:W3CDTF">2016-11-14T13:56:39Z</dcterms:created>
  <dcterms:modified xsi:type="dcterms:W3CDTF">2024-01-03T20:32:53Z</dcterms:modified>
</cp:coreProperties>
</file>