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2" r:id="rId2"/>
    <p:sldId id="617" r:id="rId3"/>
    <p:sldId id="619" r:id="rId4"/>
    <p:sldId id="622" r:id="rId5"/>
    <p:sldId id="623" r:id="rId6"/>
    <p:sldId id="627" r:id="rId7"/>
    <p:sldId id="624" r:id="rId8"/>
    <p:sldId id="625" r:id="rId9"/>
    <p:sldId id="626" r:id="rId10"/>
    <p:sldId id="628" r:id="rId11"/>
    <p:sldId id="630" r:id="rId12"/>
    <p:sldId id="629" r:id="rId13"/>
    <p:sldId id="606" r:id="rId14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2" autoAdjust="0"/>
    <p:restoredTop sz="86391" autoAdjust="0"/>
  </p:normalViewPr>
  <p:slideViewPr>
    <p:cSldViewPr>
      <p:cViewPr>
        <p:scale>
          <a:sx n="50" d="100"/>
          <a:sy n="50" d="100"/>
        </p:scale>
        <p:origin x="1068" y="156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04/01/2024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04/01/2024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08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741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661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387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8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497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557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549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90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04/01/2024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04/01/2024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04/01/2024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04/01/2024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04/01/2024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04/01/2024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04/01/2024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04/01/2024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04/01/2024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04/01/2024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04/01/2024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04/01/2024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478582" y="4358520"/>
            <a:ext cx="11045378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005 | A ciência psicológica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500" b="1" strike="noStrike" spc="-1" dirty="0" smtClean="0">
                <a:solidFill>
                  <a:srgbClr val="000000"/>
                </a:solidFill>
                <a:latin typeface="Calibri"/>
              </a:rPr>
              <a:t>Marcos Lima</a:t>
            </a:r>
            <a:endParaRPr lang="pt-BR" sz="3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Ceticismo</a:t>
            </a:r>
            <a:r>
              <a:rPr lang="en-US" sz="4000" dirty="0" smtClean="0"/>
              <a:t> </a:t>
            </a:r>
            <a:r>
              <a:rPr lang="en-US" sz="4000" dirty="0" err="1" smtClean="0"/>
              <a:t>amigável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8582028" cy="518725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Abertura a novas ideias</a:t>
            </a:r>
          </a:p>
          <a:p>
            <a:r>
              <a:rPr lang="pt-BR" dirty="0" smtClean="0"/>
              <a:t>Cautela em relação a novas descobertas</a:t>
            </a:r>
          </a:p>
          <a:p>
            <a:endParaRPr lang="pt-BR" dirty="0"/>
          </a:p>
          <a:p>
            <a:r>
              <a:rPr lang="pt-BR" dirty="0" smtClean="0"/>
              <a:t>Boas teorias precisam ser falseáveis</a:t>
            </a:r>
          </a:p>
          <a:p>
            <a:r>
              <a:rPr lang="pt-BR" dirty="0" smtClean="0"/>
              <a:t>Confirmações são mais impressionantes quando são mais expostas à </a:t>
            </a:r>
            <a:r>
              <a:rPr lang="pt-BR" dirty="0" err="1" smtClean="0"/>
              <a:t>desconfirmação</a:t>
            </a:r>
            <a:endParaRPr lang="pt-BR" dirty="0" smtClean="0"/>
          </a:p>
          <a:p>
            <a:r>
              <a:rPr lang="pt-BR" dirty="0"/>
              <a:t>G</a:t>
            </a:r>
            <a:r>
              <a:rPr lang="pt-BR" dirty="0" smtClean="0"/>
              <a:t>randes afirmações exigem grandes evidências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502" y="2358643"/>
            <a:ext cx="3017609" cy="402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0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t="-7059" b="1"/>
          <a:stretch/>
        </p:blipFill>
        <p:spPr>
          <a:xfrm>
            <a:off x="1054646" y="3645818"/>
            <a:ext cx="10153013" cy="218433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38" y="837506"/>
            <a:ext cx="9979528" cy="216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2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Materiais</a:t>
            </a:r>
            <a:r>
              <a:rPr lang="en-US" sz="4000" dirty="0" smtClean="0"/>
              <a:t> </a:t>
            </a:r>
            <a:r>
              <a:rPr lang="en-US" sz="4000" dirty="0" err="1" smtClean="0"/>
              <a:t>recomendados</a:t>
            </a:r>
            <a:endParaRPr lang="en-US" sz="40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86" y="1269994"/>
            <a:ext cx="3215520" cy="3960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878" y="5590034"/>
            <a:ext cx="7003728" cy="108012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2" descr="C:\Users\Marcos\Desktop\Introdução à Psicologia - Verão\Imagens\how to think straight about psycholog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87294" y="1264384"/>
            <a:ext cx="2638637" cy="396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135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762840" y="435852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Até o próximo vídeo! </a:t>
            </a: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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pt-BR" sz="3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8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22" y="2609299"/>
            <a:ext cx="6984776" cy="384483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078" y="189434"/>
            <a:ext cx="2343150" cy="195262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837" y="2376264"/>
            <a:ext cx="2719937" cy="407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5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 que é </a:t>
            </a:r>
            <a:r>
              <a:rPr lang="en-US" sz="4000" dirty="0" err="1" smtClean="0"/>
              <a:t>ciência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6520411" cy="3483362"/>
          </a:xfrm>
        </p:spPr>
        <p:txBody>
          <a:bodyPr>
            <a:normAutofit/>
          </a:bodyPr>
          <a:lstStyle/>
          <a:p>
            <a:r>
              <a:rPr lang="pt-BR" dirty="0" smtClean="0"/>
              <a:t>É uma forma de conhecimento</a:t>
            </a:r>
          </a:p>
          <a:p>
            <a:pPr lvl="1"/>
            <a:r>
              <a:rPr lang="pt-BR" b="1" dirty="0" smtClean="0">
                <a:solidFill>
                  <a:srgbClr val="002060"/>
                </a:solidFill>
              </a:rPr>
              <a:t>Construção</a:t>
            </a:r>
            <a:r>
              <a:rPr lang="pt-BR" dirty="0" smtClean="0"/>
              <a:t> e </a:t>
            </a:r>
            <a:r>
              <a:rPr lang="pt-BR" b="1" dirty="0" smtClean="0">
                <a:solidFill>
                  <a:srgbClr val="002060"/>
                </a:solidFill>
              </a:rPr>
              <a:t>organização</a:t>
            </a:r>
            <a:r>
              <a:rPr lang="pt-BR" dirty="0" smtClean="0"/>
              <a:t>, não apenas o corpo de conhecimento</a:t>
            </a:r>
          </a:p>
          <a:p>
            <a:pPr lvl="1"/>
            <a:r>
              <a:rPr lang="pt-BR" dirty="0" smtClean="0"/>
              <a:t>Cumulativo</a:t>
            </a:r>
          </a:p>
          <a:p>
            <a:pPr lvl="1"/>
            <a:r>
              <a:rPr lang="pt-BR" dirty="0" smtClean="0"/>
              <a:t>Provisório (sujeito a revisões)</a:t>
            </a:r>
          </a:p>
          <a:p>
            <a:pPr lvl="1"/>
            <a:endParaRPr lang="pt-BR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537" y="4912985"/>
            <a:ext cx="2052584" cy="136838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251" y="4896639"/>
            <a:ext cx="1977766" cy="133014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774" y="4581922"/>
            <a:ext cx="1479723" cy="188649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751" y="4896639"/>
            <a:ext cx="1694642" cy="155680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933" y="1905580"/>
            <a:ext cx="4653905" cy="240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1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Características</a:t>
            </a:r>
            <a:r>
              <a:rPr lang="en-US" sz="4000" dirty="0" smtClean="0"/>
              <a:t> </a:t>
            </a:r>
            <a:r>
              <a:rPr lang="en-US" sz="4000" dirty="0" err="1" smtClean="0"/>
              <a:t>importantes</a:t>
            </a:r>
            <a:r>
              <a:rPr lang="en-US" sz="4000" dirty="0" smtClean="0"/>
              <a:t> da </a:t>
            </a:r>
            <a:r>
              <a:rPr lang="en-US" sz="4000" dirty="0" err="1" smtClean="0"/>
              <a:t>ciência</a:t>
            </a:r>
            <a:r>
              <a:rPr lang="en-US" sz="4000" dirty="0" smtClean="0"/>
              <a:t> </a:t>
            </a:r>
            <a:r>
              <a:rPr lang="en-US" sz="4000" dirty="0" err="1" smtClean="0"/>
              <a:t>psicológica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11057848" cy="3483362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dirty="0" smtClean="0"/>
              <a:t>Empirismo </a:t>
            </a:r>
            <a:r>
              <a:rPr lang="pt-BR" dirty="0" smtClean="0"/>
              <a:t>sistemático</a:t>
            </a:r>
          </a:p>
          <a:p>
            <a:pPr lvl="1"/>
            <a:r>
              <a:rPr lang="pt-BR" dirty="0" smtClean="0"/>
              <a:t>Coleta de dados: experimentação e observação sistemática</a:t>
            </a:r>
          </a:p>
          <a:p>
            <a:pPr lvl="1"/>
            <a:r>
              <a:rPr lang="pt-BR" dirty="0" smtClean="0"/>
              <a:t>Fulano </a:t>
            </a:r>
            <a:r>
              <a:rPr lang="pt-BR" b="1" dirty="0" smtClean="0">
                <a:solidFill>
                  <a:srgbClr val="002060"/>
                </a:solidFill>
              </a:rPr>
              <a:t>afirma</a:t>
            </a:r>
            <a:r>
              <a:rPr lang="pt-BR" i="1" dirty="0" smtClean="0"/>
              <a:t> </a:t>
            </a:r>
            <a:r>
              <a:rPr lang="pt-BR" dirty="0" smtClean="0"/>
              <a:t>× Fulano </a:t>
            </a:r>
            <a:r>
              <a:rPr lang="pt-BR" b="1" dirty="0" smtClean="0">
                <a:solidFill>
                  <a:srgbClr val="002060"/>
                </a:solidFill>
              </a:rPr>
              <a:t>demonstra</a:t>
            </a:r>
            <a:endParaRPr lang="pt-BR" b="1" dirty="0" smtClean="0">
              <a:solidFill>
                <a:srgbClr val="00206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278" y="3282092"/>
            <a:ext cx="4591458" cy="3316054"/>
          </a:xfrm>
          <a:prstGeom prst="rect">
            <a:avLst/>
          </a:prstGeom>
        </p:spPr>
      </p:pic>
      <p:grpSp>
        <p:nvGrpSpPr>
          <p:cNvPr id="4" name="Agrupar 3"/>
          <p:cNvGrpSpPr/>
          <p:nvPr/>
        </p:nvGrpSpPr>
        <p:grpSpPr>
          <a:xfrm>
            <a:off x="258452" y="3933850"/>
            <a:ext cx="6268802" cy="2282190"/>
            <a:chOff x="258452" y="3933850"/>
            <a:chExt cx="6268802" cy="2282190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452" y="3933850"/>
              <a:ext cx="6268802" cy="1656184"/>
            </a:xfrm>
            <a:prstGeom prst="rect">
              <a:avLst/>
            </a:prstGeom>
          </p:spPr>
        </p:pic>
        <p:sp>
          <p:nvSpPr>
            <p:cNvPr id="3" name="CaixaDeTexto 2"/>
            <p:cNvSpPr txBox="1"/>
            <p:nvPr/>
          </p:nvSpPr>
          <p:spPr>
            <a:xfrm>
              <a:off x="1113578" y="5662042"/>
              <a:ext cx="498162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i="1" dirty="0" smtClean="0">
                  <a:solidFill>
                    <a:srgbClr val="002060"/>
                  </a:solidFill>
                </a:rPr>
                <a:t>Resfriado e caldo de galinha</a:t>
              </a:r>
              <a:endParaRPr lang="pt-BR" sz="3000" b="1" i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12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Características</a:t>
            </a:r>
            <a:r>
              <a:rPr lang="en-US" sz="4000" dirty="0" smtClean="0"/>
              <a:t> </a:t>
            </a:r>
            <a:r>
              <a:rPr lang="en-US" sz="4000" dirty="0" err="1" smtClean="0"/>
              <a:t>importantes</a:t>
            </a:r>
            <a:r>
              <a:rPr lang="en-US" sz="4000" dirty="0" smtClean="0"/>
              <a:t> da </a:t>
            </a:r>
            <a:r>
              <a:rPr lang="en-US" sz="4000" dirty="0" err="1" smtClean="0"/>
              <a:t>ciência</a:t>
            </a:r>
            <a:r>
              <a:rPr lang="en-US" sz="4000" dirty="0" smtClean="0"/>
              <a:t> </a:t>
            </a:r>
            <a:r>
              <a:rPr lang="en-US" sz="4000" dirty="0" err="1" smtClean="0"/>
              <a:t>psicológica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11057848" cy="3483362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Empirismo sistemático</a:t>
            </a:r>
          </a:p>
          <a:p>
            <a:pPr marL="742950" indent="-742950">
              <a:buFont typeface="+mj-lt"/>
              <a:buAutoNum type="arabicPeriod"/>
            </a:pPr>
            <a:r>
              <a:rPr lang="pt-BR" dirty="0" smtClean="0"/>
              <a:t>Produção de conhecimento público</a:t>
            </a:r>
          </a:p>
        </p:txBody>
      </p:sp>
      <p:grpSp>
        <p:nvGrpSpPr>
          <p:cNvPr id="8" name="Agrupar 7"/>
          <p:cNvGrpSpPr/>
          <p:nvPr/>
        </p:nvGrpSpPr>
        <p:grpSpPr>
          <a:xfrm>
            <a:off x="357512" y="3134250"/>
            <a:ext cx="11570342" cy="2743816"/>
            <a:chOff x="295648" y="2781722"/>
            <a:chExt cx="11570342" cy="2743816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648" y="3105757"/>
              <a:ext cx="4431406" cy="2419781"/>
            </a:xfrm>
            <a:prstGeom prst="rect">
              <a:avLst/>
            </a:prstGeom>
          </p:spPr>
        </p:pic>
        <p:pic>
          <p:nvPicPr>
            <p:cNvPr id="3" name="Imagem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1070" y="2854702"/>
              <a:ext cx="2569449" cy="2627319"/>
            </a:xfrm>
            <a:prstGeom prst="rect">
              <a:avLst/>
            </a:prstGeom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5366" y="2781722"/>
              <a:ext cx="4330624" cy="2706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716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Características</a:t>
            </a:r>
            <a:r>
              <a:rPr lang="en-US" sz="4000" dirty="0" smtClean="0"/>
              <a:t> </a:t>
            </a:r>
            <a:r>
              <a:rPr lang="en-US" sz="4000" dirty="0" err="1" smtClean="0"/>
              <a:t>importantes</a:t>
            </a:r>
            <a:r>
              <a:rPr lang="en-US" sz="4000" dirty="0" smtClean="0"/>
              <a:t> da </a:t>
            </a:r>
            <a:r>
              <a:rPr lang="en-US" sz="4000" dirty="0" err="1" smtClean="0"/>
              <a:t>ciência</a:t>
            </a:r>
            <a:r>
              <a:rPr lang="en-US" sz="4000" dirty="0" smtClean="0"/>
              <a:t> </a:t>
            </a:r>
            <a:r>
              <a:rPr lang="en-US" sz="4000" dirty="0" err="1" smtClean="0"/>
              <a:t>psicológica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11057848" cy="3483362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Empirismo sistemático</a:t>
            </a:r>
          </a:p>
          <a:p>
            <a:pPr marL="742950" indent="-742950">
              <a:buFont typeface="+mj-lt"/>
              <a:buAutoNum type="arabicPeriod"/>
            </a:pPr>
            <a:r>
              <a:rPr lang="pt-BR" dirty="0" smtClean="0"/>
              <a:t>Produção de conhecimento </a:t>
            </a:r>
            <a:r>
              <a:rPr lang="pt-BR" dirty="0" smtClean="0"/>
              <a:t>público</a:t>
            </a:r>
          </a:p>
          <a:p>
            <a:pPr lvl="1"/>
            <a:r>
              <a:rPr lang="pt-BR" dirty="0" smtClean="0"/>
              <a:t>Revisão por pares</a:t>
            </a:r>
          </a:p>
          <a:p>
            <a:pPr lvl="1"/>
            <a:r>
              <a:rPr lang="pt-BR" dirty="0" smtClean="0"/>
              <a:t>Replicação</a:t>
            </a:r>
            <a:endParaRPr lang="pt-BR" dirty="0" smtClean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0" r="51220" b="13528"/>
          <a:stretch/>
        </p:blipFill>
        <p:spPr>
          <a:xfrm>
            <a:off x="1855287" y="3718146"/>
            <a:ext cx="2867771" cy="28800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182" y="3718146"/>
            <a:ext cx="463698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3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Características</a:t>
            </a:r>
            <a:r>
              <a:rPr lang="en-US" sz="4000" dirty="0" smtClean="0"/>
              <a:t> </a:t>
            </a:r>
            <a:r>
              <a:rPr lang="en-US" sz="4000" dirty="0" err="1" smtClean="0"/>
              <a:t>importantes</a:t>
            </a:r>
            <a:r>
              <a:rPr lang="en-US" sz="4000" dirty="0" smtClean="0"/>
              <a:t> da </a:t>
            </a:r>
            <a:r>
              <a:rPr lang="en-US" sz="4000" dirty="0" err="1" smtClean="0"/>
              <a:t>ciência</a:t>
            </a:r>
            <a:r>
              <a:rPr lang="en-US" sz="4000" dirty="0" smtClean="0"/>
              <a:t> </a:t>
            </a:r>
            <a:r>
              <a:rPr lang="en-US" sz="4000" dirty="0" err="1" smtClean="0"/>
              <a:t>psicológica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11057848" cy="535557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Empirismo sistemático</a:t>
            </a:r>
          </a:p>
          <a:p>
            <a:pPr marL="742950" indent="-742950">
              <a:buFont typeface="+mj-lt"/>
              <a:buAutoNum type="arabicPeriod"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Produção de conhecimento público</a:t>
            </a:r>
          </a:p>
          <a:p>
            <a:pPr marL="742950" indent="-742950">
              <a:buFont typeface="+mj-lt"/>
              <a:buAutoNum type="arabicPeriod"/>
            </a:pPr>
            <a:r>
              <a:rPr lang="pt-BR" dirty="0" smtClean="0"/>
              <a:t>Exame de problemas </a:t>
            </a:r>
            <a:r>
              <a:rPr lang="pt-BR" dirty="0" smtClean="0"/>
              <a:t>solucionáveis</a:t>
            </a:r>
            <a:endParaRPr lang="pt-BR" dirty="0"/>
          </a:p>
          <a:p>
            <a:pPr lvl="8"/>
            <a:r>
              <a:rPr lang="pt-BR" sz="3000" dirty="0" smtClean="0"/>
              <a:t>Febre amarela e tratamento por sangria</a:t>
            </a:r>
            <a:endParaRPr lang="pt-BR" sz="3000" dirty="0" smtClean="0"/>
          </a:p>
          <a:p>
            <a:pPr lvl="8"/>
            <a:r>
              <a:rPr lang="pt-BR" sz="3000" dirty="0" smtClean="0"/>
              <a:t>Paciente melhora: tratamento funciona!</a:t>
            </a:r>
          </a:p>
          <a:p>
            <a:pPr lvl="8"/>
            <a:r>
              <a:rPr lang="pt-BR" sz="3000" dirty="0" smtClean="0"/>
              <a:t>Paciente morre: o caso era muito grave</a:t>
            </a:r>
            <a:endParaRPr lang="pt-BR" sz="3000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06" y="3283307"/>
            <a:ext cx="3685484" cy="309881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26" y="4831894"/>
            <a:ext cx="1944216" cy="188264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1055787"/>
            <a:ext cx="2645368" cy="202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1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Características</a:t>
            </a:r>
            <a:r>
              <a:rPr lang="en-US" sz="4000" dirty="0" smtClean="0"/>
              <a:t> </a:t>
            </a:r>
            <a:r>
              <a:rPr lang="en-US" sz="4000" dirty="0" err="1" smtClean="0"/>
              <a:t>importantes</a:t>
            </a:r>
            <a:r>
              <a:rPr lang="en-US" sz="4000" dirty="0" smtClean="0"/>
              <a:t> da </a:t>
            </a:r>
            <a:r>
              <a:rPr lang="en-US" sz="4000" dirty="0" err="1" smtClean="0"/>
              <a:t>ciência</a:t>
            </a:r>
            <a:r>
              <a:rPr lang="en-US" sz="4000" dirty="0" smtClean="0"/>
              <a:t> </a:t>
            </a:r>
            <a:r>
              <a:rPr lang="en-US" sz="4000" dirty="0" err="1" smtClean="0"/>
              <a:t>psicológica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11057848" cy="535557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Empirismo sistemático</a:t>
            </a:r>
          </a:p>
          <a:p>
            <a:pPr marL="742950" indent="-742950">
              <a:buFont typeface="+mj-lt"/>
              <a:buAutoNum type="arabicPeriod"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Produção de conhecimento público</a:t>
            </a:r>
          </a:p>
          <a:p>
            <a:pPr marL="742950" indent="-742950">
              <a:buFont typeface="+mj-lt"/>
              <a:buAutoNum type="arabicPeriod"/>
            </a:pPr>
            <a:r>
              <a:rPr lang="pt-BR" dirty="0" smtClean="0"/>
              <a:t>Exame de problemas </a:t>
            </a:r>
            <a:r>
              <a:rPr lang="pt-BR" dirty="0" smtClean="0"/>
              <a:t>solucionáveis</a:t>
            </a:r>
          </a:p>
          <a:p>
            <a:pPr marL="742950" indent="-742950">
              <a:buFont typeface="+mj-lt"/>
              <a:buAutoNum type="arabicPeriod"/>
            </a:pPr>
            <a:endParaRPr lang="pt-BR" dirty="0"/>
          </a:p>
          <a:p>
            <a:pPr marL="742950" indent="-742950">
              <a:buFont typeface="+mj-lt"/>
              <a:buAutoNum type="arabicPeriod"/>
            </a:pPr>
            <a:endParaRPr lang="pt-BR" dirty="0" smtClean="0"/>
          </a:p>
          <a:p>
            <a:pPr marL="742950" indent="-742950">
              <a:buFont typeface="+mj-lt"/>
              <a:buAutoNum type="arabicPeriod"/>
            </a:pPr>
            <a:endParaRPr lang="pt-BR" dirty="0"/>
          </a:p>
          <a:p>
            <a:pPr lvl="1"/>
            <a:r>
              <a:rPr lang="pt-BR" dirty="0" smtClean="0"/>
              <a:t>Habilidades oculomotoras → problemas de leitura</a:t>
            </a:r>
          </a:p>
          <a:p>
            <a:pPr lvl="1"/>
            <a:r>
              <a:rPr lang="pt-BR" dirty="0" smtClean="0"/>
              <a:t>Reconhecimento e compreensão → movimentos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04" y="3141762"/>
            <a:ext cx="8096250" cy="18669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872" y="3141762"/>
            <a:ext cx="3373982" cy="188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3070870" y="3097997"/>
            <a:ext cx="6264696" cy="1987981"/>
            <a:chOff x="3070870" y="3213770"/>
            <a:chExt cx="6264696" cy="1987981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76" r="9838" b="12201"/>
            <a:stretch/>
          </p:blipFill>
          <p:spPr>
            <a:xfrm>
              <a:off x="5231110" y="3213770"/>
              <a:ext cx="1872208" cy="1987981"/>
            </a:xfrm>
            <a:prstGeom prst="rect">
              <a:avLst/>
            </a:prstGeom>
          </p:spPr>
        </p:pic>
        <p:sp>
          <p:nvSpPr>
            <p:cNvPr id="8" name="Seta para a Direita 7"/>
            <p:cNvSpPr/>
            <p:nvPr/>
          </p:nvSpPr>
          <p:spPr>
            <a:xfrm>
              <a:off x="7319342" y="3848353"/>
              <a:ext cx="2016224" cy="733569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 para a Direita 8"/>
            <p:cNvSpPr/>
            <p:nvPr/>
          </p:nvSpPr>
          <p:spPr>
            <a:xfrm flipH="1">
              <a:off x="3070870" y="3848353"/>
              <a:ext cx="2016224" cy="733569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-48126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Características</a:t>
            </a:r>
            <a:r>
              <a:rPr lang="en-US" sz="4000" dirty="0" smtClean="0"/>
              <a:t> </a:t>
            </a:r>
            <a:r>
              <a:rPr lang="en-US" sz="4000" dirty="0" err="1" smtClean="0"/>
              <a:t>importantes</a:t>
            </a:r>
            <a:r>
              <a:rPr lang="en-US" sz="4000" dirty="0" smtClean="0"/>
              <a:t> da </a:t>
            </a:r>
            <a:r>
              <a:rPr lang="en-US" sz="4000" dirty="0" err="1" smtClean="0"/>
              <a:t>ciência</a:t>
            </a:r>
            <a:r>
              <a:rPr lang="en-US" sz="4000" dirty="0" smtClean="0"/>
              <a:t> </a:t>
            </a:r>
            <a:r>
              <a:rPr lang="en-US" sz="4000" dirty="0" err="1" smtClean="0"/>
              <a:t>psicológica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11057848" cy="5283562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Empirismo sistemático</a:t>
            </a:r>
          </a:p>
          <a:p>
            <a:pPr marL="742950" indent="-742950">
              <a:buFont typeface="+mj-lt"/>
              <a:buAutoNum type="arabicPeriod"/>
            </a:pP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Produção de conhecimento público</a:t>
            </a:r>
          </a:p>
          <a:p>
            <a:pPr marL="742950" indent="-742950">
              <a:buFont typeface="+mj-lt"/>
              <a:buAutoNum type="arabicPeriod"/>
            </a:pPr>
            <a:r>
              <a:rPr lang="pt-BR" dirty="0" smtClean="0"/>
              <a:t>Exame de problemas </a:t>
            </a:r>
            <a:r>
              <a:rPr lang="pt-BR" dirty="0" smtClean="0"/>
              <a:t>solucionáveis</a:t>
            </a:r>
          </a:p>
          <a:p>
            <a:pPr lvl="1"/>
            <a:endParaRPr lang="pt-BR" sz="3800" dirty="0" smtClean="0"/>
          </a:p>
          <a:p>
            <a:pPr lvl="1"/>
            <a:endParaRPr lang="pt-BR" sz="3800" dirty="0" smtClean="0"/>
          </a:p>
          <a:p>
            <a:pPr lvl="1"/>
            <a:endParaRPr lang="pt-BR" sz="3800" dirty="0" smtClean="0"/>
          </a:p>
          <a:p>
            <a:pPr lvl="1"/>
            <a:r>
              <a:rPr lang="pt-BR" dirty="0" smtClean="0"/>
              <a:t>Direita → sexualmente mais atraentes</a:t>
            </a:r>
          </a:p>
          <a:p>
            <a:pPr lvl="1"/>
            <a:r>
              <a:rPr lang="pt-BR" dirty="0"/>
              <a:t>Direita </a:t>
            </a:r>
            <a:r>
              <a:rPr lang="pt-BR" dirty="0" smtClean="0"/>
              <a:t>→ mais homens </a:t>
            </a:r>
            <a:r>
              <a:rPr lang="pt-BR" b="1" dirty="0" smtClean="0">
                <a:solidFill>
                  <a:srgbClr val="002060"/>
                </a:solidFill>
              </a:rPr>
              <a:t>E</a:t>
            </a:r>
            <a:r>
              <a:rPr lang="pt-BR" dirty="0" smtClean="0"/>
              <a:t> homens → satisfeitos</a:t>
            </a:r>
            <a:endParaRPr lang="pt-BR" dirty="0" smtClean="0"/>
          </a:p>
        </p:txBody>
      </p:sp>
      <p:grpSp>
        <p:nvGrpSpPr>
          <p:cNvPr id="13" name="Agrupar 12"/>
          <p:cNvGrpSpPr/>
          <p:nvPr/>
        </p:nvGrpSpPr>
        <p:grpSpPr>
          <a:xfrm>
            <a:off x="4078982" y="3357786"/>
            <a:ext cx="4392488" cy="432048"/>
            <a:chOff x="4078982" y="3285778"/>
            <a:chExt cx="4392488" cy="432048"/>
          </a:xfrm>
        </p:grpSpPr>
        <p:sp>
          <p:nvSpPr>
            <p:cNvPr id="11" name="Mais 10"/>
            <p:cNvSpPr/>
            <p:nvPr/>
          </p:nvSpPr>
          <p:spPr>
            <a:xfrm>
              <a:off x="8039422" y="3285778"/>
              <a:ext cx="432048" cy="432048"/>
            </a:xfrm>
            <a:prstGeom prst="mathPlus">
              <a:avLst/>
            </a:prstGeom>
            <a:solidFill>
              <a:srgbClr val="008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Menos 11"/>
            <p:cNvSpPr/>
            <p:nvPr/>
          </p:nvSpPr>
          <p:spPr>
            <a:xfrm>
              <a:off x="4078982" y="3285778"/>
              <a:ext cx="360040" cy="374794"/>
            </a:xfrm>
            <a:prstGeom prst="mathMinus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8635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35259</TotalTime>
  <Words>241</Words>
  <Application>Microsoft Office PowerPoint</Application>
  <PresentationFormat>Personalizar</PresentationFormat>
  <Paragraphs>77</Paragraphs>
  <Slides>13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618</cp:revision>
  <dcterms:created xsi:type="dcterms:W3CDTF">2016-11-14T13:56:39Z</dcterms:created>
  <dcterms:modified xsi:type="dcterms:W3CDTF">2024-01-04T15:12:00Z</dcterms:modified>
</cp:coreProperties>
</file>