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2" r:id="rId2"/>
    <p:sldId id="632" r:id="rId3"/>
    <p:sldId id="638" r:id="rId4"/>
    <p:sldId id="637" r:id="rId5"/>
    <p:sldId id="633" r:id="rId6"/>
    <p:sldId id="629" r:id="rId7"/>
    <p:sldId id="634" r:id="rId8"/>
    <p:sldId id="636" r:id="rId9"/>
    <p:sldId id="635" r:id="rId10"/>
    <p:sldId id="606" r:id="rId11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92238" autoAdjust="0"/>
  </p:normalViewPr>
  <p:slideViewPr>
    <p:cSldViewPr>
      <p:cViewPr varScale="1">
        <p:scale>
          <a:sx n="63" d="100"/>
          <a:sy n="63" d="100"/>
        </p:scale>
        <p:origin x="-1188" y="-9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8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1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007 | Níveis de análise em psicologia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Os</a:t>
            </a:r>
            <a:r>
              <a:rPr lang="en-US" sz="4000" dirty="0" smtClean="0"/>
              <a:t> </a:t>
            </a:r>
            <a:r>
              <a:rPr lang="en-US" sz="4000" dirty="0" err="1" smtClean="0"/>
              <a:t>quatro</a:t>
            </a:r>
            <a:r>
              <a:rPr lang="en-US" sz="4000" dirty="0" smtClean="0"/>
              <a:t> </a:t>
            </a:r>
            <a:r>
              <a:rPr lang="en-US" sz="4000" dirty="0" err="1" smtClean="0"/>
              <a:t>objetivos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44" y="2108448"/>
            <a:ext cx="7858125" cy="4057650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Descrição, previsão, explicação e aplicação</a:t>
            </a:r>
          </a:p>
        </p:txBody>
      </p:sp>
    </p:spTree>
    <p:extLst>
      <p:ext uri="{BB962C8B-B14F-4D97-AF65-F5344CB8AC3E}">
        <p14:creationId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Mapas</a:t>
            </a:r>
            <a:r>
              <a:rPr lang="en-US" sz="4000" dirty="0" smtClean="0"/>
              <a:t>, </a:t>
            </a:r>
            <a:r>
              <a:rPr lang="en-US" sz="4000" dirty="0" err="1" smtClean="0"/>
              <a:t>teorias</a:t>
            </a:r>
            <a:r>
              <a:rPr lang="en-US" sz="4000" dirty="0" smtClean="0"/>
              <a:t> e </a:t>
            </a:r>
            <a:r>
              <a:rPr lang="en-US" sz="4000" dirty="0" err="1" smtClean="0"/>
              <a:t>níveis</a:t>
            </a:r>
            <a:r>
              <a:rPr lang="en-US" sz="4000" dirty="0" smtClean="0"/>
              <a:t> de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1" y="1566931"/>
            <a:ext cx="4719533" cy="416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2051" name="Picture 3" descr="C:\Users\limap\OneDrive\Área de Trabalh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57" y="1549025"/>
            <a:ext cx="4735825" cy="42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Explicando</a:t>
            </a:r>
            <a:r>
              <a:rPr lang="en-US" sz="4000" dirty="0" smtClean="0"/>
              <a:t> o </a:t>
            </a:r>
            <a:r>
              <a:rPr lang="en-US" sz="4000" dirty="0" err="1" smtClean="0"/>
              <a:t>comportamento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vários</a:t>
            </a:r>
            <a:r>
              <a:rPr lang="en-US" sz="4000" dirty="0" smtClean="0"/>
              <a:t> </a:t>
            </a:r>
            <a:r>
              <a:rPr lang="en-US" sz="4000" dirty="0" err="1" smtClean="0"/>
              <a:t>níveis</a:t>
            </a:r>
            <a:r>
              <a:rPr lang="en-US" sz="4000" dirty="0" smtClean="0"/>
              <a:t> de </a:t>
            </a:r>
            <a:r>
              <a:rPr lang="en-US" sz="4000" dirty="0" err="1" smtClean="0"/>
              <a:t>análise</a:t>
            </a:r>
            <a:endParaRPr lang="en-US" sz="4000" dirty="0"/>
          </a:p>
        </p:txBody>
      </p:sp>
      <p:pic>
        <p:nvPicPr>
          <p:cNvPr id="1026" name="Picture 2" descr="C:\Users\limap\OneDrive\Área de Trabalho\d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4" y="1667154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1557586"/>
            <a:ext cx="2637656" cy="2637656"/>
          </a:xfrm>
          <a:prstGeom prst="rect">
            <a:avLst/>
          </a:prstGeom>
        </p:spPr>
      </p:pic>
      <p:pic>
        <p:nvPicPr>
          <p:cNvPr id="1027" name="Picture 3" descr="C:\Users\limap\OneDrive\Área de Trabalho\grou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9"/>
          <a:stretch/>
        </p:blipFill>
        <p:spPr bwMode="auto">
          <a:xfrm>
            <a:off x="6815286" y="1875472"/>
            <a:ext cx="4752083" cy="19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imap\OneDrive\Área de Trabalho\societ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4149874"/>
            <a:ext cx="2418288" cy="23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map\OneDrive\Área de Trabalho\neuro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" t="25480" r="-1" b="25296"/>
          <a:stretch/>
        </p:blipFill>
        <p:spPr bwMode="auto">
          <a:xfrm>
            <a:off x="1702718" y="4547474"/>
            <a:ext cx="2877453" cy="18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limap\OneDrive\Área de Trabalho\ral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4052860"/>
            <a:ext cx="15684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978306" y="162983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Material</a:t>
            </a:r>
            <a:endParaRPr lang="pt-BR" sz="3000" b="1" dirty="0"/>
          </a:p>
        </p:txBody>
      </p:sp>
      <p:sp>
        <p:nvSpPr>
          <p:cNvPr id="9" name="Retângulo 8"/>
          <p:cNvSpPr/>
          <p:nvPr/>
        </p:nvSpPr>
        <p:spPr>
          <a:xfrm>
            <a:off x="4078982" y="162983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Eficiente</a:t>
            </a:r>
            <a:endParaRPr lang="pt-BR" sz="3000" b="1" dirty="0"/>
          </a:p>
        </p:txBody>
      </p:sp>
      <p:sp>
        <p:nvSpPr>
          <p:cNvPr id="10" name="Retângulo 9"/>
          <p:cNvSpPr/>
          <p:nvPr/>
        </p:nvSpPr>
        <p:spPr>
          <a:xfrm>
            <a:off x="1978306" y="379007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Formal</a:t>
            </a:r>
            <a:endParaRPr lang="pt-BR" sz="3000" b="1" dirty="0"/>
          </a:p>
        </p:txBody>
      </p:sp>
      <p:sp>
        <p:nvSpPr>
          <p:cNvPr id="11" name="Retângulo 10"/>
          <p:cNvSpPr/>
          <p:nvPr/>
        </p:nvSpPr>
        <p:spPr>
          <a:xfrm>
            <a:off x="4078982" y="379007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Final</a:t>
            </a:r>
            <a:endParaRPr lang="pt-BR" sz="3000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8039422" y="1757333"/>
            <a:ext cx="3240360" cy="3862318"/>
            <a:chOff x="8039422" y="1757333"/>
            <a:chExt cx="3240360" cy="386231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422" y="1757333"/>
              <a:ext cx="3240360" cy="325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8183438" y="5157986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Peter </a:t>
              </a:r>
              <a:r>
                <a:rPr lang="pt-BR" sz="2400" b="1" i="1" dirty="0" err="1" smtClean="0">
                  <a:solidFill>
                    <a:schemeClr val="bg1">
                      <a:lumMod val="50000"/>
                    </a:schemeClr>
                  </a:solidFill>
                </a:rPr>
                <a:t>Killeen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As </a:t>
            </a:r>
            <a:r>
              <a:rPr lang="en-US" sz="4000" dirty="0" err="1" smtClean="0"/>
              <a:t>quatro</a:t>
            </a:r>
            <a:r>
              <a:rPr lang="en-US" sz="4000" dirty="0" smtClean="0"/>
              <a:t> </a:t>
            </a:r>
            <a:r>
              <a:rPr lang="en-US" sz="4000" dirty="0" err="1" smtClean="0"/>
              <a:t>causas</a:t>
            </a:r>
            <a:r>
              <a:rPr lang="en-US" sz="4000" dirty="0" smtClean="0"/>
              <a:t> de </a:t>
            </a:r>
            <a:r>
              <a:rPr lang="en-US" sz="4000" dirty="0" err="1" smtClean="0"/>
              <a:t>Aristóteles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0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990750" y="162983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Ontogenia</a:t>
            </a:r>
            <a:endParaRPr lang="pt-BR" sz="3000" b="1" dirty="0"/>
          </a:p>
        </p:txBody>
      </p:sp>
      <p:sp>
        <p:nvSpPr>
          <p:cNvPr id="6" name="Retângulo 5"/>
          <p:cNvSpPr/>
          <p:nvPr/>
        </p:nvSpPr>
        <p:spPr>
          <a:xfrm>
            <a:off x="4091426" y="162983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Mecanismo</a:t>
            </a:r>
            <a:endParaRPr lang="pt-BR" sz="3000" b="1" dirty="0"/>
          </a:p>
        </p:txBody>
      </p:sp>
      <p:sp>
        <p:nvSpPr>
          <p:cNvPr id="7" name="Retângulo 6"/>
          <p:cNvSpPr/>
          <p:nvPr/>
        </p:nvSpPr>
        <p:spPr>
          <a:xfrm>
            <a:off x="1990750" y="3790074"/>
            <a:ext cx="2088232" cy="216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Filogenia</a:t>
            </a:r>
            <a:endParaRPr lang="pt-BR" sz="3000" b="1" dirty="0"/>
          </a:p>
        </p:txBody>
      </p:sp>
      <p:sp>
        <p:nvSpPr>
          <p:cNvPr id="8" name="Retângulo 7"/>
          <p:cNvSpPr/>
          <p:nvPr/>
        </p:nvSpPr>
        <p:spPr>
          <a:xfrm>
            <a:off x="4091426" y="3790074"/>
            <a:ext cx="2088232" cy="216000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Função</a:t>
            </a:r>
            <a:endParaRPr lang="pt-BR" sz="3000" b="1" dirty="0"/>
          </a:p>
        </p:txBody>
      </p:sp>
      <p:sp>
        <p:nvSpPr>
          <p:cNvPr id="21" name="Retângulo 20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As </a:t>
            </a:r>
            <a:r>
              <a:rPr lang="en-US" sz="4000" dirty="0" err="1" smtClean="0"/>
              <a:t>quatro</a:t>
            </a:r>
            <a:r>
              <a:rPr lang="en-US" sz="4000" dirty="0" smtClean="0"/>
              <a:t> </a:t>
            </a:r>
            <a:r>
              <a:rPr lang="en-US" sz="4000" dirty="0" err="1" smtClean="0"/>
              <a:t>causas</a:t>
            </a:r>
            <a:r>
              <a:rPr lang="en-US" sz="4000" dirty="0" smtClean="0"/>
              <a:t> de Tinbergen</a:t>
            </a:r>
            <a:endParaRPr lang="en-US" sz="4000" dirty="0"/>
          </a:p>
        </p:txBody>
      </p:sp>
      <p:grpSp>
        <p:nvGrpSpPr>
          <p:cNvPr id="9" name="Grupo 8"/>
          <p:cNvGrpSpPr/>
          <p:nvPr/>
        </p:nvGrpSpPr>
        <p:grpSpPr>
          <a:xfrm>
            <a:off x="8183438" y="1312921"/>
            <a:ext cx="3024336" cy="4306730"/>
            <a:chOff x="8183438" y="1312921"/>
            <a:chExt cx="3024336" cy="430673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462" y="1312921"/>
              <a:ext cx="2541265" cy="3773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8183438" y="5157986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Nikolaas Tinbergen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6534" y="1053530"/>
            <a:ext cx="6048672" cy="4062065"/>
            <a:chOff x="46534" y="1053530"/>
            <a:chExt cx="6048672" cy="4062065"/>
          </a:xfrm>
        </p:grpSpPr>
        <p:sp>
          <p:nvSpPr>
            <p:cNvPr id="28" name="CaixaDeTexto 27"/>
            <p:cNvSpPr txBox="1"/>
            <p:nvPr/>
          </p:nvSpPr>
          <p:spPr>
            <a:xfrm>
              <a:off x="46534" y="4653930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Distal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6534" y="2493690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Proximal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134766" y="1053530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Dinâmica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222998" y="1053530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Estática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3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Princípio da conectividade: </a:t>
            </a:r>
            <a:r>
              <a:rPr lang="pt-BR" dirty="0" smtClean="0"/>
              <a:t>novas teorias e observações precisam fazer contato com observações prévias</a:t>
            </a:r>
            <a:endParaRPr lang="pt-BR" dirty="0"/>
          </a:p>
          <a:p>
            <a:r>
              <a:rPr lang="pt-BR" b="1" dirty="0" smtClean="0">
                <a:solidFill>
                  <a:srgbClr val="002060"/>
                </a:solidFill>
              </a:rPr>
              <a:t>Princípio das operações convergentes:</a:t>
            </a:r>
            <a:r>
              <a:rPr lang="pt-BR" dirty="0" smtClean="0"/>
              <a:t> devemos basear conclusões em dados oriundos de diferentes fontes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6" y="3845421"/>
            <a:ext cx="5503126" cy="1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limap\OneDrive\Área de Trabalho\br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3645818"/>
            <a:ext cx="3024336" cy="25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2558" y="638212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Willingham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(2014), Yin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(1969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), Wikipédia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Duas</a:t>
            </a:r>
            <a:r>
              <a:rPr lang="en-US" sz="4000" dirty="0" smtClean="0"/>
              <a:t> </a:t>
            </a:r>
            <a:r>
              <a:rPr lang="en-US" sz="4000" dirty="0" err="1" smtClean="0"/>
              <a:t>observações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endParaRPr lang="en-US" sz="4000" dirty="0"/>
          </a:p>
        </p:txBody>
      </p:sp>
      <p:grpSp>
        <p:nvGrpSpPr>
          <p:cNvPr id="2" name="Grupo 1"/>
          <p:cNvGrpSpPr/>
          <p:nvPr/>
        </p:nvGrpSpPr>
        <p:grpSpPr>
          <a:xfrm>
            <a:off x="6239222" y="3717826"/>
            <a:ext cx="2232248" cy="2714420"/>
            <a:chOff x="6239222" y="3717826"/>
            <a:chExt cx="2232248" cy="2714420"/>
          </a:xfrm>
        </p:grpSpPr>
        <p:pic>
          <p:nvPicPr>
            <p:cNvPr id="3075" name="Picture 3" descr="C:\Users\limap\OneDrive\Área de Trabalho\sack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238" y="3717826"/>
              <a:ext cx="2028825" cy="224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6239222" y="5970581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i="1" dirty="0" smtClean="0">
                  <a:solidFill>
                    <a:schemeClr val="bg1">
                      <a:lumMod val="50000"/>
                    </a:schemeClr>
                  </a:solidFill>
                </a:rPr>
                <a:t>Oliver </a:t>
              </a:r>
              <a:r>
                <a:rPr lang="pt-BR" sz="2400" b="1" i="1" dirty="0" err="1" smtClean="0">
                  <a:solidFill>
                    <a:schemeClr val="bg1">
                      <a:lumMod val="50000"/>
                    </a:schemeClr>
                  </a:solidFill>
                </a:rPr>
                <a:t>Sacks</a:t>
              </a:r>
              <a:endParaRPr lang="pt-BR" sz="2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9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Paralelogramo 5"/>
          <p:cNvSpPr/>
          <p:nvPr/>
        </p:nvSpPr>
        <p:spPr>
          <a:xfrm>
            <a:off x="4634526" y="1693154"/>
            <a:ext cx="2214578" cy="4572032"/>
          </a:xfrm>
          <a:prstGeom prst="parallelogram">
            <a:avLst>
              <a:gd name="adj" fmla="val 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Elipse 6"/>
          <p:cNvSpPr/>
          <p:nvPr/>
        </p:nvSpPr>
        <p:spPr>
          <a:xfrm>
            <a:off x="2062758" y="2497495"/>
            <a:ext cx="2214578" cy="20002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7349170" y="1413570"/>
            <a:ext cx="2357428" cy="5072083"/>
          </a:xfrm>
          <a:prstGeom prst="ca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Que </a:t>
            </a:r>
            <a:r>
              <a:rPr lang="en-US" sz="4000" dirty="0" err="1" smtClean="0"/>
              <a:t>objeto</a:t>
            </a:r>
            <a:r>
              <a:rPr lang="en-US" sz="4000" dirty="0" smtClean="0"/>
              <a:t> é </a:t>
            </a:r>
            <a:r>
              <a:rPr lang="en-US" sz="4000" dirty="0" err="1" smtClean="0"/>
              <a:t>esse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47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Material </a:t>
            </a:r>
            <a:r>
              <a:rPr lang="en-US" sz="4000" dirty="0" err="1" smtClean="0"/>
              <a:t>recomendado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5" y="2565698"/>
            <a:ext cx="1081827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37169</TotalTime>
  <Words>136</Words>
  <Application>Microsoft Office PowerPoint</Application>
  <PresentationFormat>Personalizar</PresentationFormat>
  <Paragraphs>44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645</cp:revision>
  <dcterms:created xsi:type="dcterms:W3CDTF">2016-11-14T13:56:39Z</dcterms:created>
  <dcterms:modified xsi:type="dcterms:W3CDTF">2024-02-28T19:43:24Z</dcterms:modified>
</cp:coreProperties>
</file>